
<file path=[Content_Types].xml><?xml version="1.0" encoding="utf-8"?>
<Types xmlns="http://schemas.openxmlformats.org/package/2006/content-types">
  <Default Extension="bin" ContentType="application/vnd.openxmlformats-officedocument.oleObject"/>
  <Default Extension="fntdata" ContentType="application/x-fontdata"/>
  <Default Extension="gif" ContentType="image/gi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p:sldMasterIdLst>
    <p:sldMasterId id="2147483648" r:id="rId1"/>
    <p:sldMasterId id="2147483660" r:id="rId2"/>
  </p:sldMasterIdLst>
  <p:notesMasterIdLst>
    <p:notesMasterId r:id="rId359"/>
  </p:notesMasterIdLst>
  <p:handoutMasterIdLst>
    <p:handoutMasterId r:id="rId360"/>
  </p:handoutMasterIdLst>
  <p:sldIdLst>
    <p:sldId id="256" r:id="rId3"/>
    <p:sldId id="870" r:id="rId4"/>
    <p:sldId id="584" r:id="rId5"/>
    <p:sldId id="585" r:id="rId6"/>
    <p:sldId id="1228" r:id="rId7"/>
    <p:sldId id="1229" r:id="rId8"/>
    <p:sldId id="1230" r:id="rId9"/>
    <p:sldId id="1234" r:id="rId10"/>
    <p:sldId id="1235" r:id="rId11"/>
    <p:sldId id="1243" r:id="rId12"/>
    <p:sldId id="1232" r:id="rId13"/>
    <p:sldId id="1237" r:id="rId14"/>
    <p:sldId id="1242" r:id="rId15"/>
    <p:sldId id="1096" r:id="rId16"/>
    <p:sldId id="1155" r:id="rId17"/>
    <p:sldId id="1241" r:id="rId18"/>
    <p:sldId id="1743" r:id="rId19"/>
    <p:sldId id="1742" r:id="rId20"/>
    <p:sldId id="1188" r:id="rId21"/>
    <p:sldId id="1202" r:id="rId22"/>
    <p:sldId id="1192" r:id="rId23"/>
    <p:sldId id="1193" r:id="rId24"/>
    <p:sldId id="1194" r:id="rId25"/>
    <p:sldId id="1195" r:id="rId26"/>
    <p:sldId id="1196" r:id="rId27"/>
    <p:sldId id="1729" r:id="rId28"/>
    <p:sldId id="1197" r:id="rId29"/>
    <p:sldId id="1787" r:id="rId30"/>
    <p:sldId id="1198" r:id="rId31"/>
    <p:sldId id="1199" r:id="rId32"/>
    <p:sldId id="1200" r:id="rId33"/>
    <p:sldId id="1201" r:id="rId34"/>
    <p:sldId id="2490" r:id="rId35"/>
    <p:sldId id="1205" r:id="rId36"/>
    <p:sldId id="1238" r:id="rId37"/>
    <p:sldId id="1239" r:id="rId38"/>
    <p:sldId id="1240" r:id="rId39"/>
    <p:sldId id="1886" r:id="rId40"/>
    <p:sldId id="1887" r:id="rId41"/>
    <p:sldId id="1888" r:id="rId42"/>
    <p:sldId id="1889" r:id="rId43"/>
    <p:sldId id="1890" r:id="rId44"/>
    <p:sldId id="1891" r:id="rId45"/>
    <p:sldId id="1892" r:id="rId46"/>
    <p:sldId id="1893" r:id="rId47"/>
    <p:sldId id="1894" r:id="rId48"/>
    <p:sldId id="1895" r:id="rId49"/>
    <p:sldId id="1896" r:id="rId50"/>
    <p:sldId id="1252" r:id="rId51"/>
    <p:sldId id="2444" r:id="rId52"/>
    <p:sldId id="1492" r:id="rId53"/>
    <p:sldId id="1253" r:id="rId54"/>
    <p:sldId id="1254" r:id="rId55"/>
    <p:sldId id="1255" r:id="rId56"/>
    <p:sldId id="1852" r:id="rId57"/>
    <p:sldId id="1856" r:id="rId58"/>
    <p:sldId id="1855" r:id="rId59"/>
    <p:sldId id="800" r:id="rId60"/>
    <p:sldId id="801" r:id="rId61"/>
    <p:sldId id="802" r:id="rId62"/>
    <p:sldId id="803" r:id="rId63"/>
    <p:sldId id="1825" r:id="rId64"/>
    <p:sldId id="1827" r:id="rId65"/>
    <p:sldId id="1828" r:id="rId66"/>
    <p:sldId id="1830" r:id="rId67"/>
    <p:sldId id="1832" r:id="rId68"/>
    <p:sldId id="1833" r:id="rId69"/>
    <p:sldId id="1834" r:id="rId70"/>
    <p:sldId id="1835" r:id="rId71"/>
    <p:sldId id="1836" r:id="rId72"/>
    <p:sldId id="1837" r:id="rId73"/>
    <p:sldId id="1798" r:id="rId74"/>
    <p:sldId id="1799" r:id="rId75"/>
    <p:sldId id="1800" r:id="rId76"/>
    <p:sldId id="1801" r:id="rId77"/>
    <p:sldId id="1802" r:id="rId78"/>
    <p:sldId id="1803" r:id="rId79"/>
    <p:sldId id="1860" r:id="rId80"/>
    <p:sldId id="1857" r:id="rId81"/>
    <p:sldId id="1858" r:id="rId82"/>
    <p:sldId id="1861" r:id="rId83"/>
    <p:sldId id="1859" r:id="rId84"/>
    <p:sldId id="1862" r:id="rId85"/>
    <p:sldId id="1863" r:id="rId86"/>
    <p:sldId id="1864" r:id="rId87"/>
    <p:sldId id="1866" r:id="rId88"/>
    <p:sldId id="1875" r:id="rId89"/>
    <p:sldId id="1336" r:id="rId90"/>
    <p:sldId id="1550" r:id="rId91"/>
    <p:sldId id="1551" r:id="rId92"/>
    <p:sldId id="1793" r:id="rId93"/>
    <p:sldId id="1884" r:id="rId94"/>
    <p:sldId id="1795" r:id="rId95"/>
    <p:sldId id="1899" r:id="rId96"/>
    <p:sldId id="1906" r:id="rId97"/>
    <p:sldId id="1898" r:id="rId98"/>
    <p:sldId id="1897" r:id="rId99"/>
    <p:sldId id="1938" r:id="rId100"/>
    <p:sldId id="1939" r:id="rId101"/>
    <p:sldId id="1903" r:id="rId102"/>
    <p:sldId id="1904" r:id="rId103"/>
    <p:sldId id="1455" r:id="rId104"/>
    <p:sldId id="1907" r:id="rId105"/>
    <p:sldId id="1305" r:id="rId106"/>
    <p:sldId id="1731" r:id="rId107"/>
    <p:sldId id="1449" r:id="rId108"/>
    <p:sldId id="1878" r:id="rId109"/>
    <p:sldId id="1879" r:id="rId110"/>
    <p:sldId id="1880" r:id="rId111"/>
    <p:sldId id="1882" r:id="rId112"/>
    <p:sldId id="1883" r:id="rId113"/>
    <p:sldId id="1881" r:id="rId114"/>
    <p:sldId id="1452" r:id="rId115"/>
    <p:sldId id="1453" r:id="rId116"/>
    <p:sldId id="1454" r:id="rId117"/>
    <p:sldId id="1788" r:id="rId118"/>
    <p:sldId id="1457" r:id="rId119"/>
    <p:sldId id="1912" r:id="rId120"/>
    <p:sldId id="1913" r:id="rId121"/>
    <p:sldId id="1915" r:id="rId122"/>
    <p:sldId id="1916" r:id="rId123"/>
    <p:sldId id="1917" r:id="rId124"/>
    <p:sldId id="1918" r:id="rId125"/>
    <p:sldId id="1919" r:id="rId126"/>
    <p:sldId id="1921" r:id="rId127"/>
    <p:sldId id="1935" r:id="rId128"/>
    <p:sldId id="1930" r:id="rId129"/>
    <p:sldId id="1929" r:id="rId130"/>
    <p:sldId id="1927" r:id="rId131"/>
    <p:sldId id="1923" r:id="rId132"/>
    <p:sldId id="1924" r:id="rId133"/>
    <p:sldId id="1932" r:id="rId134"/>
    <p:sldId id="1931" r:id="rId135"/>
    <p:sldId id="1925" r:id="rId136"/>
    <p:sldId id="1934" r:id="rId137"/>
    <p:sldId id="1933" r:id="rId138"/>
    <p:sldId id="1936" r:id="rId139"/>
    <p:sldId id="1937" r:id="rId140"/>
    <p:sldId id="2445" r:id="rId141"/>
    <p:sldId id="2485" r:id="rId142"/>
    <p:sldId id="2486" r:id="rId143"/>
    <p:sldId id="2480" r:id="rId144"/>
    <p:sldId id="2487" r:id="rId145"/>
    <p:sldId id="2482" r:id="rId146"/>
    <p:sldId id="2488" r:id="rId147"/>
    <p:sldId id="2483" r:id="rId148"/>
    <p:sldId id="2489" r:id="rId149"/>
    <p:sldId id="1733" r:id="rId150"/>
    <p:sldId id="1734" r:id="rId151"/>
    <p:sldId id="1946" r:id="rId152"/>
    <p:sldId id="1948" r:id="rId153"/>
    <p:sldId id="1944" r:id="rId154"/>
    <p:sldId id="1785" r:id="rId155"/>
    <p:sldId id="1736" r:id="rId156"/>
    <p:sldId id="1737" r:id="rId157"/>
    <p:sldId id="1738" r:id="rId158"/>
    <p:sldId id="1739" r:id="rId159"/>
    <p:sldId id="1741" r:id="rId160"/>
    <p:sldId id="1379" r:id="rId161"/>
    <p:sldId id="1563" r:id="rId162"/>
    <p:sldId id="1564" r:id="rId163"/>
    <p:sldId id="1565" r:id="rId164"/>
    <p:sldId id="1566" r:id="rId165"/>
    <p:sldId id="1808" r:id="rId166"/>
    <p:sldId id="1567" r:id="rId167"/>
    <p:sldId id="1568" r:id="rId168"/>
    <p:sldId id="1570" r:id="rId169"/>
    <p:sldId id="1810" r:id="rId170"/>
    <p:sldId id="1949" r:id="rId171"/>
    <p:sldId id="1811" r:id="rId172"/>
    <p:sldId id="1812" r:id="rId173"/>
    <p:sldId id="1813" r:id="rId174"/>
    <p:sldId id="1814" r:id="rId175"/>
    <p:sldId id="1851" r:id="rId176"/>
    <p:sldId id="1815" r:id="rId177"/>
    <p:sldId id="1816" r:id="rId178"/>
    <p:sldId id="1817" r:id="rId179"/>
    <p:sldId id="1818" r:id="rId180"/>
    <p:sldId id="1819" r:id="rId181"/>
    <p:sldId id="1820" r:id="rId182"/>
    <p:sldId id="1821" r:id="rId183"/>
    <p:sldId id="1822" r:id="rId184"/>
    <p:sldId id="1823" r:id="rId185"/>
    <p:sldId id="1571" r:id="rId186"/>
    <p:sldId id="1583" r:id="rId187"/>
    <p:sldId id="1584" r:id="rId188"/>
    <p:sldId id="1585" r:id="rId189"/>
    <p:sldId id="1586" r:id="rId190"/>
    <p:sldId id="1587" r:id="rId191"/>
    <p:sldId id="1588" r:id="rId192"/>
    <p:sldId id="1589" r:id="rId193"/>
    <p:sldId id="1590" r:id="rId194"/>
    <p:sldId id="1591" r:id="rId195"/>
    <p:sldId id="1592" r:id="rId196"/>
    <p:sldId id="1596" r:id="rId197"/>
    <p:sldId id="1598" r:id="rId198"/>
    <p:sldId id="1599" r:id="rId199"/>
    <p:sldId id="2447" r:id="rId200"/>
    <p:sldId id="2449" r:id="rId201"/>
    <p:sldId id="2448" r:id="rId202"/>
    <p:sldId id="2453" r:id="rId203"/>
    <p:sldId id="2454" r:id="rId204"/>
    <p:sldId id="2460" r:id="rId205"/>
    <p:sldId id="2461" r:id="rId206"/>
    <p:sldId id="2456" r:id="rId207"/>
    <p:sldId id="2455" r:id="rId208"/>
    <p:sldId id="2458" r:id="rId209"/>
    <p:sldId id="2457" r:id="rId210"/>
    <p:sldId id="2459" r:id="rId211"/>
    <p:sldId id="2462" r:id="rId212"/>
    <p:sldId id="2451" r:id="rId213"/>
    <p:sldId id="2463" r:id="rId214"/>
    <p:sldId id="2464" r:id="rId215"/>
    <p:sldId id="2466" r:id="rId216"/>
    <p:sldId id="2468" r:id="rId217"/>
    <p:sldId id="2467" r:id="rId218"/>
    <p:sldId id="2469" r:id="rId219"/>
    <p:sldId id="2470" r:id="rId220"/>
    <p:sldId id="2471" r:id="rId221"/>
    <p:sldId id="2472" r:id="rId222"/>
    <p:sldId id="2473" r:id="rId223"/>
    <p:sldId id="2474" r:id="rId224"/>
    <p:sldId id="2475" r:id="rId225"/>
    <p:sldId id="2476" r:id="rId226"/>
    <p:sldId id="2477" r:id="rId227"/>
    <p:sldId id="1641" r:id="rId228"/>
    <p:sldId id="1642" r:id="rId229"/>
    <p:sldId id="1643" r:id="rId230"/>
    <p:sldId id="1644" r:id="rId231"/>
    <p:sldId id="1645" r:id="rId232"/>
    <p:sldId id="1661" r:id="rId233"/>
    <p:sldId id="1662" r:id="rId234"/>
    <p:sldId id="1663" r:id="rId235"/>
    <p:sldId id="1664" r:id="rId236"/>
    <p:sldId id="1665" r:id="rId237"/>
    <p:sldId id="1646" r:id="rId238"/>
    <p:sldId id="1648" r:id="rId239"/>
    <p:sldId id="1667" r:id="rId240"/>
    <p:sldId id="1668" r:id="rId241"/>
    <p:sldId id="1669" r:id="rId242"/>
    <p:sldId id="1677" r:id="rId243"/>
    <p:sldId id="1675" r:id="rId244"/>
    <p:sldId id="1674" r:id="rId245"/>
    <p:sldId id="1671" r:id="rId246"/>
    <p:sldId id="1672" r:id="rId247"/>
    <p:sldId id="1676" r:id="rId248"/>
    <p:sldId id="1673" r:id="rId249"/>
    <p:sldId id="1678" r:id="rId250"/>
    <p:sldId id="1666" r:id="rId251"/>
    <p:sldId id="1682" r:id="rId252"/>
    <p:sldId id="1681" r:id="rId253"/>
    <p:sldId id="1684" r:id="rId254"/>
    <p:sldId id="1683" r:id="rId255"/>
    <p:sldId id="1686" r:id="rId256"/>
    <p:sldId id="1687" r:id="rId257"/>
    <p:sldId id="1382" r:id="rId258"/>
    <p:sldId id="1607" r:id="rId259"/>
    <p:sldId id="1605" r:id="rId260"/>
    <p:sldId id="1606" r:id="rId261"/>
    <p:sldId id="1608" r:id="rId262"/>
    <p:sldId id="1609" r:id="rId263"/>
    <p:sldId id="1610" r:id="rId264"/>
    <p:sldId id="1695" r:id="rId265"/>
    <p:sldId id="1203" r:id="rId266"/>
    <p:sldId id="1843" r:id="rId267"/>
    <p:sldId id="812" r:id="rId268"/>
    <p:sldId id="813" r:id="rId269"/>
    <p:sldId id="1620" r:id="rId270"/>
    <p:sldId id="1621" r:id="rId271"/>
    <p:sldId id="1619" r:id="rId272"/>
    <p:sldId id="1750" r:id="rId273"/>
    <p:sldId id="1622" r:id="rId274"/>
    <p:sldId id="1753" r:id="rId275"/>
    <p:sldId id="1747" r:id="rId276"/>
    <p:sldId id="1751" r:id="rId277"/>
    <p:sldId id="1752" r:id="rId278"/>
    <p:sldId id="1754" r:id="rId279"/>
    <p:sldId id="1758" r:id="rId280"/>
    <p:sldId id="1780" r:id="rId281"/>
    <p:sldId id="1781" r:id="rId282"/>
    <p:sldId id="816" r:id="rId283"/>
    <p:sldId id="957" r:id="rId284"/>
    <p:sldId id="968" r:id="rId285"/>
    <p:sldId id="1716" r:id="rId286"/>
    <p:sldId id="1717" r:id="rId287"/>
    <p:sldId id="1718" r:id="rId288"/>
    <p:sldId id="1719" r:id="rId289"/>
    <p:sldId id="1720" r:id="rId290"/>
    <p:sldId id="1721" r:id="rId291"/>
    <p:sldId id="1722" r:id="rId292"/>
    <p:sldId id="1724" r:id="rId293"/>
    <p:sldId id="1728" r:id="rId294"/>
    <p:sldId id="1476" r:id="rId295"/>
    <p:sldId id="1477" r:id="rId296"/>
    <p:sldId id="1478" r:id="rId297"/>
    <p:sldId id="1479" r:id="rId298"/>
    <p:sldId id="1481" r:id="rId299"/>
    <p:sldId id="1482" r:id="rId300"/>
    <p:sldId id="1483" r:id="rId301"/>
    <p:sldId id="1484" r:id="rId302"/>
    <p:sldId id="1485" r:id="rId303"/>
    <p:sldId id="1845" r:id="rId304"/>
    <p:sldId id="1846" r:id="rId305"/>
    <p:sldId id="1848" r:id="rId306"/>
    <p:sldId id="1745" r:id="rId307"/>
    <p:sldId id="1744" r:id="rId308"/>
    <p:sldId id="1844" r:id="rId309"/>
    <p:sldId id="1746" r:id="rId310"/>
    <p:sldId id="1765" r:id="rId311"/>
    <p:sldId id="1766" r:id="rId312"/>
    <p:sldId id="1770" r:id="rId313"/>
    <p:sldId id="1767" r:id="rId314"/>
    <p:sldId id="1768" r:id="rId315"/>
    <p:sldId id="1769" r:id="rId316"/>
    <p:sldId id="1771" r:id="rId317"/>
    <p:sldId id="1772" r:id="rId318"/>
    <p:sldId id="1773" r:id="rId319"/>
    <p:sldId id="1774" r:id="rId320"/>
    <p:sldId id="1778" r:id="rId321"/>
    <p:sldId id="1779" r:id="rId322"/>
    <p:sldId id="1782" r:id="rId323"/>
    <p:sldId id="1783" r:id="rId324"/>
    <p:sldId id="1784" r:id="rId325"/>
    <p:sldId id="1601" r:id="rId326"/>
    <p:sldId id="820" r:id="rId327"/>
    <p:sldId id="1602" r:id="rId328"/>
    <p:sldId id="882" r:id="rId329"/>
    <p:sldId id="1603" r:id="rId330"/>
    <p:sldId id="1604" r:id="rId331"/>
    <p:sldId id="1092" r:id="rId332"/>
    <p:sldId id="1093" r:id="rId333"/>
    <p:sldId id="1094" r:id="rId334"/>
    <p:sldId id="1158" r:id="rId335"/>
    <p:sldId id="1174" r:id="rId336"/>
    <p:sldId id="1528" r:id="rId337"/>
    <p:sldId id="895" r:id="rId338"/>
    <p:sldId id="930" r:id="rId339"/>
    <p:sldId id="1702" r:id="rId340"/>
    <p:sldId id="1697" r:id="rId341"/>
    <p:sldId id="1700" r:id="rId342"/>
    <p:sldId id="1701" r:id="rId343"/>
    <p:sldId id="1703" r:id="rId344"/>
    <p:sldId id="1706" r:id="rId345"/>
    <p:sldId id="1709" r:id="rId346"/>
    <p:sldId id="1707" r:id="rId347"/>
    <p:sldId id="1708" r:id="rId348"/>
    <p:sldId id="902" r:id="rId349"/>
    <p:sldId id="1804" r:id="rId350"/>
    <p:sldId id="1805" r:id="rId351"/>
    <p:sldId id="1806" r:id="rId352"/>
    <p:sldId id="1807" r:id="rId353"/>
    <p:sldId id="1789" r:id="rId354"/>
    <p:sldId id="1790" r:id="rId355"/>
    <p:sldId id="1791" r:id="rId356"/>
    <p:sldId id="1796" r:id="rId357"/>
    <p:sldId id="1829" r:id="rId358"/>
  </p:sldIdLst>
  <p:sldSz cx="9144000" cy="6858000" type="screen4x3"/>
  <p:notesSz cx="6858000" cy="9144000"/>
  <p:embeddedFontLst>
    <p:embeddedFont>
      <p:font typeface="Arial Rounded MT Bold" panose="020F0704030504030204" pitchFamily="34" charset="0"/>
      <p:regular r:id="rId361"/>
    </p:embeddedFont>
    <p:embeddedFont>
      <p:font typeface="Comic Sans MS" panose="030F0702030302020204" pitchFamily="66" charset="0"/>
      <p:regular r:id="rId362"/>
      <p:bold r:id="rId363"/>
      <p:italic r:id="rId364"/>
      <p:boldItalic r:id="rId365"/>
    </p:embeddedFont>
    <p:embeddedFont>
      <p:font typeface="Monotype Corsiva" panose="03010101010201010101" pitchFamily="66" charset="0"/>
      <p:italic r:id="rId366"/>
    </p:embeddedFont>
    <p:embeddedFont>
      <p:font typeface="Tempus Sans ITC" panose="04020404030D07020202" pitchFamily="82" charset="0"/>
      <p:regular r:id="rId367"/>
    </p:embeddedFont>
  </p:embeddedFontLst>
  <p:custShowLst>
    <p:custShow name="3101" id="0">
      <p:sldLst>
        <p:sld r:id="rId3"/>
        <p:sld r:id="rId5"/>
        <p:sld r:id="rId6"/>
      </p:sldLst>
    </p:custShow>
  </p:custShowLst>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Arial" charset="0"/>
      </a:defRPr>
    </a:lvl1pPr>
    <a:lvl2pPr marL="457200" algn="l" rtl="0" fontAlgn="base">
      <a:spcBef>
        <a:spcPct val="0"/>
      </a:spcBef>
      <a:spcAft>
        <a:spcPct val="0"/>
      </a:spcAft>
      <a:defRPr sz="2800" kern="1200">
        <a:solidFill>
          <a:schemeClr val="tx1"/>
        </a:solidFill>
        <a:latin typeface="Times New Roman" pitchFamily="18" charset="0"/>
        <a:ea typeface="+mn-ea"/>
        <a:cs typeface="Arial" charset="0"/>
      </a:defRPr>
    </a:lvl2pPr>
    <a:lvl3pPr marL="914400" algn="l" rtl="0" fontAlgn="base">
      <a:spcBef>
        <a:spcPct val="0"/>
      </a:spcBef>
      <a:spcAft>
        <a:spcPct val="0"/>
      </a:spcAft>
      <a:defRPr sz="2800" kern="1200">
        <a:solidFill>
          <a:schemeClr val="tx1"/>
        </a:solidFill>
        <a:latin typeface="Times New Roman" pitchFamily="18" charset="0"/>
        <a:ea typeface="+mn-ea"/>
        <a:cs typeface="Arial" charset="0"/>
      </a:defRPr>
    </a:lvl3pPr>
    <a:lvl4pPr marL="1371600" algn="l" rtl="0" fontAlgn="base">
      <a:spcBef>
        <a:spcPct val="0"/>
      </a:spcBef>
      <a:spcAft>
        <a:spcPct val="0"/>
      </a:spcAft>
      <a:defRPr sz="2800" kern="1200">
        <a:solidFill>
          <a:schemeClr val="tx1"/>
        </a:solidFill>
        <a:latin typeface="Times New Roman" pitchFamily="18" charset="0"/>
        <a:ea typeface="+mn-ea"/>
        <a:cs typeface="Arial" charset="0"/>
      </a:defRPr>
    </a:lvl4pPr>
    <a:lvl5pPr marL="1828800" algn="l" rtl="0" fontAlgn="base">
      <a:spcBef>
        <a:spcPct val="0"/>
      </a:spcBef>
      <a:spcAft>
        <a:spcPct val="0"/>
      </a:spcAft>
      <a:defRPr sz="2800" kern="1200">
        <a:solidFill>
          <a:schemeClr val="tx1"/>
        </a:solidFill>
        <a:latin typeface="Times New Roman" pitchFamily="18" charset="0"/>
        <a:ea typeface="+mn-ea"/>
        <a:cs typeface="Arial" charset="0"/>
      </a:defRPr>
    </a:lvl5pPr>
    <a:lvl6pPr marL="2286000" algn="l" defTabSz="914400" rtl="0" eaLnBrk="1" latinLnBrk="0" hangingPunct="1">
      <a:defRPr sz="2800" kern="1200">
        <a:solidFill>
          <a:schemeClr val="tx1"/>
        </a:solidFill>
        <a:latin typeface="Times New Roman" pitchFamily="18" charset="0"/>
        <a:ea typeface="+mn-ea"/>
        <a:cs typeface="Arial" charset="0"/>
      </a:defRPr>
    </a:lvl6pPr>
    <a:lvl7pPr marL="2743200" algn="l" defTabSz="914400" rtl="0" eaLnBrk="1" latinLnBrk="0" hangingPunct="1">
      <a:defRPr sz="2800" kern="1200">
        <a:solidFill>
          <a:schemeClr val="tx1"/>
        </a:solidFill>
        <a:latin typeface="Times New Roman" pitchFamily="18" charset="0"/>
        <a:ea typeface="+mn-ea"/>
        <a:cs typeface="Arial" charset="0"/>
      </a:defRPr>
    </a:lvl7pPr>
    <a:lvl8pPr marL="3200400" algn="l" defTabSz="914400" rtl="0" eaLnBrk="1" latinLnBrk="0" hangingPunct="1">
      <a:defRPr sz="2800" kern="1200">
        <a:solidFill>
          <a:schemeClr val="tx1"/>
        </a:solidFill>
        <a:latin typeface="Times New Roman" pitchFamily="18" charset="0"/>
        <a:ea typeface="+mn-ea"/>
        <a:cs typeface="Arial" charset="0"/>
      </a:defRPr>
    </a:lvl8pPr>
    <a:lvl9pPr marL="3657600" algn="l" defTabSz="914400" rtl="0" eaLnBrk="1" latinLnBrk="0" hangingPunct="1">
      <a:defRPr sz="2800" kern="1200">
        <a:solidFill>
          <a:schemeClr val="tx1"/>
        </a:solidFill>
        <a:latin typeface="Times New Roman" pitchFamily="18" charset="0"/>
        <a:ea typeface="+mn-ea"/>
        <a:cs typeface="Arial" charset="0"/>
      </a:defRPr>
    </a:lvl9pPr>
  </p:defaultTextStyle>
  <p:extLst>
    <p:ext uri="{EFAFB233-063F-42B5-8137-9DF3F51BA10A}">
      <p15:sldGuideLst xmlns:p15="http://schemas.microsoft.com/office/powerpoint/2012/main">
        <p15:guide id="1" orient="horz" pos="2064">
          <p15:clr>
            <a:srgbClr val="A4A3A4"/>
          </p15:clr>
        </p15:guide>
        <p15:guide id="2" pos="2688">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66"/>
    <a:srgbClr val="66FF33"/>
    <a:srgbClr val="FF00FF"/>
    <a:srgbClr val="FFFFFF"/>
    <a:srgbClr val="00FFFF"/>
    <a:srgbClr val="00FFCC"/>
    <a:srgbClr val="6699FF"/>
    <a:srgbClr val="FFFF66"/>
    <a:srgbClr val="FFFF99"/>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073" autoAdjust="0"/>
    <p:restoredTop sz="95303" autoAdjust="0"/>
  </p:normalViewPr>
  <p:slideViewPr>
    <p:cSldViewPr snapToObjects="1">
      <p:cViewPr varScale="1">
        <p:scale>
          <a:sx n="70" d="100"/>
          <a:sy n="70" d="100"/>
        </p:scale>
        <p:origin x="48" y="78"/>
      </p:cViewPr>
      <p:guideLst>
        <p:guide orient="horz" pos="2064"/>
        <p:guide pos="2688"/>
      </p:guideLst>
    </p:cSldViewPr>
  </p:slideViewPr>
  <p:outlineViewPr>
    <p:cViewPr>
      <p:scale>
        <a:sx n="33" d="100"/>
        <a:sy n="33" d="100"/>
      </p:scale>
      <p:origin x="0" y="13884"/>
    </p:cViewPr>
    <p:sldLst>
      <p:sld r:id="rId1" collapse="1"/>
    </p:sldLst>
  </p:outlineViewPr>
  <p:notesTextViewPr>
    <p:cViewPr>
      <p:scale>
        <a:sx n="100" d="100"/>
        <a:sy n="100" d="100"/>
      </p:scale>
      <p:origin x="0" y="0"/>
    </p:cViewPr>
  </p:notesTextViewPr>
  <p:sorterViewPr>
    <p:cViewPr>
      <p:scale>
        <a:sx n="50" d="100"/>
        <a:sy n="50" d="100"/>
      </p:scale>
      <p:origin x="0" y="6828"/>
    </p:cViewPr>
  </p:sorterViewPr>
  <p:notesViewPr>
    <p:cSldViewPr snapToObjects="1">
      <p:cViewPr varScale="1">
        <p:scale>
          <a:sx n="35" d="100"/>
          <a:sy n="35" d="100"/>
        </p:scale>
        <p:origin x="-792" y="-8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99" Type="http://schemas.openxmlformats.org/officeDocument/2006/relationships/slide" Target="slides/slide297.xml"/><Relationship Id="rId303" Type="http://schemas.openxmlformats.org/officeDocument/2006/relationships/slide" Target="slides/slide301.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324" Type="http://schemas.openxmlformats.org/officeDocument/2006/relationships/slide" Target="slides/slide322.xml"/><Relationship Id="rId345" Type="http://schemas.openxmlformats.org/officeDocument/2006/relationships/slide" Target="slides/slide343.xml"/><Relationship Id="rId366" Type="http://schemas.openxmlformats.org/officeDocument/2006/relationships/font" Target="fonts/font6.fntdata"/><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slide" Target="slides/slide203.xml"/><Relationship Id="rId226" Type="http://schemas.openxmlformats.org/officeDocument/2006/relationships/slide" Target="slides/slide224.xml"/><Relationship Id="rId247" Type="http://schemas.openxmlformats.org/officeDocument/2006/relationships/slide" Target="slides/slide245.xml"/><Relationship Id="rId107" Type="http://schemas.openxmlformats.org/officeDocument/2006/relationships/slide" Target="slides/slide105.xml"/><Relationship Id="rId268" Type="http://schemas.openxmlformats.org/officeDocument/2006/relationships/slide" Target="slides/slide266.xml"/><Relationship Id="rId289" Type="http://schemas.openxmlformats.org/officeDocument/2006/relationships/slide" Target="slides/slide287.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314" Type="http://schemas.openxmlformats.org/officeDocument/2006/relationships/slide" Target="slides/slide312.xml"/><Relationship Id="rId335" Type="http://schemas.openxmlformats.org/officeDocument/2006/relationships/slide" Target="slides/slide333.xml"/><Relationship Id="rId356" Type="http://schemas.openxmlformats.org/officeDocument/2006/relationships/slide" Target="slides/slide354.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16" Type="http://schemas.openxmlformats.org/officeDocument/2006/relationships/slide" Target="slides/slide214.xml"/><Relationship Id="rId237" Type="http://schemas.openxmlformats.org/officeDocument/2006/relationships/slide" Target="slides/slide235.xml"/><Relationship Id="rId258" Type="http://schemas.openxmlformats.org/officeDocument/2006/relationships/slide" Target="slides/slide256.xml"/><Relationship Id="rId279" Type="http://schemas.openxmlformats.org/officeDocument/2006/relationships/slide" Target="slides/slide277.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290" Type="http://schemas.openxmlformats.org/officeDocument/2006/relationships/slide" Target="slides/slide288.xml"/><Relationship Id="rId304" Type="http://schemas.openxmlformats.org/officeDocument/2006/relationships/slide" Target="slides/slide302.xml"/><Relationship Id="rId325" Type="http://schemas.openxmlformats.org/officeDocument/2006/relationships/slide" Target="slides/slide323.xml"/><Relationship Id="rId346" Type="http://schemas.openxmlformats.org/officeDocument/2006/relationships/slide" Target="slides/slide344.xml"/><Relationship Id="rId367" Type="http://schemas.openxmlformats.org/officeDocument/2006/relationships/font" Target="fonts/font7.fntdata"/><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92" Type="http://schemas.openxmlformats.org/officeDocument/2006/relationships/slide" Target="slides/slide190.xml"/><Relationship Id="rId206" Type="http://schemas.openxmlformats.org/officeDocument/2006/relationships/slide" Target="slides/slide204.xml"/><Relationship Id="rId227" Type="http://schemas.openxmlformats.org/officeDocument/2006/relationships/slide" Target="slides/slide225.xml"/><Relationship Id="rId248" Type="http://schemas.openxmlformats.org/officeDocument/2006/relationships/slide" Target="slides/slide246.xml"/><Relationship Id="rId269" Type="http://schemas.openxmlformats.org/officeDocument/2006/relationships/slide" Target="slides/slide267.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280" Type="http://schemas.openxmlformats.org/officeDocument/2006/relationships/slide" Target="slides/slide278.xml"/><Relationship Id="rId315" Type="http://schemas.openxmlformats.org/officeDocument/2006/relationships/slide" Target="slides/slide313.xml"/><Relationship Id="rId336" Type="http://schemas.openxmlformats.org/officeDocument/2006/relationships/slide" Target="slides/slide334.xml"/><Relationship Id="rId357" Type="http://schemas.openxmlformats.org/officeDocument/2006/relationships/slide" Target="slides/slide355.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217" Type="http://schemas.openxmlformats.org/officeDocument/2006/relationships/slide" Target="slides/slide215.xml"/><Relationship Id="rId6" Type="http://schemas.openxmlformats.org/officeDocument/2006/relationships/slide" Target="slides/slide4.xml"/><Relationship Id="rId238" Type="http://schemas.openxmlformats.org/officeDocument/2006/relationships/slide" Target="slides/slide236.xml"/><Relationship Id="rId259" Type="http://schemas.openxmlformats.org/officeDocument/2006/relationships/slide" Target="slides/slide257.xml"/><Relationship Id="rId23" Type="http://schemas.openxmlformats.org/officeDocument/2006/relationships/slide" Target="slides/slide21.xml"/><Relationship Id="rId119" Type="http://schemas.openxmlformats.org/officeDocument/2006/relationships/slide" Target="slides/slide117.xml"/><Relationship Id="rId270" Type="http://schemas.openxmlformats.org/officeDocument/2006/relationships/slide" Target="slides/slide268.xml"/><Relationship Id="rId291" Type="http://schemas.openxmlformats.org/officeDocument/2006/relationships/slide" Target="slides/slide289.xml"/><Relationship Id="rId305" Type="http://schemas.openxmlformats.org/officeDocument/2006/relationships/slide" Target="slides/slide303.xml"/><Relationship Id="rId326" Type="http://schemas.openxmlformats.org/officeDocument/2006/relationships/slide" Target="slides/slide324.xml"/><Relationship Id="rId347" Type="http://schemas.openxmlformats.org/officeDocument/2006/relationships/slide" Target="slides/slide345.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368" Type="http://schemas.openxmlformats.org/officeDocument/2006/relationships/presProps" Target="presProps.xml"/><Relationship Id="rId172" Type="http://schemas.openxmlformats.org/officeDocument/2006/relationships/slide" Target="slides/slide170.xml"/><Relationship Id="rId193" Type="http://schemas.openxmlformats.org/officeDocument/2006/relationships/slide" Target="slides/slide191.xml"/><Relationship Id="rId207" Type="http://schemas.openxmlformats.org/officeDocument/2006/relationships/slide" Target="slides/slide205.xml"/><Relationship Id="rId228" Type="http://schemas.openxmlformats.org/officeDocument/2006/relationships/slide" Target="slides/slide226.xml"/><Relationship Id="rId249" Type="http://schemas.openxmlformats.org/officeDocument/2006/relationships/slide" Target="slides/slide247.xml"/><Relationship Id="rId13" Type="http://schemas.openxmlformats.org/officeDocument/2006/relationships/slide" Target="slides/slide11.xml"/><Relationship Id="rId109" Type="http://schemas.openxmlformats.org/officeDocument/2006/relationships/slide" Target="slides/slide107.xml"/><Relationship Id="rId260" Type="http://schemas.openxmlformats.org/officeDocument/2006/relationships/slide" Target="slides/slide258.xml"/><Relationship Id="rId281" Type="http://schemas.openxmlformats.org/officeDocument/2006/relationships/slide" Target="slides/slide279.xml"/><Relationship Id="rId316" Type="http://schemas.openxmlformats.org/officeDocument/2006/relationships/slide" Target="slides/slide314.xml"/><Relationship Id="rId337" Type="http://schemas.openxmlformats.org/officeDocument/2006/relationships/slide" Target="slides/slide335.xml"/><Relationship Id="rId34" Type="http://schemas.openxmlformats.org/officeDocument/2006/relationships/slide" Target="slides/slide32.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20" Type="http://schemas.openxmlformats.org/officeDocument/2006/relationships/slide" Target="slides/slide118.xml"/><Relationship Id="rId141" Type="http://schemas.openxmlformats.org/officeDocument/2006/relationships/slide" Target="slides/slide139.xml"/><Relationship Id="rId358" Type="http://schemas.openxmlformats.org/officeDocument/2006/relationships/slide" Target="slides/slide356.xml"/><Relationship Id="rId7" Type="http://schemas.openxmlformats.org/officeDocument/2006/relationships/slide" Target="slides/slide5.xml"/><Relationship Id="rId162" Type="http://schemas.openxmlformats.org/officeDocument/2006/relationships/slide" Target="slides/slide160.xml"/><Relationship Id="rId183" Type="http://schemas.openxmlformats.org/officeDocument/2006/relationships/slide" Target="slides/slide181.xml"/><Relationship Id="rId218" Type="http://schemas.openxmlformats.org/officeDocument/2006/relationships/slide" Target="slides/slide216.xml"/><Relationship Id="rId239" Type="http://schemas.openxmlformats.org/officeDocument/2006/relationships/slide" Target="slides/slide237.xml"/><Relationship Id="rId250" Type="http://schemas.openxmlformats.org/officeDocument/2006/relationships/slide" Target="slides/slide248.xml"/><Relationship Id="rId271" Type="http://schemas.openxmlformats.org/officeDocument/2006/relationships/slide" Target="slides/slide269.xml"/><Relationship Id="rId292" Type="http://schemas.openxmlformats.org/officeDocument/2006/relationships/slide" Target="slides/slide290.xml"/><Relationship Id="rId306" Type="http://schemas.openxmlformats.org/officeDocument/2006/relationships/slide" Target="slides/slide304.xml"/><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327" Type="http://schemas.openxmlformats.org/officeDocument/2006/relationships/slide" Target="slides/slide325.xml"/><Relationship Id="rId348" Type="http://schemas.openxmlformats.org/officeDocument/2006/relationships/slide" Target="slides/slide346.xml"/><Relationship Id="rId369" Type="http://schemas.openxmlformats.org/officeDocument/2006/relationships/viewProps" Target="viewProps.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slide" Target="slides/slide206.xml"/><Relationship Id="rId229" Type="http://schemas.openxmlformats.org/officeDocument/2006/relationships/slide" Target="slides/slide227.xml"/><Relationship Id="rId240" Type="http://schemas.openxmlformats.org/officeDocument/2006/relationships/slide" Target="slides/slide238.xml"/><Relationship Id="rId261" Type="http://schemas.openxmlformats.org/officeDocument/2006/relationships/slide" Target="slides/slide259.xml"/><Relationship Id="rId14" Type="http://schemas.openxmlformats.org/officeDocument/2006/relationships/slide" Target="slides/slide12.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282" Type="http://schemas.openxmlformats.org/officeDocument/2006/relationships/slide" Target="slides/slide280.xml"/><Relationship Id="rId317" Type="http://schemas.openxmlformats.org/officeDocument/2006/relationships/slide" Target="slides/slide315.xml"/><Relationship Id="rId338" Type="http://schemas.openxmlformats.org/officeDocument/2006/relationships/slide" Target="slides/slide336.xml"/><Relationship Id="rId359" Type="http://schemas.openxmlformats.org/officeDocument/2006/relationships/notesMaster" Target="notesMasters/notesMaster1.xml"/><Relationship Id="rId8" Type="http://schemas.openxmlformats.org/officeDocument/2006/relationships/slide" Target="slides/slide6.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219" Type="http://schemas.openxmlformats.org/officeDocument/2006/relationships/slide" Target="slides/slide217.xml"/><Relationship Id="rId370" Type="http://schemas.openxmlformats.org/officeDocument/2006/relationships/theme" Target="theme/theme1.xml"/><Relationship Id="rId230" Type="http://schemas.openxmlformats.org/officeDocument/2006/relationships/slide" Target="slides/slide228.xml"/><Relationship Id="rId251" Type="http://schemas.openxmlformats.org/officeDocument/2006/relationships/slide" Target="slides/slide249.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72" Type="http://schemas.openxmlformats.org/officeDocument/2006/relationships/slide" Target="slides/slide270.xml"/><Relationship Id="rId293" Type="http://schemas.openxmlformats.org/officeDocument/2006/relationships/slide" Target="slides/slide291.xml"/><Relationship Id="rId307" Type="http://schemas.openxmlformats.org/officeDocument/2006/relationships/slide" Target="slides/slide305.xml"/><Relationship Id="rId328" Type="http://schemas.openxmlformats.org/officeDocument/2006/relationships/slide" Target="slides/slide326.xml"/><Relationship Id="rId349" Type="http://schemas.openxmlformats.org/officeDocument/2006/relationships/slide" Target="slides/slide347.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95" Type="http://schemas.openxmlformats.org/officeDocument/2006/relationships/slide" Target="slides/slide193.xml"/><Relationship Id="rId209" Type="http://schemas.openxmlformats.org/officeDocument/2006/relationships/slide" Target="slides/slide207.xml"/><Relationship Id="rId360" Type="http://schemas.openxmlformats.org/officeDocument/2006/relationships/handoutMaster" Target="handoutMasters/handoutMaster1.xml"/><Relationship Id="rId220" Type="http://schemas.openxmlformats.org/officeDocument/2006/relationships/slide" Target="slides/slide218.xml"/><Relationship Id="rId241" Type="http://schemas.openxmlformats.org/officeDocument/2006/relationships/slide" Target="slides/slide23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262" Type="http://schemas.openxmlformats.org/officeDocument/2006/relationships/slide" Target="slides/slide260.xml"/><Relationship Id="rId283" Type="http://schemas.openxmlformats.org/officeDocument/2006/relationships/slide" Target="slides/slide281.xml"/><Relationship Id="rId318" Type="http://schemas.openxmlformats.org/officeDocument/2006/relationships/slide" Target="slides/slide316.xml"/><Relationship Id="rId339" Type="http://schemas.openxmlformats.org/officeDocument/2006/relationships/slide" Target="slides/slide337.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334" Type="http://schemas.openxmlformats.org/officeDocument/2006/relationships/slide" Target="slides/slide332.xml"/><Relationship Id="rId350" Type="http://schemas.openxmlformats.org/officeDocument/2006/relationships/slide" Target="slides/slide348.xml"/><Relationship Id="rId355" Type="http://schemas.openxmlformats.org/officeDocument/2006/relationships/slide" Target="slides/slide353.xml"/><Relationship Id="rId37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10" Type="http://schemas.openxmlformats.org/officeDocument/2006/relationships/slide" Target="slides/slide208.xml"/><Relationship Id="rId215" Type="http://schemas.openxmlformats.org/officeDocument/2006/relationships/slide" Target="slides/slide213.xml"/><Relationship Id="rId236" Type="http://schemas.openxmlformats.org/officeDocument/2006/relationships/slide" Target="slides/slide234.xml"/><Relationship Id="rId257" Type="http://schemas.openxmlformats.org/officeDocument/2006/relationships/slide" Target="slides/slide255.xml"/><Relationship Id="rId278" Type="http://schemas.openxmlformats.org/officeDocument/2006/relationships/slide" Target="slides/slide276.xml"/><Relationship Id="rId26" Type="http://schemas.openxmlformats.org/officeDocument/2006/relationships/slide" Target="slides/slide24.xml"/><Relationship Id="rId231" Type="http://schemas.openxmlformats.org/officeDocument/2006/relationships/slide" Target="slides/slide229.xml"/><Relationship Id="rId252" Type="http://schemas.openxmlformats.org/officeDocument/2006/relationships/slide" Target="slides/slide250.xml"/><Relationship Id="rId273" Type="http://schemas.openxmlformats.org/officeDocument/2006/relationships/slide" Target="slides/slide271.xml"/><Relationship Id="rId294" Type="http://schemas.openxmlformats.org/officeDocument/2006/relationships/slide" Target="slides/slide292.xml"/><Relationship Id="rId308" Type="http://schemas.openxmlformats.org/officeDocument/2006/relationships/slide" Target="slides/slide306.xml"/><Relationship Id="rId329" Type="http://schemas.openxmlformats.org/officeDocument/2006/relationships/slide" Target="slides/slide327.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340" Type="http://schemas.openxmlformats.org/officeDocument/2006/relationships/slide" Target="slides/slide338.xml"/><Relationship Id="rId361" Type="http://schemas.openxmlformats.org/officeDocument/2006/relationships/font" Target="fonts/font1.fntdata"/><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242" Type="http://schemas.openxmlformats.org/officeDocument/2006/relationships/slide" Target="slides/slide240.xml"/><Relationship Id="rId263" Type="http://schemas.openxmlformats.org/officeDocument/2006/relationships/slide" Target="slides/slide261.xml"/><Relationship Id="rId284" Type="http://schemas.openxmlformats.org/officeDocument/2006/relationships/slide" Target="slides/slide282.xml"/><Relationship Id="rId319" Type="http://schemas.openxmlformats.org/officeDocument/2006/relationships/slide" Target="slides/slide317.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330" Type="http://schemas.openxmlformats.org/officeDocument/2006/relationships/slide" Target="slides/slide328.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351" Type="http://schemas.openxmlformats.org/officeDocument/2006/relationships/slide" Target="slides/slide349.xml"/><Relationship Id="rId211" Type="http://schemas.openxmlformats.org/officeDocument/2006/relationships/slide" Target="slides/slide209.xml"/><Relationship Id="rId232" Type="http://schemas.openxmlformats.org/officeDocument/2006/relationships/slide" Target="slides/slide230.xml"/><Relationship Id="rId253" Type="http://schemas.openxmlformats.org/officeDocument/2006/relationships/slide" Target="slides/slide251.xml"/><Relationship Id="rId274" Type="http://schemas.openxmlformats.org/officeDocument/2006/relationships/slide" Target="slides/slide272.xml"/><Relationship Id="rId295" Type="http://schemas.openxmlformats.org/officeDocument/2006/relationships/slide" Target="slides/slide293.xml"/><Relationship Id="rId309" Type="http://schemas.openxmlformats.org/officeDocument/2006/relationships/slide" Target="slides/slide307.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320" Type="http://schemas.openxmlformats.org/officeDocument/2006/relationships/slide" Target="slides/slide318.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341" Type="http://schemas.openxmlformats.org/officeDocument/2006/relationships/slide" Target="slides/slide339.xml"/><Relationship Id="rId362" Type="http://schemas.openxmlformats.org/officeDocument/2006/relationships/font" Target="fonts/font2.fntdata"/><Relationship Id="rId201" Type="http://schemas.openxmlformats.org/officeDocument/2006/relationships/slide" Target="slides/slide199.xml"/><Relationship Id="rId222" Type="http://schemas.openxmlformats.org/officeDocument/2006/relationships/slide" Target="slides/slide220.xml"/><Relationship Id="rId243" Type="http://schemas.openxmlformats.org/officeDocument/2006/relationships/slide" Target="slides/slide241.xml"/><Relationship Id="rId264" Type="http://schemas.openxmlformats.org/officeDocument/2006/relationships/slide" Target="slides/slide262.xml"/><Relationship Id="rId285" Type="http://schemas.openxmlformats.org/officeDocument/2006/relationships/slide" Target="slides/slide283.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310" Type="http://schemas.openxmlformats.org/officeDocument/2006/relationships/slide" Target="slides/slide308.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331" Type="http://schemas.openxmlformats.org/officeDocument/2006/relationships/slide" Target="slides/slide329.xml"/><Relationship Id="rId352" Type="http://schemas.openxmlformats.org/officeDocument/2006/relationships/slide" Target="slides/slide350.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slide" Target="slides/slide231.xml"/><Relationship Id="rId254" Type="http://schemas.openxmlformats.org/officeDocument/2006/relationships/slide" Target="slides/slide252.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275" Type="http://schemas.openxmlformats.org/officeDocument/2006/relationships/slide" Target="slides/slide273.xml"/><Relationship Id="rId296" Type="http://schemas.openxmlformats.org/officeDocument/2006/relationships/slide" Target="slides/slide294.xml"/><Relationship Id="rId300" Type="http://schemas.openxmlformats.org/officeDocument/2006/relationships/slide" Target="slides/slide298.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321" Type="http://schemas.openxmlformats.org/officeDocument/2006/relationships/slide" Target="slides/slide319.xml"/><Relationship Id="rId342" Type="http://schemas.openxmlformats.org/officeDocument/2006/relationships/slide" Target="slides/slide340.xml"/><Relationship Id="rId363" Type="http://schemas.openxmlformats.org/officeDocument/2006/relationships/font" Target="fonts/font3.fntdata"/><Relationship Id="rId202" Type="http://schemas.openxmlformats.org/officeDocument/2006/relationships/slide" Target="slides/slide200.xml"/><Relationship Id="rId223" Type="http://schemas.openxmlformats.org/officeDocument/2006/relationships/slide" Target="slides/slide221.xml"/><Relationship Id="rId244" Type="http://schemas.openxmlformats.org/officeDocument/2006/relationships/slide" Target="slides/slide242.xml"/><Relationship Id="rId18" Type="http://schemas.openxmlformats.org/officeDocument/2006/relationships/slide" Target="slides/slide16.xml"/><Relationship Id="rId39" Type="http://schemas.openxmlformats.org/officeDocument/2006/relationships/slide" Target="slides/slide37.xml"/><Relationship Id="rId265" Type="http://schemas.openxmlformats.org/officeDocument/2006/relationships/slide" Target="slides/slide263.xml"/><Relationship Id="rId286" Type="http://schemas.openxmlformats.org/officeDocument/2006/relationships/slide" Target="slides/slide284.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311" Type="http://schemas.openxmlformats.org/officeDocument/2006/relationships/slide" Target="slides/slide309.xml"/><Relationship Id="rId332" Type="http://schemas.openxmlformats.org/officeDocument/2006/relationships/slide" Target="slides/slide330.xml"/><Relationship Id="rId353" Type="http://schemas.openxmlformats.org/officeDocument/2006/relationships/slide" Target="slides/slide351.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slide" Target="slides/slide232.xml"/><Relationship Id="rId2" Type="http://schemas.openxmlformats.org/officeDocument/2006/relationships/slideMaster" Target="slideMasters/slideMaster2.xml"/><Relationship Id="rId29" Type="http://schemas.openxmlformats.org/officeDocument/2006/relationships/slide" Target="slides/slide27.xml"/><Relationship Id="rId255" Type="http://schemas.openxmlformats.org/officeDocument/2006/relationships/slide" Target="slides/slide253.xml"/><Relationship Id="rId276" Type="http://schemas.openxmlformats.org/officeDocument/2006/relationships/slide" Target="slides/slide274.xml"/><Relationship Id="rId297" Type="http://schemas.openxmlformats.org/officeDocument/2006/relationships/slide" Target="slides/slide295.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301" Type="http://schemas.openxmlformats.org/officeDocument/2006/relationships/slide" Target="slides/slide299.xml"/><Relationship Id="rId322" Type="http://schemas.openxmlformats.org/officeDocument/2006/relationships/slide" Target="slides/slide320.xml"/><Relationship Id="rId343" Type="http://schemas.openxmlformats.org/officeDocument/2006/relationships/slide" Target="slides/slide341.xml"/><Relationship Id="rId364" Type="http://schemas.openxmlformats.org/officeDocument/2006/relationships/font" Target="fonts/font4.fntdata"/><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 Id="rId224" Type="http://schemas.openxmlformats.org/officeDocument/2006/relationships/slide" Target="slides/slide222.xml"/><Relationship Id="rId245" Type="http://schemas.openxmlformats.org/officeDocument/2006/relationships/slide" Target="slides/slide243.xml"/><Relationship Id="rId266" Type="http://schemas.openxmlformats.org/officeDocument/2006/relationships/slide" Target="slides/slide264.xml"/><Relationship Id="rId287" Type="http://schemas.openxmlformats.org/officeDocument/2006/relationships/slide" Target="slides/slide285.xml"/><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312" Type="http://schemas.openxmlformats.org/officeDocument/2006/relationships/slide" Target="slides/slide310.xml"/><Relationship Id="rId333" Type="http://schemas.openxmlformats.org/officeDocument/2006/relationships/slide" Target="slides/slide331.xml"/><Relationship Id="rId354" Type="http://schemas.openxmlformats.org/officeDocument/2006/relationships/slide" Target="slides/slide352.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 Type="http://schemas.openxmlformats.org/officeDocument/2006/relationships/slide" Target="slides/slide1.xml"/><Relationship Id="rId214" Type="http://schemas.openxmlformats.org/officeDocument/2006/relationships/slide" Target="slides/slide212.xml"/><Relationship Id="rId235" Type="http://schemas.openxmlformats.org/officeDocument/2006/relationships/slide" Target="slides/slide233.xml"/><Relationship Id="rId256" Type="http://schemas.openxmlformats.org/officeDocument/2006/relationships/slide" Target="slides/slide254.xml"/><Relationship Id="rId277" Type="http://schemas.openxmlformats.org/officeDocument/2006/relationships/slide" Target="slides/slide275.xml"/><Relationship Id="rId298" Type="http://schemas.openxmlformats.org/officeDocument/2006/relationships/slide" Target="slides/slide296.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302" Type="http://schemas.openxmlformats.org/officeDocument/2006/relationships/slide" Target="slides/slide300.xml"/><Relationship Id="rId323" Type="http://schemas.openxmlformats.org/officeDocument/2006/relationships/slide" Target="slides/slide321.xml"/><Relationship Id="rId344" Type="http://schemas.openxmlformats.org/officeDocument/2006/relationships/slide" Target="slides/slide342.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179" Type="http://schemas.openxmlformats.org/officeDocument/2006/relationships/slide" Target="slides/slide177.xml"/><Relationship Id="rId365" Type="http://schemas.openxmlformats.org/officeDocument/2006/relationships/font" Target="fonts/font5.fntdata"/><Relationship Id="rId190" Type="http://schemas.openxmlformats.org/officeDocument/2006/relationships/slide" Target="slides/slide188.xml"/><Relationship Id="rId204" Type="http://schemas.openxmlformats.org/officeDocument/2006/relationships/slide" Target="slides/slide202.xml"/><Relationship Id="rId225" Type="http://schemas.openxmlformats.org/officeDocument/2006/relationships/slide" Target="slides/slide223.xml"/><Relationship Id="rId246" Type="http://schemas.openxmlformats.org/officeDocument/2006/relationships/slide" Target="slides/slide244.xml"/><Relationship Id="rId267" Type="http://schemas.openxmlformats.org/officeDocument/2006/relationships/slide" Target="slides/slide265.xml"/><Relationship Id="rId288" Type="http://schemas.openxmlformats.org/officeDocument/2006/relationships/slide" Target="slides/slide286.xml"/><Relationship Id="rId106" Type="http://schemas.openxmlformats.org/officeDocument/2006/relationships/slide" Target="slides/slide104.xml"/><Relationship Id="rId127" Type="http://schemas.openxmlformats.org/officeDocument/2006/relationships/slide" Target="slides/slide125.xml"/><Relationship Id="rId313" Type="http://schemas.openxmlformats.org/officeDocument/2006/relationships/slide" Target="slides/slide311.xml"/></Relationships>
</file>

<file path=ppt/_rels/viewProps.xml.rels><?xml version="1.0" encoding="UTF-8" standalone="yes"?>
<Relationships xmlns="http://schemas.openxmlformats.org/package/2006/relationships"><Relationship Id="rId1" Type="http://schemas.openxmlformats.org/officeDocument/2006/relationships/slide" Target="slides/slide2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59" name="Rectangle 3"/>
          <p:cNvSpPr>
            <a:spLocks noGrp="1" noChangeArrowheads="1"/>
          </p:cNvSpPr>
          <p:nvPr>
            <p:ph type="dt" sz="quarter" idx="1"/>
          </p:nvPr>
        </p:nvSpPr>
        <p:spPr bwMode="auto">
          <a:xfrm>
            <a:off x="388620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endParaRPr lang="en-US"/>
          </a:p>
        </p:txBody>
      </p:sp>
      <p:sp>
        <p:nvSpPr>
          <p:cNvPr id="96260" name="Rectangle 4"/>
          <p:cNvSpPr>
            <a:spLocks noGrp="1" noChangeArrowheads="1"/>
          </p:cNvSpPr>
          <p:nvPr>
            <p:ph type="ftr" sz="quarter" idx="2"/>
          </p:nvPr>
        </p:nvSpPr>
        <p:spPr bwMode="auto">
          <a:xfrm>
            <a:off x="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61" name="Rectangle 5"/>
          <p:cNvSpPr>
            <a:spLocks noGrp="1" noChangeArrowheads="1"/>
          </p:cNvSpPr>
          <p:nvPr>
            <p:ph type="sldNum" sz="quarter" idx="3"/>
          </p:nvPr>
        </p:nvSpPr>
        <p:spPr bwMode="auto">
          <a:xfrm>
            <a:off x="388620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fld id="{18A97647-36F9-4770-B35E-CD4F1CD86F67}" type="slidenum">
              <a:rPr lang="en-US"/>
              <a:pPr>
                <a:defRPr/>
              </a:pPr>
              <a:t>‹#›</a:t>
            </a:fld>
            <a:endParaRPr lang="en-US"/>
          </a:p>
        </p:txBody>
      </p:sp>
    </p:spTree>
    <p:extLst>
      <p:ext uri="{BB962C8B-B14F-4D97-AF65-F5344CB8AC3E}">
        <p14:creationId xmlns:p14="http://schemas.microsoft.com/office/powerpoint/2010/main" val="195610485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endParaRPr lang="en-US"/>
          </a:p>
        </p:txBody>
      </p:sp>
      <p:sp>
        <p:nvSpPr>
          <p:cNvPr id="2754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fld id="{26069D8C-3095-4804-889C-41D256C97096}" type="slidenum">
              <a:rPr lang="en-US"/>
              <a:pPr>
                <a:defRPr/>
              </a:pPr>
              <a:t>‹#›</a:t>
            </a:fld>
            <a:endParaRPr lang="en-US"/>
          </a:p>
        </p:txBody>
      </p:sp>
    </p:spTree>
    <p:extLst>
      <p:ext uri="{BB962C8B-B14F-4D97-AF65-F5344CB8AC3E}">
        <p14:creationId xmlns:p14="http://schemas.microsoft.com/office/powerpoint/2010/main" val="306559315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FEFBEB6-BE36-4058-A532-00AD6B6599B0}" type="slidenum">
              <a:rPr lang="en-US" altLang="en-US" sz="1200" smtClean="0">
                <a:latin typeface="Arial Rounded MT Bold" pitchFamily="34" charset="0"/>
              </a:rPr>
              <a:pPr algn="r">
                <a:defRPr/>
              </a:pPr>
              <a:t>2</a:t>
            </a:fld>
            <a:endParaRPr lang="en-US" altLang="en-US" sz="1200">
              <a:latin typeface="Arial Rounded MT Bold" pitchFamily="34" charset="0"/>
            </a:endParaRPr>
          </a:p>
        </p:txBody>
      </p:sp>
      <p:sp>
        <p:nvSpPr>
          <p:cNvPr id="27648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2B5CAA8A-8F52-4F92-BD77-7DBD246E07BE}" type="slidenum">
              <a:rPr lang="en-CA" altLang="en-US"/>
              <a:pPr algn="r" eaLnBrk="1" hangingPunct="1">
                <a:spcBef>
                  <a:spcPct val="0"/>
                </a:spcBef>
              </a:pPr>
              <a:t>2</a:t>
            </a:fld>
            <a:endParaRPr lang="en-CA" altLang="en-US"/>
          </a:p>
        </p:txBody>
      </p:sp>
      <p:sp>
        <p:nvSpPr>
          <p:cNvPr id="276484" name="Rectangle 2"/>
          <p:cNvSpPr>
            <a:spLocks noGrp="1" noRot="1" noChangeAspect="1" noChangeArrowheads="1" noTextEdit="1"/>
          </p:cNvSpPr>
          <p:nvPr>
            <p:ph type="sldImg"/>
          </p:nvPr>
        </p:nvSpPr>
        <p:spPr>
          <a:ln/>
        </p:spPr>
      </p:sp>
      <p:sp>
        <p:nvSpPr>
          <p:cNvPr id="27648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a:p>
        </p:txBody>
      </p:sp>
    </p:spTree>
    <p:extLst>
      <p:ext uri="{BB962C8B-B14F-4D97-AF65-F5344CB8AC3E}">
        <p14:creationId xmlns:p14="http://schemas.microsoft.com/office/powerpoint/2010/main" val="311010679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52596483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309</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310</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311</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312</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313</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314</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315</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316</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317</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318</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25435046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319</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320</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321</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322</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323</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Slide Image Placeholder 1"/>
          <p:cNvSpPr>
            <a:spLocks noGrp="1" noRot="1" noChangeAspect="1" noTextEdit="1"/>
          </p:cNvSpPr>
          <p:nvPr>
            <p:ph type="sldImg"/>
          </p:nvPr>
        </p:nvSpPr>
        <p:spPr>
          <a:ln/>
        </p:spPr>
      </p:sp>
      <p:sp>
        <p:nvSpPr>
          <p:cNvPr id="2877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34918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0242C0D-C0AE-48D2-B5B4-7C9D1178929E}" type="slidenum">
              <a:rPr lang="en-US" altLang="en-US" sz="1200" smtClean="0">
                <a:latin typeface="Arial Rounded MT Bold" pitchFamily="34" charset="0"/>
              </a:rPr>
              <a:pPr algn="r">
                <a:defRPr/>
              </a:pPr>
              <a:t>325</a:t>
            </a:fld>
            <a:endParaRPr lang="en-US" altLang="en-US" sz="1200">
              <a:latin typeface="Arial Rounded MT Bold" pitchFamily="34" charset="0"/>
            </a:endParaRPr>
          </a:p>
        </p:txBody>
      </p:sp>
    </p:spTree>
    <p:extLst>
      <p:ext uri="{BB962C8B-B14F-4D97-AF65-F5344CB8AC3E}">
        <p14:creationId xmlns:p14="http://schemas.microsoft.com/office/powerpoint/2010/main" val="320501443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Slide Image Placeholder 1"/>
          <p:cNvSpPr>
            <a:spLocks noGrp="1" noRot="1" noChangeAspect="1" noTextEdit="1"/>
          </p:cNvSpPr>
          <p:nvPr>
            <p:ph type="sldImg"/>
          </p:nvPr>
        </p:nvSpPr>
        <p:spPr>
          <a:ln/>
        </p:spPr>
      </p:sp>
      <p:sp>
        <p:nvSpPr>
          <p:cNvPr id="2877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34918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0242C0D-C0AE-48D2-B5B4-7C9D1178929E}" type="slidenum">
              <a:rPr lang="en-US" altLang="en-US" sz="1200" smtClean="0">
                <a:latin typeface="Arial Rounded MT Bold" pitchFamily="34" charset="0"/>
              </a:rPr>
              <a:pPr algn="r">
                <a:defRPr/>
              </a:pPr>
              <a:t>326</a:t>
            </a:fld>
            <a:endParaRPr lang="en-US" altLang="en-US" sz="1200">
              <a:latin typeface="Arial Rounded MT Bold" pitchFamily="34" charset="0"/>
            </a:endParaRPr>
          </a:p>
        </p:txBody>
      </p:sp>
    </p:spTree>
    <p:extLst>
      <p:ext uri="{BB962C8B-B14F-4D97-AF65-F5344CB8AC3E}">
        <p14:creationId xmlns:p14="http://schemas.microsoft.com/office/powerpoint/2010/main" val="191124617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61C897E2-420B-434D-982C-B32F1ED3EED6}" type="slidenum">
              <a:rPr lang="en-US" altLang="en-US" sz="1200" smtClean="0">
                <a:latin typeface="Arial Rounded MT Bold" pitchFamily="34" charset="0"/>
              </a:rPr>
              <a:pPr algn="r">
                <a:defRPr/>
              </a:pPr>
              <a:t>347</a:t>
            </a:fld>
            <a:endParaRPr lang="en-US" altLang="en-US" sz="1200">
              <a:latin typeface="Arial Rounded MT Bold" pitchFamily="34" charset="0"/>
            </a:endParaRPr>
          </a:p>
        </p:txBody>
      </p:sp>
      <p:sp>
        <p:nvSpPr>
          <p:cNvPr id="31437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1AA74385-B885-40FC-A5C6-AAF614039488}" type="slidenum">
              <a:rPr lang="en-CA" altLang="en-US"/>
              <a:pPr algn="r" eaLnBrk="1" hangingPunct="1">
                <a:spcBef>
                  <a:spcPct val="0"/>
                </a:spcBef>
              </a:pPr>
              <a:t>347</a:t>
            </a:fld>
            <a:endParaRPr lang="en-CA" altLang="en-US"/>
          </a:p>
        </p:txBody>
      </p:sp>
      <p:sp>
        <p:nvSpPr>
          <p:cNvPr id="314372" name="Rectangle 2"/>
          <p:cNvSpPr>
            <a:spLocks noGrp="1" noRot="1" noChangeAspect="1" noChangeArrowheads="1" noTextEdit="1"/>
          </p:cNvSpPr>
          <p:nvPr>
            <p:ph type="sldImg"/>
          </p:nvPr>
        </p:nvSpPr>
        <p:spPr>
          <a:ln/>
        </p:spPr>
      </p:sp>
      <p:sp>
        <p:nvSpPr>
          <p:cNvPr id="31437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a:p>
        </p:txBody>
      </p:sp>
    </p:spTree>
    <p:extLst>
      <p:ext uri="{BB962C8B-B14F-4D97-AF65-F5344CB8AC3E}">
        <p14:creationId xmlns:p14="http://schemas.microsoft.com/office/powerpoint/2010/main" val="14551834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2518465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48393404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520975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2401517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Slide Image Placeholder 1"/>
          <p:cNvSpPr>
            <a:spLocks noGrp="1" noRot="1" noChangeAspect="1" noTextEdit="1"/>
          </p:cNvSpPr>
          <p:nvPr>
            <p:ph type="sldImg"/>
          </p:nvPr>
        </p:nvSpPr>
        <p:spPr>
          <a:ln/>
        </p:spPr>
      </p:sp>
      <p:sp>
        <p:nvSpPr>
          <p:cNvPr id="2795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342020"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A8C2604F-6F22-4DC9-BE4E-3C5C6731B92B}" type="slidenum">
              <a:rPr lang="en-US" altLang="en-US" sz="1200" smtClean="0">
                <a:latin typeface="Arial Rounded MT Bold" pitchFamily="34" charset="0"/>
              </a:rPr>
              <a:pPr algn="r">
                <a:defRPr/>
              </a:pPr>
              <a:t>49</a:t>
            </a:fld>
            <a:endParaRPr lang="en-US" altLang="en-US" sz="1200">
              <a:latin typeface="Arial Rounded MT Bold" pitchFamily="34" charset="0"/>
            </a:endParaRPr>
          </a:p>
        </p:txBody>
      </p:sp>
    </p:spTree>
    <p:extLst>
      <p:ext uri="{BB962C8B-B14F-4D97-AF65-F5344CB8AC3E}">
        <p14:creationId xmlns:p14="http://schemas.microsoft.com/office/powerpoint/2010/main" val="15240670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Slide Image Placeholder 1"/>
          <p:cNvSpPr>
            <a:spLocks noGrp="1" noRot="1" noChangeAspect="1" noTextEdit="1"/>
          </p:cNvSpPr>
          <p:nvPr>
            <p:ph type="sldImg"/>
          </p:nvPr>
        </p:nvSpPr>
        <p:spPr>
          <a:ln/>
        </p:spPr>
      </p:sp>
      <p:sp>
        <p:nvSpPr>
          <p:cNvPr id="2795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342020"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A8C2604F-6F22-4DC9-BE4E-3C5C6731B92B}" type="slidenum">
              <a:rPr lang="en-US" altLang="en-US" sz="1200" smtClean="0">
                <a:latin typeface="Arial Rounded MT Bold" pitchFamily="34" charset="0"/>
              </a:rPr>
              <a:pPr algn="r">
                <a:defRPr/>
              </a:pPr>
              <a:t>50</a:t>
            </a:fld>
            <a:endParaRPr lang="en-US" altLang="en-US" sz="1200">
              <a:latin typeface="Arial Rounded MT Bold" pitchFamily="34" charset="0"/>
            </a:endParaRPr>
          </a:p>
        </p:txBody>
      </p:sp>
    </p:spTree>
    <p:extLst>
      <p:ext uri="{BB962C8B-B14F-4D97-AF65-F5344CB8AC3E}">
        <p14:creationId xmlns:p14="http://schemas.microsoft.com/office/powerpoint/2010/main" val="383642171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Slide Image Placeholder 1"/>
          <p:cNvSpPr>
            <a:spLocks noGrp="1" noRot="1" noChangeAspect="1" noTextEdit="1"/>
          </p:cNvSpPr>
          <p:nvPr>
            <p:ph type="sldImg"/>
          </p:nvPr>
        </p:nvSpPr>
        <p:spPr>
          <a:ln/>
        </p:spPr>
      </p:sp>
      <p:sp>
        <p:nvSpPr>
          <p:cNvPr id="2805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343044"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EF95622-13C7-4120-83DF-E60A084D9766}" type="slidenum">
              <a:rPr lang="en-US" altLang="en-US" sz="1200" smtClean="0">
                <a:latin typeface="Arial Rounded MT Bold" pitchFamily="34" charset="0"/>
              </a:rPr>
              <a:pPr algn="r">
                <a:defRPr/>
              </a:pPr>
              <a:t>51</a:t>
            </a:fld>
            <a:endParaRPr lang="en-US" altLang="en-US" sz="1200">
              <a:latin typeface="Arial Rounded MT Bold" pitchFamily="34" charset="0"/>
            </a:endParaRPr>
          </a:p>
        </p:txBody>
      </p:sp>
    </p:spTree>
    <p:extLst>
      <p:ext uri="{BB962C8B-B14F-4D97-AF65-F5344CB8AC3E}">
        <p14:creationId xmlns:p14="http://schemas.microsoft.com/office/powerpoint/2010/main" val="29706751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Slide Image Placeholder 1"/>
          <p:cNvSpPr>
            <a:spLocks noGrp="1" noRot="1" noChangeAspect="1" noTextEdit="1"/>
          </p:cNvSpPr>
          <p:nvPr>
            <p:ph type="sldImg"/>
          </p:nvPr>
        </p:nvSpPr>
        <p:spPr>
          <a:ln/>
        </p:spPr>
      </p:sp>
      <p:sp>
        <p:nvSpPr>
          <p:cNvPr id="2816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34406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29266DE-D6ED-4DA2-8664-913E13FD914B}" type="slidenum">
              <a:rPr lang="en-US" altLang="en-US" sz="1200" smtClean="0">
                <a:latin typeface="Arial Rounded MT Bold" pitchFamily="34" charset="0"/>
              </a:rPr>
              <a:pPr algn="r">
                <a:defRPr/>
              </a:pPr>
              <a:t>52</a:t>
            </a:fld>
            <a:endParaRPr lang="en-US" altLang="en-US" sz="1200">
              <a:latin typeface="Arial Rounded MT Bold" pitchFamily="34" charset="0"/>
            </a:endParaRPr>
          </a:p>
        </p:txBody>
      </p:sp>
    </p:spTree>
    <p:extLst>
      <p:ext uri="{BB962C8B-B14F-4D97-AF65-F5344CB8AC3E}">
        <p14:creationId xmlns:p14="http://schemas.microsoft.com/office/powerpoint/2010/main" val="7941262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Slide Image Placeholder 1"/>
          <p:cNvSpPr>
            <a:spLocks noGrp="1" noRot="1" noChangeAspect="1" noTextEdit="1"/>
          </p:cNvSpPr>
          <p:nvPr>
            <p:ph type="sldImg"/>
          </p:nvPr>
        </p:nvSpPr>
        <p:spPr>
          <a:ln/>
        </p:spPr>
      </p:sp>
      <p:sp>
        <p:nvSpPr>
          <p:cNvPr id="4270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270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fld id="{A2491D0E-C2CE-489F-ADAD-5C804F6ADD0B}" type="slidenum">
              <a:rPr lang="en-US" altLang="en-US" sz="1200" smtClean="0">
                <a:latin typeface="Arial Rounded MT Bold" pitchFamily="34" charset="0"/>
              </a:rPr>
              <a:pPr/>
              <a:t>17</a:t>
            </a:fld>
            <a:endParaRPr lang="en-US" altLang="en-US" sz="1200">
              <a:latin typeface="Arial Rounded MT Bold" pitchFamily="34" charset="0"/>
            </a:endParaRPr>
          </a:p>
        </p:txBody>
      </p:sp>
    </p:spTree>
    <p:extLst>
      <p:ext uri="{BB962C8B-B14F-4D97-AF65-F5344CB8AC3E}">
        <p14:creationId xmlns:p14="http://schemas.microsoft.com/office/powerpoint/2010/main" val="80994803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Slide Image Placeholder 1"/>
          <p:cNvSpPr>
            <a:spLocks noGrp="1" noRot="1" noChangeAspect="1" noTextEdit="1"/>
          </p:cNvSpPr>
          <p:nvPr>
            <p:ph type="sldImg"/>
          </p:nvPr>
        </p:nvSpPr>
        <p:spPr>
          <a:ln/>
        </p:spPr>
      </p:sp>
      <p:sp>
        <p:nvSpPr>
          <p:cNvPr id="2826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34509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D6CA0ED2-14E1-4BA1-870B-26F559312F2D}" type="slidenum">
              <a:rPr lang="en-US" altLang="en-US" sz="1200" smtClean="0">
                <a:latin typeface="Arial Rounded MT Bold" pitchFamily="34" charset="0"/>
              </a:rPr>
              <a:pPr algn="r">
                <a:defRPr/>
              </a:pPr>
              <a:t>53</a:t>
            </a:fld>
            <a:endParaRPr lang="en-US" altLang="en-US" sz="1200">
              <a:latin typeface="Arial Rounded MT Bold" pitchFamily="34" charset="0"/>
            </a:endParaRPr>
          </a:p>
        </p:txBody>
      </p:sp>
    </p:spTree>
    <p:extLst>
      <p:ext uri="{BB962C8B-B14F-4D97-AF65-F5344CB8AC3E}">
        <p14:creationId xmlns:p14="http://schemas.microsoft.com/office/powerpoint/2010/main" val="150950640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Slide Image Placeholder 1"/>
          <p:cNvSpPr>
            <a:spLocks noGrp="1" noRot="1" noChangeAspect="1" noTextEdit="1"/>
          </p:cNvSpPr>
          <p:nvPr>
            <p:ph type="sldImg"/>
          </p:nvPr>
        </p:nvSpPr>
        <p:spPr>
          <a:ln/>
        </p:spPr>
      </p:sp>
      <p:sp>
        <p:nvSpPr>
          <p:cNvPr id="2836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34611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B27EFC98-8700-40B1-9E94-A01A2BAB579E}" type="slidenum">
              <a:rPr lang="en-US" altLang="en-US" sz="1200" smtClean="0">
                <a:latin typeface="Arial Rounded MT Bold" pitchFamily="34" charset="0"/>
              </a:rPr>
              <a:pPr algn="r">
                <a:defRPr/>
              </a:pPr>
              <a:t>54</a:t>
            </a:fld>
            <a:endParaRPr lang="en-US" altLang="en-US" sz="1200">
              <a:latin typeface="Arial Rounded MT Bold" pitchFamily="34" charset="0"/>
            </a:endParaRPr>
          </a:p>
        </p:txBody>
      </p:sp>
    </p:spTree>
    <p:extLst>
      <p:ext uri="{BB962C8B-B14F-4D97-AF65-F5344CB8AC3E}">
        <p14:creationId xmlns:p14="http://schemas.microsoft.com/office/powerpoint/2010/main" val="226449757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38B3CA1-1791-48B1-914E-0BCBEDF35FFC}" type="slidenum">
              <a:rPr lang="en-CA" altLang="en-US" smtClean="0"/>
              <a:pPr algn="r" eaLnBrk="1" hangingPunct="1">
                <a:spcBef>
                  <a:spcPct val="0"/>
                </a:spcBef>
              </a:pPr>
              <a:t>55</a:t>
            </a:fld>
            <a:endParaRPr lang="en-CA" altLang="en-US"/>
          </a:p>
        </p:txBody>
      </p:sp>
      <p:sp>
        <p:nvSpPr>
          <p:cNvPr id="192515" name="Rectangle 2"/>
          <p:cNvSpPr>
            <a:spLocks noGrp="1" noRot="1" noChangeAspect="1" noChangeArrowheads="1" noTextEdit="1"/>
          </p:cNvSpPr>
          <p:nvPr>
            <p:ph type="sldImg"/>
          </p:nvPr>
        </p:nvSpPr>
        <p:spPr>
          <a:xfrm>
            <a:off x="1181100" y="685800"/>
            <a:ext cx="4572000" cy="3429000"/>
          </a:xfrm>
          <a:ln/>
        </p:spPr>
      </p:sp>
      <p:sp>
        <p:nvSpPr>
          <p:cNvPr id="192516"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20181380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38B3CA1-1791-48B1-914E-0BCBEDF35FFC}" type="slidenum">
              <a:rPr lang="en-CA" altLang="en-US" smtClean="0"/>
              <a:pPr algn="r" eaLnBrk="1" hangingPunct="1">
                <a:spcBef>
                  <a:spcPct val="0"/>
                </a:spcBef>
              </a:pPr>
              <a:t>56</a:t>
            </a:fld>
            <a:endParaRPr lang="en-CA" altLang="en-US"/>
          </a:p>
        </p:txBody>
      </p:sp>
      <p:sp>
        <p:nvSpPr>
          <p:cNvPr id="192515" name="Rectangle 2"/>
          <p:cNvSpPr>
            <a:spLocks noGrp="1" noRot="1" noChangeAspect="1" noChangeArrowheads="1" noTextEdit="1"/>
          </p:cNvSpPr>
          <p:nvPr>
            <p:ph type="sldImg"/>
          </p:nvPr>
        </p:nvSpPr>
        <p:spPr>
          <a:xfrm>
            <a:off x="1181100" y="685800"/>
            <a:ext cx="4572000" cy="3429000"/>
          </a:xfrm>
          <a:ln/>
        </p:spPr>
      </p:sp>
      <p:sp>
        <p:nvSpPr>
          <p:cNvPr id="192516"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268426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38B3CA1-1791-48B1-914E-0BCBEDF35FFC}" type="slidenum">
              <a:rPr lang="en-CA" altLang="en-US" smtClean="0"/>
              <a:pPr algn="r" eaLnBrk="1" hangingPunct="1">
                <a:spcBef>
                  <a:spcPct val="0"/>
                </a:spcBef>
              </a:pPr>
              <a:t>57</a:t>
            </a:fld>
            <a:endParaRPr lang="en-CA" altLang="en-US"/>
          </a:p>
        </p:txBody>
      </p:sp>
      <p:sp>
        <p:nvSpPr>
          <p:cNvPr id="192515" name="Rectangle 2"/>
          <p:cNvSpPr>
            <a:spLocks noGrp="1" noRot="1" noChangeAspect="1" noChangeArrowheads="1" noTextEdit="1"/>
          </p:cNvSpPr>
          <p:nvPr>
            <p:ph type="sldImg"/>
          </p:nvPr>
        </p:nvSpPr>
        <p:spPr>
          <a:xfrm>
            <a:off x="1181100" y="685800"/>
            <a:ext cx="4572000" cy="3429000"/>
          </a:xfrm>
          <a:ln/>
        </p:spPr>
      </p:sp>
      <p:sp>
        <p:nvSpPr>
          <p:cNvPr id="192516" name="Rectangle 3"/>
          <p:cNvSpPr>
            <a:spLocks noGrp="1" noChangeArrowheads="1"/>
          </p:cNvSpPr>
          <p:nvPr>
            <p:ph type="body" idx="1"/>
          </p:nvPr>
        </p:nvSpPr>
        <p:spPr>
          <a:xfrm>
            <a:off x="914400" y="4343400"/>
            <a:ext cx="5105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3925519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60</a:t>
            </a:fld>
            <a:endParaRPr lang="en-US"/>
          </a:p>
        </p:txBody>
      </p:sp>
    </p:spTree>
    <p:extLst>
      <p:ext uri="{BB962C8B-B14F-4D97-AF65-F5344CB8AC3E}">
        <p14:creationId xmlns:p14="http://schemas.microsoft.com/office/powerpoint/2010/main" val="39290891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61</a:t>
            </a:fld>
            <a:endParaRPr lang="en-US"/>
          </a:p>
        </p:txBody>
      </p:sp>
    </p:spTree>
    <p:extLst>
      <p:ext uri="{BB962C8B-B14F-4D97-AF65-F5344CB8AC3E}">
        <p14:creationId xmlns:p14="http://schemas.microsoft.com/office/powerpoint/2010/main" val="405458129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64</a:t>
            </a:fld>
            <a:endParaRPr lang="en-US"/>
          </a:p>
        </p:txBody>
      </p:sp>
    </p:spTree>
    <p:extLst>
      <p:ext uri="{BB962C8B-B14F-4D97-AF65-F5344CB8AC3E}">
        <p14:creationId xmlns:p14="http://schemas.microsoft.com/office/powerpoint/2010/main" val="303720007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79</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805951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80</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6988207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a:t>
            </a:fld>
            <a:endParaRPr lang="en-US"/>
          </a:p>
        </p:txBody>
      </p:sp>
    </p:spTree>
    <p:extLst>
      <p:ext uri="{BB962C8B-B14F-4D97-AF65-F5344CB8AC3E}">
        <p14:creationId xmlns:p14="http://schemas.microsoft.com/office/powerpoint/2010/main" val="64001427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81</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1429463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82</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8345143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83</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430140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84</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9449472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85</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3748262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86</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069291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87</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63332745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94</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8179841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95</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4232931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101</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744465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02DEC237-6CDE-4A5E-B3C1-5E50C76C6E12}" type="slidenum">
              <a:rPr lang="en-US" altLang="en-US" smtClean="0"/>
              <a:pPr eaLnBrk="1" hangingPunct="1">
                <a:spcBef>
                  <a:spcPct val="50000"/>
                </a:spcBef>
              </a:pPr>
              <a:t>28</a:t>
            </a:fld>
            <a:endParaRPr lang="en-US" altLang="en-US"/>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66287844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103</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2346636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115</a:t>
            </a:fld>
            <a:endParaRPr lang="en-US"/>
          </a:p>
        </p:txBody>
      </p:sp>
    </p:spTree>
    <p:extLst>
      <p:ext uri="{BB962C8B-B14F-4D97-AF65-F5344CB8AC3E}">
        <p14:creationId xmlns:p14="http://schemas.microsoft.com/office/powerpoint/2010/main" val="6832385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116</a:t>
            </a:fld>
            <a:endParaRPr lang="en-US"/>
          </a:p>
        </p:txBody>
      </p:sp>
    </p:spTree>
    <p:extLst>
      <p:ext uri="{BB962C8B-B14F-4D97-AF65-F5344CB8AC3E}">
        <p14:creationId xmlns:p14="http://schemas.microsoft.com/office/powerpoint/2010/main" val="6832385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118</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93899275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119</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3207867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120</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4630048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121</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6511455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122</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3072997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123</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21450836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124</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264069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38</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6899109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125</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87497121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126</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9380846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127</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294667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128</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0388190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129</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81753323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130</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9341894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131</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7407686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133</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2411879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134</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1581439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135</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1874302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39</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415797230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136</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9519379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137</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5607535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8E6F1B9C-57CE-4529-8873-079867659CB7}" type="slidenum">
              <a:rPr lang="en-CA" altLang="en-US" smtClean="0"/>
              <a:pPr eaLnBrk="1" hangingPunct="1">
                <a:spcBef>
                  <a:spcPct val="50000"/>
                </a:spcBef>
              </a:pPr>
              <a:t>138</a:t>
            </a:fld>
            <a:endParaRPr lang="en-CA" altLang="en-US"/>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0273544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150</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29148539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151</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62021077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152</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80940620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DD8AD911-2F3C-43F2-8734-654FD9CEA0C7}" type="slidenum">
              <a:rPr lang="en-US" altLang="en-US" sz="1200" smtClean="0">
                <a:latin typeface="Arial Rounded MT Bold" pitchFamily="34" charset="0"/>
              </a:rPr>
              <a:pPr algn="r">
                <a:defRPr/>
              </a:pPr>
              <a:t>153</a:t>
            </a:fld>
            <a:endParaRPr lang="en-US" altLang="en-US" sz="1200">
              <a:latin typeface="Arial Rounded MT Bold" pitchFamily="34" charset="0"/>
            </a:endParaRPr>
          </a:p>
        </p:txBody>
      </p:sp>
      <p:sp>
        <p:nvSpPr>
          <p:cNvPr id="33587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05891526-DF4B-4570-A267-7314AEC1D6E0}" type="slidenum">
              <a:rPr lang="en-CA" altLang="en-US"/>
              <a:pPr algn="r" eaLnBrk="1" hangingPunct="1">
                <a:spcBef>
                  <a:spcPct val="0"/>
                </a:spcBef>
              </a:pPr>
              <a:t>153</a:t>
            </a:fld>
            <a:endParaRPr lang="en-CA" altLang="en-US"/>
          </a:p>
        </p:txBody>
      </p:sp>
      <p:sp>
        <p:nvSpPr>
          <p:cNvPr id="335876" name="Rectangle 2"/>
          <p:cNvSpPr>
            <a:spLocks noGrp="1" noRot="1" noChangeAspect="1" noChangeArrowheads="1" noTextEdit="1"/>
          </p:cNvSpPr>
          <p:nvPr>
            <p:ph type="sldImg"/>
          </p:nvPr>
        </p:nvSpPr>
        <p:spPr>
          <a:ln/>
        </p:spPr>
      </p:sp>
      <p:sp>
        <p:nvSpPr>
          <p:cNvPr id="33587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a:p>
        </p:txBody>
      </p:sp>
    </p:spTree>
    <p:extLst>
      <p:ext uri="{BB962C8B-B14F-4D97-AF65-F5344CB8AC3E}">
        <p14:creationId xmlns:p14="http://schemas.microsoft.com/office/powerpoint/2010/main" val="125669998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Slide Image Placeholder 1"/>
          <p:cNvSpPr>
            <a:spLocks noGrp="1" noRot="1" noChangeAspect="1" noTextEdit="1"/>
          </p:cNvSpPr>
          <p:nvPr>
            <p:ph type="sldImg"/>
          </p:nvPr>
        </p:nvSpPr>
        <p:spPr>
          <a:ln/>
        </p:spPr>
      </p:sp>
      <p:sp>
        <p:nvSpPr>
          <p:cNvPr id="2846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a:p>
        </p:txBody>
      </p:sp>
      <p:sp>
        <p:nvSpPr>
          <p:cNvPr id="4" name="Slide Number Placeholder 3"/>
          <p:cNvSpPr>
            <a:spLocks noGrp="1"/>
          </p:cNvSpPr>
          <p:nvPr>
            <p:ph type="sldNum" sz="quarter" idx="5"/>
          </p:nvPr>
        </p:nvSpPr>
        <p:spPr/>
        <p:txBody>
          <a:bodyPr/>
          <a:lstStyle/>
          <a:p>
            <a:pPr>
              <a:defRPr/>
            </a:pPr>
            <a:fld id="{E9856BC5-BE3B-4449-94E4-099A742CC708}" type="slidenum">
              <a:rPr lang="en-US" smtClean="0"/>
              <a:pPr>
                <a:defRPr/>
              </a:pPr>
              <a:t>178</a:t>
            </a:fld>
            <a:endParaRPr lang="en-US"/>
          </a:p>
        </p:txBody>
      </p:sp>
    </p:spTree>
    <p:extLst>
      <p:ext uri="{BB962C8B-B14F-4D97-AF65-F5344CB8AC3E}">
        <p14:creationId xmlns:p14="http://schemas.microsoft.com/office/powerpoint/2010/main" val="171331391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187</a:t>
            </a:fld>
            <a:endParaRPr lang="en-US"/>
          </a:p>
        </p:txBody>
      </p:sp>
    </p:spTree>
    <p:extLst>
      <p:ext uri="{BB962C8B-B14F-4D97-AF65-F5344CB8AC3E}">
        <p14:creationId xmlns:p14="http://schemas.microsoft.com/office/powerpoint/2010/main" val="213678455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188</a:t>
            </a:fld>
            <a:endParaRPr lang="en-US"/>
          </a:p>
        </p:txBody>
      </p:sp>
    </p:spTree>
    <p:extLst>
      <p:ext uri="{BB962C8B-B14F-4D97-AF65-F5344CB8AC3E}">
        <p14:creationId xmlns:p14="http://schemas.microsoft.com/office/powerpoint/2010/main" val="17271836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40</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31837420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189</a:t>
            </a:fld>
            <a:endParaRPr lang="en-US"/>
          </a:p>
        </p:txBody>
      </p:sp>
    </p:spTree>
    <p:extLst>
      <p:ext uri="{BB962C8B-B14F-4D97-AF65-F5344CB8AC3E}">
        <p14:creationId xmlns:p14="http://schemas.microsoft.com/office/powerpoint/2010/main" val="46097643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190</a:t>
            </a:fld>
            <a:endParaRPr lang="en-US"/>
          </a:p>
        </p:txBody>
      </p:sp>
    </p:spTree>
    <p:extLst>
      <p:ext uri="{BB962C8B-B14F-4D97-AF65-F5344CB8AC3E}">
        <p14:creationId xmlns:p14="http://schemas.microsoft.com/office/powerpoint/2010/main" val="342235078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192</a:t>
            </a:fld>
            <a:endParaRPr lang="en-US"/>
          </a:p>
        </p:txBody>
      </p:sp>
    </p:spTree>
    <p:extLst>
      <p:ext uri="{BB962C8B-B14F-4D97-AF65-F5344CB8AC3E}">
        <p14:creationId xmlns:p14="http://schemas.microsoft.com/office/powerpoint/2010/main" val="64369154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A25EF433-77FB-4530-A3A8-704A7B506D33}" type="slidenum">
              <a:rPr lang="en-CA" altLang="en-US" smtClean="0"/>
              <a:pPr algn="r" eaLnBrk="1" hangingPunct="1">
                <a:spcBef>
                  <a:spcPct val="0"/>
                </a:spcBef>
                <a:defRPr/>
              </a:pPr>
              <a:t>226</a:t>
            </a:fld>
            <a:endParaRPr lang="en-CA" altLang="en-US"/>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156544204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48A0ECCA-DCDD-4CA3-9EAE-4D99707E9595}" type="slidenum">
              <a:rPr lang="en-CA" altLang="en-US" smtClean="0"/>
              <a:pPr algn="r" eaLnBrk="1" hangingPunct="1">
                <a:spcBef>
                  <a:spcPct val="0"/>
                </a:spcBef>
                <a:defRPr/>
              </a:pPr>
              <a:t>227</a:t>
            </a:fld>
            <a:endParaRPr lang="en-CA" altLang="en-US"/>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312439835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886E787-CBB3-4E05-BDF3-B8DF714F1548}" type="slidenum">
              <a:rPr lang="en-CA" altLang="en-US" smtClean="0"/>
              <a:pPr algn="r" eaLnBrk="1" hangingPunct="1">
                <a:spcBef>
                  <a:spcPct val="0"/>
                </a:spcBef>
                <a:defRPr/>
              </a:pPr>
              <a:t>228</a:t>
            </a:fld>
            <a:endParaRPr lang="en-CA" altLang="en-US"/>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322664029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75A5CE8D-C578-4747-9D22-4064527D8F4C}" type="slidenum">
              <a:rPr lang="en-CA" altLang="en-US" smtClean="0"/>
              <a:pPr algn="r" eaLnBrk="1" hangingPunct="1">
                <a:spcBef>
                  <a:spcPct val="0"/>
                </a:spcBef>
                <a:defRPr/>
              </a:pPr>
              <a:t>229</a:t>
            </a:fld>
            <a:endParaRPr lang="en-CA" altLang="en-US"/>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167326302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230</a:t>
            </a:fld>
            <a:endParaRPr lang="en-CA" altLang="en-US"/>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21976257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231</a:t>
            </a:fld>
            <a:endParaRPr lang="en-CA" altLang="en-US"/>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401249321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232</a:t>
            </a:fld>
            <a:endParaRPr lang="en-CA" altLang="en-US"/>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17160218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06565782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233</a:t>
            </a:fld>
            <a:endParaRPr lang="en-CA" altLang="en-US"/>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416182216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234</a:t>
            </a:fld>
            <a:endParaRPr lang="en-CA" altLang="en-US"/>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368762073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19F90EB7-216B-471D-A942-6BC9162D7979}" type="slidenum">
              <a:rPr lang="en-CA" altLang="en-US" smtClean="0"/>
              <a:pPr algn="r" eaLnBrk="1" hangingPunct="1">
                <a:spcBef>
                  <a:spcPct val="0"/>
                </a:spcBef>
                <a:defRPr/>
              </a:pPr>
              <a:t>235</a:t>
            </a:fld>
            <a:endParaRPr lang="en-CA" altLang="en-US"/>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234878967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236</a:t>
            </a:fld>
            <a:endParaRPr lang="en-CA" altLang="en-US"/>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309011679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238</a:t>
            </a:fld>
            <a:endParaRPr lang="en-CA" altLang="en-US"/>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261411786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239</a:t>
            </a:fld>
            <a:endParaRPr lang="en-CA" altLang="en-US"/>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175215222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240</a:t>
            </a:fld>
            <a:endParaRPr lang="en-CA" altLang="en-US"/>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127339766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241</a:t>
            </a:fld>
            <a:endParaRPr lang="en-CA" altLang="en-US"/>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241320845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242</a:t>
            </a:fld>
            <a:endParaRPr lang="en-CA" altLang="en-US"/>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419283288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243</a:t>
            </a:fld>
            <a:endParaRPr lang="en-CA" altLang="en-US"/>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12523514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65707140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244</a:t>
            </a:fld>
            <a:endParaRPr lang="en-CA" altLang="en-US"/>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391339610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245</a:t>
            </a:fld>
            <a:endParaRPr lang="en-CA" altLang="en-US"/>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323617912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246</a:t>
            </a:fld>
            <a:endParaRPr lang="en-CA" altLang="en-US"/>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143642385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defRPr/>
            </a:pPr>
            <a:fld id="{F3103EBB-F2BF-4978-B99A-388176096BC3}" type="slidenum">
              <a:rPr lang="en-CA" altLang="en-US" smtClean="0"/>
              <a:pPr algn="r" eaLnBrk="1" hangingPunct="1">
                <a:spcBef>
                  <a:spcPct val="0"/>
                </a:spcBef>
                <a:defRPr/>
              </a:pPr>
              <a:t>247</a:t>
            </a:fld>
            <a:endParaRPr lang="en-CA" altLang="en-US"/>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423132824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302</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303</a:t>
            </a:fld>
            <a:endParaRPr lang="en-US"/>
          </a:p>
        </p:txBody>
      </p:sp>
    </p:spTree>
    <p:extLst>
      <p:ext uri="{BB962C8B-B14F-4D97-AF65-F5344CB8AC3E}">
        <p14:creationId xmlns:p14="http://schemas.microsoft.com/office/powerpoint/2010/main" val="164657632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304</a:t>
            </a:fld>
            <a:endParaRPr lang="en-US"/>
          </a:p>
        </p:txBody>
      </p:sp>
    </p:spTree>
    <p:extLst>
      <p:ext uri="{BB962C8B-B14F-4D97-AF65-F5344CB8AC3E}">
        <p14:creationId xmlns:p14="http://schemas.microsoft.com/office/powerpoint/2010/main" val="302833296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305</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306</a:t>
            </a:fld>
            <a:endParaRPr lang="en-US"/>
          </a:p>
        </p:txBody>
      </p:sp>
    </p:spTree>
    <p:extLst>
      <p:ext uri="{BB962C8B-B14F-4D97-AF65-F5344CB8AC3E}">
        <p14:creationId xmlns:p14="http://schemas.microsoft.com/office/powerpoint/2010/main" val="397059973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308</a:t>
            </a:fld>
            <a:endParaRPr lang="en-US"/>
          </a:p>
        </p:txBody>
      </p:sp>
    </p:spTree>
    <p:extLst>
      <p:ext uri="{BB962C8B-B14F-4D97-AF65-F5344CB8AC3E}">
        <p14:creationId xmlns:p14="http://schemas.microsoft.com/office/powerpoint/2010/main" val="39705997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88F3AFB3-81B6-4DB3-A8E8-6EE130C9DA67}" type="datetime1">
              <a:rPr lang="en-US"/>
              <a:pPr>
                <a:defRPr/>
              </a:pPr>
              <a:t>10/8/2021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4796699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0C90EBE3-E8D5-4AE4-96EF-75E2AD5BACEF}" type="datetime1">
              <a:rPr lang="en-US"/>
              <a:pPr>
                <a:defRPr/>
              </a:pPr>
              <a:t>10/8/2021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0965420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14A67245-10B0-4774-A5A8-7E94C642E23D}" type="datetime1">
              <a:rPr lang="en-US"/>
              <a:pPr>
                <a:defRPr/>
              </a:pPr>
              <a:t>10/8/2021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428672240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88F3AFB3-81B6-4DB3-A8E8-6EE130C9DA67}"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33975156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EC07E630-F10C-42AF-A8AE-E90637828FBE}"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210119038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F8A0B952-309D-4615-BB25-86FB6ECACB41}"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22759222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1F6D5902-B2B3-4336-AC88-AAA3AB148E30}"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17575966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DEB7DE0D-0F9D-434A-B416-0745F6699870}"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8" name="Rectangle 5"/>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346690894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9F8D5A7F-99CE-4ECB-A9AA-9873C4547AA4}"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4" name="Rectangle 5"/>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4972367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9C963665-939F-4305-8944-CA33E5785F40}"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3" name="Rectangle 5"/>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5908226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F1367AC4-AD64-4B76-B625-D2A4C009C2D1}"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9274763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EC07E630-F10C-42AF-A8AE-E90637828FBE}" type="datetime1">
              <a:rPr lang="en-US"/>
              <a:pPr>
                <a:defRPr/>
              </a:pPr>
              <a:t>10/8/2021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79618304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036FC55F-3AE1-4AD9-9A53-CCD2A7BD4EA6}"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6" name="Rectangle 5"/>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2541588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0C90EBE3-E8D5-4AE4-96EF-75E2AD5BACEF}"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160168017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14A67245-10B0-4774-A5A8-7E94C642E23D}"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24715005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F8A0B952-309D-4615-BB25-86FB6ECACB41}" type="datetime1">
              <a:rPr lang="en-US"/>
              <a:pPr>
                <a:defRPr/>
              </a:pPr>
              <a:t>10/8/2021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7299733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fld id="{1F6D5902-B2B3-4336-AC88-AAA3AB148E30}" type="datetime1">
              <a:rPr lang="en-US"/>
              <a:pPr>
                <a:defRPr/>
              </a:pPr>
              <a:t>10/8/2021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8385553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fld id="{DEB7DE0D-0F9D-434A-B416-0745F6699870}" type="datetime1">
              <a:rPr lang="en-US"/>
              <a:pPr>
                <a:defRPr/>
              </a:pPr>
              <a:t>10/8/2021</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5524963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9F8D5A7F-99CE-4ECB-A9AA-9873C4547AA4}" type="datetime1">
              <a:rPr lang="en-US"/>
              <a:pPr>
                <a:defRPr/>
              </a:pPr>
              <a:t>10/8/2021</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9596364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9C963665-939F-4305-8944-CA33E5785F40}" type="datetime1">
              <a:rPr lang="en-US"/>
              <a:pPr>
                <a:defRPr/>
              </a:pPr>
              <a:t>10/8/2021</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6025966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1367AC4-AD64-4B76-B625-D2A4C009C2D1}" type="datetime1">
              <a:rPr lang="en-US"/>
              <a:pPr>
                <a:defRPr/>
              </a:pPr>
              <a:t>10/8/2021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5143267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36FC55F-3AE1-4AD9-9A53-CCD2A7BD4EA6}" type="datetime1">
              <a:rPr lang="en-US"/>
              <a:pPr>
                <a:defRPr/>
              </a:pPr>
              <a:t>10/8/2021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098112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solidFill>
                  <a:schemeClr val="folHlink"/>
                </a:solidFill>
                <a:effectLst/>
                <a:cs typeface="+mn-cs"/>
              </a:defRPr>
            </a:lvl1pPr>
          </a:lstStyle>
          <a:p>
            <a:pPr>
              <a:defRPr/>
            </a:pPr>
            <a:fld id="{3BCA6842-D50D-4A22-BE27-BE39F21A9E9D}" type="datetime1">
              <a:rPr lang="en-US"/>
              <a:pPr>
                <a:defRPr/>
              </a:pPr>
              <a:t>10/8/2021</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200">
                <a:solidFill>
                  <a:schemeClr val="folHlink"/>
                </a:solidFill>
                <a:effectLst/>
                <a:latin typeface="Arial" pitchFamily="34" charset="0"/>
                <a:cs typeface="+mn-cs"/>
              </a:defRPr>
            </a:lvl1pPr>
          </a:lstStyle>
          <a:p>
            <a:pPr>
              <a:defRPr/>
            </a:pPr>
            <a:r>
              <a:rPr lang="en-US"/>
              <a:t>Steven Rudich: www.cs.cmu.edu/~rudich</a:t>
            </a:r>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solidFill>
                  <a:schemeClr val="folHlink"/>
                </a:solidFill>
                <a:effectLst/>
                <a:cs typeface="+mn-cs"/>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fld id="{3BCA6842-D50D-4A22-BE27-BE39F21A9E9D}" type="datetime1">
              <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10/8/2021</a:t>
            </a:fld>
            <a:endParaRPr kumimoji="0" lang="en-US" sz="1200" b="0" i="0" u="none" strike="noStrike" kern="1200" cap="none" spc="0" normalizeH="0" baseline="0" noProof="0">
              <a:ln>
                <a:noFill/>
              </a:ln>
              <a:solidFill>
                <a:srgbClr val="FFFF99"/>
              </a:solidFill>
              <a:effectLst/>
              <a:uLnTx/>
              <a:uFillTx/>
              <a:latin typeface="Times New Roman" pitchFamily="18" charset="0"/>
              <a:ea typeface="+mn-ea"/>
              <a:cs typeface="+mn-cs"/>
            </a:endParaRPr>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200">
                <a:solidFill>
                  <a:schemeClr val="folHlink"/>
                </a:solidFill>
                <a:effectLst/>
                <a:latin typeface="Arial" pitchFamily="34" charset="0"/>
                <a:cs typeface="+mn-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FFFF99"/>
                </a:solidFill>
                <a:effectLst/>
                <a:uLnTx/>
                <a:uFillTx/>
                <a:latin typeface="Arial" pitchFamily="34" charset="0"/>
                <a:ea typeface="+mn-ea"/>
                <a:cs typeface="+mn-cs"/>
              </a:rPr>
              <a:t>Steven Rudich: www.cs.cmu.edu/~rudich</a:t>
            </a:r>
          </a:p>
        </p:txBody>
      </p:sp>
    </p:spTree>
    <p:extLst>
      <p:ext uri="{BB962C8B-B14F-4D97-AF65-F5344CB8AC3E}">
        <p14:creationId xmlns:p14="http://schemas.microsoft.com/office/powerpoint/2010/main" val="4181828555"/>
      </p:ext>
    </p:extLst>
  </p:cSld>
  <p:clrMap bg1="dk2" tx1="lt1" bg2="dk1"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49.xml"/><Relationship Id="rId13" Type="http://schemas.openxmlformats.org/officeDocument/2006/relationships/slide" Target="slide158.xml"/><Relationship Id="rId18" Type="http://schemas.openxmlformats.org/officeDocument/2006/relationships/slide" Target="slide264.xml"/><Relationship Id="rId3" Type="http://schemas.openxmlformats.org/officeDocument/2006/relationships/image" Target="../media/image1.wmf"/><Relationship Id="rId21" Type="http://schemas.openxmlformats.org/officeDocument/2006/relationships/slide" Target="slide302.xml"/><Relationship Id="rId7" Type="http://schemas.openxmlformats.org/officeDocument/2006/relationships/slide" Target="slide38.xml"/><Relationship Id="rId12" Type="http://schemas.openxmlformats.org/officeDocument/2006/relationships/slide" Target="slide148.xml"/><Relationship Id="rId17" Type="http://schemas.openxmlformats.org/officeDocument/2006/relationships/slide" Target="slide256.xml"/><Relationship Id="rId2" Type="http://schemas.openxmlformats.org/officeDocument/2006/relationships/oleObject" Target="../embeddings/oleObject1.bin"/><Relationship Id="rId16" Type="http://schemas.openxmlformats.org/officeDocument/2006/relationships/slide" Target="slide248.xml"/><Relationship Id="rId20" Type="http://schemas.openxmlformats.org/officeDocument/2006/relationships/slide" Target="slide284.xml"/><Relationship Id="rId1" Type="http://schemas.openxmlformats.org/officeDocument/2006/relationships/slideLayout" Target="../slideLayouts/slideLayout1.xml"/><Relationship Id="rId6" Type="http://schemas.openxmlformats.org/officeDocument/2006/relationships/slide" Target="slide19.xml"/><Relationship Id="rId11" Type="http://schemas.openxmlformats.org/officeDocument/2006/relationships/slide" Target="slide139.xml"/><Relationship Id="rId24" Type="http://schemas.openxmlformats.org/officeDocument/2006/relationships/image" Target="../media/image2.gif"/><Relationship Id="rId5" Type="http://schemas.openxmlformats.org/officeDocument/2006/relationships/slide" Target="slide13.xml"/><Relationship Id="rId15" Type="http://schemas.openxmlformats.org/officeDocument/2006/relationships/slide" Target="slide226.xml"/><Relationship Id="rId23" Type="http://schemas.openxmlformats.org/officeDocument/2006/relationships/slide" Target="slide338.xml"/><Relationship Id="rId10" Type="http://schemas.openxmlformats.org/officeDocument/2006/relationships/slide" Target="slide118.xml"/><Relationship Id="rId19" Type="http://schemas.openxmlformats.org/officeDocument/2006/relationships/slide" Target="slide279.xml"/><Relationship Id="rId4" Type="http://schemas.openxmlformats.org/officeDocument/2006/relationships/slide" Target="slide3.xml"/><Relationship Id="rId9" Type="http://schemas.openxmlformats.org/officeDocument/2006/relationships/slide" Target="slide78.xml"/><Relationship Id="rId14" Type="http://schemas.openxmlformats.org/officeDocument/2006/relationships/slide" Target="slide198.xml"/><Relationship Id="rId22" Type="http://schemas.openxmlformats.org/officeDocument/2006/relationships/slide" Target="slide324.xml"/></Relationships>
</file>

<file path=ppt/slides/_rels/slide10.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7.xml"/><Relationship Id="rId4" Type="http://schemas.openxmlformats.org/officeDocument/2006/relationships/image" Target="../media/image14.jpeg"/></Relationships>
</file>

<file path=ppt/slides/_rels/slide1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notesSlide" Target="../notesSlides/notesSlide41.xml"/><Relationship Id="rId1" Type="http://schemas.openxmlformats.org/officeDocument/2006/relationships/slideLayout" Target="../slideLayouts/slideLayout7.xml"/><Relationship Id="rId4" Type="http://schemas.openxmlformats.org/officeDocument/2006/relationships/image" Target="../media/image33.png"/></Relationships>
</file>

<file path=ppt/slides/_rels/slide116.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notesSlide" Target="../notesSlides/notesSlide42.xml"/><Relationship Id="rId1" Type="http://schemas.openxmlformats.org/officeDocument/2006/relationships/slideLayout" Target="../slideLayouts/slideLayout7.xml"/><Relationship Id="rId4" Type="http://schemas.openxmlformats.org/officeDocument/2006/relationships/image" Target="../media/image33.png"/></Relationships>
</file>

<file path=ppt/slides/_rels/slide11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45.xml"/><Relationship Id="rId1" Type="http://schemas.openxmlformats.org/officeDocument/2006/relationships/slideLayout" Target="../slideLayouts/slideLayout2.xml"/><Relationship Id="rId5" Type="http://schemas.openxmlformats.org/officeDocument/2006/relationships/image" Target="../media/image29.wmf"/><Relationship Id="rId4" Type="http://schemas.openxmlformats.org/officeDocument/2006/relationships/image" Target="../media/image28.png"/></Relationships>
</file>

<file path=ppt/slides/_rels/slide121.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image" Target="../media/image3.jpeg"/><Relationship Id="rId5" Type="http://schemas.openxmlformats.org/officeDocument/2006/relationships/image" Target="../media/image29.wmf"/><Relationship Id="rId4" Type="http://schemas.openxmlformats.org/officeDocument/2006/relationships/image" Target="../media/image28.png"/></Relationships>
</file>

<file path=ppt/slides/_rels/slide122.xml.rels><?xml version="1.0" encoding="UTF-8" standalone="yes"?>
<Relationships xmlns="http://schemas.openxmlformats.org/package/2006/relationships"><Relationship Id="rId3" Type="http://schemas.openxmlformats.org/officeDocument/2006/relationships/image" Target="../media/image45.wmf"/><Relationship Id="rId7" Type="http://schemas.openxmlformats.org/officeDocument/2006/relationships/image" Target="../media/image53.jpeg"/><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image" Target="../media/image3.jpeg"/><Relationship Id="rId5" Type="http://schemas.openxmlformats.org/officeDocument/2006/relationships/image" Target="../media/image28.png"/><Relationship Id="rId4" Type="http://schemas.openxmlformats.org/officeDocument/2006/relationships/image" Target="../media/image29.wmf"/></Relationships>
</file>

<file path=ppt/slides/_rels/slide123.xml.rels><?xml version="1.0" encoding="UTF-8" standalone="yes"?>
<Relationships xmlns="http://schemas.openxmlformats.org/package/2006/relationships"><Relationship Id="rId3" Type="http://schemas.openxmlformats.org/officeDocument/2006/relationships/image" Target="../media/image45.wmf"/><Relationship Id="rId7" Type="http://schemas.openxmlformats.org/officeDocument/2006/relationships/image" Target="../media/image53.jpeg"/><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image" Target="../media/image3.jpeg"/><Relationship Id="rId5" Type="http://schemas.openxmlformats.org/officeDocument/2006/relationships/image" Target="../media/image28.png"/><Relationship Id="rId4" Type="http://schemas.openxmlformats.org/officeDocument/2006/relationships/image" Target="../media/image29.wmf"/></Relationships>
</file>

<file path=ppt/slides/_rels/slide124.xml.rels><?xml version="1.0" encoding="UTF-8" standalone="yes"?>
<Relationships xmlns="http://schemas.openxmlformats.org/package/2006/relationships"><Relationship Id="rId3" Type="http://schemas.openxmlformats.org/officeDocument/2006/relationships/image" Target="../media/image45.wmf"/><Relationship Id="rId7" Type="http://schemas.openxmlformats.org/officeDocument/2006/relationships/image" Target="../media/image53.jpeg"/><Relationship Id="rId2" Type="http://schemas.openxmlformats.org/officeDocument/2006/relationships/notesSlide" Target="../notesSlides/notesSlide49.xml"/><Relationship Id="rId1" Type="http://schemas.openxmlformats.org/officeDocument/2006/relationships/slideLayout" Target="../slideLayouts/slideLayout2.xml"/><Relationship Id="rId6" Type="http://schemas.openxmlformats.org/officeDocument/2006/relationships/image" Target="../media/image3.jpeg"/><Relationship Id="rId5" Type="http://schemas.openxmlformats.org/officeDocument/2006/relationships/image" Target="../media/image28.png"/><Relationship Id="rId4" Type="http://schemas.openxmlformats.org/officeDocument/2006/relationships/image" Target="../media/image29.wmf"/></Relationships>
</file>

<file path=ppt/slides/_rels/slide125.xml.rels><?xml version="1.0" encoding="UTF-8" standalone="yes"?>
<Relationships xmlns="http://schemas.openxmlformats.org/package/2006/relationships"><Relationship Id="rId3" Type="http://schemas.openxmlformats.org/officeDocument/2006/relationships/image" Target="../media/image29.wmf"/><Relationship Id="rId7" Type="http://schemas.openxmlformats.org/officeDocument/2006/relationships/image" Target="../media/image45.wmf"/><Relationship Id="rId2" Type="http://schemas.openxmlformats.org/officeDocument/2006/relationships/notesSlide" Target="../notesSlides/notesSlide50.xml"/><Relationship Id="rId1" Type="http://schemas.openxmlformats.org/officeDocument/2006/relationships/slideLayout" Target="../slideLayouts/slideLayout2.xml"/><Relationship Id="rId6" Type="http://schemas.openxmlformats.org/officeDocument/2006/relationships/image" Target="../media/image53.jpeg"/><Relationship Id="rId5" Type="http://schemas.openxmlformats.org/officeDocument/2006/relationships/image" Target="../media/image3.jpeg"/><Relationship Id="rId4" Type="http://schemas.openxmlformats.org/officeDocument/2006/relationships/image" Target="../media/image28.png"/></Relationships>
</file>

<file path=ppt/slides/_rels/slide126.xml.rels><?xml version="1.0" encoding="UTF-8" standalone="yes"?>
<Relationships xmlns="http://schemas.openxmlformats.org/package/2006/relationships"><Relationship Id="rId3" Type="http://schemas.openxmlformats.org/officeDocument/2006/relationships/image" Target="../media/image29.wmf"/><Relationship Id="rId7" Type="http://schemas.openxmlformats.org/officeDocument/2006/relationships/image" Target="../media/image45.wmf"/><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image" Target="../media/image53.jpeg"/><Relationship Id="rId5" Type="http://schemas.openxmlformats.org/officeDocument/2006/relationships/image" Target="../media/image3.jpeg"/><Relationship Id="rId4" Type="http://schemas.openxmlformats.org/officeDocument/2006/relationships/image" Target="../media/image28.png"/></Relationships>
</file>

<file path=ppt/slides/_rels/slide127.xml.rels><?xml version="1.0" encoding="UTF-8" standalone="yes"?>
<Relationships xmlns="http://schemas.openxmlformats.org/package/2006/relationships"><Relationship Id="rId3" Type="http://schemas.openxmlformats.org/officeDocument/2006/relationships/image" Target="../media/image29.wmf"/><Relationship Id="rId7" Type="http://schemas.openxmlformats.org/officeDocument/2006/relationships/image" Target="../media/image45.wmf"/><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image" Target="../media/image53.jpeg"/><Relationship Id="rId5" Type="http://schemas.openxmlformats.org/officeDocument/2006/relationships/image" Target="../media/image3.jpeg"/><Relationship Id="rId4" Type="http://schemas.openxmlformats.org/officeDocument/2006/relationships/image" Target="../media/image28.png"/></Relationships>
</file>

<file path=ppt/slides/_rels/slide128.xml.rels><?xml version="1.0" encoding="UTF-8" standalone="yes"?>
<Relationships xmlns="http://schemas.openxmlformats.org/package/2006/relationships"><Relationship Id="rId3" Type="http://schemas.openxmlformats.org/officeDocument/2006/relationships/image" Target="../media/image29.wmf"/><Relationship Id="rId7" Type="http://schemas.openxmlformats.org/officeDocument/2006/relationships/image" Target="../media/image45.wmf"/><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53.jpeg"/><Relationship Id="rId5" Type="http://schemas.openxmlformats.org/officeDocument/2006/relationships/image" Target="../media/image3.jpeg"/><Relationship Id="rId4" Type="http://schemas.openxmlformats.org/officeDocument/2006/relationships/image" Target="../media/image28.png"/></Relationships>
</file>

<file path=ppt/slides/_rels/slide129.xml.rels><?xml version="1.0" encoding="UTF-8" standalone="yes"?>
<Relationships xmlns="http://schemas.openxmlformats.org/package/2006/relationships"><Relationship Id="rId3" Type="http://schemas.openxmlformats.org/officeDocument/2006/relationships/image" Target="../media/image29.wmf"/><Relationship Id="rId7" Type="http://schemas.openxmlformats.org/officeDocument/2006/relationships/image" Target="../media/image45.wmf"/><Relationship Id="rId2" Type="http://schemas.openxmlformats.org/officeDocument/2006/relationships/notesSlide" Target="../notesSlides/notesSlide54.xml"/><Relationship Id="rId1" Type="http://schemas.openxmlformats.org/officeDocument/2006/relationships/slideLayout" Target="../slideLayouts/slideLayout2.xml"/><Relationship Id="rId6" Type="http://schemas.openxmlformats.org/officeDocument/2006/relationships/image" Target="../media/image53.jpeg"/><Relationship Id="rId5" Type="http://schemas.openxmlformats.org/officeDocument/2006/relationships/image" Target="../media/image3.jpeg"/><Relationship Id="rId4" Type="http://schemas.openxmlformats.org/officeDocument/2006/relationships/image" Target="../media/image28.png"/></Relationships>
</file>

<file path=ppt/slides/_rels/slide1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image" Target="../media/image45.wmf"/><Relationship Id="rId5" Type="http://schemas.openxmlformats.org/officeDocument/2006/relationships/image" Target="../media/image53.jpeg"/><Relationship Id="rId4" Type="http://schemas.openxmlformats.org/officeDocument/2006/relationships/image" Target="../media/image3.jpeg"/></Relationships>
</file>

<file path=ppt/slides/_rels/slide13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6.xml"/><Relationship Id="rId1" Type="http://schemas.openxmlformats.org/officeDocument/2006/relationships/slideLayout" Target="../slideLayouts/slideLayout2.xml"/><Relationship Id="rId5" Type="http://schemas.openxmlformats.org/officeDocument/2006/relationships/image" Target="../media/image53.jpeg"/><Relationship Id="rId4" Type="http://schemas.openxmlformats.org/officeDocument/2006/relationships/image" Target="../media/image3.jpeg"/></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7.xml"/><Relationship Id="rId1" Type="http://schemas.openxmlformats.org/officeDocument/2006/relationships/slideLayout" Target="../slideLayouts/slideLayout2.xml"/><Relationship Id="rId6" Type="http://schemas.openxmlformats.org/officeDocument/2006/relationships/image" Target="../media/image45.wmf"/><Relationship Id="rId5" Type="http://schemas.openxmlformats.org/officeDocument/2006/relationships/image" Target="../media/image53.jpeg"/><Relationship Id="rId4" Type="http://schemas.openxmlformats.org/officeDocument/2006/relationships/image" Target="../media/image3.jpeg"/></Relationships>
</file>

<file path=ppt/slides/_rels/slide13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8.xml"/><Relationship Id="rId1" Type="http://schemas.openxmlformats.org/officeDocument/2006/relationships/slideLayout" Target="../slideLayouts/slideLayout2.xml"/><Relationship Id="rId5" Type="http://schemas.openxmlformats.org/officeDocument/2006/relationships/image" Target="../media/image53.jpeg"/><Relationship Id="rId4" Type="http://schemas.openxmlformats.org/officeDocument/2006/relationships/image" Target="../media/image3.jpeg"/></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1.xml"/><Relationship Id="rId1" Type="http://schemas.openxmlformats.org/officeDocument/2006/relationships/slideLayout" Target="../slideLayouts/slideLayout2.xml"/><Relationship Id="rId6" Type="http://schemas.openxmlformats.org/officeDocument/2006/relationships/image" Target="../media/image29.wmf"/><Relationship Id="rId5" Type="http://schemas.openxmlformats.org/officeDocument/2006/relationships/image" Target="../media/image53.jpeg"/><Relationship Id="rId4" Type="http://schemas.openxmlformats.org/officeDocument/2006/relationships/image" Target="../media/image3.jpeg"/></Relationships>
</file>

<file path=ppt/slides/_rels/slide13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2.xml"/><Relationship Id="rId1" Type="http://schemas.openxmlformats.org/officeDocument/2006/relationships/slideLayout" Target="../slideLayouts/slideLayout2.xml"/><Relationship Id="rId6" Type="http://schemas.openxmlformats.org/officeDocument/2006/relationships/image" Target="../media/image29.wmf"/><Relationship Id="rId5" Type="http://schemas.openxmlformats.org/officeDocument/2006/relationships/image" Target="../media/image53.jpeg"/><Relationship Id="rId4" Type="http://schemas.openxmlformats.org/officeDocument/2006/relationships/image" Target="../media/image3.jpeg"/></Relationships>
</file>

<file path=ppt/slides/_rels/slide13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2.xml"/><Relationship Id="rId4" Type="http://schemas.openxmlformats.org/officeDocument/2006/relationships/image" Target="../media/image57.png"/></Relationships>
</file>

<file path=ppt/slides/_rels/slide14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2.xml"/><Relationship Id="rId4" Type="http://schemas.openxmlformats.org/officeDocument/2006/relationships/image" Target="../media/image59.png"/></Relationships>
</file>

<file path=ppt/slides/_rels/slide14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2.xml"/><Relationship Id="rId5" Type="http://schemas.openxmlformats.org/officeDocument/2006/relationships/image" Target="../media/image63.png"/><Relationship Id="rId4" Type="http://schemas.openxmlformats.org/officeDocument/2006/relationships/image" Target="../media/image62.png"/></Relationships>
</file>

<file path=ppt/slides/_rels/slide14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image" Target="../media/image33.png"/><Relationship Id="rId1" Type="http://schemas.openxmlformats.org/officeDocument/2006/relationships/slideLayout" Target="../slideLayouts/slideLayout7.xml"/><Relationship Id="rId4" Type="http://schemas.openxmlformats.org/officeDocument/2006/relationships/image" Target="../media/image34.jpeg"/></Relationships>
</file>

<file path=ppt/slides/_rels/slide149.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image" Target="../media/image33.png"/><Relationship Id="rId1" Type="http://schemas.openxmlformats.org/officeDocument/2006/relationships/slideLayout" Target="../slideLayouts/slideLayout7.xml"/><Relationship Id="rId4" Type="http://schemas.openxmlformats.org/officeDocument/2006/relationships/image" Target="../media/image34.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3.xml"/><Relationship Id="rId1" Type="http://schemas.openxmlformats.org/officeDocument/2006/relationships/slideLayout" Target="../slideLayouts/slideLayout7.xml"/><Relationship Id="rId5" Type="http://schemas.openxmlformats.org/officeDocument/2006/relationships/image" Target="../media/image34.jpeg"/><Relationship Id="rId4" Type="http://schemas.openxmlformats.org/officeDocument/2006/relationships/image" Target="../media/image11.gif"/></Relationships>
</file>

<file path=ppt/slides/_rels/slide15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4.xml"/><Relationship Id="rId1" Type="http://schemas.openxmlformats.org/officeDocument/2006/relationships/slideLayout" Target="../slideLayouts/slideLayout7.xml"/><Relationship Id="rId4" Type="http://schemas.openxmlformats.org/officeDocument/2006/relationships/image" Target="../media/image34.jpeg"/></Relationships>
</file>

<file path=ppt/slides/_rels/slide15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5.xml"/><Relationship Id="rId1" Type="http://schemas.openxmlformats.org/officeDocument/2006/relationships/slideLayout" Target="../slideLayouts/slideLayout7.xml"/><Relationship Id="rId4" Type="http://schemas.openxmlformats.org/officeDocument/2006/relationships/image" Target="../media/image34.jpeg"/></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9.wmf"/><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9.wmf"/><Relationship Id="rId1" Type="http://schemas.openxmlformats.org/officeDocument/2006/relationships/slideLayout" Target="../slideLayouts/slideLayout7.xml"/><Relationship Id="rId4" Type="http://schemas.openxmlformats.org/officeDocument/2006/relationships/image" Target="../media/image3.jpeg"/></Relationships>
</file>

<file path=ppt/slides/_rels/slide162.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image" Target="../media/image28.png"/><Relationship Id="rId7" Type="http://schemas.openxmlformats.org/officeDocument/2006/relationships/image" Target="../media/image76.png"/><Relationship Id="rId2" Type="http://schemas.openxmlformats.org/officeDocument/2006/relationships/image" Target="../media/image29.wmf"/><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16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7.xml"/><Relationship Id="rId6" Type="http://schemas.openxmlformats.org/officeDocument/2006/relationships/image" Target="../media/image3.jpeg"/><Relationship Id="rId5" Type="http://schemas.openxmlformats.org/officeDocument/2006/relationships/image" Target="../media/image76.png"/><Relationship Id="rId4" Type="http://schemas.openxmlformats.org/officeDocument/2006/relationships/image" Target="../media/image75.png"/></Relationships>
</file>

<file path=ppt/slides/_rels/slide164.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image" Target="../media/image74.png"/><Relationship Id="rId7" Type="http://schemas.openxmlformats.org/officeDocument/2006/relationships/image" Target="../media/image78.jpeg"/><Relationship Id="rId2" Type="http://schemas.openxmlformats.org/officeDocument/2006/relationships/image" Target="../media/image73.png"/><Relationship Id="rId1" Type="http://schemas.openxmlformats.org/officeDocument/2006/relationships/slideLayout" Target="../slideLayouts/slideLayout7.xml"/><Relationship Id="rId6" Type="http://schemas.openxmlformats.org/officeDocument/2006/relationships/image" Target="../media/image77.png"/><Relationship Id="rId5" Type="http://schemas.openxmlformats.org/officeDocument/2006/relationships/image" Target="../media/image76.png"/><Relationship Id="rId4" Type="http://schemas.openxmlformats.org/officeDocument/2006/relationships/image" Target="../media/image75.png"/></Relationships>
</file>

<file path=ppt/slides/_rels/slide165.xml.rels><?xml version="1.0" encoding="UTF-8" standalone="yes"?>
<Relationships xmlns="http://schemas.openxmlformats.org/package/2006/relationships"><Relationship Id="rId8" Type="http://schemas.openxmlformats.org/officeDocument/2006/relationships/image" Target="../media/image78.jpeg"/><Relationship Id="rId3" Type="http://schemas.openxmlformats.org/officeDocument/2006/relationships/image" Target="../media/image74.png"/><Relationship Id="rId7" Type="http://schemas.openxmlformats.org/officeDocument/2006/relationships/image" Target="../media/image28.png"/><Relationship Id="rId2" Type="http://schemas.openxmlformats.org/officeDocument/2006/relationships/image" Target="../media/image73.png"/><Relationship Id="rId1" Type="http://schemas.openxmlformats.org/officeDocument/2006/relationships/slideLayout" Target="../slideLayouts/slideLayout7.xml"/><Relationship Id="rId6" Type="http://schemas.openxmlformats.org/officeDocument/2006/relationships/image" Target="../media/image3.jpeg"/><Relationship Id="rId5" Type="http://schemas.openxmlformats.org/officeDocument/2006/relationships/image" Target="../media/image76.png"/><Relationship Id="rId4" Type="http://schemas.openxmlformats.org/officeDocument/2006/relationships/image" Target="../media/image75.png"/></Relationships>
</file>

<file path=ppt/slides/_rels/slide166.xml.rels><?xml version="1.0" encoding="UTF-8" standalone="yes"?>
<Relationships xmlns="http://schemas.openxmlformats.org/package/2006/relationships"><Relationship Id="rId8" Type="http://schemas.openxmlformats.org/officeDocument/2006/relationships/image" Target="../media/image29.wmf"/><Relationship Id="rId3" Type="http://schemas.openxmlformats.org/officeDocument/2006/relationships/image" Target="../media/image74.png"/><Relationship Id="rId7" Type="http://schemas.openxmlformats.org/officeDocument/2006/relationships/image" Target="../media/image3.jpeg"/><Relationship Id="rId2" Type="http://schemas.openxmlformats.org/officeDocument/2006/relationships/image" Target="../media/image73.png"/><Relationship Id="rId1" Type="http://schemas.openxmlformats.org/officeDocument/2006/relationships/slideLayout" Target="../slideLayouts/slideLayout7.xml"/><Relationship Id="rId6" Type="http://schemas.openxmlformats.org/officeDocument/2006/relationships/image" Target="../media/image78.jpeg"/><Relationship Id="rId5" Type="http://schemas.openxmlformats.org/officeDocument/2006/relationships/image" Target="../media/image76.png"/><Relationship Id="rId4" Type="http://schemas.openxmlformats.org/officeDocument/2006/relationships/image" Target="../media/image75.png"/></Relationships>
</file>

<file path=ppt/slides/_rels/slide167.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3.jpeg"/><Relationship Id="rId2" Type="http://schemas.openxmlformats.org/officeDocument/2006/relationships/image" Target="../media/image73.png"/><Relationship Id="rId1" Type="http://schemas.openxmlformats.org/officeDocument/2006/relationships/slideLayout" Target="../slideLayouts/slideLayout7.xml"/><Relationship Id="rId6" Type="http://schemas.openxmlformats.org/officeDocument/2006/relationships/image" Target="../media/image78.jpeg"/><Relationship Id="rId5" Type="http://schemas.openxmlformats.org/officeDocument/2006/relationships/image" Target="../media/image76.png"/><Relationship Id="rId4" Type="http://schemas.openxmlformats.org/officeDocument/2006/relationships/image" Target="../media/image75.png"/></Relationships>
</file>

<file path=ppt/slides/_rels/slide16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4" Type="http://schemas.openxmlformats.org/officeDocument/2006/relationships/image" Target="../media/image77.png"/></Relationships>
</file>

<file path=ppt/slides/_rels/slide16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4" Type="http://schemas.openxmlformats.org/officeDocument/2006/relationships/image" Target="../media/image7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7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7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7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33.png"/><Relationship Id="rId4" Type="http://schemas.openxmlformats.org/officeDocument/2006/relationships/image" Target="../media/image77.png"/></Relationships>
</file>

<file path=ppt/slides/_rels/slide17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7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7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7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7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7.xml"/><Relationship Id="rId1" Type="http://schemas.openxmlformats.org/officeDocument/2006/relationships/slideLayout" Target="../slideLayouts/slideLayout7.xml"/><Relationship Id="rId6" Type="http://schemas.openxmlformats.org/officeDocument/2006/relationships/image" Target="../media/image77.png"/><Relationship Id="rId5" Type="http://schemas.openxmlformats.org/officeDocument/2006/relationships/image" Target="../media/image33.png"/><Relationship Id="rId4" Type="http://schemas.openxmlformats.org/officeDocument/2006/relationships/image" Target="../media/image3.jpeg"/></Relationships>
</file>

<file path=ppt/slides/_rels/slide17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78.jpeg"/></Relationships>
</file>

<file path=ppt/slides/_rels/slide1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8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8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8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8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8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8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87.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8.xml"/><Relationship Id="rId1" Type="http://schemas.openxmlformats.org/officeDocument/2006/relationships/slideLayout" Target="../slideLayouts/slideLayout7.xml"/><Relationship Id="rId6" Type="http://schemas.openxmlformats.org/officeDocument/2006/relationships/image" Target="../media/image77.png"/><Relationship Id="rId5" Type="http://schemas.openxmlformats.org/officeDocument/2006/relationships/image" Target="../media/image33.png"/><Relationship Id="rId4" Type="http://schemas.openxmlformats.org/officeDocument/2006/relationships/image" Target="../media/image3.jpeg"/></Relationships>
</file>

<file path=ppt/slides/_rels/slide18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9.xml"/><Relationship Id="rId1" Type="http://schemas.openxmlformats.org/officeDocument/2006/relationships/slideLayout" Target="../slideLayouts/slideLayout7.xml"/><Relationship Id="rId6" Type="http://schemas.openxmlformats.org/officeDocument/2006/relationships/image" Target="../media/image77.png"/><Relationship Id="rId5" Type="http://schemas.openxmlformats.org/officeDocument/2006/relationships/image" Target="../media/image33.png"/><Relationship Id="rId4" Type="http://schemas.openxmlformats.org/officeDocument/2006/relationships/image" Target="../media/image3.jpeg"/></Relationships>
</file>

<file path=ppt/slides/_rels/slide18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70.xml"/><Relationship Id="rId1" Type="http://schemas.openxmlformats.org/officeDocument/2006/relationships/slideLayout" Target="../slideLayouts/slideLayout7.xml"/><Relationship Id="rId6" Type="http://schemas.openxmlformats.org/officeDocument/2006/relationships/image" Target="../media/image77.png"/><Relationship Id="rId5" Type="http://schemas.openxmlformats.org/officeDocument/2006/relationships/image" Target="../media/image33.png"/><Relationship Id="rId4" Type="http://schemas.openxmlformats.org/officeDocument/2006/relationships/image" Target="../media/image3.jpe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71.xml"/><Relationship Id="rId1" Type="http://schemas.openxmlformats.org/officeDocument/2006/relationships/slideLayout" Target="../slideLayouts/slideLayout7.xml"/><Relationship Id="rId6" Type="http://schemas.openxmlformats.org/officeDocument/2006/relationships/image" Target="../media/image77.png"/><Relationship Id="rId5" Type="http://schemas.openxmlformats.org/officeDocument/2006/relationships/image" Target="../media/image33.png"/><Relationship Id="rId4" Type="http://schemas.openxmlformats.org/officeDocument/2006/relationships/image" Target="../media/image3.jpeg"/></Relationships>
</file>

<file path=ppt/slides/_rels/slide19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9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72.xml"/><Relationship Id="rId1" Type="http://schemas.openxmlformats.org/officeDocument/2006/relationships/slideLayout" Target="../slideLayouts/slideLayout7.xml"/><Relationship Id="rId6" Type="http://schemas.openxmlformats.org/officeDocument/2006/relationships/image" Target="../media/image77.png"/><Relationship Id="rId5" Type="http://schemas.openxmlformats.org/officeDocument/2006/relationships/image" Target="../media/image78.jpeg"/><Relationship Id="rId4" Type="http://schemas.openxmlformats.org/officeDocument/2006/relationships/image" Target="../media/image33.png"/></Relationships>
</file>

<file path=ppt/slides/_rels/slide19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9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33.png"/></Relationships>
</file>

<file path=ppt/slides/_rels/slide19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jpeg"/><Relationship Id="rId1" Type="http://schemas.openxmlformats.org/officeDocument/2006/relationships/slideLayout" Target="../slideLayouts/slideLayout7.xml"/><Relationship Id="rId5" Type="http://schemas.openxmlformats.org/officeDocument/2006/relationships/image" Target="../media/image77.png"/><Relationship Id="rId4" Type="http://schemas.openxmlformats.org/officeDocument/2006/relationships/image" Target="../media/image78.jpeg"/></Relationships>
</file>

<file path=ppt/slides/_rels/slide19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78.jpeg"/><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3.jpeg"/><Relationship Id="rId2" Type="http://schemas.openxmlformats.org/officeDocument/2006/relationships/image" Target="../media/image73.png"/><Relationship Id="rId1" Type="http://schemas.openxmlformats.org/officeDocument/2006/relationships/slideLayout" Target="../slideLayouts/slideLayout7.xml"/><Relationship Id="rId6" Type="http://schemas.openxmlformats.org/officeDocument/2006/relationships/image" Target="../media/image78.jpeg"/><Relationship Id="rId5" Type="http://schemas.openxmlformats.org/officeDocument/2006/relationships/image" Target="../media/image76.png"/><Relationship Id="rId4" Type="http://schemas.openxmlformats.org/officeDocument/2006/relationships/image" Target="../media/image75.png"/></Relationships>
</file>

<file path=ppt/slides/_rels/slide19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79.png"/><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3" Type="http://schemas.openxmlformats.org/officeDocument/2006/relationships/image" Target="../media/image78.jpeg"/><Relationship Id="rId7" Type="http://schemas.openxmlformats.org/officeDocument/2006/relationships/image" Target="../media/image81.png"/><Relationship Id="rId2" Type="http://schemas.openxmlformats.org/officeDocument/2006/relationships/image" Target="../media/image79.png"/><Relationship Id="rId1" Type="http://schemas.openxmlformats.org/officeDocument/2006/relationships/slideLayout" Target="../slideLayouts/slideLayout7.xml"/><Relationship Id="rId6" Type="http://schemas.openxmlformats.org/officeDocument/2006/relationships/image" Target="../media/image28.png"/><Relationship Id="rId5" Type="http://schemas.openxmlformats.org/officeDocument/2006/relationships/image" Target="../media/image3.jpeg"/><Relationship Id="rId4" Type="http://schemas.openxmlformats.org/officeDocument/2006/relationships/image" Target="../media/image80.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80.pn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80.png"/><Relationship Id="rId1" Type="http://schemas.openxmlformats.org/officeDocument/2006/relationships/slideLayout" Target="../slideLayouts/slideLayout7.xml"/><Relationship Id="rId4" Type="http://schemas.openxmlformats.org/officeDocument/2006/relationships/image" Target="../media/image82.png"/></Relationships>
</file>

<file path=ppt/slides/_rels/slide202.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image" Target="../media/image82.png"/><Relationship Id="rId7" Type="http://schemas.openxmlformats.org/officeDocument/2006/relationships/image" Target="../media/image85.png"/><Relationship Id="rId2" Type="http://schemas.openxmlformats.org/officeDocument/2006/relationships/image" Target="../media/image78.jpeg"/><Relationship Id="rId1" Type="http://schemas.openxmlformats.org/officeDocument/2006/relationships/slideLayout" Target="../slideLayouts/slideLayout7.xml"/><Relationship Id="rId6" Type="http://schemas.openxmlformats.org/officeDocument/2006/relationships/image" Target="../media/image84.png"/><Relationship Id="rId5" Type="http://schemas.openxmlformats.org/officeDocument/2006/relationships/image" Target="../media/image83.png"/><Relationship Id="rId4" Type="http://schemas.openxmlformats.org/officeDocument/2006/relationships/image" Target="../media/image80.png"/></Relationships>
</file>

<file path=ppt/slides/_rels/slide203.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image" Target="../media/image82.png"/><Relationship Id="rId7" Type="http://schemas.openxmlformats.org/officeDocument/2006/relationships/image" Target="../media/image85.png"/><Relationship Id="rId2" Type="http://schemas.openxmlformats.org/officeDocument/2006/relationships/image" Target="../media/image78.jpeg"/><Relationship Id="rId1" Type="http://schemas.openxmlformats.org/officeDocument/2006/relationships/slideLayout" Target="../slideLayouts/slideLayout7.xml"/><Relationship Id="rId6" Type="http://schemas.openxmlformats.org/officeDocument/2006/relationships/image" Target="../media/image84.png"/><Relationship Id="rId5" Type="http://schemas.openxmlformats.org/officeDocument/2006/relationships/image" Target="../media/image83.png"/><Relationship Id="rId4" Type="http://schemas.openxmlformats.org/officeDocument/2006/relationships/image" Target="../media/image80.png"/></Relationships>
</file>

<file path=ppt/slides/_rels/slide204.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image" Target="../media/image82.png"/><Relationship Id="rId7" Type="http://schemas.openxmlformats.org/officeDocument/2006/relationships/image" Target="../media/image85.png"/><Relationship Id="rId2" Type="http://schemas.openxmlformats.org/officeDocument/2006/relationships/image" Target="../media/image78.jpeg"/><Relationship Id="rId1" Type="http://schemas.openxmlformats.org/officeDocument/2006/relationships/slideLayout" Target="../slideLayouts/slideLayout7.xml"/><Relationship Id="rId6" Type="http://schemas.openxmlformats.org/officeDocument/2006/relationships/image" Target="../media/image84.png"/><Relationship Id="rId5" Type="http://schemas.openxmlformats.org/officeDocument/2006/relationships/image" Target="../media/image83.png"/><Relationship Id="rId4" Type="http://schemas.openxmlformats.org/officeDocument/2006/relationships/image" Target="../media/image80.png"/><Relationship Id="rId9" Type="http://schemas.openxmlformats.org/officeDocument/2006/relationships/image" Target="../media/image79.png"/></Relationships>
</file>

<file path=ppt/slides/_rels/slide205.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image" Target="../media/image78.jpeg"/><Relationship Id="rId7" Type="http://schemas.openxmlformats.org/officeDocument/2006/relationships/image" Target="../media/image87.png"/><Relationship Id="rId2" Type="http://schemas.openxmlformats.org/officeDocument/2006/relationships/image" Target="../media/image82.png"/><Relationship Id="rId1" Type="http://schemas.openxmlformats.org/officeDocument/2006/relationships/slideLayout" Target="../slideLayouts/slideLayout7.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0.png"/></Relationships>
</file>

<file path=ppt/slides/_rels/slide206.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89.png"/><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78.jpeg"/><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78.jpeg"/><Relationship Id="rId1" Type="http://schemas.openxmlformats.org/officeDocument/2006/relationships/slideLayout" Target="../slideLayouts/slideLayout7.xml"/><Relationship Id="rId4" Type="http://schemas.openxmlformats.org/officeDocument/2006/relationships/image" Target="../media/image80.png"/></Relationships>
</file>

<file path=ppt/slides/_rels/slide209.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78.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7.xml"/><Relationship Id="rId5" Type="http://schemas.openxmlformats.org/officeDocument/2006/relationships/image" Target="../media/image100.png"/><Relationship Id="rId4" Type="http://schemas.openxmlformats.org/officeDocument/2006/relationships/image" Target="../media/image99.png"/></Relationships>
</file>

<file path=ppt/slides/_rels/slide21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97.png"/><Relationship Id="rId1" Type="http://schemas.openxmlformats.org/officeDocument/2006/relationships/slideLayout" Target="../slideLayouts/slideLayout7.xml"/><Relationship Id="rId5" Type="http://schemas.openxmlformats.org/officeDocument/2006/relationships/image" Target="../media/image100.png"/><Relationship Id="rId4" Type="http://schemas.openxmlformats.org/officeDocument/2006/relationships/image" Target="../media/image99.png"/></Relationships>
</file>

<file path=ppt/slides/_rels/slide21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7.png"/><Relationship Id="rId1" Type="http://schemas.openxmlformats.org/officeDocument/2006/relationships/slideLayout" Target="../slideLayouts/slideLayout7.xml"/><Relationship Id="rId5" Type="http://schemas.openxmlformats.org/officeDocument/2006/relationships/image" Target="../media/image102.png"/><Relationship Id="rId4" Type="http://schemas.openxmlformats.org/officeDocument/2006/relationships/image" Target="../media/image100.png"/></Relationships>
</file>

<file path=ppt/slides/_rels/slide218.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97.png"/><Relationship Id="rId1" Type="http://schemas.openxmlformats.org/officeDocument/2006/relationships/slideLayout" Target="../slideLayouts/slideLayout7.xml"/><Relationship Id="rId4" Type="http://schemas.openxmlformats.org/officeDocument/2006/relationships/image" Target="../media/image103.png"/></Relationships>
</file>

<file path=ppt/slides/_rels/slide21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104.png"/><Relationship Id="rId1" Type="http://schemas.openxmlformats.org/officeDocument/2006/relationships/slideLayout" Target="../slideLayouts/slideLayout7.xml"/><Relationship Id="rId5" Type="http://schemas.openxmlformats.org/officeDocument/2006/relationships/image" Target="../media/image106.png"/><Relationship Id="rId4" Type="http://schemas.openxmlformats.org/officeDocument/2006/relationships/image" Target="../media/image105.png"/></Relationships>
</file>

<file path=ppt/slides/_rels/slide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107.png"/><Relationship Id="rId1" Type="http://schemas.openxmlformats.org/officeDocument/2006/relationships/slideLayout" Target="../slideLayouts/slideLayout7.xml"/><Relationship Id="rId4" Type="http://schemas.openxmlformats.org/officeDocument/2006/relationships/image" Target="../media/image105.png"/></Relationships>
</file>

<file path=ppt/slides/_rels/slide221.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108.png"/><Relationship Id="rId1" Type="http://schemas.openxmlformats.org/officeDocument/2006/relationships/slideLayout" Target="../slideLayouts/slideLayout7.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5.png"/></Relationships>
</file>

<file path=ppt/slides/_rels/slide222.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111.png"/><Relationship Id="rId1" Type="http://schemas.openxmlformats.org/officeDocument/2006/relationships/slideLayout" Target="../slideLayouts/slideLayout7.xml"/><Relationship Id="rId5" Type="http://schemas.openxmlformats.org/officeDocument/2006/relationships/image" Target="../media/image106.png"/><Relationship Id="rId4" Type="http://schemas.openxmlformats.org/officeDocument/2006/relationships/image" Target="../media/image105.png"/></Relationships>
</file>

<file path=ppt/slides/_rels/slide223.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113.png"/><Relationship Id="rId1" Type="http://schemas.openxmlformats.org/officeDocument/2006/relationships/slideLayout" Target="../slideLayouts/slideLayout7.xml"/><Relationship Id="rId6" Type="http://schemas.openxmlformats.org/officeDocument/2006/relationships/image" Target="../media/image117.png"/><Relationship Id="rId5" Type="http://schemas.openxmlformats.org/officeDocument/2006/relationships/image" Target="../media/image116.png"/><Relationship Id="rId4" Type="http://schemas.openxmlformats.org/officeDocument/2006/relationships/image" Target="../media/image115.png"/></Relationships>
</file>

<file path=ppt/slides/_rels/slide22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7.xml"/><Relationship Id="rId1" Type="http://schemas.openxmlformats.org/officeDocument/2006/relationships/slideLayout" Target="../slideLayouts/slideLayout2.xml"/><Relationship Id="rId4" Type="http://schemas.openxmlformats.org/officeDocument/2006/relationships/image" Target="../media/image72.jpeg"/></Relationships>
</file>

<file path=ppt/slides/_rels/slide23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8.xml"/><Relationship Id="rId1" Type="http://schemas.openxmlformats.org/officeDocument/2006/relationships/slideLayout" Target="../slideLayouts/slideLayout2.xml"/><Relationship Id="rId5" Type="http://schemas.openxmlformats.org/officeDocument/2006/relationships/image" Target="../media/image28.png"/><Relationship Id="rId4" Type="http://schemas.openxmlformats.org/officeDocument/2006/relationships/image" Target="../media/image29.wmf"/></Relationships>
</file>

<file path=ppt/slides/_rels/slide23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9.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23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0.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23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1.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23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82.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23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0.png"/><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6.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24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7.xml"/><Relationship Id="rId1" Type="http://schemas.openxmlformats.org/officeDocument/2006/relationships/slideLayout" Target="../slideLayouts/slideLayout2.xml"/><Relationship Id="rId6" Type="http://schemas.openxmlformats.org/officeDocument/2006/relationships/image" Target="../media/image28.png"/><Relationship Id="rId5" Type="http://schemas.openxmlformats.org/officeDocument/2006/relationships/image" Target="../media/image3.jpeg"/><Relationship Id="rId4" Type="http://schemas.openxmlformats.org/officeDocument/2006/relationships/image" Target="../media/image33.png"/></Relationships>
</file>

<file path=ppt/slides/_rels/slide24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8.xml"/><Relationship Id="rId1" Type="http://schemas.openxmlformats.org/officeDocument/2006/relationships/slideLayout" Target="../slideLayouts/slideLayout2.xml"/><Relationship Id="rId5" Type="http://schemas.openxmlformats.org/officeDocument/2006/relationships/image" Target="../media/image3.jpeg"/><Relationship Id="rId4" Type="http://schemas.openxmlformats.org/officeDocument/2006/relationships/image" Target="../media/image33.png"/></Relationships>
</file>

<file path=ppt/slides/_rels/slide24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24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0.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24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1.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24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2.xml"/><Relationship Id="rId1" Type="http://schemas.openxmlformats.org/officeDocument/2006/relationships/slideLayout" Target="../slideLayouts/slideLayout2.xml"/><Relationship Id="rId5" Type="http://schemas.openxmlformats.org/officeDocument/2006/relationships/image" Target="../media/image3.jpeg"/><Relationship Id="rId4" Type="http://schemas.openxmlformats.org/officeDocument/2006/relationships/image" Target="../media/image33.png"/></Relationships>
</file>

<file path=ppt/slides/_rels/slide24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3.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248.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0.png"/><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9.wmf"/><Relationship Id="rId1" Type="http://schemas.openxmlformats.org/officeDocument/2006/relationships/slideLayout" Target="../slideLayouts/slideLayout7.xml"/><Relationship Id="rId6" Type="http://schemas.openxmlformats.org/officeDocument/2006/relationships/image" Target="../media/image3.jpeg"/><Relationship Id="rId5" Type="http://schemas.openxmlformats.org/officeDocument/2006/relationships/image" Target="../media/image33.png"/><Relationship Id="rId4" Type="http://schemas.openxmlformats.org/officeDocument/2006/relationships/image" Target="../media/image78.jpeg"/></Relationships>
</file>

<file path=ppt/slides/_rels/slide259.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image" Target="../media/image122.png"/><Relationship Id="rId1" Type="http://schemas.openxmlformats.org/officeDocument/2006/relationships/slideLayout" Target="../slideLayouts/slideLayout7.xml"/><Relationship Id="rId4" Type="http://schemas.openxmlformats.org/officeDocument/2006/relationships/image" Target="../media/image28.png"/></Relationships>
</file>

<file path=ppt/slides/_rels/slide269.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image" Target="../media/image122.png"/><Relationship Id="rId1" Type="http://schemas.openxmlformats.org/officeDocument/2006/relationships/slideLayout" Target="../slideLayouts/slideLayout7.xml"/><Relationship Id="rId5" Type="http://schemas.openxmlformats.org/officeDocument/2006/relationships/image" Target="../media/image3.jpeg"/><Relationship Id="rId4" Type="http://schemas.openxmlformats.org/officeDocument/2006/relationships/image" Target="../media/image28.png"/></Relationships>
</file>

<file path=ppt/slides/_rels/slide2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9.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oleObject" Target="../embeddings/oleObject2.bin"/><Relationship Id="rId1" Type="http://schemas.openxmlformats.org/officeDocument/2006/relationships/slideLayout" Target="../slideLayouts/slideLayout2.xml"/><Relationship Id="rId4" Type="http://schemas.openxmlformats.org/officeDocument/2006/relationships/image" Target="../media/image128.png"/></Relationships>
</file>

<file path=ppt/slides/_rels/slide3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129.png"/><Relationship Id="rId1" Type="http://schemas.openxmlformats.org/officeDocument/2006/relationships/slideLayout" Target="../slideLayouts/slideLayout2.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3.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image" Target="../media/image131.jpeg"/><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oleObject" Target="../embeddings/oleObject3.bin"/><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jpeg"/><Relationship Id="rId1" Type="http://schemas.openxmlformats.org/officeDocument/2006/relationships/slideLayout" Target="../slideLayouts/slideLayout7.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138.png"/><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349.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image" Target="../media/image42.png"/><Relationship Id="rId1" Type="http://schemas.openxmlformats.org/officeDocument/2006/relationships/slideLayout" Target="../slideLayouts/slideLayout7.xml"/><Relationship Id="rId4" Type="http://schemas.openxmlformats.org/officeDocument/2006/relationships/image" Target="../media/image41.png"/></Relationships>
</file>

<file path=ppt/slides/_rels/slide3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jpeg"/><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7.xml"/><Relationship Id="rId4" Type="http://schemas.openxmlformats.org/officeDocument/2006/relationships/image" Target="../media/image138.png"/></Relationships>
</file>

<file path=ppt/slides/_rels/slide351.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42.png"/><Relationship Id="rId1" Type="http://schemas.openxmlformats.org/officeDocument/2006/relationships/slideLayout" Target="../slideLayouts/slideLayout7.xml"/><Relationship Id="rId4" Type="http://schemas.openxmlformats.org/officeDocument/2006/relationships/image" Target="../media/image140.png"/></Relationships>
</file>

<file path=ppt/slides/_rels/slide35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9.xml"/><Relationship Id="rId1" Type="http://schemas.openxmlformats.org/officeDocument/2006/relationships/slideLayout" Target="../slideLayouts/slideLayout18.xml"/><Relationship Id="rId4" Type="http://schemas.openxmlformats.org/officeDocument/2006/relationships/image" Target="../media/image34.jpeg"/></Relationships>
</file>

<file path=ppt/slides/_rels/slide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0.xml"/><Relationship Id="rId1" Type="http://schemas.openxmlformats.org/officeDocument/2006/relationships/slideLayout" Target="../slideLayouts/slideLayout18.xml"/><Relationship Id="rId4" Type="http://schemas.openxmlformats.org/officeDocument/2006/relationships/image" Target="../media/image34.jpeg"/></Relationships>
</file>

<file path=ppt/slides/_rels/slide4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1.xml"/><Relationship Id="rId1" Type="http://schemas.openxmlformats.org/officeDocument/2006/relationships/slideLayout" Target="../slideLayouts/slideLayout18.xml"/><Relationship Id="rId4" Type="http://schemas.openxmlformats.org/officeDocument/2006/relationships/image" Target="../media/image34.jpeg"/></Relationships>
</file>

<file path=ppt/slides/_rels/slide4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2.xml"/><Relationship Id="rId1" Type="http://schemas.openxmlformats.org/officeDocument/2006/relationships/slideLayout" Target="../slideLayouts/slideLayout18.xml"/><Relationship Id="rId4" Type="http://schemas.openxmlformats.org/officeDocument/2006/relationships/image" Target="../media/image34.jpeg"/></Relationships>
</file>

<file path=ppt/slides/_rels/slide4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3.xml"/><Relationship Id="rId1" Type="http://schemas.openxmlformats.org/officeDocument/2006/relationships/slideLayout" Target="../slideLayouts/slideLayout18.xml"/><Relationship Id="rId4" Type="http://schemas.openxmlformats.org/officeDocument/2006/relationships/image" Target="../media/image34.jpeg"/></Relationships>
</file>

<file path=ppt/slides/_rels/slide4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4.xml"/><Relationship Id="rId1" Type="http://schemas.openxmlformats.org/officeDocument/2006/relationships/slideLayout" Target="../slideLayouts/slideLayout18.xml"/><Relationship Id="rId4" Type="http://schemas.openxmlformats.org/officeDocument/2006/relationships/image" Target="../media/image34.jpeg"/></Relationships>
</file>

<file path=ppt/slides/_rels/slide4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18.xml"/><Relationship Id="rId4" Type="http://schemas.openxmlformats.org/officeDocument/2006/relationships/image" Target="../media/image34.jpeg"/></Relationships>
</file>

<file path=ppt/slides/_rels/slide4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5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8.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5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5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0.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5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11.gif"/></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5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37.png"/><Relationship Id="rId4" Type="http://schemas.openxmlformats.org/officeDocument/2006/relationships/image" Target="../media/image36.png"/></Relationships>
</file>

<file path=ppt/slides/_rels/slide6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6.xml"/><Relationship Id="rId1" Type="http://schemas.openxmlformats.org/officeDocument/2006/relationships/slideLayout" Target="../slideLayouts/slideLayout7.xml"/><Relationship Id="rId5" Type="http://schemas.openxmlformats.org/officeDocument/2006/relationships/image" Target="../media/image37.png"/><Relationship Id="rId4" Type="http://schemas.openxmlformats.org/officeDocument/2006/relationships/image" Target="../media/image36.png"/></Relationships>
</file>

<file path=ppt/slides/_rels/slide6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6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7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7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7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7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43.jpeg"/><Relationship Id="rId1" Type="http://schemas.openxmlformats.org/officeDocument/2006/relationships/slideLayout" Target="../slideLayouts/slideLayout7.xml"/><Relationship Id="rId5" Type="http://schemas.openxmlformats.org/officeDocument/2006/relationships/image" Target="../media/image31.jpeg"/><Relationship Id="rId4" Type="http://schemas.openxmlformats.org/officeDocument/2006/relationships/image" Target="../media/image44.jpeg"/></Relationships>
</file>

<file path=ppt/slides/_rels/slide79.xml.rels><?xml version="1.0" encoding="UTF-8" standalone="yes"?>
<Relationships xmlns="http://schemas.openxmlformats.org/package/2006/relationships"><Relationship Id="rId3" Type="http://schemas.openxmlformats.org/officeDocument/2006/relationships/image" Target="../media/image45.wmf"/><Relationship Id="rId7" Type="http://schemas.openxmlformats.org/officeDocument/2006/relationships/image" Target="../media/image49.png"/><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48.png"/><Relationship Id="rId5" Type="http://schemas.openxmlformats.org/officeDocument/2006/relationships/image" Target="../media/image47.jpeg"/><Relationship Id="rId4" Type="http://schemas.openxmlformats.org/officeDocument/2006/relationships/image" Target="../media/image46.jpeg"/></Relationships>
</file>

<file path=ppt/slides/_rels/slide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29.xml"/><Relationship Id="rId7" Type="http://schemas.openxmlformats.org/officeDocument/2006/relationships/image" Target="../media/image47.jpeg"/><Relationship Id="rId2" Type="http://schemas.openxmlformats.org/officeDocument/2006/relationships/slideLayout" Target="../slideLayouts/slideLayout2.xml"/><Relationship Id="rId1" Type="http://schemas.openxmlformats.org/officeDocument/2006/relationships/video" Target="file:///C:\My%20Documents\Pictures\Mona_Lisa.jpg" TargetMode="External"/><Relationship Id="rId6" Type="http://schemas.openxmlformats.org/officeDocument/2006/relationships/image" Target="../media/image46.jpeg"/><Relationship Id="rId5" Type="http://schemas.openxmlformats.org/officeDocument/2006/relationships/image" Target="../media/image45.wmf"/><Relationship Id="rId4" Type="http://schemas.openxmlformats.org/officeDocument/2006/relationships/image" Target="../media/image50.png"/></Relationships>
</file>

<file path=ppt/slides/_rels/slide81.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image" Target="../media/image47.jpeg"/><Relationship Id="rId4" Type="http://schemas.openxmlformats.org/officeDocument/2006/relationships/image" Target="../media/image46.jpeg"/></Relationships>
</file>

<file path=ppt/slides/_rels/slide82.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44.jpeg"/><Relationship Id="rId5" Type="http://schemas.openxmlformats.org/officeDocument/2006/relationships/image" Target="../media/image47.jpeg"/><Relationship Id="rId4" Type="http://schemas.openxmlformats.org/officeDocument/2006/relationships/image" Target="../media/image46.jpeg"/></Relationships>
</file>

<file path=ppt/slides/_rels/slide83.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2.xml"/><Relationship Id="rId1" Type="http://schemas.openxmlformats.org/officeDocument/2006/relationships/slideLayout" Target="../slideLayouts/slideLayout2.xml"/><Relationship Id="rId5" Type="http://schemas.openxmlformats.org/officeDocument/2006/relationships/image" Target="../media/image47.jpeg"/><Relationship Id="rId4" Type="http://schemas.openxmlformats.org/officeDocument/2006/relationships/image" Target="../media/image46.jpeg"/></Relationships>
</file>

<file path=ppt/slides/_rels/slide84.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3.xml"/><Relationship Id="rId1" Type="http://schemas.openxmlformats.org/officeDocument/2006/relationships/slideLayout" Target="../slideLayouts/slideLayout2.xml"/><Relationship Id="rId5" Type="http://schemas.openxmlformats.org/officeDocument/2006/relationships/image" Target="../media/image47.jpeg"/><Relationship Id="rId4" Type="http://schemas.openxmlformats.org/officeDocument/2006/relationships/image" Target="../media/image46.jpeg"/></Relationships>
</file>

<file path=ppt/slides/_rels/slide85.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4.xml"/><Relationship Id="rId1" Type="http://schemas.openxmlformats.org/officeDocument/2006/relationships/slideLayout" Target="../slideLayouts/slideLayout2.xml"/><Relationship Id="rId5" Type="http://schemas.openxmlformats.org/officeDocument/2006/relationships/image" Target="../media/image47.jpeg"/><Relationship Id="rId4" Type="http://schemas.openxmlformats.org/officeDocument/2006/relationships/image" Target="../media/image46.jpeg"/></Relationships>
</file>

<file path=ppt/slides/_rels/slide86.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3.jpeg"/><Relationship Id="rId5" Type="http://schemas.openxmlformats.org/officeDocument/2006/relationships/image" Target="../media/image47.jpeg"/><Relationship Id="rId4" Type="http://schemas.openxmlformats.org/officeDocument/2006/relationships/image" Target="../media/image46.jpeg"/></Relationships>
</file>

<file path=ppt/slides/_rels/slide87.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11.gif"/><Relationship Id="rId1" Type="http://schemas.openxmlformats.org/officeDocument/2006/relationships/slideLayout" Target="../slideLayouts/slideLayout7.xml"/><Relationship Id="rId4" Type="http://schemas.openxmlformats.org/officeDocument/2006/relationships/image" Target="../media/image52.png"/></Relationships>
</file>

<file path=ppt/slides/_rels/slide8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11.gif"/><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45.wmf"/><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3"/>
          <p:cNvSpPr>
            <a:spLocks noGrp="1" noChangeArrowheads="1"/>
          </p:cNvSpPr>
          <p:nvPr>
            <p:ph type="subTitle" idx="1"/>
          </p:nvPr>
        </p:nvSpPr>
        <p:spPr>
          <a:xfrm>
            <a:off x="1271588" y="6019800"/>
            <a:ext cx="6400800" cy="1752600"/>
          </a:xfrm>
        </p:spPr>
        <p:txBody>
          <a:bodyPr/>
          <a:lstStyle/>
          <a:p>
            <a:pPr>
              <a:defRPr/>
            </a:pPr>
            <a:r>
              <a:rPr lang="en-US" sz="2400" b="1" dirty="0">
                <a:solidFill>
                  <a:schemeClr val="tx2"/>
                </a:solidFill>
              </a:rPr>
              <a:t>Jeff Edmonds</a:t>
            </a:r>
          </a:p>
          <a:p>
            <a:pPr>
              <a:defRPr/>
            </a:pPr>
            <a:r>
              <a:rPr lang="en-US" sz="2400" b="1" dirty="0">
                <a:solidFill>
                  <a:schemeClr val="tx2"/>
                </a:solidFill>
              </a:rPr>
              <a:t>York University</a:t>
            </a:r>
            <a:endParaRPr lang="en-US" sz="2400" dirty="0">
              <a:solidFill>
                <a:schemeClr val="accent2"/>
              </a:solidFill>
            </a:endParaRPr>
          </a:p>
          <a:p>
            <a:pPr>
              <a:defRPr/>
            </a:pPr>
            <a:endParaRPr lang="en-US" dirty="0">
              <a:solidFill>
                <a:schemeClr val="accent2"/>
              </a:solidFill>
            </a:endParaRPr>
          </a:p>
          <a:p>
            <a:pPr>
              <a:defRPr/>
            </a:pPr>
            <a:endParaRPr lang="en-US" dirty="0"/>
          </a:p>
        </p:txBody>
      </p:sp>
      <p:graphicFrame>
        <p:nvGraphicFramePr>
          <p:cNvPr id="2051"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name="Equation" r:id="rId2" imgW="114151" imgH="215619" progId="Equation.3">
                  <p:embed/>
                </p:oleObj>
              </mc:Choice>
              <mc:Fallback>
                <p:oleObj name="Equation" r:id="rId2" imgW="114151" imgH="215619" progId="Equation.3">
                  <p:embed/>
                  <p:pic>
                    <p:nvPicPr>
                      <p:cNvPr id="0"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52" name="Text Box 5"/>
          <p:cNvSpPr txBox="1">
            <a:spLocks noChangeArrowheads="1"/>
          </p:cNvSpPr>
          <p:nvPr/>
        </p:nvSpPr>
        <p:spPr bwMode="auto">
          <a:xfrm>
            <a:off x="7273954" y="6169971"/>
            <a:ext cx="2033532" cy="461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dirty="0">
                <a:solidFill>
                  <a:schemeClr val="accent2"/>
                </a:solidFill>
              </a:rPr>
              <a:t>ECS 2001</a:t>
            </a:r>
            <a:endParaRPr lang="en-US" altLang="en-US" sz="2400" dirty="0">
              <a:solidFill>
                <a:schemeClr val="accent2"/>
              </a:solidFill>
              <a:latin typeface="Arial Rounded MT Bold" pitchFamily="34" charset="0"/>
            </a:endParaRPr>
          </a:p>
        </p:txBody>
      </p:sp>
      <p:sp>
        <p:nvSpPr>
          <p:cNvPr id="575494" name="Text Box 6"/>
          <p:cNvSpPr txBox="1">
            <a:spLocks noChangeArrowheads="1"/>
          </p:cNvSpPr>
          <p:nvPr/>
        </p:nvSpPr>
        <p:spPr bwMode="auto">
          <a:xfrm>
            <a:off x="7297738" y="6478588"/>
            <a:ext cx="1958975" cy="457200"/>
          </a:xfrm>
          <a:prstGeom prst="rect">
            <a:avLst/>
          </a:prstGeom>
          <a:noFill/>
          <a:ln w="38100">
            <a:noFill/>
            <a:miter lim="800000"/>
            <a:headEnd/>
            <a:tailEnd/>
          </a:ln>
          <a:effectLst/>
        </p:spPr>
        <p:txBody>
          <a:bodyPr lIns="274301" tIns="45717" rIns="274301" bIns="45717" anchor="ctr">
            <a:spAutoFit/>
          </a:bodyPr>
          <a:lstStyle/>
          <a:p>
            <a:pPr algn="ctr" eaLnBrk="0" hangingPunct="0">
              <a:defRPr/>
            </a:pPr>
            <a:r>
              <a:rPr lang="en-US" sz="2400" b="1" dirty="0">
                <a:solidFill>
                  <a:schemeClr val="accent2"/>
                </a:solidFill>
                <a:effectLst>
                  <a:outerShdw blurRad="38100" dist="38100" dir="2700000" algn="tl">
                    <a:srgbClr val="000000"/>
                  </a:outerShdw>
                </a:effectLst>
                <a:latin typeface="Comic Sans MS" pitchFamily="66" charset="0"/>
                <a:cs typeface="+mn-cs"/>
              </a:rPr>
              <a:t>Lecture</a:t>
            </a:r>
            <a:r>
              <a:rPr lang="en-US" sz="2400" dirty="0">
                <a:solidFill>
                  <a:schemeClr val="accent2"/>
                </a:solidFill>
                <a:effectLst>
                  <a:outerShdw blurRad="38100" dist="38100" dir="2700000" algn="tl">
                    <a:srgbClr val="000000"/>
                  </a:outerShdw>
                </a:effectLst>
                <a:latin typeface="Comic Sans MS" pitchFamily="66" charset="0"/>
                <a:cs typeface="+mn-cs"/>
              </a:rPr>
              <a:t> </a:t>
            </a:r>
            <a:r>
              <a:rPr lang="en-US" sz="2400" b="1" dirty="0">
                <a:solidFill>
                  <a:schemeClr val="accent2"/>
                </a:solidFill>
                <a:effectLst>
                  <a:outerShdw blurRad="38100" dist="38100" dir="2700000" algn="tl">
                    <a:srgbClr val="000000"/>
                  </a:outerShdw>
                </a:effectLst>
                <a:latin typeface="Comic Sans MS" pitchFamily="66" charset="0"/>
                <a:cs typeface="+mn-cs"/>
              </a:rPr>
              <a:t>2</a:t>
            </a:r>
            <a:endParaRPr lang="en-US" sz="2400" dirty="0">
              <a:solidFill>
                <a:schemeClr val="accent2"/>
              </a:solidFill>
              <a:effectLst>
                <a:outerShdw blurRad="38100" dist="38100" dir="2700000" algn="tl">
                  <a:srgbClr val="000000"/>
                </a:outerShdw>
              </a:effectLst>
              <a:latin typeface="Comic Sans MS" pitchFamily="66" charset="0"/>
              <a:cs typeface="+mn-cs"/>
            </a:endParaRPr>
          </a:p>
        </p:txBody>
      </p:sp>
      <p:sp>
        <p:nvSpPr>
          <p:cNvPr id="575502" name="Text Box 14"/>
          <p:cNvSpPr txBox="1">
            <a:spLocks noChangeArrowheads="1"/>
          </p:cNvSpPr>
          <p:nvPr/>
        </p:nvSpPr>
        <p:spPr bwMode="auto">
          <a:xfrm>
            <a:off x="4343400" y="457736"/>
            <a:ext cx="5486400" cy="6247864"/>
          </a:xfrm>
          <a:prstGeom prst="rect">
            <a:avLst/>
          </a:prstGeom>
          <a:noFill/>
          <a:ln w="38100" cap="sq">
            <a:noFill/>
            <a:miter lim="800000"/>
            <a:headEnd/>
            <a:tailEnd/>
          </a:ln>
          <a:effectLst/>
        </p:spPr>
        <p:txBody>
          <a:bodyPr wrap="square" lIns="274320" rIns="274320">
            <a:spAutoFit/>
          </a:bodyPr>
          <a:lstStyle/>
          <a:p>
            <a:pPr eaLnBrk="0" hangingPunct="0">
              <a:buFontTx/>
              <a:buChar char="•"/>
              <a:defRPr/>
            </a:pPr>
            <a:r>
              <a:rPr lang="en-US" sz="2000" dirty="0">
                <a:effectLst>
                  <a:outerShdw blurRad="38100" dist="38100" dir="2700000" algn="tl">
                    <a:srgbClr val="000000"/>
                  </a:outerShdw>
                </a:effectLst>
                <a:cs typeface="+mn-cs"/>
                <a:hlinkClick r:id="rId4" action="ppaction://hlinksldjump"/>
              </a:rPr>
              <a:t>History &amp; Overview  </a:t>
            </a:r>
            <a:endParaRPr lang="en-US" sz="2000" dirty="0">
              <a:effectLst>
                <a:outerShdw blurRad="38100" dist="38100" dir="2700000" algn="tl">
                  <a:srgbClr val="000000"/>
                </a:outerShdw>
              </a:effectLst>
              <a:cs typeface="+mn-cs"/>
            </a:endParaRPr>
          </a:p>
          <a:p>
            <a:pPr eaLnBrk="0" hangingPunct="0">
              <a:buFontTx/>
              <a:buChar char="•"/>
              <a:defRPr/>
            </a:pPr>
            <a:r>
              <a:rPr lang="en-US" sz="2000" dirty="0">
                <a:effectLst>
                  <a:outerShdw blurRad="38100" dist="38100" dir="2700000" algn="tl">
                    <a:srgbClr val="000000"/>
                  </a:outerShdw>
                </a:effectLst>
                <a:cs typeface="+mn-cs"/>
                <a:hlinkClick r:id="rId5" action="ppaction://hlinksldjump"/>
              </a:rPr>
              <a:t>Church's Thesis</a:t>
            </a:r>
            <a:endParaRPr lang="en-US" sz="2000" dirty="0">
              <a:effectLst>
                <a:outerShdw blurRad="38100" dist="38100" dir="2700000" algn="tl">
                  <a:srgbClr val="000000"/>
                </a:outerShdw>
              </a:effectLst>
              <a:cs typeface="+mn-cs"/>
            </a:endParaRPr>
          </a:p>
          <a:p>
            <a:pPr eaLnBrk="0" hangingPunct="0">
              <a:buFontTx/>
              <a:buChar char="•"/>
              <a:defRPr/>
            </a:pPr>
            <a:r>
              <a:rPr lang="en-US" sz="2000" dirty="0" err="1">
                <a:effectLst>
                  <a:outerShdw blurRad="38100" dist="38100" dir="2700000" algn="tl">
                    <a:srgbClr val="000000"/>
                  </a:outerShdw>
                </a:effectLst>
                <a:cs typeface="+mn-cs"/>
                <a:hlinkClick r:id="rId6" action="ppaction://hlinksldjump"/>
              </a:rPr>
              <a:t>Goto</a:t>
            </a:r>
            <a:r>
              <a:rPr lang="en-US" sz="2000" dirty="0">
                <a:effectLst>
                  <a:outerShdw blurRad="38100" dist="38100" dir="2700000" algn="tl">
                    <a:srgbClr val="000000"/>
                  </a:outerShdw>
                </a:effectLst>
                <a:cs typeface="+mn-cs"/>
                <a:hlinkClick r:id="rId6" action="ppaction://hlinksldjump"/>
              </a:rPr>
              <a:t> vs Loop Models</a:t>
            </a:r>
            <a:endParaRPr lang="en-US" sz="2000" dirty="0">
              <a:effectLst>
                <a:outerShdw blurRad="38100" dist="38100" dir="2700000" algn="tl">
                  <a:srgbClr val="000000"/>
                </a:outerShdw>
              </a:effectLst>
              <a:cs typeface="+mn-cs"/>
            </a:endParaRPr>
          </a:p>
          <a:p>
            <a:pPr eaLnBrk="0" hangingPunct="0">
              <a:buFontTx/>
              <a:buChar char="•"/>
              <a:defRPr/>
            </a:pPr>
            <a:r>
              <a:rPr lang="en-US" sz="2000" dirty="0">
                <a:effectLst>
                  <a:outerShdw blurRad="38100" dist="38100" dir="2700000" algn="tl">
                    <a:srgbClr val="000000"/>
                  </a:outerShdw>
                </a:effectLst>
                <a:cs typeface="+mn-cs"/>
                <a:hlinkClick r:id="rId7" action="ppaction://hlinksldjump"/>
              </a:rPr>
              <a:t>Table Look Up and TM</a:t>
            </a:r>
            <a:endParaRPr lang="en-US" sz="2000" dirty="0">
              <a:effectLst>
                <a:outerShdw blurRad="38100" dist="38100" dir="2700000" algn="tl">
                  <a:srgbClr val="000000"/>
                </a:outerShdw>
              </a:effectLst>
              <a:cs typeface="+mn-cs"/>
            </a:endParaRPr>
          </a:p>
          <a:p>
            <a:pPr eaLnBrk="0" hangingPunct="0">
              <a:buFontTx/>
              <a:buChar char="•"/>
              <a:defRPr/>
            </a:pPr>
            <a:r>
              <a:rPr lang="en-US" sz="2000" dirty="0">
                <a:effectLst>
                  <a:outerShdw blurRad="38100" dist="38100" dir="2700000" algn="tl">
                    <a:srgbClr val="000000"/>
                  </a:outerShdw>
                </a:effectLst>
                <a:hlinkClick r:id="rId8" action="ppaction://hlinksldjump"/>
              </a:rPr>
              <a:t>Turing Machines</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9" action="ppaction://hlinksldjump"/>
              </a:rPr>
              <a:t>Levels of Abstraction</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10" action="ppaction://hlinksldjump"/>
              </a:rPr>
              <a:t>Sum mod 100 Example</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11" action="ppaction://hlinksldjump"/>
              </a:rPr>
              <a:t>Steps for writing a TM from Java code</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12" action="ppaction://hlinksldjump"/>
              </a:rPr>
              <a:t>Compile Time vs Run Time</a:t>
            </a:r>
            <a:endParaRPr lang="en-US" sz="2000" dirty="0">
              <a:effectLst>
                <a:outerShdw blurRad="38100" dist="38100" dir="2700000" algn="tl">
                  <a:srgbClr val="000000"/>
                </a:outerShdw>
              </a:effectLst>
              <a:cs typeface="+mn-cs"/>
            </a:endParaRPr>
          </a:p>
          <a:p>
            <a:pPr eaLnBrk="0" hangingPunct="0">
              <a:buFontTx/>
              <a:buChar char="•"/>
              <a:defRPr/>
            </a:pPr>
            <a:r>
              <a:rPr lang="en-US" sz="2000" dirty="0">
                <a:effectLst>
                  <a:outerShdw blurRad="38100" dist="38100" dir="2700000" algn="tl">
                    <a:srgbClr val="000000"/>
                  </a:outerShdw>
                </a:effectLst>
                <a:hlinkClick r:id="rId13" action="ppaction://hlinksldjump"/>
              </a:rPr>
              <a:t>Shifting Example</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14" action="ppaction://hlinksldjump"/>
              </a:rPr>
              <a:t>Insertion Sort</a:t>
            </a:r>
            <a:endParaRPr lang="en-US" sz="2000" dirty="0">
              <a:effectLst>
                <a:outerShdw blurRad="38100" dist="38100" dir="2700000" algn="tl">
                  <a:srgbClr val="000000"/>
                </a:outerShdw>
              </a:effectLst>
              <a:hlinkClick r:id="rId15" action="ppaction://hlinksldjump"/>
            </a:endParaRPr>
          </a:p>
          <a:p>
            <a:pPr eaLnBrk="0" hangingPunct="0">
              <a:buFontTx/>
              <a:buChar char="•"/>
              <a:defRPr/>
            </a:pPr>
            <a:r>
              <a:rPr lang="en-US" sz="2000" dirty="0">
                <a:effectLst>
                  <a:outerShdw blurRad="38100" dist="38100" dir="2700000" algn="tl">
                    <a:srgbClr val="000000"/>
                  </a:outerShdw>
                </a:effectLst>
                <a:hlinkClick r:id="rId15" action="ppaction://hlinksldjump"/>
              </a:rPr>
              <a:t>Adding Example (single tape)</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16" action="ppaction://hlinksldjump"/>
              </a:rPr>
              <a:t>Adding Example (multi tape)</a:t>
            </a:r>
            <a:endParaRPr lang="en-US" sz="2000" dirty="0">
              <a:effectLst>
                <a:outerShdw blurRad="38100" dist="38100" dir="2700000" algn="tl">
                  <a:srgbClr val="000000"/>
                </a:outerShdw>
              </a:effectLst>
              <a:hlinkClick r:id="rId17" action="ppaction://hlinksldjump"/>
            </a:endParaRPr>
          </a:p>
          <a:p>
            <a:pPr eaLnBrk="0" hangingPunct="0">
              <a:buFontTx/>
              <a:buChar char="•"/>
              <a:defRPr/>
            </a:pPr>
            <a:r>
              <a:rPr lang="en-US" sz="2000" dirty="0">
                <a:effectLst>
                  <a:outerShdw blurRad="38100" dist="38100" dir="2700000" algn="tl">
                    <a:srgbClr val="000000"/>
                  </a:outerShdw>
                </a:effectLst>
                <a:hlinkClick r:id="rId17" action="ppaction://hlinksldjump"/>
              </a:rPr>
              <a:t>Table Lookup Example</a:t>
            </a:r>
            <a:endParaRPr lang="en-US" sz="2000" dirty="0">
              <a:effectLst>
                <a:outerShdw blurRad="38100" dist="38100" dir="2700000" algn="tl">
                  <a:srgbClr val="000000"/>
                </a:outerShdw>
              </a:effectLst>
              <a:cs typeface="+mn-cs"/>
              <a:hlinkClick r:id="rId18" action="ppaction://hlinksldjump"/>
            </a:endParaRPr>
          </a:p>
          <a:p>
            <a:pPr eaLnBrk="0" hangingPunct="0">
              <a:buFontTx/>
              <a:buChar char="•"/>
              <a:defRPr/>
            </a:pPr>
            <a:r>
              <a:rPr lang="en-US" sz="2000" dirty="0">
                <a:effectLst>
                  <a:outerShdw blurRad="38100" dist="38100" dir="2700000" algn="tl">
                    <a:srgbClr val="000000"/>
                  </a:outerShdw>
                </a:effectLst>
                <a:cs typeface="+mn-cs"/>
                <a:hlinkClick r:id="rId18" action="ppaction://hlinksldjump"/>
              </a:rPr>
              <a:t>Single vs Multi Tape TMs</a:t>
            </a:r>
            <a:endParaRPr lang="en-US" sz="2000" dirty="0">
              <a:effectLst>
                <a:outerShdw blurRad="38100" dist="38100" dir="2700000" algn="tl">
                  <a:srgbClr val="000000"/>
                </a:outerShdw>
              </a:effectLst>
              <a:cs typeface="+mn-cs"/>
            </a:endParaRPr>
          </a:p>
          <a:p>
            <a:pPr eaLnBrk="0" hangingPunct="0">
              <a:buFontTx/>
              <a:buChar char="•"/>
              <a:defRPr/>
            </a:pPr>
            <a:r>
              <a:rPr lang="en-US" sz="2000" dirty="0">
                <a:effectLst>
                  <a:outerShdw blurRad="38100" dist="38100" dir="2700000" algn="tl">
                    <a:srgbClr val="000000"/>
                  </a:outerShdw>
                </a:effectLst>
                <a:hlinkClick r:id="rId19" action="ppaction://hlinksldjump"/>
              </a:rPr>
              <a:t>Java to TM</a:t>
            </a:r>
            <a:endParaRPr lang="en-US" sz="2000" dirty="0">
              <a:effectLst>
                <a:outerShdw blurRad="38100" dist="38100" dir="2700000" algn="tl">
                  <a:srgbClr val="000000"/>
                </a:outerShdw>
              </a:effectLst>
              <a:cs typeface="+mn-cs"/>
            </a:endParaRPr>
          </a:p>
          <a:p>
            <a:pPr eaLnBrk="0" hangingPunct="0">
              <a:buFontTx/>
              <a:buChar char="•"/>
              <a:defRPr/>
            </a:pPr>
            <a:r>
              <a:rPr lang="en-US" sz="2000" dirty="0">
                <a:effectLst>
                  <a:outerShdw blurRad="38100" dist="38100" dir="2700000" algn="tl">
                    <a:srgbClr val="000000"/>
                  </a:outerShdw>
                </a:effectLst>
                <a:hlinkClick r:id="rId20" action="ppaction://hlinksldjump"/>
              </a:rPr>
              <a:t>Constant vs Finite vs Infinite</a:t>
            </a:r>
            <a:endParaRPr lang="en-US" sz="2000" dirty="0">
              <a:effectLst>
                <a:outerShdw blurRad="38100" dist="38100" dir="2700000" algn="tl">
                  <a:srgbClr val="000000"/>
                </a:outerShdw>
              </a:effectLst>
            </a:endParaRPr>
          </a:p>
          <a:p>
            <a:pPr eaLnBrk="0" hangingPunct="0">
              <a:buFontTx/>
              <a:buChar char="•"/>
              <a:defRPr/>
            </a:pPr>
            <a:r>
              <a:rPr lang="en-US" sz="2000" dirty="0">
                <a:effectLst>
                  <a:outerShdw blurRad="38100" dist="38100" dir="2700000" algn="tl">
                    <a:srgbClr val="000000"/>
                  </a:outerShdw>
                </a:effectLst>
                <a:hlinkClick r:id="rId21" action="ppaction://hlinksldjump"/>
              </a:rPr>
              <a:t>Universal TM</a:t>
            </a:r>
            <a:endParaRPr lang="en-US" sz="2000" dirty="0">
              <a:effectLst>
                <a:outerShdw blurRad="38100" dist="38100" dir="2700000" algn="tl">
                  <a:srgbClr val="000000"/>
                </a:outerShdw>
              </a:effectLst>
              <a:cs typeface="+mn-cs"/>
            </a:endParaRPr>
          </a:p>
          <a:p>
            <a:pPr eaLnBrk="0" hangingPunct="0">
              <a:buFontTx/>
              <a:buChar char="•"/>
              <a:defRPr/>
            </a:pPr>
            <a:r>
              <a:rPr lang="en-CA" sz="2000" dirty="0">
                <a:effectLst>
                  <a:outerShdw blurRad="38100" dist="38100" dir="2700000" algn="tl">
                    <a:srgbClr val="000000"/>
                  </a:outerShdw>
                </a:effectLst>
                <a:cs typeface="+mn-cs"/>
                <a:hlinkClick r:id="rId22" action="ppaction://hlinksldjump"/>
              </a:rPr>
              <a:t>Other Models of Computation</a:t>
            </a:r>
            <a:endParaRPr lang="en-CA" sz="2000" dirty="0">
              <a:effectLst>
                <a:outerShdw blurRad="38100" dist="38100" dir="2700000" algn="tl">
                  <a:srgbClr val="000000"/>
                </a:outerShdw>
              </a:effectLst>
              <a:cs typeface="+mn-cs"/>
            </a:endParaRPr>
          </a:p>
          <a:p>
            <a:pPr eaLnBrk="0" hangingPunct="0">
              <a:buFontTx/>
              <a:buChar char="•"/>
              <a:defRPr/>
            </a:pPr>
            <a:r>
              <a:rPr lang="en-CA" sz="2000" dirty="0">
                <a:effectLst>
                  <a:outerShdw blurRad="38100" dist="38100" dir="2700000" algn="tl">
                    <a:srgbClr val="000000"/>
                  </a:outerShdw>
                </a:effectLst>
                <a:hlinkClick r:id="rId23" action="ppaction://hlinksldjump"/>
              </a:rPr>
              <a:t>Problems, Languages, Machines, and Classes</a:t>
            </a:r>
            <a:endParaRPr lang="en-US" sz="2000" dirty="0">
              <a:effectLst>
                <a:outerShdw blurRad="38100" dist="38100" dir="2700000" algn="tl">
                  <a:srgbClr val="000000"/>
                </a:outerShdw>
              </a:effectLst>
            </a:endParaRPr>
          </a:p>
        </p:txBody>
      </p:sp>
      <p:sp>
        <p:nvSpPr>
          <p:cNvPr id="575503" name="Rectangle 15"/>
          <p:cNvSpPr>
            <a:spLocks noChangeArrowheads="1"/>
          </p:cNvSpPr>
          <p:nvPr/>
        </p:nvSpPr>
        <p:spPr bwMode="auto">
          <a:xfrm>
            <a:off x="914400" y="-296373"/>
            <a:ext cx="7772400" cy="1143000"/>
          </a:xfrm>
          <a:prstGeom prst="rect">
            <a:avLst/>
          </a:prstGeom>
          <a:noFill/>
          <a:ln w="9525">
            <a:noFill/>
            <a:miter lim="800000"/>
            <a:headEnd/>
            <a:tailEnd/>
          </a:ln>
          <a:effectLst/>
        </p:spPr>
        <p:txBody>
          <a:bodyPr anchor="ctr"/>
          <a:lstStyle/>
          <a:p>
            <a:pPr algn="ctr" eaLnBrk="0" hangingPunct="0">
              <a:defRPr/>
            </a:pPr>
            <a:r>
              <a:rPr lang="en-US" sz="4400" b="1" dirty="0">
                <a:solidFill>
                  <a:schemeClr val="tx2"/>
                </a:solidFill>
                <a:effectLst>
                  <a:outerShdw blurRad="38100" dist="38100" dir="2700000" algn="tl">
                    <a:srgbClr val="000000"/>
                  </a:outerShdw>
                </a:effectLst>
                <a:latin typeface="Arial Rounded MT Bold" pitchFamily="34" charset="0"/>
                <a:cs typeface="+mn-cs"/>
              </a:rPr>
              <a:t>Models of Computability</a:t>
            </a:r>
          </a:p>
        </p:txBody>
      </p:sp>
      <p:pic>
        <p:nvPicPr>
          <p:cNvPr id="2144" name="Picture 96" descr="http://3.bp.blogspot.com/-XCz7m-Vjj9U/TgOOeI9VdRI/AAAAAAAAAK0/Q9F8xl0r4-A/s400/turingMachine.gif"/>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79021" y="2362200"/>
            <a:ext cx="4338392" cy="29718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11267" name="Group 29"/>
          <p:cNvGrpSpPr>
            <a:grpSpLocks/>
          </p:cNvGrpSpPr>
          <p:nvPr/>
        </p:nvGrpSpPr>
        <p:grpSpPr bwMode="auto">
          <a:xfrm>
            <a:off x="152400" y="1066800"/>
            <a:ext cx="8613775" cy="3889375"/>
            <a:chOff x="96" y="672"/>
            <a:chExt cx="5426" cy="2450"/>
          </a:xfrm>
        </p:grpSpPr>
        <p:grpSp>
          <p:nvGrpSpPr>
            <p:cNvPr id="11275" name="Group 25"/>
            <p:cNvGrpSpPr>
              <a:grpSpLocks/>
            </p:cNvGrpSpPr>
            <p:nvPr/>
          </p:nvGrpSpPr>
          <p:grpSpPr bwMode="auto">
            <a:xfrm>
              <a:off x="96" y="672"/>
              <a:ext cx="2314" cy="2450"/>
              <a:chOff x="96" y="672"/>
              <a:chExt cx="2314" cy="2450"/>
            </a:xfrm>
          </p:grpSpPr>
          <p:pic>
            <p:nvPicPr>
              <p:cNvPr id="11277" name="Picture 16"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8" name="Rectangle 18"/>
              <p:cNvSpPr>
                <a:spLocks noChangeArrowheads="1"/>
              </p:cNvSpPr>
              <p:nvPr/>
            </p:nvSpPr>
            <p:spPr bwMode="auto">
              <a:xfrm>
                <a:off x="1307" y="2870"/>
                <a:ext cx="110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Turing</a:t>
                </a:r>
              </a:p>
            </p:txBody>
          </p:sp>
        </p:grpSp>
        <p:sp>
          <p:nvSpPr>
            <p:cNvPr id="11276" name="Text Box 20"/>
            <p:cNvSpPr txBox="1">
              <a:spLocks noChangeArrowheads="1"/>
            </p:cNvSpPr>
            <p:nvPr/>
          </p:nvSpPr>
          <p:spPr bwMode="auto">
            <a:xfrm>
              <a:off x="2771" y="1200"/>
              <a:ext cx="275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problem is </a:t>
              </a:r>
              <a:r>
                <a:rPr lang="en-US" altLang="en-US" sz="2800">
                  <a:solidFill>
                    <a:schemeClr val="hlink"/>
                  </a:solidFill>
                  <a:latin typeface="Times New Roman" pitchFamily="18" charset="0"/>
                </a:rPr>
                <a:t>Computable</a:t>
              </a:r>
            </a:p>
            <a:p>
              <a:pPr algn="ctr">
                <a:spcBef>
                  <a:spcPct val="0"/>
                </a:spcBef>
              </a:pPr>
              <a:r>
                <a:rPr lang="en-US" altLang="en-US" sz="2800">
                  <a:latin typeface="Times New Roman" pitchFamily="18" charset="0"/>
                </a:rPr>
                <a:t>if it can be computed by a </a:t>
              </a:r>
              <a:br>
                <a:rPr lang="en-US" altLang="en-US" sz="2800">
                  <a:latin typeface="Times New Roman" pitchFamily="18" charset="0"/>
                </a:rPr>
              </a:br>
              <a:r>
                <a:rPr lang="en-US" altLang="en-US" sz="2800">
                  <a:latin typeface="Monotype Corsiva" pitchFamily="66" charset="0"/>
                </a:rPr>
                <a:t>Turing Machine. </a:t>
              </a:r>
              <a:r>
                <a:rPr lang="en-US" altLang="en-US" sz="2800">
                  <a:latin typeface="Times New Roman" pitchFamily="18" charset="0"/>
                </a:rPr>
                <a:t>(1936</a:t>
              </a:r>
              <a:r>
                <a:rPr lang="en-US" altLang="en-US" sz="2800">
                  <a:latin typeface="Monotype Corsiva" pitchFamily="66" charset="0"/>
                </a:rPr>
                <a:t>)</a:t>
              </a:r>
              <a:endParaRPr lang="en-US" altLang="en-US" sz="2800">
                <a:latin typeface="Times New Roman" pitchFamily="18" charset="0"/>
              </a:endParaRPr>
            </a:p>
          </p:txBody>
        </p:sp>
      </p:grpSp>
      <p:grpSp>
        <p:nvGrpSpPr>
          <p:cNvPr id="11268" name="Group 18"/>
          <p:cNvGrpSpPr>
            <a:grpSpLocks/>
          </p:cNvGrpSpPr>
          <p:nvPr/>
        </p:nvGrpSpPr>
        <p:grpSpPr bwMode="auto">
          <a:xfrm>
            <a:off x="3810000" y="381000"/>
            <a:ext cx="5257800" cy="6375400"/>
            <a:chOff x="3810000" y="381000"/>
            <a:chExt cx="5257800" cy="6375400"/>
          </a:xfrm>
        </p:grpSpPr>
        <p:sp>
          <p:nvSpPr>
            <p:cNvPr id="1056790" name="Oval 22"/>
            <p:cNvSpPr>
              <a:spLocks noChangeArrowheads="1"/>
            </p:cNvSpPr>
            <p:nvPr/>
          </p:nvSpPr>
          <p:spPr bwMode="auto">
            <a:xfrm>
              <a:off x="3810000" y="838200"/>
              <a:ext cx="5257800" cy="5918200"/>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274" name="Text Box 23"/>
            <p:cNvSpPr txBox="1">
              <a:spLocks noChangeArrowheads="1"/>
            </p:cNvSpPr>
            <p:nvPr/>
          </p:nvSpPr>
          <p:spPr bwMode="auto">
            <a:xfrm>
              <a:off x="5284788" y="381000"/>
              <a:ext cx="230608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TM</a:t>
              </a:r>
              <a:br>
                <a:rPr lang="en-US" altLang="en-US" sz="2800">
                  <a:solidFill>
                    <a:srgbClr val="FF5050"/>
                  </a:solidFill>
                  <a:latin typeface="Times New Roman" pitchFamily="18" charset="0"/>
                </a:rPr>
              </a:br>
              <a:r>
                <a:rPr lang="en-US" altLang="en-US" sz="2800">
                  <a:solidFill>
                    <a:srgbClr val="FF5050"/>
                  </a:solidFill>
                  <a:latin typeface="Times New Roman" pitchFamily="18" charset="0"/>
                </a:rPr>
                <a:t>Computable</a:t>
              </a:r>
            </a:p>
          </p:txBody>
        </p:sp>
      </p:grpSp>
      <p:pic>
        <p:nvPicPr>
          <p:cNvPr id="11269" name="Picture 28"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5030788" y="3352800"/>
            <a:ext cx="297021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6798" name="Rectangle 30"/>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11271" name="Text Box 23"/>
          <p:cNvSpPr txBox="1">
            <a:spLocks noChangeArrowheads="1"/>
          </p:cNvSpPr>
          <p:nvPr/>
        </p:nvSpPr>
        <p:spPr bwMode="auto">
          <a:xfrm>
            <a:off x="7543800" y="304800"/>
            <a:ext cx="17700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Halting</a:t>
            </a:r>
          </a:p>
          <a:p>
            <a:pPr algn="ctr">
              <a:spcBef>
                <a:spcPct val="0"/>
              </a:spcBef>
            </a:pPr>
            <a:r>
              <a:rPr lang="en-US" altLang="en-US" sz="2800">
                <a:solidFill>
                  <a:schemeClr val="tx2"/>
                </a:solidFill>
                <a:latin typeface="Times New Roman" pitchFamily="18" charset="0"/>
              </a:rPr>
              <a:t>Problem</a:t>
            </a:r>
          </a:p>
        </p:txBody>
      </p:sp>
      <p:sp>
        <p:nvSpPr>
          <p:cNvPr id="15" name="Rectangle 14"/>
          <p:cNvSpPr>
            <a:spLocks noChangeArrowheads="1"/>
          </p:cNvSpPr>
          <p:nvPr/>
        </p:nvSpPr>
        <p:spPr bwMode="auto">
          <a:xfrm>
            <a:off x="-228600" y="4919663"/>
            <a:ext cx="47244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latin typeface="Times New Roman" pitchFamily="18" charset="0"/>
              </a:rPr>
              <a:t>Though not intended to be practical,</a:t>
            </a:r>
            <a:br>
              <a:rPr lang="en-CA" altLang="en-US" sz="2400">
                <a:latin typeface="Times New Roman" pitchFamily="18" charset="0"/>
              </a:rPr>
            </a:br>
            <a:r>
              <a:rPr lang="en-CA" altLang="en-US" sz="2400">
                <a:latin typeface="Times New Roman" pitchFamily="18" charset="0"/>
              </a:rPr>
              <a:t>the Turing Machine hugely helped </a:t>
            </a:r>
          </a:p>
          <a:p>
            <a:pPr algn="ctr">
              <a:spcBef>
                <a:spcPct val="0"/>
              </a:spcBef>
            </a:pPr>
            <a:r>
              <a:rPr lang="en-CA" altLang="en-US" sz="2400">
                <a:latin typeface="Times New Roman" pitchFamily="18" charset="0"/>
              </a:rPr>
              <a:t>develop and understand </a:t>
            </a:r>
            <a:br>
              <a:rPr lang="en-CA" altLang="en-US" sz="2400">
                <a:latin typeface="Times New Roman" pitchFamily="18" charset="0"/>
              </a:rPr>
            </a:br>
            <a:r>
              <a:rPr lang="en-CA" altLang="en-US" sz="2400">
                <a:latin typeface="Times New Roman" pitchFamily="18" charset="0"/>
              </a:rPr>
              <a:t>the power and limits </a:t>
            </a:r>
            <a:br>
              <a:rPr lang="en-CA" altLang="en-US" sz="2400">
                <a:latin typeface="Times New Roman" pitchFamily="18" charset="0"/>
              </a:rPr>
            </a:br>
            <a:r>
              <a:rPr lang="en-CA" altLang="en-US" sz="2400">
                <a:latin typeface="Times New Roman" pitchFamily="18" charset="0"/>
              </a:rPr>
              <a:t>of mechanical computation.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Table 24"/>
          <p:cNvGraphicFramePr>
            <a:graphicFrameLocks noGrp="1"/>
          </p:cNvGraphicFramePr>
          <p:nvPr>
            <p:extLst>
              <p:ext uri="{D42A27DB-BD31-4B8C-83A1-F6EECF244321}">
                <p14:modId xmlns:p14="http://schemas.microsoft.com/office/powerpoint/2010/main" val="1376282180"/>
              </p:ext>
            </p:extLst>
          </p:nvPr>
        </p:nvGraphicFramePr>
        <p:xfrm>
          <a:off x="2198976" y="1052511"/>
          <a:ext cx="6716424" cy="3337560"/>
        </p:xfrm>
        <a:graphic>
          <a:graphicData uri="http://schemas.openxmlformats.org/drawingml/2006/table">
            <a:tbl>
              <a:tblPr firstRow="1" firstCol="1" bandRow="1">
                <a:tableStyleId>{5C22544A-7EE6-4342-B048-85BDC9FD1C3A}</a:tableStyleId>
              </a:tblPr>
              <a:tblGrid>
                <a:gridCol w="1059775">
                  <a:extLst>
                    <a:ext uri="{9D8B030D-6E8A-4147-A177-3AD203B41FA5}">
                      <a16:colId xmlns:a16="http://schemas.microsoft.com/office/drawing/2014/main" val="20000"/>
                    </a:ext>
                  </a:extLst>
                </a:gridCol>
                <a:gridCol w="1785511">
                  <a:extLst>
                    <a:ext uri="{9D8B030D-6E8A-4147-A177-3AD203B41FA5}">
                      <a16:colId xmlns:a16="http://schemas.microsoft.com/office/drawing/2014/main" val="20001"/>
                    </a:ext>
                  </a:extLst>
                </a:gridCol>
                <a:gridCol w="1935569">
                  <a:extLst>
                    <a:ext uri="{9D8B030D-6E8A-4147-A177-3AD203B41FA5}">
                      <a16:colId xmlns:a16="http://schemas.microsoft.com/office/drawing/2014/main" val="20002"/>
                    </a:ext>
                  </a:extLst>
                </a:gridCol>
                <a:gridCol w="1935569">
                  <a:extLst>
                    <a:ext uri="{9D8B030D-6E8A-4147-A177-3AD203B41FA5}">
                      <a16:colId xmlns:a16="http://schemas.microsoft.com/office/drawing/2014/main" val="20003"/>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start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447</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5"/>
                  </a:ext>
                </a:extLst>
              </a:tr>
              <a:tr h="370840">
                <a:tc>
                  <a:txBody>
                    <a:bodyPr/>
                    <a:lstStyle/>
                    <a:p>
                      <a:pPr algn="ctr"/>
                      <a:r>
                        <a:rPr lang="en-CA" dirty="0">
                          <a:latin typeface="Times New Roman" panose="02020603050405020304" pitchFamily="18" charset="0"/>
                          <a:cs typeface="Times New Roman" panose="02020603050405020304" pitchFamily="18" charset="0"/>
                        </a:rPr>
                        <a:t>….</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2500</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7"/>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halt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8"/>
                  </a:ext>
                </a:extLst>
              </a:tr>
            </a:tbl>
          </a:graphicData>
        </a:graphic>
      </p:graphicFrame>
      <p:sp>
        <p:nvSpPr>
          <p:cNvPr id="31" name="Rectangle 20"/>
          <p:cNvSpPr>
            <a:spLocks noChangeArrowheads="1"/>
          </p:cNvSpPr>
          <p:nvPr/>
        </p:nvSpPr>
        <p:spPr bwMode="auto">
          <a:xfrm>
            <a:off x="152400" y="5267980"/>
            <a:ext cx="877900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Define a whole </a:t>
            </a:r>
            <a:r>
              <a:rPr lang="en-US" dirty="0">
                <a:solidFill>
                  <a:srgbClr val="FF00FF"/>
                </a:solidFill>
                <a:effectLst>
                  <a:outerShdw blurRad="38100" dist="38100" dir="2700000" algn="tl">
                    <a:srgbClr val="000000"/>
                  </a:outerShdw>
                </a:effectLst>
                <a:cs typeface="+mn-cs"/>
              </a:rPr>
              <a:t>block</a:t>
            </a:r>
            <a:r>
              <a:rPr lang="en-US" dirty="0">
                <a:effectLst>
                  <a:outerShdw blurRad="38100" dist="38100" dir="2700000" algn="tl">
                    <a:srgbClr val="000000"/>
                  </a:outerShdw>
                </a:effectLst>
                <a:cs typeface="+mn-cs"/>
              </a:rPr>
              <a:t> of table with one “meta” transition.</a:t>
            </a:r>
            <a:endParaRPr lang="en-US" i="1" dirty="0">
              <a:solidFill>
                <a:schemeClr val="accent2"/>
              </a:solidFill>
              <a:effectLst>
                <a:outerShdw blurRad="38100" dist="38100" dir="2700000" algn="tl">
                  <a:srgbClr val="000000"/>
                </a:outerShdw>
              </a:effectLst>
              <a:cs typeface="+mn-cs"/>
            </a:endParaRPr>
          </a:p>
        </p:txBody>
      </p:sp>
      <p:sp>
        <p:nvSpPr>
          <p:cNvPr id="41" name="Rectangle 20"/>
          <p:cNvSpPr>
            <a:spLocks noChangeArrowheads="1"/>
          </p:cNvSpPr>
          <p:nvPr/>
        </p:nvSpPr>
        <p:spPr bwMode="auto">
          <a:xfrm>
            <a:off x="1277937" y="5605462"/>
            <a:ext cx="401007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a:t>
            </a:r>
            <a:r>
              <a:rPr lang="en-US" i="1" dirty="0">
                <a:cs typeface="+mn-cs"/>
              </a:rPr>
              <a:t> </a:t>
            </a:r>
          </a:p>
        </p:txBody>
      </p:sp>
      <p:sp>
        <p:nvSpPr>
          <p:cNvPr id="42" name="Rectangle 19"/>
          <p:cNvSpPr>
            <a:spLocks noChangeArrowheads="1"/>
          </p:cNvSpPr>
          <p:nvPr/>
        </p:nvSpPr>
        <p:spPr bwMode="auto">
          <a:xfrm>
            <a:off x="-172240" y="5611812"/>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grpSp>
        <p:nvGrpSpPr>
          <p:cNvPr id="4" name="Group 3"/>
          <p:cNvGrpSpPr/>
          <p:nvPr/>
        </p:nvGrpSpPr>
        <p:grpSpPr>
          <a:xfrm>
            <a:off x="-246040" y="-76200"/>
            <a:ext cx="9050133" cy="5368270"/>
            <a:chOff x="-246040" y="-76200"/>
            <a:chExt cx="9050133" cy="5368270"/>
          </a:xfrm>
        </p:grpSpPr>
        <p:grpSp>
          <p:nvGrpSpPr>
            <p:cNvPr id="3" name="Group 2"/>
            <p:cNvGrpSpPr/>
            <p:nvPr/>
          </p:nvGrpSpPr>
          <p:grpSpPr>
            <a:xfrm>
              <a:off x="-246040" y="303193"/>
              <a:ext cx="9050133" cy="4988877"/>
              <a:chOff x="-246040" y="303193"/>
              <a:chExt cx="9050133" cy="4988877"/>
            </a:xfrm>
          </p:grpSpPr>
          <p:sp>
            <p:nvSpPr>
              <p:cNvPr id="32" name="Rectangle 19"/>
              <p:cNvSpPr>
                <a:spLocks noChangeArrowheads="1"/>
              </p:cNvSpPr>
              <p:nvPr/>
            </p:nvSpPr>
            <p:spPr bwMode="auto">
              <a:xfrm>
                <a:off x="2946400" y="4442480"/>
                <a:ext cx="457112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2</a:t>
                </a:r>
                <a:r>
                  <a:rPr lang="en-US" i="1" dirty="0">
                    <a:solidFill>
                      <a:schemeClr val="accent2"/>
                    </a:solidFill>
                    <a:effectLst>
                      <a:outerShdw blurRad="38100" dist="38100" dir="2700000" algn="tl">
                        <a:srgbClr val="000000"/>
                      </a:outerShdw>
                    </a:effectLst>
                    <a:cs typeface="+mn-cs"/>
                  </a:rPr>
                  <a:t>, 1) = &lt;q</a:t>
                </a:r>
                <a:r>
                  <a:rPr lang="en-US" i="1" baseline="-25000" dirty="0">
                    <a:solidFill>
                      <a:schemeClr val="accent2"/>
                    </a:solidFill>
                    <a:effectLst>
                      <a:outerShdw blurRad="38100" dist="38100" dir="2700000" algn="tl">
                        <a:srgbClr val="000000"/>
                      </a:outerShdw>
                    </a:effectLst>
                    <a:cs typeface="+mn-cs"/>
                  </a:rPr>
                  <a:t>447</a:t>
                </a:r>
                <a:r>
                  <a:rPr lang="en-US" i="1" dirty="0">
                    <a:solidFill>
                      <a:schemeClr val="accent2"/>
                    </a:solidFill>
                    <a:effectLst>
                      <a:outerShdw blurRad="38100" dist="38100" dir="2700000" algn="tl">
                        <a:srgbClr val="000000"/>
                      </a:outerShdw>
                    </a:effectLst>
                    <a:cs typeface="+mn-cs"/>
                  </a:rPr>
                  <a:t>,  1,  right&gt;</a:t>
                </a:r>
                <a:r>
                  <a:rPr lang="en-US" dirty="0">
                    <a:cs typeface="+mn-cs"/>
                  </a:rPr>
                  <a:t> </a:t>
                </a:r>
              </a:p>
            </p:txBody>
          </p:sp>
          <p:sp>
            <p:nvSpPr>
              <p:cNvPr id="33" name="Rectangle 20"/>
              <p:cNvSpPr>
                <a:spLocks noChangeArrowheads="1"/>
              </p:cNvSpPr>
              <p:nvPr/>
            </p:nvSpPr>
            <p:spPr bwMode="auto">
              <a:xfrm>
                <a:off x="1206500" y="4768850"/>
                <a:ext cx="759759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&lt;line=39,x=3,y=0&gt;</a:t>
                </a:r>
                <a:r>
                  <a:rPr lang="en-US" i="1" dirty="0">
                    <a:solidFill>
                      <a:schemeClr val="accent2"/>
                    </a:solidFill>
                    <a:effectLst>
                      <a:outerShdw blurRad="38100" dist="38100" dir="2700000" algn="tl">
                        <a:srgbClr val="000000"/>
                      </a:outerShdw>
                    </a:effectLst>
                    <a:cs typeface="+mn-cs"/>
                  </a:rPr>
                  <a:t>,1) = &lt;q</a:t>
                </a:r>
                <a:r>
                  <a:rPr lang="en-US" i="1" baseline="-25000" dirty="0">
                    <a:solidFill>
                      <a:schemeClr val="accent2"/>
                    </a:solidFill>
                    <a:effectLst>
                      <a:outerShdw blurRad="38100" dist="38100" dir="2700000" algn="tl">
                        <a:srgbClr val="000000"/>
                      </a:outerShdw>
                    </a:effectLst>
                    <a:cs typeface="+mn-cs"/>
                  </a:rPr>
                  <a:t>&lt;line=40,x=3,y=1&gt;</a:t>
                </a:r>
                <a:r>
                  <a:rPr lang="en-US" i="1" dirty="0">
                    <a:solidFill>
                      <a:schemeClr val="accent2"/>
                    </a:solidFill>
                    <a:effectLst>
                      <a:outerShdw blurRad="38100" dist="38100" dir="2700000" algn="tl">
                        <a:srgbClr val="000000"/>
                      </a:outerShdw>
                    </a:effectLst>
                    <a:cs typeface="+mn-cs"/>
                  </a:rPr>
                  <a:t>,1,right&gt;</a:t>
                </a:r>
                <a:r>
                  <a:rPr lang="en-US" i="1" dirty="0">
                    <a:cs typeface="+mn-cs"/>
                  </a:rPr>
                  <a:t> </a:t>
                </a:r>
              </a:p>
            </p:txBody>
          </p:sp>
          <p:sp>
            <p:nvSpPr>
              <p:cNvPr id="5" name="Rectangle 4"/>
              <p:cNvSpPr/>
              <p:nvPr/>
            </p:nvSpPr>
            <p:spPr>
              <a:xfrm>
                <a:off x="5338663" y="2171988"/>
                <a:ext cx="1290738" cy="369332"/>
              </a:xfrm>
              <a:prstGeom prst="rect">
                <a:avLst/>
              </a:prstGeom>
            </p:spPr>
            <p:txBody>
              <a:bodyPr wrap="none">
                <a:spAutoFit/>
              </a:bodyPr>
              <a:lstStyle/>
              <a:p>
                <a:pPr algn="ctr" fontAlgn="auto">
                  <a:spcBef>
                    <a:spcPts val="0"/>
                  </a:spcBef>
                  <a:spcAft>
                    <a:spcPts val="0"/>
                  </a:spcAft>
                  <a:defRPr/>
                </a:pPr>
                <a:r>
                  <a:rPr lang="en-CA" sz="1800" dirty="0">
                    <a:solidFill>
                      <a:schemeClr val="bg1"/>
                    </a:solidFill>
                    <a:cs typeface="Times New Roman" panose="02020603050405020304" pitchFamily="18" charset="0"/>
                  </a:rPr>
                  <a:t>&lt;q</a:t>
                </a:r>
                <a:r>
                  <a:rPr lang="en-CA" sz="1800" baseline="-25000" dirty="0">
                    <a:solidFill>
                      <a:schemeClr val="bg1"/>
                    </a:solidFill>
                    <a:cs typeface="Times New Roman" panose="02020603050405020304" pitchFamily="18" charset="0"/>
                  </a:rPr>
                  <a:t>447</a:t>
                </a:r>
                <a:r>
                  <a:rPr lang="en-CA" sz="1800" dirty="0">
                    <a:solidFill>
                      <a:schemeClr val="bg1"/>
                    </a:solidFill>
                    <a:cs typeface="Times New Roman" panose="02020603050405020304" pitchFamily="18" charset="0"/>
                  </a:rPr>
                  <a:t>, 1, R&gt;</a:t>
                </a:r>
                <a:endParaRPr lang="en-CA" sz="1800" baseline="-25000" dirty="0">
                  <a:solidFill>
                    <a:schemeClr val="bg1"/>
                  </a:solidFill>
                  <a:cs typeface="Times New Roman" panose="02020603050405020304" pitchFamily="18" charset="0"/>
                </a:endParaRPr>
              </a:p>
            </p:txBody>
          </p:sp>
          <p:sp>
            <p:nvSpPr>
              <p:cNvPr id="29" name="Rectangle 28"/>
              <p:cNvSpPr/>
              <p:nvPr/>
            </p:nvSpPr>
            <p:spPr>
              <a:xfrm>
                <a:off x="4876800" y="1916668"/>
                <a:ext cx="1611339" cy="369332"/>
              </a:xfrm>
              <a:prstGeom prst="rect">
                <a:avLst/>
              </a:prstGeom>
            </p:spPr>
            <p:txBody>
              <a:bodyPr wrap="none">
                <a:spAutoFit/>
              </a:bodyPr>
              <a:lstStyle/>
              <a:p>
                <a:r>
                  <a:rPr lang="en-US" sz="1800" i="1" dirty="0">
                    <a:solidFill>
                      <a:schemeClr val="bg2"/>
                    </a:solidFill>
                    <a:cs typeface="Arial" pitchFamily="34" charset="0"/>
                  </a:rPr>
                  <a:t>q</a:t>
                </a:r>
                <a:r>
                  <a:rPr lang="en-US" sz="1800" i="1" baseline="-25000" dirty="0">
                    <a:solidFill>
                      <a:schemeClr val="bg2"/>
                    </a:solidFill>
                    <a:cs typeface="Arial" pitchFamily="34" charset="0"/>
                  </a:rPr>
                  <a:t>&lt;line=40,x=</a:t>
                </a:r>
                <a:r>
                  <a:rPr lang="en-US" sz="1800" i="1" baseline="-25000" dirty="0" err="1">
                    <a:solidFill>
                      <a:schemeClr val="bg2"/>
                    </a:solidFill>
                    <a:cs typeface="Arial" pitchFamily="34" charset="0"/>
                  </a:rPr>
                  <a:t>x’,y</a:t>
                </a:r>
                <a:r>
                  <a:rPr lang="en-US" sz="1800" i="1" baseline="-25000" dirty="0">
                    <a:solidFill>
                      <a:schemeClr val="bg2"/>
                    </a:solidFill>
                    <a:cs typeface="Arial" pitchFamily="34" charset="0"/>
                  </a:rPr>
                  <a:t>=c&gt;</a:t>
                </a:r>
                <a:endParaRPr lang="en-US" sz="1800" i="1" dirty="0">
                  <a:solidFill>
                    <a:schemeClr val="bg2"/>
                  </a:solidFill>
                </a:endParaRPr>
              </a:p>
            </p:txBody>
          </p:sp>
          <p:cxnSp>
            <p:nvCxnSpPr>
              <p:cNvPr id="47" name="Straight Connector 46"/>
              <p:cNvCxnSpPr/>
              <p:nvPr/>
            </p:nvCxnSpPr>
            <p:spPr bwMode="auto">
              <a:xfrm flipV="1">
                <a:off x="5638800" y="2314545"/>
                <a:ext cx="218282" cy="157947"/>
              </a:xfrm>
              <a:prstGeom prst="line">
                <a:avLst/>
              </a:prstGeom>
              <a:noFill/>
              <a:ln w="19050" cap="sq" cmpd="sng" algn="ctr">
                <a:solidFill>
                  <a:schemeClr val="hlink"/>
                </a:solidFill>
                <a:prstDash val="solid"/>
                <a:round/>
                <a:headEnd type="none" w="med" len="med"/>
                <a:tailEnd type="none" w="med" len="med"/>
              </a:ln>
              <a:effectLst/>
            </p:spPr>
          </p:cxnSp>
          <p:cxnSp>
            <p:nvCxnSpPr>
              <p:cNvPr id="60" name="Straight Connector 59"/>
              <p:cNvCxnSpPr/>
              <p:nvPr/>
            </p:nvCxnSpPr>
            <p:spPr bwMode="auto">
              <a:xfrm flipV="1">
                <a:off x="3537347" y="4704090"/>
                <a:ext cx="218282" cy="157947"/>
              </a:xfrm>
              <a:prstGeom prst="line">
                <a:avLst/>
              </a:prstGeom>
              <a:noFill/>
              <a:ln w="19050" cap="sq" cmpd="sng" algn="ctr">
                <a:solidFill>
                  <a:schemeClr val="hlink"/>
                </a:solidFill>
                <a:prstDash val="solid"/>
                <a:round/>
                <a:headEnd type="none" w="med" len="med"/>
                <a:tailEnd type="none" w="med" len="med"/>
              </a:ln>
              <a:effectLst/>
            </p:spPr>
          </p:cxnSp>
          <p:cxnSp>
            <p:nvCxnSpPr>
              <p:cNvPr id="61" name="Straight Connector 60"/>
              <p:cNvCxnSpPr/>
              <p:nvPr/>
            </p:nvCxnSpPr>
            <p:spPr bwMode="auto">
              <a:xfrm flipV="1">
                <a:off x="5122820" y="4704090"/>
                <a:ext cx="218282" cy="157947"/>
              </a:xfrm>
              <a:prstGeom prst="line">
                <a:avLst/>
              </a:prstGeom>
              <a:noFill/>
              <a:ln w="19050" cap="sq" cmpd="sng" algn="ctr">
                <a:solidFill>
                  <a:schemeClr val="hlink"/>
                </a:solidFill>
                <a:prstDash val="solid"/>
                <a:round/>
                <a:headEnd type="none" w="med" len="med"/>
                <a:tailEnd type="none" w="med" len="med"/>
              </a:ln>
              <a:effectLst/>
            </p:spPr>
          </p:cxnSp>
          <p:cxnSp>
            <p:nvCxnSpPr>
              <p:cNvPr id="7" name="Straight Connector 6"/>
              <p:cNvCxnSpPr/>
              <p:nvPr/>
            </p:nvCxnSpPr>
            <p:spPr bwMode="auto">
              <a:xfrm flipV="1">
                <a:off x="2603500" y="2324100"/>
                <a:ext cx="218282" cy="157947"/>
              </a:xfrm>
              <a:prstGeom prst="line">
                <a:avLst/>
              </a:prstGeom>
              <a:noFill/>
              <a:ln w="19050" cap="sq" cmpd="sng" algn="ctr">
                <a:solidFill>
                  <a:schemeClr val="hlink"/>
                </a:solidFill>
                <a:prstDash val="solid"/>
                <a:round/>
                <a:headEnd type="none" w="med" len="med"/>
                <a:tailEnd type="none" w="med" len="med"/>
              </a:ln>
              <a:effectLst/>
            </p:spPr>
          </p:cxnSp>
          <p:sp>
            <p:nvSpPr>
              <p:cNvPr id="2" name="Rectangle 1"/>
              <p:cNvSpPr/>
              <p:nvPr/>
            </p:nvSpPr>
            <p:spPr>
              <a:xfrm>
                <a:off x="3214870" y="1916668"/>
                <a:ext cx="3795530" cy="978932"/>
              </a:xfrm>
              <a:prstGeom prst="rect">
                <a:avLst/>
              </a:prstGeom>
              <a:ln w="38100">
                <a:solidFill>
                  <a:srgbClr val="FF00FF"/>
                </a:solidFill>
              </a:ln>
            </p:spPr>
            <p:txBody>
              <a:bodyPr wrap="square" rtlCol="0" anchor="ctr">
                <a:spAutoFit/>
              </a:bodyPr>
              <a:lstStyle/>
              <a:p>
                <a:pPr algn="l"/>
                <a:endParaRPr lang="en-US" sz="2400" dirty="0"/>
              </a:p>
            </p:txBody>
          </p:sp>
          <p:grpSp>
            <p:nvGrpSpPr>
              <p:cNvPr id="6" name="Group 5"/>
              <p:cNvGrpSpPr/>
              <p:nvPr/>
            </p:nvGrpSpPr>
            <p:grpSpPr>
              <a:xfrm>
                <a:off x="-149433" y="857071"/>
                <a:ext cx="2348409" cy="2038529"/>
                <a:chOff x="-149433" y="857071"/>
                <a:chExt cx="2348409" cy="2038529"/>
              </a:xfrm>
            </p:grpSpPr>
            <p:sp>
              <p:nvSpPr>
                <p:cNvPr id="43" name="AutoShape 43"/>
                <p:cNvSpPr>
                  <a:spLocks/>
                </p:cNvSpPr>
                <p:nvPr/>
              </p:nvSpPr>
              <p:spPr bwMode="auto">
                <a:xfrm flipV="1">
                  <a:off x="1905000" y="1935163"/>
                  <a:ext cx="293976" cy="960437"/>
                </a:xfrm>
                <a:prstGeom prst="leftBrace">
                  <a:avLst>
                    <a:gd name="adj1" fmla="val 110851"/>
                    <a:gd name="adj2" fmla="val 50000"/>
                  </a:avLst>
                </a:prstGeom>
                <a:noFill/>
                <a:ln w="254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2" name="Rectangle 51"/>
                <p:cNvSpPr/>
                <p:nvPr/>
              </p:nvSpPr>
              <p:spPr>
                <a:xfrm>
                  <a:off x="105251" y="2114490"/>
                  <a:ext cx="1819729" cy="400110"/>
                </a:xfrm>
                <a:prstGeom prst="rect">
                  <a:avLst/>
                </a:prstGeom>
              </p:spPr>
              <p:txBody>
                <a:bodyPr wrap="none">
                  <a:spAutoFit/>
                </a:bodyPr>
                <a:lstStyle/>
                <a:p>
                  <a:r>
                    <a:rPr lang="en-US" sz="2000" i="1" dirty="0">
                      <a:solidFill>
                        <a:srgbClr val="FFC000"/>
                      </a:solidFill>
                      <a:effectLst>
                        <a:outerShdw blurRad="38100" dist="38100" dir="2700000" algn="tl">
                          <a:srgbClr val="000000"/>
                        </a:outerShdw>
                      </a:effectLst>
                      <a:cs typeface="Arial" pitchFamily="34" charset="0"/>
                    </a:rPr>
                    <a:t>q</a:t>
                  </a:r>
                  <a:r>
                    <a:rPr lang="en-US" sz="2000" i="1" baseline="-25000" dirty="0">
                      <a:solidFill>
                        <a:srgbClr val="FFC000"/>
                      </a:solidFill>
                      <a:effectLst>
                        <a:outerShdw blurRad="38100" dist="38100" dir="2700000" algn="tl">
                          <a:srgbClr val="000000"/>
                        </a:outerShdw>
                      </a:effectLst>
                      <a:cs typeface="Arial" pitchFamily="34" charset="0"/>
                    </a:rPr>
                    <a:t>&lt;line=39,x=</a:t>
                  </a:r>
                  <a:r>
                    <a:rPr lang="en-US" sz="2000" i="1" baseline="-25000" dirty="0" err="1">
                      <a:solidFill>
                        <a:srgbClr val="FFC000"/>
                      </a:solidFill>
                      <a:effectLst>
                        <a:outerShdw blurRad="38100" dist="38100" dir="2700000" algn="tl">
                          <a:srgbClr val="000000"/>
                        </a:outerShdw>
                      </a:effectLst>
                      <a:cs typeface="Arial" pitchFamily="34" charset="0"/>
                    </a:rPr>
                    <a:t>x’,y</a:t>
                  </a:r>
                  <a:r>
                    <a:rPr lang="en-US" sz="2000" i="1" baseline="-25000" dirty="0">
                      <a:solidFill>
                        <a:srgbClr val="FFC000"/>
                      </a:solidFill>
                      <a:effectLst>
                        <a:outerShdw blurRad="38100" dist="38100" dir="2700000" algn="tl">
                          <a:srgbClr val="000000"/>
                        </a:outerShdw>
                      </a:effectLst>
                      <a:cs typeface="Arial" pitchFamily="34" charset="0"/>
                    </a:rPr>
                    <a:t>=y’&gt;</a:t>
                  </a:r>
                  <a:endParaRPr lang="en-US" sz="2000" dirty="0">
                    <a:solidFill>
                      <a:srgbClr val="FFC000"/>
                    </a:solidFill>
                  </a:endParaRPr>
                </a:p>
              </p:txBody>
            </p:sp>
            <p:sp>
              <p:nvSpPr>
                <p:cNvPr id="56" name="Rectangle 20"/>
                <p:cNvSpPr>
                  <a:spLocks noChangeArrowheads="1"/>
                </p:cNvSpPr>
                <p:nvPr/>
              </p:nvSpPr>
              <p:spPr bwMode="auto">
                <a:xfrm>
                  <a:off x="-149433" y="857071"/>
                  <a:ext cx="2261196" cy="1200329"/>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2400" dirty="0">
                      <a:effectLst>
                        <a:outerShdw blurRad="38100" dist="38100" dir="2700000" algn="tl">
                          <a:srgbClr val="000000"/>
                        </a:outerShdw>
                      </a:effectLst>
                      <a:cs typeface="+mn-cs"/>
                    </a:rPr>
                    <a:t>TM is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“in line 39 of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Java code”</a:t>
                  </a:r>
                  <a:endParaRPr lang="en-US" sz="2400" i="1" dirty="0">
                    <a:solidFill>
                      <a:schemeClr val="accent2"/>
                    </a:solidFill>
                    <a:effectLst>
                      <a:outerShdw blurRad="38100" dist="38100" dir="2700000" algn="tl">
                        <a:srgbClr val="000000"/>
                      </a:outerShdw>
                    </a:effectLst>
                    <a:cs typeface="+mn-cs"/>
                  </a:endParaRPr>
                </a:p>
              </p:txBody>
            </p:sp>
          </p:grpSp>
          <p:grpSp>
            <p:nvGrpSpPr>
              <p:cNvPr id="8" name="Group 7"/>
              <p:cNvGrpSpPr/>
              <p:nvPr/>
            </p:nvGrpSpPr>
            <p:grpSpPr>
              <a:xfrm>
                <a:off x="3276600" y="303193"/>
                <a:ext cx="4707648" cy="830997"/>
                <a:chOff x="3276600" y="303193"/>
                <a:chExt cx="4707648" cy="830997"/>
              </a:xfrm>
            </p:grpSpPr>
            <p:sp>
              <p:nvSpPr>
                <p:cNvPr id="51" name="AutoShape 43"/>
                <p:cNvSpPr>
                  <a:spLocks/>
                </p:cNvSpPr>
                <p:nvPr/>
              </p:nvSpPr>
              <p:spPr bwMode="auto">
                <a:xfrm rot="5400000" flipV="1">
                  <a:off x="4988574" y="-939150"/>
                  <a:ext cx="279690" cy="3703638"/>
                </a:xfrm>
                <a:prstGeom prst="leftBrace">
                  <a:avLst>
                    <a:gd name="adj1" fmla="val 110851"/>
                    <a:gd name="adj2" fmla="val 50000"/>
                  </a:avLst>
                </a:prstGeom>
                <a:noFill/>
                <a:ln w="254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3" name="Rectangle 52"/>
                <p:cNvSpPr/>
                <p:nvPr/>
              </p:nvSpPr>
              <p:spPr>
                <a:xfrm>
                  <a:off x="4958881" y="394937"/>
                  <a:ext cx="320922" cy="461665"/>
                </a:xfrm>
                <a:prstGeom prst="rect">
                  <a:avLst/>
                </a:prstGeom>
              </p:spPr>
              <p:txBody>
                <a:bodyPr wrap="none">
                  <a:spAutoFit/>
                </a:bodyPr>
                <a:lstStyle/>
                <a:p>
                  <a:r>
                    <a:rPr lang="en-US" sz="2400" i="1" dirty="0">
                      <a:solidFill>
                        <a:srgbClr val="FFC000"/>
                      </a:solidFill>
                      <a:effectLst>
                        <a:outerShdw blurRad="38100" dist="38100" dir="2700000" algn="tl">
                          <a:srgbClr val="000000"/>
                        </a:outerShdw>
                      </a:effectLst>
                      <a:cs typeface="Arial" pitchFamily="34" charset="0"/>
                    </a:rPr>
                    <a:t>c</a:t>
                  </a:r>
                  <a:endParaRPr lang="en-US" sz="2400" dirty="0">
                    <a:solidFill>
                      <a:srgbClr val="FFC000"/>
                    </a:solidFill>
                  </a:endParaRPr>
                </a:p>
              </p:txBody>
            </p:sp>
            <p:sp>
              <p:nvSpPr>
                <p:cNvPr id="57" name="Rectangle 20"/>
                <p:cNvSpPr>
                  <a:spLocks noChangeArrowheads="1"/>
                </p:cNvSpPr>
                <p:nvPr/>
              </p:nvSpPr>
              <p:spPr bwMode="auto">
                <a:xfrm>
                  <a:off x="5237342" y="303193"/>
                  <a:ext cx="2746906" cy="830997"/>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2400" dirty="0">
                      <a:effectLst>
                        <a:outerShdw blurRad="38100" dist="38100" dir="2700000" algn="tl">
                          <a:srgbClr val="000000"/>
                        </a:outerShdw>
                      </a:effectLst>
                      <a:cs typeface="+mn-cs"/>
                    </a:rPr>
                    <a:t>Some character </a:t>
                  </a:r>
                  <a:r>
                    <a:rPr lang="en-US" sz="2400" i="1" dirty="0">
                      <a:solidFill>
                        <a:srgbClr val="FFC000"/>
                      </a:solidFill>
                      <a:effectLst>
                        <a:outerShdw blurRad="38100" dist="38100" dir="2700000" algn="tl">
                          <a:srgbClr val="000000"/>
                        </a:outerShdw>
                      </a:effectLst>
                      <a:cs typeface="+mn-cs"/>
                    </a:rPr>
                    <a:t>c</a:t>
                  </a:r>
                  <a:r>
                    <a:rPr lang="en-US" sz="2400" dirty="0">
                      <a:effectLst>
                        <a:outerShdw blurRad="38100" dist="38100" dir="2700000" algn="tl">
                          <a:srgbClr val="000000"/>
                        </a:outerShdw>
                      </a:effectLst>
                      <a:cs typeface="+mn-cs"/>
                    </a:rPr>
                    <a:t>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is being read.</a:t>
                  </a:r>
                  <a:endParaRPr lang="en-US" sz="2400" i="1" dirty="0">
                    <a:solidFill>
                      <a:schemeClr val="accent2"/>
                    </a:solidFill>
                    <a:effectLst>
                      <a:outerShdw blurRad="38100" dist="38100" dir="2700000" algn="tl">
                        <a:srgbClr val="000000"/>
                      </a:outerShdw>
                    </a:effectLst>
                    <a:cs typeface="+mn-cs"/>
                  </a:endParaRPr>
                </a:p>
              </p:txBody>
            </p:sp>
          </p:grpSp>
          <p:sp>
            <p:nvSpPr>
              <p:cNvPr id="58" name="Rectangle 20"/>
              <p:cNvSpPr>
                <a:spLocks noChangeArrowheads="1"/>
              </p:cNvSpPr>
              <p:nvPr/>
            </p:nvSpPr>
            <p:spPr bwMode="auto">
              <a:xfrm>
                <a:off x="-246040" y="2653605"/>
                <a:ext cx="2669962" cy="156966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2400" i="1" dirty="0">
                    <a:solidFill>
                      <a:srgbClr val="FFC000"/>
                    </a:solidFill>
                    <a:effectLst>
                      <a:outerShdw blurRad="38100" dist="38100" dir="2700000" algn="tl">
                        <a:srgbClr val="000000"/>
                      </a:outerShdw>
                    </a:effectLst>
                    <a:cs typeface="+mn-cs"/>
                  </a:rPr>
                  <a:t>x’</a:t>
                </a:r>
                <a:r>
                  <a:rPr lang="en-US" sz="2400" dirty="0">
                    <a:solidFill>
                      <a:srgbClr val="FFC000"/>
                    </a:solidFill>
                    <a:effectLst>
                      <a:outerShdw blurRad="38100" dist="38100" dir="2700000" algn="tl">
                        <a:srgbClr val="000000"/>
                      </a:outerShdw>
                    </a:effectLst>
                    <a:cs typeface="+mn-cs"/>
                  </a:rPr>
                  <a:t>  &amp; </a:t>
                </a:r>
                <a:r>
                  <a:rPr lang="en-US" sz="2400" i="1" dirty="0">
                    <a:solidFill>
                      <a:srgbClr val="FFC000"/>
                    </a:solidFill>
                    <a:effectLst>
                      <a:outerShdw blurRad="38100" dist="38100" dir="2700000" algn="tl">
                        <a:srgbClr val="000000"/>
                      </a:outerShdw>
                    </a:effectLst>
                    <a:cs typeface="+mn-cs"/>
                  </a:rPr>
                  <a:t>y’</a:t>
                </a:r>
              </a:p>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a:p>
                <a:pPr algn="ctr" eaLnBrk="0" hangingPunct="0">
                  <a:defRPr/>
                </a:pPr>
                <a:r>
                  <a:rPr lang="en-US" sz="2400" dirty="0">
                    <a:cs typeface="+mn-cs"/>
                  </a:rPr>
                  <a:t>so this is </a:t>
                </a:r>
                <a:r>
                  <a:rPr lang="en-US" sz="2400" dirty="0">
                    <a:cs typeface="Arial" pitchFamily="34" charset="0"/>
                  </a:rPr>
                  <a:t>5</a:t>
                </a:r>
                <a:r>
                  <a:rPr lang="en-US" sz="2400" dirty="0">
                    <a:cs typeface="Times New Roman" pitchFamily="18" charset="0"/>
                  </a:rPr>
                  <a:t>×5 </a:t>
                </a:r>
              </a:p>
              <a:p>
                <a:pPr algn="ctr" eaLnBrk="0" hangingPunct="0">
                  <a:defRPr/>
                </a:pPr>
                <a:r>
                  <a:rPr lang="en-US" sz="2400" dirty="0">
                    <a:cs typeface="Times New Roman" pitchFamily="18" charset="0"/>
                  </a:rPr>
                  <a:t>lines of the table.</a:t>
                </a:r>
              </a:p>
            </p:txBody>
          </p:sp>
        </p:grpSp>
        <p:grpSp>
          <p:nvGrpSpPr>
            <p:cNvPr id="34" name="Group 33"/>
            <p:cNvGrpSpPr/>
            <p:nvPr/>
          </p:nvGrpSpPr>
          <p:grpSpPr>
            <a:xfrm>
              <a:off x="1136944" y="-76200"/>
              <a:ext cx="6983231" cy="1030307"/>
              <a:chOff x="1166004" y="2556600"/>
              <a:chExt cx="6983231" cy="1030307"/>
            </a:xfrm>
          </p:grpSpPr>
          <p:pic>
            <p:nvPicPr>
              <p:cNvPr id="35" name="Picture 10" descr="dd0078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Rectangle 7"/>
              <p:cNvSpPr>
                <a:spLocks noChangeArrowheads="1"/>
              </p:cNvSpPr>
              <p:nvPr/>
            </p:nvSpPr>
            <p:spPr bwMode="auto">
              <a:xfrm>
                <a:off x="1885235" y="2632800"/>
                <a:ext cx="626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Names and Transition Function</a:t>
                </a:r>
              </a:p>
            </p:txBody>
          </p:sp>
        </p:grpSp>
      </p:grpSp>
      <p:sp>
        <p:nvSpPr>
          <p:cNvPr id="40" name="Rectangle 39"/>
          <p:cNvSpPr>
            <a:spLocks noChangeArrowheads="1"/>
          </p:cNvSpPr>
          <p:nvPr/>
        </p:nvSpPr>
        <p:spPr bwMode="auto">
          <a:xfrm>
            <a:off x="-101162" y="594360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
        <p:nvSpPr>
          <p:cNvPr id="37" name="Text Box 6"/>
          <p:cNvSpPr txBox="1">
            <a:spLocks noChangeArrowheads="1"/>
          </p:cNvSpPr>
          <p:nvPr/>
        </p:nvSpPr>
        <p:spPr bwMode="auto">
          <a:xfrm>
            <a:off x="3158490" y="624840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is how the test is answered!</a:t>
            </a:r>
          </a:p>
        </p:txBody>
      </p:sp>
      <p:sp>
        <p:nvSpPr>
          <p:cNvPr id="38" name="Rectangle 20"/>
          <p:cNvSpPr>
            <a:spLocks noChangeArrowheads="1"/>
          </p:cNvSpPr>
          <p:nvPr/>
        </p:nvSpPr>
        <p:spPr bwMode="auto">
          <a:xfrm>
            <a:off x="4626529" y="5628670"/>
            <a:ext cx="513538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rPr>
              <a:t>y’+</a:t>
            </a:r>
            <a:r>
              <a:rPr lang="en-US" i="1" baseline="-25000" dirty="0" err="1">
                <a:solidFill>
                  <a:schemeClr val="accent2"/>
                </a:solidFill>
                <a:effectLst>
                  <a:outerShdw blurRad="38100" dist="38100" dir="2700000" algn="tl">
                    <a:srgbClr val="000000"/>
                  </a:outerShdw>
                </a:effectLst>
                <a:cs typeface="+mn-cs"/>
              </a:rPr>
              <a:t>c</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sz="2400" i="1" dirty="0" err="1">
                <a:solidFill>
                  <a:schemeClr val="accent2"/>
                </a:solidFill>
                <a:effectLst>
                  <a:outerShdw blurRad="38100" dist="38100" dir="2700000" algn="tl">
                    <a:srgbClr val="000000"/>
                  </a:outerShdw>
                </a:effectLst>
                <a:cs typeface="+mn-cs"/>
              </a:rPr>
              <a:t>x’+y’,right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Tree>
    <p:extLst>
      <p:ext uri="{BB962C8B-B14F-4D97-AF65-F5344CB8AC3E}">
        <p14:creationId xmlns:p14="http://schemas.microsoft.com/office/powerpoint/2010/main" val="3258173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xit" presetSubtype="2" fill="hold" nodeType="clickEffect">
                                  <p:stCondLst>
                                    <p:cond delay="0"/>
                                  </p:stCondLst>
                                  <p:childTnLst>
                                    <p:anim calcmode="lin" valueType="num">
                                      <p:cBhvr additive="base">
                                        <p:cTn id="16" dur="500"/>
                                        <p:tgtEl>
                                          <p:spTgt spid="25"/>
                                        </p:tgtEl>
                                        <p:attrNameLst>
                                          <p:attrName>ppt_x</p:attrName>
                                        </p:attrNameLst>
                                      </p:cBhvr>
                                      <p:tavLst>
                                        <p:tav tm="0">
                                          <p:val>
                                            <p:strVal val="ppt_x"/>
                                          </p:val>
                                        </p:tav>
                                        <p:tav tm="100000">
                                          <p:val>
                                            <p:strVal val="1+ppt_w/2"/>
                                          </p:val>
                                        </p:tav>
                                      </p:tavLst>
                                    </p:anim>
                                    <p:anim calcmode="lin" valueType="num">
                                      <p:cBhvr additive="base">
                                        <p:cTn id="17" dur="500"/>
                                        <p:tgtEl>
                                          <p:spTgt spid="25"/>
                                        </p:tgtEl>
                                        <p:attrNameLst>
                                          <p:attrName>ppt_y</p:attrName>
                                        </p:attrNameLst>
                                      </p:cBhvr>
                                      <p:tavLst>
                                        <p:tav tm="0">
                                          <p:val>
                                            <p:strVal val="ppt_y"/>
                                          </p:val>
                                        </p:tav>
                                        <p:tav tm="100000">
                                          <p:val>
                                            <p:strVal val="ppt_y"/>
                                          </p:val>
                                        </p:tav>
                                      </p:tavLst>
                                    </p:anim>
                                    <p:set>
                                      <p:cBhvr>
                                        <p:cTn id="18" dur="1" fill="hold">
                                          <p:stCondLst>
                                            <p:cond delay="499"/>
                                          </p:stCondLst>
                                        </p:cTn>
                                        <p:tgtEl>
                                          <p:spTgt spid="25"/>
                                        </p:tgtEl>
                                        <p:attrNameLst>
                                          <p:attrName>style.visibility</p:attrName>
                                        </p:attrNameLst>
                                      </p:cBhvr>
                                      <p:to>
                                        <p:strVal val="hidden"/>
                                      </p:to>
                                    </p:set>
                                  </p:childTnLst>
                                </p:cTn>
                              </p:par>
                              <p:par>
                                <p:cTn id="19" presetID="2" presetClass="exit" presetSubtype="2" fill="hold" nodeType="withEffect">
                                  <p:stCondLst>
                                    <p:cond delay="0"/>
                                  </p:stCondLst>
                                  <p:childTnLst>
                                    <p:anim calcmode="lin" valueType="num">
                                      <p:cBhvr additive="base">
                                        <p:cTn id="20" dur="500"/>
                                        <p:tgtEl>
                                          <p:spTgt spid="4"/>
                                        </p:tgtEl>
                                        <p:attrNameLst>
                                          <p:attrName>ppt_x</p:attrName>
                                        </p:attrNameLst>
                                      </p:cBhvr>
                                      <p:tavLst>
                                        <p:tav tm="0">
                                          <p:val>
                                            <p:strVal val="ppt_x"/>
                                          </p:val>
                                        </p:tav>
                                        <p:tav tm="100000">
                                          <p:val>
                                            <p:strVal val="1+ppt_w/2"/>
                                          </p:val>
                                        </p:tav>
                                      </p:tavLst>
                                    </p:anim>
                                    <p:anim calcmode="lin" valueType="num">
                                      <p:cBhvr additive="base">
                                        <p:cTn id="21" dur="500"/>
                                        <p:tgtEl>
                                          <p:spTgt spid="4"/>
                                        </p:tgtEl>
                                        <p:attrNameLst>
                                          <p:attrName>ppt_y</p:attrName>
                                        </p:attrNameLst>
                                      </p:cBhvr>
                                      <p:tavLst>
                                        <p:tav tm="0">
                                          <p:val>
                                            <p:strVal val="ppt_y"/>
                                          </p:val>
                                        </p:tav>
                                        <p:tav tm="100000">
                                          <p:val>
                                            <p:strVal val="ppt_y"/>
                                          </p:val>
                                        </p:tav>
                                      </p:tavLst>
                                    </p:anim>
                                    <p:set>
                                      <p:cBhvr>
                                        <p:cTn id="2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143000" y="575400"/>
            <a:ext cx="7006235" cy="4640400"/>
            <a:chOff x="1143000" y="575400"/>
            <a:chExt cx="7006235" cy="4640400"/>
          </a:xfrm>
        </p:grpSpPr>
        <p:grpSp>
          <p:nvGrpSpPr>
            <p:cNvPr id="2" name="Group 1"/>
            <p:cNvGrpSpPr/>
            <p:nvPr/>
          </p:nvGrpSpPr>
          <p:grpSpPr>
            <a:xfrm>
              <a:off x="1143000" y="575400"/>
              <a:ext cx="6934200" cy="1030307"/>
              <a:chOff x="1143000" y="457200"/>
              <a:chExt cx="6510431" cy="1030307"/>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7"/>
              <p:cNvSpPr>
                <a:spLocks noChangeArrowheads="1"/>
              </p:cNvSpPr>
              <p:nvPr/>
            </p:nvSpPr>
            <p:spPr bwMode="auto">
              <a:xfrm>
                <a:off x="1862231" y="533400"/>
                <a:ext cx="5791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L0: Formal Definition of Turing Machine</a:t>
                </a:r>
              </a:p>
            </p:txBody>
          </p:sp>
        </p:grpSp>
        <p:grpSp>
          <p:nvGrpSpPr>
            <p:cNvPr id="9" name="Group 8"/>
            <p:cNvGrpSpPr/>
            <p:nvPr/>
          </p:nvGrpSpPr>
          <p:grpSpPr>
            <a:xfrm>
              <a:off x="1154502" y="1566000"/>
              <a:ext cx="6510431" cy="720000"/>
              <a:chOff x="1143000" y="457200"/>
              <a:chExt cx="6510431" cy="720000"/>
            </a:xfrm>
          </p:grpSpPr>
          <p:pic>
            <p:nvPicPr>
              <p:cNvPr id="10"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L1: Meaningful State Names</a:t>
                </a:r>
              </a:p>
            </p:txBody>
          </p:sp>
        </p:grpSp>
        <p:grpSp>
          <p:nvGrpSpPr>
            <p:cNvPr id="3" name="Group 2"/>
            <p:cNvGrpSpPr/>
            <p:nvPr/>
          </p:nvGrpSpPr>
          <p:grpSpPr>
            <a:xfrm>
              <a:off x="1166004" y="2556600"/>
              <a:ext cx="6983231" cy="1030307"/>
              <a:chOff x="1166004" y="2556600"/>
              <a:chExt cx="6983231" cy="1030307"/>
            </a:xfrm>
          </p:grpSpPr>
          <p:pic>
            <p:nvPicPr>
              <p:cNvPr id="13"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7"/>
              <p:cNvSpPr>
                <a:spLocks noChangeArrowheads="1"/>
              </p:cNvSpPr>
              <p:nvPr/>
            </p:nvSpPr>
            <p:spPr bwMode="auto">
              <a:xfrm>
                <a:off x="1885235" y="2632800"/>
                <a:ext cx="626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Names and Transition Function</a:t>
                </a:r>
              </a:p>
            </p:txBody>
          </p:sp>
        </p:grpSp>
        <p:grpSp>
          <p:nvGrpSpPr>
            <p:cNvPr id="20" name="Group 19"/>
            <p:cNvGrpSpPr/>
            <p:nvPr/>
          </p:nvGrpSpPr>
          <p:grpSpPr>
            <a:xfrm>
              <a:off x="1177506" y="3547200"/>
              <a:ext cx="6510431" cy="720000"/>
              <a:chOff x="1143000" y="457200"/>
              <a:chExt cx="6510431" cy="720000"/>
            </a:xfrm>
          </p:grpSpPr>
          <p:pic>
            <p:nvPicPr>
              <p:cNvPr id="21"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grpSp>
          <p:nvGrpSpPr>
            <p:cNvPr id="26" name="Group 25"/>
            <p:cNvGrpSpPr/>
            <p:nvPr/>
          </p:nvGrpSpPr>
          <p:grpSpPr>
            <a:xfrm>
              <a:off x="1200510" y="4495800"/>
              <a:ext cx="6510431" cy="720000"/>
              <a:chOff x="1143000" y="457200"/>
              <a:chExt cx="6510431" cy="720000"/>
            </a:xfrm>
          </p:grpSpPr>
          <p:pic>
            <p:nvPicPr>
              <p:cNvPr id="2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7"/>
              <p:cNvSpPr>
                <a:spLocks noChangeArrowheads="1"/>
              </p:cNvSpPr>
              <p:nvPr/>
            </p:nvSpPr>
            <p:spPr bwMode="auto">
              <a:xfrm>
                <a:off x="1862231" y="533400"/>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L4: Loop Invariants</a:t>
                </a:r>
              </a:p>
            </p:txBody>
          </p:sp>
        </p:grpSp>
      </p:grpSp>
      <p:sp>
        <p:nvSpPr>
          <p:cNvPr id="19" name="Up Arrow 18"/>
          <p:cNvSpPr/>
          <p:nvPr/>
        </p:nvSpPr>
        <p:spPr>
          <a:xfrm>
            <a:off x="2758440" y="3209925"/>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31" name="Text Box 6"/>
          <p:cNvSpPr txBox="1">
            <a:spLocks noChangeArrowheads="1"/>
          </p:cNvSpPr>
          <p:nvPr/>
        </p:nvSpPr>
        <p:spPr bwMode="auto">
          <a:xfrm>
            <a:off x="3158490" y="3193435"/>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will be on the test!</a:t>
            </a:r>
          </a:p>
        </p:txBody>
      </p:sp>
      <p:grpSp>
        <p:nvGrpSpPr>
          <p:cNvPr id="42" name="Group 41"/>
          <p:cNvGrpSpPr/>
          <p:nvPr/>
        </p:nvGrpSpPr>
        <p:grpSpPr>
          <a:xfrm>
            <a:off x="-172240" y="5267980"/>
            <a:ext cx="9103646" cy="1137285"/>
            <a:chOff x="-172240" y="5267980"/>
            <a:chExt cx="9103646" cy="1137285"/>
          </a:xfrm>
        </p:grpSpPr>
        <p:sp>
          <p:nvSpPr>
            <p:cNvPr id="43" name="Rectangle 19"/>
            <p:cNvSpPr>
              <a:spLocks noChangeArrowheads="1"/>
            </p:cNvSpPr>
            <p:nvPr/>
          </p:nvSpPr>
          <p:spPr bwMode="auto">
            <a:xfrm>
              <a:off x="-172240" y="5611812"/>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grpSp>
          <p:nvGrpSpPr>
            <p:cNvPr id="44" name="Group 43"/>
            <p:cNvGrpSpPr/>
            <p:nvPr/>
          </p:nvGrpSpPr>
          <p:grpSpPr>
            <a:xfrm>
              <a:off x="152400" y="5267980"/>
              <a:ext cx="8779006" cy="860702"/>
              <a:chOff x="152400" y="5267980"/>
              <a:chExt cx="8779006" cy="860702"/>
            </a:xfrm>
          </p:grpSpPr>
          <p:sp>
            <p:nvSpPr>
              <p:cNvPr id="46" name="Rectangle 20"/>
              <p:cNvSpPr>
                <a:spLocks noChangeArrowheads="1"/>
              </p:cNvSpPr>
              <p:nvPr/>
            </p:nvSpPr>
            <p:spPr bwMode="auto">
              <a:xfrm>
                <a:off x="152400" y="5267980"/>
                <a:ext cx="877900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Define a whole </a:t>
                </a:r>
                <a:r>
                  <a:rPr lang="en-US" dirty="0">
                    <a:solidFill>
                      <a:srgbClr val="FF00FF"/>
                    </a:solidFill>
                    <a:effectLst>
                      <a:outerShdw blurRad="38100" dist="38100" dir="2700000" algn="tl">
                        <a:srgbClr val="000000"/>
                      </a:outerShdw>
                    </a:effectLst>
                    <a:cs typeface="+mn-cs"/>
                  </a:rPr>
                  <a:t>block</a:t>
                </a:r>
                <a:r>
                  <a:rPr lang="en-US" dirty="0">
                    <a:effectLst>
                      <a:outerShdw blurRad="38100" dist="38100" dir="2700000" algn="tl">
                        <a:srgbClr val="000000"/>
                      </a:outerShdw>
                    </a:effectLst>
                    <a:cs typeface="+mn-cs"/>
                  </a:rPr>
                  <a:t> of table with one “meta” transition.</a:t>
                </a:r>
                <a:endParaRPr lang="en-US" i="1" dirty="0">
                  <a:solidFill>
                    <a:schemeClr val="accent2"/>
                  </a:solidFill>
                  <a:effectLst>
                    <a:outerShdw blurRad="38100" dist="38100" dir="2700000" algn="tl">
                      <a:srgbClr val="000000"/>
                    </a:outerShdw>
                  </a:effectLst>
                  <a:cs typeface="+mn-cs"/>
                </a:endParaRPr>
              </a:p>
            </p:txBody>
          </p:sp>
          <p:sp>
            <p:nvSpPr>
              <p:cNvPr id="47" name="Rectangle 20"/>
              <p:cNvSpPr>
                <a:spLocks noChangeArrowheads="1"/>
              </p:cNvSpPr>
              <p:nvPr/>
            </p:nvSpPr>
            <p:spPr bwMode="auto">
              <a:xfrm>
                <a:off x="1277937" y="5605462"/>
                <a:ext cx="401007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a:t>
                </a:r>
                <a:r>
                  <a:rPr lang="en-US" i="1" dirty="0">
                    <a:cs typeface="+mn-cs"/>
                  </a:rPr>
                  <a:t> </a:t>
                </a:r>
              </a:p>
            </p:txBody>
          </p:sp>
        </p:grpSp>
        <p:sp>
          <p:nvSpPr>
            <p:cNvPr id="45" name="Rectangle 44"/>
            <p:cNvSpPr>
              <a:spLocks noChangeArrowheads="1"/>
            </p:cNvSpPr>
            <p:nvPr/>
          </p:nvSpPr>
          <p:spPr bwMode="auto">
            <a:xfrm>
              <a:off x="-101162" y="594360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grpSp>
      <p:sp>
        <p:nvSpPr>
          <p:cNvPr id="29" name="Text Box 6"/>
          <p:cNvSpPr txBox="1">
            <a:spLocks noChangeArrowheads="1"/>
          </p:cNvSpPr>
          <p:nvPr/>
        </p:nvSpPr>
        <p:spPr bwMode="auto">
          <a:xfrm>
            <a:off x="3158490" y="624840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is how the test is answered!</a:t>
            </a:r>
          </a:p>
        </p:txBody>
      </p:sp>
      <p:sp>
        <p:nvSpPr>
          <p:cNvPr id="30" name="Rectangle 20"/>
          <p:cNvSpPr>
            <a:spLocks noChangeArrowheads="1"/>
          </p:cNvSpPr>
          <p:nvPr/>
        </p:nvSpPr>
        <p:spPr bwMode="auto">
          <a:xfrm>
            <a:off x="4626529" y="5628670"/>
            <a:ext cx="513538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rPr>
              <a:t>y’+</a:t>
            </a:r>
            <a:r>
              <a:rPr lang="en-US" i="1" baseline="-25000" dirty="0" err="1">
                <a:solidFill>
                  <a:schemeClr val="accent2"/>
                </a:solidFill>
                <a:effectLst>
                  <a:outerShdw blurRad="38100" dist="38100" dir="2700000" algn="tl">
                    <a:srgbClr val="000000"/>
                  </a:outerShdw>
                </a:effectLst>
                <a:cs typeface="+mn-cs"/>
              </a:rPr>
              <a:t>c</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sz="2400" i="1" dirty="0" err="1">
                <a:solidFill>
                  <a:schemeClr val="accent2"/>
                </a:solidFill>
                <a:effectLst>
                  <a:outerShdw blurRad="38100" dist="38100" dir="2700000" algn="tl">
                    <a:srgbClr val="000000"/>
                  </a:outerShdw>
                </a:effectLst>
                <a:cs typeface="+mn-cs"/>
              </a:rPr>
              <a:t>x’+y’,right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Tree>
    <p:extLst>
      <p:ext uri="{BB962C8B-B14F-4D97-AF65-F5344CB8AC3E}">
        <p14:creationId xmlns:p14="http://schemas.microsoft.com/office/powerpoint/2010/main" val="368936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500" fill="hold"/>
                                        <p:tgtEl>
                                          <p:spTgt spid="19"/>
                                        </p:tgtEl>
                                        <p:attrNameLst>
                                          <p:attrName>ppt_x</p:attrName>
                                        </p:attrNameLst>
                                      </p:cBhvr>
                                      <p:tavLst>
                                        <p:tav tm="0">
                                          <p:val>
                                            <p:strVal val="#ppt_x"/>
                                          </p:val>
                                        </p:tav>
                                        <p:tav tm="100000">
                                          <p:val>
                                            <p:strVal val="#ppt_x"/>
                                          </p:val>
                                        </p:tav>
                                      </p:tavLst>
                                    </p:anim>
                                    <p:anim calcmode="lin" valueType="num">
                                      <p:cBhvr additive="base">
                                        <p:cTn id="1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anim calcmode="lin" valueType="num">
                                      <p:cBhvr additive="base">
                                        <p:cTn id="19"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7"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2472" name="Group 8"/>
          <p:cNvGrpSpPr>
            <a:grpSpLocks/>
          </p:cNvGrpSpPr>
          <p:nvPr/>
        </p:nvGrpSpPr>
        <p:grpSpPr bwMode="auto">
          <a:xfrm>
            <a:off x="5718175" y="990600"/>
            <a:ext cx="1227138" cy="2012950"/>
            <a:chOff x="3602" y="624"/>
            <a:chExt cx="773" cy="1268"/>
          </a:xfrm>
        </p:grpSpPr>
        <p:sp>
          <p:nvSpPr>
            <p:cNvPr id="62487"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2488"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89"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2490"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2491"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2492"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499" name="Rectangle 19"/>
          <p:cNvSpPr>
            <a:spLocks noChangeArrowheads="1"/>
          </p:cNvSpPr>
          <p:nvPr/>
        </p:nvSpPr>
        <p:spPr bwMode="auto">
          <a:xfrm>
            <a:off x="1244600" y="4146550"/>
            <a:ext cx="4394200"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rPr>
              <a:t>δ</a:t>
            </a:r>
            <a:r>
              <a:rPr lang="en-US" i="1">
                <a:solidFill>
                  <a:schemeClr val="accent2"/>
                </a:solidFill>
                <a:effectLst>
                  <a:outerShdw blurRad="38100" dist="38100" dir="2700000" algn="tl">
                    <a:srgbClr val="000000"/>
                  </a:outerShdw>
                </a:effectLst>
                <a:cs typeface="+mn-cs"/>
              </a:rPr>
              <a:t>(q,c) = &lt;q’,c’,direction&gt;</a:t>
            </a:r>
            <a:r>
              <a:rPr lang="en-US">
                <a:cs typeface="+mn-cs"/>
              </a:rPr>
              <a:t> </a:t>
            </a:r>
          </a:p>
        </p:txBody>
      </p:sp>
      <p:sp>
        <p:nvSpPr>
          <p:cNvPr id="404500" name="Rectangle 20"/>
          <p:cNvSpPr>
            <a:spLocks noChangeArrowheads="1"/>
          </p:cNvSpPr>
          <p:nvPr/>
        </p:nvSpPr>
        <p:spPr bwMode="auto">
          <a:xfrm>
            <a:off x="1206500" y="4540250"/>
            <a:ext cx="759759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&lt;line=39,x=3,y=0&gt;</a:t>
            </a:r>
            <a:r>
              <a:rPr lang="en-US" i="1" dirty="0">
                <a:solidFill>
                  <a:schemeClr val="accent2"/>
                </a:solidFill>
                <a:effectLst>
                  <a:outerShdw blurRad="38100" dist="38100" dir="2700000" algn="tl">
                    <a:srgbClr val="000000"/>
                  </a:outerShdw>
                </a:effectLst>
                <a:cs typeface="+mn-cs"/>
              </a:rPr>
              <a:t>,1) = &lt;q</a:t>
            </a:r>
            <a:r>
              <a:rPr lang="en-US" i="1" baseline="-25000" dirty="0">
                <a:solidFill>
                  <a:schemeClr val="accent2"/>
                </a:solidFill>
                <a:effectLst>
                  <a:outerShdw blurRad="38100" dist="38100" dir="2700000" algn="tl">
                    <a:srgbClr val="000000"/>
                  </a:outerShdw>
                </a:effectLst>
                <a:cs typeface="+mn-cs"/>
              </a:rPr>
              <a:t>&lt;line=40,x=3,y=1&gt;</a:t>
            </a:r>
            <a:r>
              <a:rPr lang="en-US" i="1" dirty="0">
                <a:solidFill>
                  <a:schemeClr val="accent2"/>
                </a:solidFill>
                <a:effectLst>
                  <a:outerShdw blurRad="38100" dist="38100" dir="2700000" algn="tl">
                    <a:srgbClr val="000000"/>
                  </a:outerShdw>
                </a:effectLst>
                <a:cs typeface="+mn-cs"/>
              </a:rPr>
              <a:t>,1,right&gt;</a:t>
            </a:r>
            <a:r>
              <a:rPr lang="en-US" i="1" dirty="0">
                <a:cs typeface="+mn-cs"/>
              </a:rPr>
              <a:t> </a:t>
            </a:r>
          </a:p>
        </p:txBody>
      </p:sp>
      <p:sp>
        <p:nvSpPr>
          <p:cNvPr id="404506" name="Rectangle 26"/>
          <p:cNvSpPr>
            <a:spLocks noChangeArrowheads="1"/>
          </p:cNvSpPr>
          <p:nvPr/>
        </p:nvSpPr>
        <p:spPr bwMode="auto">
          <a:xfrm>
            <a:off x="6059488" y="1141413"/>
            <a:ext cx="1027112" cy="9159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l=39,</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y=0</a:t>
            </a:r>
          </a:p>
        </p:txBody>
      </p:sp>
      <p:sp>
        <p:nvSpPr>
          <p:cNvPr id="2" name="Rectangle 20"/>
          <p:cNvSpPr>
            <a:spLocks noChangeArrowheads="1"/>
          </p:cNvSpPr>
          <p:nvPr/>
        </p:nvSpPr>
        <p:spPr bwMode="auto">
          <a:xfrm>
            <a:off x="304800" y="3062288"/>
            <a:ext cx="6696075"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Suppose the current state is</a:t>
            </a:r>
            <a:r>
              <a:rPr lang="en-US">
                <a:cs typeface="+mn-cs"/>
              </a:rPr>
              <a:t> </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&lt;line=39,x=3,y=0&gt;</a:t>
            </a:r>
            <a:endParaRPr lang="en-US" i="1">
              <a:solidFill>
                <a:schemeClr val="accent2"/>
              </a:solidFill>
              <a:effectLst>
                <a:outerShdw blurRad="38100" dist="38100" dir="2700000" algn="tl">
                  <a:srgbClr val="000000"/>
                </a:outerShdw>
              </a:effectLst>
              <a:cs typeface="+mn-cs"/>
            </a:endParaRPr>
          </a:p>
        </p:txBody>
      </p:sp>
      <p:sp>
        <p:nvSpPr>
          <p:cNvPr id="3" name="Rectangle 20"/>
          <p:cNvSpPr>
            <a:spLocks noChangeArrowheads="1"/>
          </p:cNvSpPr>
          <p:nvPr/>
        </p:nvSpPr>
        <p:spPr bwMode="auto">
          <a:xfrm>
            <a:off x="2362200" y="5181600"/>
            <a:ext cx="3733800"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Change the value of </a:t>
            </a:r>
            <a:r>
              <a:rPr lang="en-US" i="1">
                <a:solidFill>
                  <a:schemeClr val="accent2"/>
                </a:solidFill>
                <a:effectLst>
                  <a:outerShdw blurRad="38100" dist="38100" dir="2700000" algn="tl">
                    <a:srgbClr val="000000"/>
                  </a:outerShdw>
                </a:effectLst>
                <a:cs typeface="+mn-cs"/>
              </a:rPr>
              <a:t>y</a:t>
            </a:r>
            <a:r>
              <a:rPr lang="en-US">
                <a:effectLst>
                  <a:outerShdw blurRad="38100" dist="38100" dir="2700000" algn="tl">
                    <a:srgbClr val="000000"/>
                  </a:outerShdw>
                </a:effectLst>
                <a:cs typeface="+mn-cs"/>
              </a:rPr>
              <a:t>.</a:t>
            </a:r>
            <a:endParaRPr lang="en-US" i="1">
              <a:solidFill>
                <a:schemeClr val="accent2"/>
              </a:solidFill>
              <a:effectLst>
                <a:outerShdw blurRad="38100" dist="38100" dir="2700000" algn="tl">
                  <a:srgbClr val="000000"/>
                </a:outerShdw>
              </a:effectLst>
              <a:cs typeface="+mn-cs"/>
            </a:endParaRPr>
          </a:p>
        </p:txBody>
      </p:sp>
      <p:sp>
        <p:nvSpPr>
          <p:cNvPr id="4" name="Rectangle 20"/>
          <p:cNvSpPr>
            <a:spLocks noChangeArrowheads="1"/>
          </p:cNvSpPr>
          <p:nvPr/>
        </p:nvSpPr>
        <p:spPr bwMode="auto">
          <a:xfrm>
            <a:off x="2362200" y="5653088"/>
            <a:ext cx="4927600"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Don’t change the value of cell.</a:t>
            </a:r>
            <a:endParaRPr lang="en-US" i="1">
              <a:solidFill>
                <a:schemeClr val="accent2"/>
              </a:solidFill>
              <a:effectLst>
                <a:outerShdw blurRad="38100" dist="38100" dir="2700000" algn="tl">
                  <a:srgbClr val="000000"/>
                </a:outerShdw>
              </a:effectLst>
              <a:cs typeface="+mn-cs"/>
            </a:endParaRPr>
          </a:p>
        </p:txBody>
      </p:sp>
      <p:sp>
        <p:nvSpPr>
          <p:cNvPr id="5" name="Rectangle 20"/>
          <p:cNvSpPr>
            <a:spLocks noChangeArrowheads="1"/>
          </p:cNvSpPr>
          <p:nvPr/>
        </p:nvSpPr>
        <p:spPr bwMode="auto">
          <a:xfrm>
            <a:off x="2362200" y="6124575"/>
            <a:ext cx="2225675"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Move head.</a:t>
            </a:r>
            <a:endParaRPr lang="en-US" i="1">
              <a:solidFill>
                <a:schemeClr val="accent2"/>
              </a:solidFill>
              <a:effectLst>
                <a:outerShdw blurRad="38100" dist="38100" dir="2700000" algn="tl">
                  <a:srgbClr val="000000"/>
                </a:outerShdw>
              </a:effectLst>
              <a:cs typeface="+mn-cs"/>
            </a:endParaRPr>
          </a:p>
        </p:txBody>
      </p:sp>
      <p:sp>
        <p:nvSpPr>
          <p:cNvPr id="452632" name="Line 24"/>
          <p:cNvSpPr>
            <a:spLocks noChangeShapeType="1"/>
          </p:cNvSpPr>
          <p:nvPr/>
        </p:nvSpPr>
        <p:spPr bwMode="auto">
          <a:xfrm flipV="1">
            <a:off x="5794375" y="5059363"/>
            <a:ext cx="1044575" cy="381000"/>
          </a:xfrm>
          <a:prstGeom prst="line">
            <a:avLst/>
          </a:prstGeom>
          <a:noFill/>
          <a:ln w="25400" cap="sq">
            <a:solidFill>
              <a:schemeClr val="hlink"/>
            </a:solidFill>
            <a:round/>
            <a:headEnd/>
            <a:tailEnd type="triangle" w="med" len="med"/>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452633" name="Line 25"/>
          <p:cNvSpPr>
            <a:spLocks noChangeShapeType="1"/>
          </p:cNvSpPr>
          <p:nvPr/>
        </p:nvSpPr>
        <p:spPr bwMode="auto">
          <a:xfrm flipV="1">
            <a:off x="6934200" y="5059363"/>
            <a:ext cx="355600" cy="762000"/>
          </a:xfrm>
          <a:prstGeom prst="line">
            <a:avLst/>
          </a:prstGeom>
          <a:noFill/>
          <a:ln w="25400" cap="sq">
            <a:solidFill>
              <a:schemeClr val="hlink"/>
            </a:solidFill>
            <a:round/>
            <a:headEnd/>
            <a:tailEnd type="triangle" w="med" len="med"/>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452634" name="Line 26"/>
          <p:cNvSpPr>
            <a:spLocks noChangeShapeType="1"/>
          </p:cNvSpPr>
          <p:nvPr/>
        </p:nvSpPr>
        <p:spPr bwMode="auto">
          <a:xfrm flipV="1">
            <a:off x="4587875" y="5059363"/>
            <a:ext cx="3184525" cy="1417637"/>
          </a:xfrm>
          <a:prstGeom prst="line">
            <a:avLst/>
          </a:prstGeom>
          <a:noFill/>
          <a:ln w="25400" cap="sq">
            <a:solidFill>
              <a:schemeClr val="hlink"/>
            </a:solidFill>
            <a:round/>
            <a:headEnd/>
            <a:tailEnd type="triangle" w="med" len="med"/>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nvGrpSpPr>
          <p:cNvPr id="7" name="Group 27"/>
          <p:cNvGrpSpPr>
            <a:grpSpLocks/>
          </p:cNvGrpSpPr>
          <p:nvPr/>
        </p:nvGrpSpPr>
        <p:grpSpPr bwMode="auto">
          <a:xfrm>
            <a:off x="6343660" y="1766888"/>
            <a:ext cx="669926" cy="446087"/>
            <a:chOff x="3996" y="1113"/>
            <a:chExt cx="422" cy="281"/>
          </a:xfrm>
        </p:grpSpPr>
        <p:sp>
          <p:nvSpPr>
            <p:cNvPr id="62485" name="Line 28"/>
            <p:cNvSpPr>
              <a:spLocks noChangeShapeType="1"/>
            </p:cNvSpPr>
            <p:nvPr/>
          </p:nvSpPr>
          <p:spPr bwMode="auto">
            <a:xfrm flipV="1">
              <a:off x="4085" y="1113"/>
              <a:ext cx="135" cy="183"/>
            </a:xfrm>
            <a:prstGeom prst="line">
              <a:avLst/>
            </a:prstGeom>
            <a:noFill/>
            <a:ln w="25400" cap="sq">
              <a:solidFill>
                <a:schemeClr val="hlink"/>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452637" name="Rectangle 29"/>
            <p:cNvSpPr>
              <a:spLocks noChangeArrowheads="1"/>
            </p:cNvSpPr>
            <p:nvPr/>
          </p:nvSpPr>
          <p:spPr bwMode="auto">
            <a:xfrm>
              <a:off x="3996" y="1161"/>
              <a:ext cx="422" cy="23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1800" dirty="0">
                  <a:solidFill>
                    <a:schemeClr val="bg2"/>
                  </a:solidFill>
                  <a:effectLst>
                    <a:outerShdw blurRad="38100" dist="38100" dir="2700000" algn="tl">
                      <a:srgbClr val="FFFFFF"/>
                    </a:outerShdw>
                  </a:effectLst>
                  <a:cs typeface="+mn-cs"/>
                </a:rPr>
                <a:t>1</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52632"/>
                                        </p:tgtEl>
                                        <p:attrNameLst>
                                          <p:attrName>style.visibility</p:attrName>
                                        </p:attrNameLst>
                                      </p:cBhvr>
                                      <p:to>
                                        <p:strVal val="visible"/>
                                      </p:to>
                                    </p:set>
                                    <p:anim calcmode="lin" valueType="num">
                                      <p:cBhvr additive="base">
                                        <p:cTn id="11" dur="500" fill="hold"/>
                                        <p:tgtEl>
                                          <p:spTgt spid="452632"/>
                                        </p:tgtEl>
                                        <p:attrNameLst>
                                          <p:attrName>ppt_x</p:attrName>
                                        </p:attrNameLst>
                                      </p:cBhvr>
                                      <p:tavLst>
                                        <p:tav tm="0">
                                          <p:val>
                                            <p:strVal val="#ppt_x"/>
                                          </p:val>
                                        </p:tav>
                                        <p:tav tm="100000">
                                          <p:val>
                                            <p:strVal val="#ppt_x"/>
                                          </p:val>
                                        </p:tav>
                                      </p:tavLst>
                                    </p:anim>
                                    <p:anim calcmode="lin" valueType="num">
                                      <p:cBhvr additive="base">
                                        <p:cTn id="12" dur="500" fill="hold"/>
                                        <p:tgtEl>
                                          <p:spTgt spid="45263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xEl>
                                              <p:pRg st="0" end="0"/>
                                            </p:txEl>
                                          </p:spTgt>
                                        </p:tgtEl>
                                        <p:attrNameLst>
                                          <p:attrName>style.visibility</p:attrName>
                                        </p:attrNameLst>
                                      </p:cBhvr>
                                      <p:to>
                                        <p:strVal val="visible"/>
                                      </p:to>
                                    </p:set>
                                    <p:anim calcmode="lin" valueType="num">
                                      <p:cBhvr additive="base">
                                        <p:cTn id="2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52633"/>
                                        </p:tgtEl>
                                        <p:attrNameLst>
                                          <p:attrName>style.visibility</p:attrName>
                                        </p:attrNameLst>
                                      </p:cBhvr>
                                      <p:to>
                                        <p:strVal val="visible"/>
                                      </p:to>
                                    </p:set>
                                    <p:anim calcmode="lin" valueType="num">
                                      <p:cBhvr additive="base">
                                        <p:cTn id="27" dur="500" fill="hold"/>
                                        <p:tgtEl>
                                          <p:spTgt spid="452633"/>
                                        </p:tgtEl>
                                        <p:attrNameLst>
                                          <p:attrName>ppt_x</p:attrName>
                                        </p:attrNameLst>
                                      </p:cBhvr>
                                      <p:tavLst>
                                        <p:tav tm="0">
                                          <p:val>
                                            <p:strVal val="#ppt_x"/>
                                          </p:val>
                                        </p:tav>
                                        <p:tav tm="100000">
                                          <p:val>
                                            <p:strVal val="#ppt_x"/>
                                          </p:val>
                                        </p:tav>
                                      </p:tavLst>
                                    </p:anim>
                                    <p:anim calcmode="lin" valueType="num">
                                      <p:cBhvr additive="base">
                                        <p:cTn id="28" dur="500" fill="hold"/>
                                        <p:tgtEl>
                                          <p:spTgt spid="452633"/>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5">
                                            <p:txEl>
                                              <p:pRg st="0" end="0"/>
                                            </p:txEl>
                                          </p:spTgt>
                                        </p:tgtEl>
                                        <p:attrNameLst>
                                          <p:attrName>style.visibility</p:attrName>
                                        </p:attrNameLst>
                                      </p:cBhvr>
                                      <p:to>
                                        <p:strVal val="visible"/>
                                      </p:to>
                                    </p:set>
                                    <p:anim calcmode="lin" valueType="num">
                                      <p:cBhvr additive="base">
                                        <p:cTn id="3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52634"/>
                                        </p:tgtEl>
                                        <p:attrNameLst>
                                          <p:attrName>style.visibility</p:attrName>
                                        </p:attrNameLst>
                                      </p:cBhvr>
                                      <p:to>
                                        <p:strVal val="visible"/>
                                      </p:to>
                                    </p:set>
                                    <p:anim calcmode="lin" valueType="num">
                                      <p:cBhvr additive="base">
                                        <p:cTn id="37" dur="500" fill="hold"/>
                                        <p:tgtEl>
                                          <p:spTgt spid="452634"/>
                                        </p:tgtEl>
                                        <p:attrNameLst>
                                          <p:attrName>ppt_x</p:attrName>
                                        </p:attrNameLst>
                                      </p:cBhvr>
                                      <p:tavLst>
                                        <p:tav tm="0">
                                          <p:val>
                                            <p:strVal val="#ppt_x"/>
                                          </p:val>
                                        </p:tav>
                                        <p:tav tm="100000">
                                          <p:val>
                                            <p:strVal val="#ppt_x"/>
                                          </p:val>
                                        </p:tav>
                                      </p:tavLst>
                                    </p:anim>
                                    <p:anim calcmode="lin" valueType="num">
                                      <p:cBhvr additive="base">
                                        <p:cTn id="38" dur="500" fill="hold"/>
                                        <p:tgtEl>
                                          <p:spTgt spid="4526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32" grpId="0" animBg="1"/>
      <p:bldP spid="452633" grpId="0" animBg="1"/>
      <p:bldP spid="45263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166004" y="2556600"/>
            <a:ext cx="6983231" cy="1030307"/>
            <a:chOff x="1166004" y="2556600"/>
            <a:chExt cx="6983231" cy="1030307"/>
          </a:xfrm>
        </p:grpSpPr>
        <p:pic>
          <p:nvPicPr>
            <p:cNvPr id="13"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7"/>
            <p:cNvSpPr>
              <a:spLocks noChangeArrowheads="1"/>
            </p:cNvSpPr>
            <p:nvPr/>
          </p:nvSpPr>
          <p:spPr bwMode="auto">
            <a:xfrm>
              <a:off x="1885235" y="2632800"/>
              <a:ext cx="626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Names and Transition Function</a:t>
              </a:r>
            </a:p>
          </p:txBody>
        </p:sp>
      </p:grpSp>
      <p:grpSp>
        <p:nvGrpSpPr>
          <p:cNvPr id="20" name="Group 19"/>
          <p:cNvGrpSpPr/>
          <p:nvPr/>
        </p:nvGrpSpPr>
        <p:grpSpPr>
          <a:xfrm>
            <a:off x="1177506" y="3547200"/>
            <a:ext cx="6510431" cy="720000"/>
            <a:chOff x="1143000" y="457200"/>
            <a:chExt cx="6510431" cy="720000"/>
          </a:xfrm>
        </p:grpSpPr>
        <p:pic>
          <p:nvPicPr>
            <p:cNvPr id="21"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sp>
        <p:nvSpPr>
          <p:cNvPr id="19" name="Up Arrow 18"/>
          <p:cNvSpPr/>
          <p:nvPr/>
        </p:nvSpPr>
        <p:spPr>
          <a:xfrm>
            <a:off x="2758440" y="3209925"/>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31" name="Text Box 6"/>
          <p:cNvSpPr txBox="1">
            <a:spLocks noChangeArrowheads="1"/>
          </p:cNvSpPr>
          <p:nvPr/>
        </p:nvSpPr>
        <p:spPr bwMode="auto">
          <a:xfrm>
            <a:off x="3158490" y="3193435"/>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will be on the test!</a:t>
            </a:r>
          </a:p>
        </p:txBody>
      </p:sp>
      <p:grpSp>
        <p:nvGrpSpPr>
          <p:cNvPr id="29" name="Group 28"/>
          <p:cNvGrpSpPr/>
          <p:nvPr/>
        </p:nvGrpSpPr>
        <p:grpSpPr>
          <a:xfrm>
            <a:off x="-172240" y="5267980"/>
            <a:ext cx="9171120" cy="1137285"/>
            <a:chOff x="-172240" y="5267980"/>
            <a:chExt cx="9171120" cy="1137285"/>
          </a:xfrm>
        </p:grpSpPr>
        <p:sp>
          <p:nvSpPr>
            <p:cNvPr id="30" name="Rectangle 19"/>
            <p:cNvSpPr>
              <a:spLocks noChangeArrowheads="1"/>
            </p:cNvSpPr>
            <p:nvPr/>
          </p:nvSpPr>
          <p:spPr bwMode="auto">
            <a:xfrm>
              <a:off x="-172240" y="5611812"/>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grpSp>
          <p:nvGrpSpPr>
            <p:cNvPr id="32" name="Group 31"/>
            <p:cNvGrpSpPr/>
            <p:nvPr/>
          </p:nvGrpSpPr>
          <p:grpSpPr>
            <a:xfrm>
              <a:off x="152400" y="5267980"/>
              <a:ext cx="8846480" cy="883910"/>
              <a:chOff x="152400" y="5267980"/>
              <a:chExt cx="8846480" cy="883910"/>
            </a:xfrm>
          </p:grpSpPr>
          <p:sp>
            <p:nvSpPr>
              <p:cNvPr id="34" name="Rectangle 20"/>
              <p:cNvSpPr>
                <a:spLocks noChangeArrowheads="1"/>
              </p:cNvSpPr>
              <p:nvPr/>
            </p:nvSpPr>
            <p:spPr bwMode="auto">
              <a:xfrm>
                <a:off x="152400" y="5267980"/>
                <a:ext cx="877900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Define a whole </a:t>
                </a:r>
                <a:r>
                  <a:rPr lang="en-US" dirty="0">
                    <a:solidFill>
                      <a:srgbClr val="FF00FF"/>
                    </a:solidFill>
                    <a:effectLst>
                      <a:outerShdw blurRad="38100" dist="38100" dir="2700000" algn="tl">
                        <a:srgbClr val="000000"/>
                      </a:outerShdw>
                    </a:effectLst>
                    <a:cs typeface="+mn-cs"/>
                  </a:rPr>
                  <a:t>block</a:t>
                </a:r>
                <a:r>
                  <a:rPr lang="en-US" dirty="0">
                    <a:effectLst>
                      <a:outerShdw blurRad="38100" dist="38100" dir="2700000" algn="tl">
                        <a:srgbClr val="000000"/>
                      </a:outerShdw>
                    </a:effectLst>
                    <a:cs typeface="+mn-cs"/>
                  </a:rPr>
                  <a:t> of table with one “meta” transition.</a:t>
                </a:r>
                <a:endParaRPr lang="en-US" i="1" dirty="0">
                  <a:solidFill>
                    <a:schemeClr val="accent2"/>
                  </a:solidFill>
                  <a:effectLst>
                    <a:outerShdw blurRad="38100" dist="38100" dir="2700000" algn="tl">
                      <a:srgbClr val="000000"/>
                    </a:outerShdw>
                  </a:effectLst>
                  <a:cs typeface="+mn-cs"/>
                </a:endParaRPr>
              </a:p>
            </p:txBody>
          </p:sp>
          <p:sp>
            <p:nvSpPr>
              <p:cNvPr id="35" name="Rectangle 20"/>
              <p:cNvSpPr>
                <a:spLocks noChangeArrowheads="1"/>
              </p:cNvSpPr>
              <p:nvPr/>
            </p:nvSpPr>
            <p:spPr bwMode="auto">
              <a:xfrm>
                <a:off x="1277937" y="5605462"/>
                <a:ext cx="401007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a:t>
                </a:r>
                <a:r>
                  <a:rPr lang="en-US" i="1" dirty="0">
                    <a:cs typeface="+mn-cs"/>
                  </a:rPr>
                  <a:t> </a:t>
                </a:r>
              </a:p>
            </p:txBody>
          </p:sp>
          <p:sp>
            <p:nvSpPr>
              <p:cNvPr id="36" name="Rectangle 20"/>
              <p:cNvSpPr>
                <a:spLocks noChangeArrowheads="1"/>
              </p:cNvSpPr>
              <p:nvPr/>
            </p:nvSpPr>
            <p:spPr bwMode="auto">
              <a:xfrm>
                <a:off x="4626529" y="5628670"/>
                <a:ext cx="437235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grpSp>
        <p:sp>
          <p:nvSpPr>
            <p:cNvPr id="33" name="Rectangle 32"/>
            <p:cNvSpPr>
              <a:spLocks noChangeArrowheads="1"/>
            </p:cNvSpPr>
            <p:nvPr/>
          </p:nvSpPr>
          <p:spPr bwMode="auto">
            <a:xfrm>
              <a:off x="-101162" y="594360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grpSp>
      <p:sp>
        <p:nvSpPr>
          <p:cNvPr id="37" name="Rectangle 17"/>
          <p:cNvSpPr>
            <a:spLocks noChangeArrowheads="1"/>
          </p:cNvSpPr>
          <p:nvPr/>
        </p:nvSpPr>
        <p:spPr bwMode="auto">
          <a:xfrm>
            <a:off x="273050" y="19954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18" name="Text Box 6"/>
          <p:cNvSpPr txBox="1">
            <a:spLocks noChangeArrowheads="1"/>
          </p:cNvSpPr>
          <p:nvPr/>
        </p:nvSpPr>
        <p:spPr bwMode="auto">
          <a:xfrm>
            <a:off x="3158490" y="624840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is how the test is answered!</a:t>
            </a:r>
          </a:p>
        </p:txBody>
      </p:sp>
      <p:sp>
        <p:nvSpPr>
          <p:cNvPr id="23" name="Text Box 6"/>
          <p:cNvSpPr txBox="1">
            <a:spLocks noChangeArrowheads="1"/>
          </p:cNvSpPr>
          <p:nvPr/>
        </p:nvSpPr>
        <p:spPr bwMode="auto">
          <a:xfrm>
            <a:off x="3200400" y="145798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is how the test is asked!</a:t>
            </a:r>
          </a:p>
        </p:txBody>
      </p:sp>
    </p:spTree>
    <p:extLst>
      <p:ext uri="{BB962C8B-B14F-4D97-AF65-F5344CB8AC3E}">
        <p14:creationId xmlns:p14="http://schemas.microsoft.com/office/powerpoint/2010/main" val="2300527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0 0 L 0 0.25 E" pathEditMode="relative" ptsTypes="">
                                      <p:cBhvr>
                                        <p:cTn id="6" dur="2000" fill="hold"/>
                                        <p:tgtEl>
                                          <p:spTgt spid="3"/>
                                        </p:tgtEl>
                                        <p:attrNameLst>
                                          <p:attrName>ppt_x</p:attrName>
                                          <p:attrName>ppt_y</p:attrName>
                                        </p:attrNameLst>
                                      </p:cBhvr>
                                    </p:animMotion>
                                  </p:childTnLst>
                                </p:cTn>
                              </p:par>
                              <p:par>
                                <p:cTn id="7" presetID="42" presetClass="path" presetSubtype="0" accel="50000" decel="50000" fill="hold" nodeType="withEffect">
                                  <p:stCondLst>
                                    <p:cond delay="0"/>
                                  </p:stCondLst>
                                  <p:childTnLst>
                                    <p:animMotion origin="layout" path="M -2.22222E-6 4.07407E-6 L -0.00139 -0.3919 " pathEditMode="relative" rAng="0" ptsTypes="AA">
                                      <p:cBhvr>
                                        <p:cTn id="8" dur="2000" fill="hold"/>
                                        <p:tgtEl>
                                          <p:spTgt spid="20"/>
                                        </p:tgtEl>
                                        <p:attrNameLst>
                                          <p:attrName>ppt_x</p:attrName>
                                          <p:attrName>ppt_y</p:attrName>
                                        </p:attrNameLst>
                                      </p:cBhvr>
                                      <p:rCtr x="-69" y="-19606"/>
                                    </p:animMotion>
                                  </p:childTnLst>
                                </p:cTn>
                              </p:par>
                              <p:par>
                                <p:cTn id="9" presetID="8" presetClass="emph" presetSubtype="0" fill="hold" grpId="0" nodeType="withEffect">
                                  <p:stCondLst>
                                    <p:cond delay="0"/>
                                  </p:stCondLst>
                                  <p:childTnLst>
                                    <p:animRot by="10800000">
                                      <p:cBhvr>
                                        <p:cTn id="10" dur="2000" fill="hold"/>
                                        <p:tgtEl>
                                          <p:spTgt spid="19"/>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0-#ppt_w/2"/>
                                          </p:val>
                                        </p:tav>
                                        <p:tav tm="100000">
                                          <p:val>
                                            <p:strVal val="#ppt_x"/>
                                          </p:val>
                                        </p:tav>
                                      </p:tavLst>
                                    </p:anim>
                                    <p:anim calcmode="lin" valueType="num">
                                      <p:cBhvr additive="base">
                                        <p:cTn id="16"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additive="base">
                                        <p:cTn id="21" dur="500" fill="hold"/>
                                        <p:tgtEl>
                                          <p:spTgt spid="37"/>
                                        </p:tgtEl>
                                        <p:attrNameLst>
                                          <p:attrName>ppt_x</p:attrName>
                                        </p:attrNameLst>
                                      </p:cBhvr>
                                      <p:tavLst>
                                        <p:tav tm="0">
                                          <p:val>
                                            <p:strVal val="0-#ppt_w/2"/>
                                          </p:val>
                                        </p:tav>
                                        <p:tav tm="100000">
                                          <p:val>
                                            <p:strVal val="#ppt_x"/>
                                          </p:val>
                                        </p:tav>
                                      </p:tavLst>
                                    </p:anim>
                                    <p:anim calcmode="lin" valueType="num">
                                      <p:cBhvr additive="base">
                                        <p:cTn id="22"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7" grpId="0"/>
      <p:bldP spid="23"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3"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1448" name="Group 30"/>
          <p:cNvGrpSpPr>
            <a:grpSpLocks/>
          </p:cNvGrpSpPr>
          <p:nvPr/>
        </p:nvGrpSpPr>
        <p:grpSpPr bwMode="auto">
          <a:xfrm>
            <a:off x="5718175" y="990600"/>
            <a:ext cx="1227138" cy="2012950"/>
            <a:chOff x="3602" y="624"/>
            <a:chExt cx="773" cy="1268"/>
          </a:xfrm>
        </p:grpSpPr>
        <p:sp>
          <p:nvSpPr>
            <p:cNvPr id="61461"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1462"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63"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1464"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1465"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1466"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499" name="Rectangle 19"/>
          <p:cNvSpPr>
            <a:spLocks noChangeArrowheads="1"/>
          </p:cNvSpPr>
          <p:nvPr/>
        </p:nvSpPr>
        <p:spPr bwMode="auto">
          <a:xfrm>
            <a:off x="1244600" y="4146550"/>
            <a:ext cx="4394200"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rPr>
              <a:t>δ</a:t>
            </a:r>
            <a:r>
              <a:rPr lang="en-US" i="1">
                <a:solidFill>
                  <a:schemeClr val="accent2"/>
                </a:solidFill>
                <a:effectLst>
                  <a:outerShdw blurRad="38100" dist="38100" dir="2700000" algn="tl">
                    <a:srgbClr val="000000"/>
                  </a:outerShdw>
                </a:effectLst>
                <a:cs typeface="+mn-cs"/>
              </a:rPr>
              <a:t>(q,c) = &lt;q’,c’,direction&gt;</a:t>
            </a:r>
            <a:r>
              <a:rPr lang="en-US">
                <a:cs typeface="+mn-cs"/>
              </a:rPr>
              <a:t> </a:t>
            </a:r>
          </a:p>
        </p:txBody>
      </p:sp>
      <p:sp>
        <p:nvSpPr>
          <p:cNvPr id="404500" name="Rectangle 20"/>
          <p:cNvSpPr>
            <a:spLocks noChangeArrowheads="1"/>
          </p:cNvSpPr>
          <p:nvPr/>
        </p:nvSpPr>
        <p:spPr bwMode="auto">
          <a:xfrm>
            <a:off x="1206500" y="4540250"/>
            <a:ext cx="759759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&lt;line=39,x=3,y=0&gt;</a:t>
            </a:r>
            <a:r>
              <a:rPr lang="en-US" i="1" dirty="0">
                <a:solidFill>
                  <a:schemeClr val="accent2"/>
                </a:solidFill>
                <a:effectLst>
                  <a:outerShdw blurRad="38100" dist="38100" dir="2700000" algn="tl">
                    <a:srgbClr val="000000"/>
                  </a:outerShdw>
                </a:effectLst>
                <a:cs typeface="+mn-cs"/>
              </a:rPr>
              <a:t>,1) = &lt;q</a:t>
            </a:r>
            <a:r>
              <a:rPr lang="en-US" i="1" baseline="-25000" dirty="0">
                <a:solidFill>
                  <a:schemeClr val="accent2"/>
                </a:solidFill>
                <a:effectLst>
                  <a:outerShdw blurRad="38100" dist="38100" dir="2700000" algn="tl">
                    <a:srgbClr val="000000"/>
                  </a:outerShdw>
                </a:effectLst>
                <a:cs typeface="+mn-cs"/>
              </a:rPr>
              <a:t>&lt;line=40,x=3,y=1&gt;</a:t>
            </a:r>
            <a:r>
              <a:rPr lang="en-US" i="1" dirty="0">
                <a:solidFill>
                  <a:schemeClr val="accent2"/>
                </a:solidFill>
                <a:effectLst>
                  <a:outerShdw blurRad="38100" dist="38100" dir="2700000" algn="tl">
                    <a:srgbClr val="000000"/>
                  </a:outerShdw>
                </a:effectLst>
                <a:cs typeface="+mn-cs"/>
              </a:rPr>
              <a:t>,1,right&gt;</a:t>
            </a:r>
            <a:r>
              <a:rPr lang="en-US" i="1" dirty="0">
                <a:cs typeface="+mn-cs"/>
              </a:rPr>
              <a:t> </a:t>
            </a:r>
          </a:p>
        </p:txBody>
      </p:sp>
      <p:sp>
        <p:nvSpPr>
          <p:cNvPr id="61452" name="Text Box 2"/>
          <p:cNvSpPr txBox="1">
            <a:spLocks noChangeArrowheads="1"/>
          </p:cNvSpPr>
          <p:nvPr/>
        </p:nvSpPr>
        <p:spPr bwMode="auto">
          <a:xfrm>
            <a:off x="7727950" y="16637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404506" name="Rectangle 26"/>
          <p:cNvSpPr>
            <a:spLocks noChangeArrowheads="1"/>
          </p:cNvSpPr>
          <p:nvPr/>
        </p:nvSpPr>
        <p:spPr bwMode="auto">
          <a:xfrm>
            <a:off x="6059488" y="1141413"/>
            <a:ext cx="1027112" cy="9159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l=39,</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y=0</a:t>
            </a:r>
          </a:p>
        </p:txBody>
      </p:sp>
      <p:sp>
        <p:nvSpPr>
          <p:cNvPr id="2" name="Rectangle 20"/>
          <p:cNvSpPr>
            <a:spLocks noChangeArrowheads="1"/>
          </p:cNvSpPr>
          <p:nvPr/>
        </p:nvSpPr>
        <p:spPr bwMode="auto">
          <a:xfrm>
            <a:off x="304800" y="3062288"/>
            <a:ext cx="6696075"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Suppose the current state is</a:t>
            </a:r>
            <a:r>
              <a:rPr lang="en-US">
                <a:cs typeface="+mn-cs"/>
              </a:rPr>
              <a:t> </a:t>
            </a:r>
            <a:r>
              <a:rPr lang="en-US" i="1">
                <a:solidFill>
                  <a:schemeClr val="accent2"/>
                </a:solidFill>
                <a:effectLst>
                  <a:outerShdw blurRad="38100" dist="38100" dir="2700000" algn="tl">
                    <a:srgbClr val="000000"/>
                  </a:outerShdw>
                </a:effectLst>
                <a:cs typeface="+mn-cs"/>
              </a:rPr>
              <a:t>q</a:t>
            </a:r>
            <a:r>
              <a:rPr lang="en-US" i="1" baseline="-25000">
                <a:solidFill>
                  <a:schemeClr val="accent2"/>
                </a:solidFill>
                <a:effectLst>
                  <a:outerShdw blurRad="38100" dist="38100" dir="2700000" algn="tl">
                    <a:srgbClr val="000000"/>
                  </a:outerShdw>
                </a:effectLst>
                <a:cs typeface="+mn-cs"/>
              </a:rPr>
              <a:t>&lt;line=39,x=3,y=0&gt;</a:t>
            </a:r>
            <a:endParaRPr lang="en-US" i="1">
              <a:solidFill>
                <a:schemeClr val="accent2"/>
              </a:solidFill>
              <a:effectLst>
                <a:outerShdw blurRad="38100" dist="38100" dir="2700000" algn="tl">
                  <a:srgbClr val="000000"/>
                </a:outerShdw>
              </a:effectLst>
              <a:cs typeface="+mn-cs"/>
            </a:endParaRPr>
          </a:p>
        </p:txBody>
      </p:sp>
      <p:sp>
        <p:nvSpPr>
          <p:cNvPr id="3" name="Rectangle 20"/>
          <p:cNvSpPr>
            <a:spLocks noChangeArrowheads="1"/>
          </p:cNvSpPr>
          <p:nvPr/>
        </p:nvSpPr>
        <p:spPr bwMode="auto">
          <a:xfrm>
            <a:off x="2362200" y="5181600"/>
            <a:ext cx="3922713"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Name of previous state.</a:t>
            </a:r>
            <a:endParaRPr lang="en-US" i="1">
              <a:solidFill>
                <a:schemeClr val="accent2"/>
              </a:solidFill>
              <a:effectLst>
                <a:outerShdw blurRad="38100" dist="38100" dir="2700000" algn="tl">
                  <a:srgbClr val="000000"/>
                </a:outerShdw>
              </a:effectLst>
              <a:cs typeface="+mn-cs"/>
            </a:endParaRPr>
          </a:p>
        </p:txBody>
      </p:sp>
      <p:sp>
        <p:nvSpPr>
          <p:cNvPr id="4" name="Rectangle 20"/>
          <p:cNvSpPr>
            <a:spLocks noChangeArrowheads="1"/>
          </p:cNvSpPr>
          <p:nvPr/>
        </p:nvSpPr>
        <p:spPr bwMode="auto">
          <a:xfrm>
            <a:off x="2362200" y="6110288"/>
            <a:ext cx="3309938"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Name of next state.</a:t>
            </a:r>
          </a:p>
        </p:txBody>
      </p:sp>
      <p:sp>
        <p:nvSpPr>
          <p:cNvPr id="61483" name="AutoShape 43"/>
          <p:cNvSpPr>
            <a:spLocks/>
          </p:cNvSpPr>
          <p:nvPr/>
        </p:nvSpPr>
        <p:spPr bwMode="auto">
          <a:xfrm rot="16200000" flipV="1">
            <a:off x="2732882" y="4079081"/>
            <a:ext cx="152400" cy="2027237"/>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1484" name="AutoShape 44"/>
          <p:cNvSpPr>
            <a:spLocks/>
          </p:cNvSpPr>
          <p:nvPr/>
        </p:nvSpPr>
        <p:spPr bwMode="auto">
          <a:xfrm rot="16200000" flipV="1">
            <a:off x="5966619" y="4066381"/>
            <a:ext cx="152400" cy="2027238"/>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 name="Rectangle 20"/>
          <p:cNvSpPr>
            <a:spLocks noChangeArrowheads="1"/>
          </p:cNvSpPr>
          <p:nvPr/>
        </p:nvSpPr>
        <p:spPr bwMode="auto">
          <a:xfrm>
            <a:off x="2374900" y="5616575"/>
            <a:ext cx="3121025"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Character at head.</a:t>
            </a:r>
          </a:p>
        </p:txBody>
      </p:sp>
      <p:sp>
        <p:nvSpPr>
          <p:cNvPr id="61486" name="AutoShape 46"/>
          <p:cNvSpPr>
            <a:spLocks/>
          </p:cNvSpPr>
          <p:nvPr/>
        </p:nvSpPr>
        <p:spPr bwMode="auto">
          <a:xfrm rot="16200000" flipV="1">
            <a:off x="4038600" y="4851400"/>
            <a:ext cx="152400" cy="457200"/>
          </a:xfrm>
          <a:prstGeom prst="leftBrace">
            <a:avLst>
              <a:gd name="adj1" fmla="val 25000"/>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04506"/>
                                        </p:tgtEl>
                                        <p:attrNameLst>
                                          <p:attrName>style.visibility</p:attrName>
                                        </p:attrNameLst>
                                      </p:cBhvr>
                                      <p:to>
                                        <p:strVal val="visible"/>
                                      </p:to>
                                    </p:set>
                                    <p:anim calcmode="lin" valueType="num">
                                      <p:cBhvr additive="base">
                                        <p:cTn id="11" dur="500" fill="hold"/>
                                        <p:tgtEl>
                                          <p:spTgt spid="404506"/>
                                        </p:tgtEl>
                                        <p:attrNameLst>
                                          <p:attrName>ppt_x</p:attrName>
                                        </p:attrNameLst>
                                      </p:cBhvr>
                                      <p:tavLst>
                                        <p:tav tm="0">
                                          <p:val>
                                            <p:strVal val="#ppt_x"/>
                                          </p:val>
                                        </p:tav>
                                        <p:tav tm="100000">
                                          <p:val>
                                            <p:strVal val="#ppt_x"/>
                                          </p:val>
                                        </p:tav>
                                      </p:tavLst>
                                    </p:anim>
                                    <p:anim calcmode="lin" valueType="num">
                                      <p:cBhvr additive="base">
                                        <p:cTn id="12" dur="500" fill="hold"/>
                                        <p:tgtEl>
                                          <p:spTgt spid="40450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04497"/>
                                        </p:tgtEl>
                                        <p:attrNameLst>
                                          <p:attrName>style.visibility</p:attrName>
                                        </p:attrNameLst>
                                      </p:cBhvr>
                                      <p:to>
                                        <p:strVal val="visible"/>
                                      </p:to>
                                    </p:set>
                                    <p:anim calcmode="lin" valueType="num">
                                      <p:cBhvr additive="base">
                                        <p:cTn id="17" dur="500" fill="hold"/>
                                        <p:tgtEl>
                                          <p:spTgt spid="404497"/>
                                        </p:tgtEl>
                                        <p:attrNameLst>
                                          <p:attrName>ppt_x</p:attrName>
                                        </p:attrNameLst>
                                      </p:cBhvr>
                                      <p:tavLst>
                                        <p:tav tm="0">
                                          <p:val>
                                            <p:strVal val="#ppt_x"/>
                                          </p:val>
                                        </p:tav>
                                        <p:tav tm="100000">
                                          <p:val>
                                            <p:strVal val="#ppt_x"/>
                                          </p:val>
                                        </p:tav>
                                      </p:tavLst>
                                    </p:anim>
                                    <p:anim calcmode="lin" valueType="num">
                                      <p:cBhvr additive="base">
                                        <p:cTn id="18" dur="500" fill="hold"/>
                                        <p:tgtEl>
                                          <p:spTgt spid="40449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04499"/>
                                        </p:tgtEl>
                                        <p:attrNameLst>
                                          <p:attrName>style.visibility</p:attrName>
                                        </p:attrNameLst>
                                      </p:cBhvr>
                                      <p:to>
                                        <p:strVal val="visible"/>
                                      </p:to>
                                    </p:set>
                                    <p:anim calcmode="lin" valueType="num">
                                      <p:cBhvr additive="base">
                                        <p:cTn id="23" dur="500" fill="hold"/>
                                        <p:tgtEl>
                                          <p:spTgt spid="404499"/>
                                        </p:tgtEl>
                                        <p:attrNameLst>
                                          <p:attrName>ppt_x</p:attrName>
                                        </p:attrNameLst>
                                      </p:cBhvr>
                                      <p:tavLst>
                                        <p:tav tm="0">
                                          <p:val>
                                            <p:strVal val="#ppt_x"/>
                                          </p:val>
                                        </p:tav>
                                        <p:tav tm="100000">
                                          <p:val>
                                            <p:strVal val="#ppt_x"/>
                                          </p:val>
                                        </p:tav>
                                      </p:tavLst>
                                    </p:anim>
                                    <p:anim calcmode="lin" valueType="num">
                                      <p:cBhvr additive="base">
                                        <p:cTn id="24" dur="500" fill="hold"/>
                                        <p:tgtEl>
                                          <p:spTgt spid="404499"/>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404500">
                                            <p:txEl>
                                              <p:pRg st="0" end="0"/>
                                            </p:txEl>
                                          </p:spTgt>
                                        </p:tgtEl>
                                        <p:attrNameLst>
                                          <p:attrName>style.visibility</p:attrName>
                                        </p:attrNameLst>
                                      </p:cBhvr>
                                      <p:to>
                                        <p:strVal val="visible"/>
                                      </p:to>
                                    </p:set>
                                    <p:anim calcmode="lin" valueType="num">
                                      <p:cBhvr additive="base">
                                        <p:cTn id="29" dur="500" fill="hold"/>
                                        <p:tgtEl>
                                          <p:spTgt spid="404500">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0450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3">
                                            <p:txEl>
                                              <p:pRg st="0" end="0"/>
                                            </p:txEl>
                                          </p:spTgt>
                                        </p:tgtEl>
                                        <p:attrNameLst>
                                          <p:attrName>style.visibility</p:attrName>
                                        </p:attrNameLst>
                                      </p:cBhvr>
                                      <p:to>
                                        <p:strVal val="visible"/>
                                      </p:to>
                                    </p:set>
                                    <p:anim calcmode="lin" valueType="num">
                                      <p:cBhvr additive="base">
                                        <p:cTn id="35"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0" end="0"/>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1483"/>
                                        </p:tgtEl>
                                        <p:attrNameLst>
                                          <p:attrName>style.visibility</p:attrName>
                                        </p:attrNameLst>
                                      </p:cBhvr>
                                      <p:to>
                                        <p:strVal val="visible"/>
                                      </p:to>
                                    </p:set>
                                    <p:anim calcmode="lin" valueType="num">
                                      <p:cBhvr additive="base">
                                        <p:cTn id="39" dur="500" fill="hold"/>
                                        <p:tgtEl>
                                          <p:spTgt spid="61483"/>
                                        </p:tgtEl>
                                        <p:attrNameLst>
                                          <p:attrName>ppt_x</p:attrName>
                                        </p:attrNameLst>
                                      </p:cBhvr>
                                      <p:tavLst>
                                        <p:tav tm="0">
                                          <p:val>
                                            <p:strVal val="#ppt_x"/>
                                          </p:val>
                                        </p:tav>
                                        <p:tav tm="100000">
                                          <p:val>
                                            <p:strVal val="#ppt_x"/>
                                          </p:val>
                                        </p:tav>
                                      </p:tavLst>
                                    </p:anim>
                                    <p:anim calcmode="lin" valueType="num">
                                      <p:cBhvr additive="base">
                                        <p:cTn id="40" dur="500" fill="hold"/>
                                        <p:tgtEl>
                                          <p:spTgt spid="61483"/>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5">
                                            <p:txEl>
                                              <p:pRg st="0" end="0"/>
                                            </p:txEl>
                                          </p:spTgt>
                                        </p:tgtEl>
                                        <p:attrNameLst>
                                          <p:attrName>style.visibility</p:attrName>
                                        </p:attrNameLst>
                                      </p:cBhvr>
                                      <p:to>
                                        <p:strVal val="visible"/>
                                      </p:to>
                                    </p:set>
                                    <p:anim calcmode="lin" valueType="num">
                                      <p:cBhvr additive="base">
                                        <p:cTn id="45"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5">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61486"/>
                                        </p:tgtEl>
                                        <p:attrNameLst>
                                          <p:attrName>style.visibility</p:attrName>
                                        </p:attrNameLst>
                                      </p:cBhvr>
                                      <p:to>
                                        <p:strVal val="visible"/>
                                      </p:to>
                                    </p:set>
                                    <p:anim calcmode="lin" valueType="num">
                                      <p:cBhvr additive="base">
                                        <p:cTn id="49" dur="500" fill="hold"/>
                                        <p:tgtEl>
                                          <p:spTgt spid="61486"/>
                                        </p:tgtEl>
                                        <p:attrNameLst>
                                          <p:attrName>ppt_x</p:attrName>
                                        </p:attrNameLst>
                                      </p:cBhvr>
                                      <p:tavLst>
                                        <p:tav tm="0">
                                          <p:val>
                                            <p:strVal val="#ppt_x"/>
                                          </p:val>
                                        </p:tav>
                                        <p:tav tm="100000">
                                          <p:val>
                                            <p:strVal val="#ppt_x"/>
                                          </p:val>
                                        </p:tav>
                                      </p:tavLst>
                                    </p:anim>
                                    <p:anim calcmode="lin" valueType="num">
                                      <p:cBhvr additive="base">
                                        <p:cTn id="50" dur="500" fill="hold"/>
                                        <p:tgtEl>
                                          <p:spTgt spid="61486"/>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4">
                                            <p:txEl>
                                              <p:pRg st="0" end="0"/>
                                            </p:txEl>
                                          </p:spTgt>
                                        </p:tgtEl>
                                        <p:attrNameLst>
                                          <p:attrName>style.visibility</p:attrName>
                                        </p:attrNameLst>
                                      </p:cBhvr>
                                      <p:to>
                                        <p:strVal val="visible"/>
                                      </p:to>
                                    </p:set>
                                    <p:anim calcmode="lin" valueType="num">
                                      <p:cBhvr additive="base">
                                        <p:cTn id="55"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4">
                                            <p:txEl>
                                              <p:pRg st="0" end="0"/>
                                            </p:txEl>
                                          </p:spTgt>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61484"/>
                                        </p:tgtEl>
                                        <p:attrNameLst>
                                          <p:attrName>style.visibility</p:attrName>
                                        </p:attrNameLst>
                                      </p:cBhvr>
                                      <p:to>
                                        <p:strVal val="visible"/>
                                      </p:to>
                                    </p:set>
                                    <p:anim calcmode="lin" valueType="num">
                                      <p:cBhvr additive="base">
                                        <p:cTn id="59" dur="500" fill="hold"/>
                                        <p:tgtEl>
                                          <p:spTgt spid="61484"/>
                                        </p:tgtEl>
                                        <p:attrNameLst>
                                          <p:attrName>ppt_x</p:attrName>
                                        </p:attrNameLst>
                                      </p:cBhvr>
                                      <p:tavLst>
                                        <p:tav tm="0">
                                          <p:val>
                                            <p:strVal val="#ppt_x"/>
                                          </p:val>
                                        </p:tav>
                                        <p:tav tm="100000">
                                          <p:val>
                                            <p:strVal val="#ppt_x"/>
                                          </p:val>
                                        </p:tav>
                                      </p:tavLst>
                                    </p:anim>
                                    <p:anim calcmode="lin" valueType="num">
                                      <p:cBhvr additive="base">
                                        <p:cTn id="60" dur="500" fill="hold"/>
                                        <p:tgtEl>
                                          <p:spTgt spid="614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499" grpId="0"/>
      <p:bldP spid="404506" grpId="0"/>
      <p:bldP spid="61483" grpId="0" animBg="1"/>
      <p:bldP spid="61484" grpId="0" animBg="1"/>
      <p:bldP spid="61486"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3496" name="Group 8"/>
          <p:cNvGrpSpPr>
            <a:grpSpLocks/>
          </p:cNvGrpSpPr>
          <p:nvPr/>
        </p:nvGrpSpPr>
        <p:grpSpPr bwMode="auto">
          <a:xfrm>
            <a:off x="5718175" y="990600"/>
            <a:ext cx="1227138" cy="2012950"/>
            <a:chOff x="3602" y="624"/>
            <a:chExt cx="773" cy="1268"/>
          </a:xfrm>
        </p:grpSpPr>
        <p:sp>
          <p:nvSpPr>
            <p:cNvPr id="6350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35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350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404499" name="Rectangle 19"/>
          <p:cNvSpPr>
            <a:spLocks noChangeArrowheads="1"/>
          </p:cNvSpPr>
          <p:nvPr/>
        </p:nvSpPr>
        <p:spPr bwMode="auto">
          <a:xfrm>
            <a:off x="1244600" y="4146550"/>
            <a:ext cx="4394200"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q,c</a:t>
            </a:r>
            <a:r>
              <a:rPr lang="en-US" i="1" dirty="0">
                <a:solidFill>
                  <a:schemeClr val="accent2"/>
                </a:solidFill>
                <a:effectLst>
                  <a:outerShdw blurRad="38100" dist="38100" dir="2700000" algn="tl">
                    <a:srgbClr val="000000"/>
                  </a:outerShdw>
                </a:effectLst>
                <a:cs typeface="+mn-cs"/>
              </a:rPr>
              <a:t>) = &lt;</a:t>
            </a:r>
            <a:r>
              <a:rPr lang="en-US" i="1" dirty="0" err="1">
                <a:solidFill>
                  <a:schemeClr val="accent2"/>
                </a:solidFill>
                <a:effectLst>
                  <a:outerShdw blurRad="38100" dist="38100" dir="2700000" algn="tl">
                    <a:srgbClr val="000000"/>
                  </a:outerShdw>
                </a:effectLst>
                <a:cs typeface="+mn-cs"/>
              </a:rPr>
              <a:t>q’,c’,direction</a:t>
            </a:r>
            <a:r>
              <a:rPr lang="en-US" i="1" dirty="0">
                <a:solidFill>
                  <a:schemeClr val="accent2"/>
                </a:solidFill>
                <a:effectLst>
                  <a:outerShdw blurRad="38100" dist="38100" dir="2700000" algn="tl">
                    <a:srgbClr val="000000"/>
                  </a:outerShdw>
                </a:effectLst>
                <a:cs typeface="+mn-cs"/>
              </a:rPr>
              <a:t>&gt;</a:t>
            </a:r>
            <a:r>
              <a:rPr lang="en-US" dirty="0">
                <a:cs typeface="+mn-cs"/>
              </a:rPr>
              <a:t> </a:t>
            </a:r>
          </a:p>
        </p:txBody>
      </p:sp>
      <p:sp>
        <p:nvSpPr>
          <p:cNvPr id="2" name="Rectangle 20"/>
          <p:cNvSpPr>
            <a:spLocks noChangeArrowheads="1"/>
          </p:cNvSpPr>
          <p:nvPr/>
        </p:nvSpPr>
        <p:spPr bwMode="auto">
          <a:xfrm>
            <a:off x="1277937" y="4540250"/>
            <a:ext cx="773865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3"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4" name="Rectangle 20"/>
          <p:cNvSpPr>
            <a:spLocks noChangeArrowheads="1"/>
          </p:cNvSpPr>
          <p:nvPr/>
        </p:nvSpPr>
        <p:spPr bwMode="auto">
          <a:xfrm>
            <a:off x="1616560" y="5068431"/>
            <a:ext cx="6657015" cy="2246769"/>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Recall: To keep the number of states finite</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(and size of the table for </a:t>
            </a:r>
            <a:r>
              <a:rPr lang="el-GR" i="1" dirty="0">
                <a:solidFill>
                  <a:schemeClr val="accent2"/>
                </a:solidFill>
                <a:effectLst>
                  <a:outerShdw blurRad="38100" dist="38100" dir="2700000" algn="tl">
                    <a:srgbClr val="000000"/>
                  </a:outerShdw>
                </a:effectLst>
              </a:rPr>
              <a:t>δ</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the range of values must be bounded.</a:t>
            </a:r>
          </a:p>
          <a:p>
            <a:pPr algn="ctr" eaLnBrk="0" hangingPunct="0">
              <a:defRPr/>
            </a:pPr>
            <a:r>
              <a:rPr lang="en-US" i="1" dirty="0">
                <a:solidFill>
                  <a:schemeClr val="accent2"/>
                </a:solidFill>
                <a:effectLst>
                  <a:outerShdw blurRad="38100" dist="38100" dir="2700000" algn="tl">
                    <a:srgbClr val="000000"/>
                  </a:outerShdw>
                </a:effectLst>
                <a:cs typeface="Arial" pitchFamily="34" charset="0"/>
              </a:rPr>
              <a:t>x’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Times New Roman" pitchFamily="18" charset="0"/>
              </a:rPr>
              <a:t> </a:t>
            </a:r>
            <a:r>
              <a:rPr lang="en-US" i="1" dirty="0">
                <a:solidFill>
                  <a:schemeClr val="accent2"/>
                </a:solidFill>
                <a:effectLst>
                  <a:outerShdw blurRad="38100" dist="38100" dir="2700000" algn="tl">
                    <a:srgbClr val="000000"/>
                  </a:outerShdw>
                </a:effectLst>
                <a:cs typeface="Arial" pitchFamily="34" charset="0"/>
              </a:rPr>
              <a:t>{0,1,2,3,4}, y’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Arial" pitchFamily="34" charset="0"/>
              </a:rPr>
              <a:t> {0,1,2,3,4}, </a:t>
            </a:r>
            <a:endParaRPr lang="en-CA" dirty="0"/>
          </a:p>
          <a:p>
            <a:pPr algn="ctr" eaLnBrk="0" hangingPunct="0">
              <a:defRPr/>
            </a:pPr>
            <a:endParaRPr lang="en-US" dirty="0">
              <a:effectLst>
                <a:outerShdw blurRad="38100" dist="38100" dir="2700000" algn="tl">
                  <a:srgbClr val="000000"/>
                </a:outerShdw>
              </a:effectLst>
              <a:cs typeface="+mn-cs"/>
            </a:endParaRPr>
          </a:p>
        </p:txBody>
      </p:sp>
      <p:sp>
        <p:nvSpPr>
          <p:cNvPr id="21" name="Rectangle 20"/>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Tree>
    <p:extLst>
      <p:ext uri="{BB962C8B-B14F-4D97-AF65-F5344CB8AC3E}">
        <p14:creationId xmlns:p14="http://schemas.microsoft.com/office/powerpoint/2010/main" val="3268169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04500"/>
                                        </p:tgtEl>
                                        <p:attrNameLst>
                                          <p:attrName>style.visibility</p:attrName>
                                        </p:attrNameLst>
                                      </p:cBhvr>
                                      <p:to>
                                        <p:strVal val="visible"/>
                                      </p:to>
                                    </p:set>
                                    <p:anim calcmode="lin" valueType="num">
                                      <p:cBhvr additive="base">
                                        <p:cTn id="7" dur="500" fill="hold"/>
                                        <p:tgtEl>
                                          <p:spTgt spid="404500"/>
                                        </p:tgtEl>
                                        <p:attrNameLst>
                                          <p:attrName>ppt_x</p:attrName>
                                        </p:attrNameLst>
                                      </p:cBhvr>
                                      <p:tavLst>
                                        <p:tav tm="0">
                                          <p:val>
                                            <p:strVal val="0-#ppt_w/2"/>
                                          </p:val>
                                        </p:tav>
                                        <p:tav tm="100000">
                                          <p:val>
                                            <p:strVal val="#ppt_x"/>
                                          </p:val>
                                        </p:tav>
                                      </p:tavLst>
                                    </p:anim>
                                    <p:anim calcmode="lin" valueType="num">
                                      <p:cBhvr additive="base">
                                        <p:cTn id="8" dur="500" fill="hold"/>
                                        <p:tgtEl>
                                          <p:spTgt spid="40450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xEl>
                                              <p:pRg st="0" end="0"/>
                                            </p:txEl>
                                          </p:spTgt>
                                        </p:tgtEl>
                                        <p:attrNameLst>
                                          <p:attrName>style.visibility</p:attrName>
                                        </p:attrNameLst>
                                      </p:cBhvr>
                                      <p:to>
                                        <p:strVal val="visible"/>
                                      </p:to>
                                    </p:set>
                                    <p:anim calcmode="lin" valueType="num">
                                      <p:cBhvr additive="base">
                                        <p:cTn id="19"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ppt_x"/>
                                          </p:val>
                                        </p:tav>
                                        <p:tav tm="100000">
                                          <p:val>
                                            <p:strVal val="#ppt_x"/>
                                          </p:val>
                                        </p:tav>
                                      </p:tavLst>
                                    </p:anim>
                                    <p:anim calcmode="lin" valueType="num">
                                      <p:cBhvr additive="base">
                                        <p:cTn id="3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500" grpId="0"/>
      <p:bldP spid="3" grpId="0"/>
      <p:bldP spid="4" grpId="0"/>
      <p:bldP spid="2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3496" name="Group 8"/>
          <p:cNvGrpSpPr>
            <a:grpSpLocks/>
          </p:cNvGrpSpPr>
          <p:nvPr/>
        </p:nvGrpSpPr>
        <p:grpSpPr bwMode="auto">
          <a:xfrm>
            <a:off x="5718175" y="990600"/>
            <a:ext cx="1227138" cy="2012950"/>
            <a:chOff x="3602" y="624"/>
            <a:chExt cx="773" cy="1268"/>
          </a:xfrm>
        </p:grpSpPr>
        <p:sp>
          <p:nvSpPr>
            <p:cNvPr id="6350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35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350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404499" name="Rectangle 19"/>
          <p:cNvSpPr>
            <a:spLocks noChangeArrowheads="1"/>
          </p:cNvSpPr>
          <p:nvPr/>
        </p:nvSpPr>
        <p:spPr bwMode="auto">
          <a:xfrm>
            <a:off x="1244600" y="4146550"/>
            <a:ext cx="4394200"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q,c</a:t>
            </a:r>
            <a:r>
              <a:rPr lang="en-US" i="1" dirty="0">
                <a:solidFill>
                  <a:schemeClr val="accent2"/>
                </a:solidFill>
                <a:effectLst>
                  <a:outerShdw blurRad="38100" dist="38100" dir="2700000" algn="tl">
                    <a:srgbClr val="000000"/>
                  </a:outerShdw>
                </a:effectLst>
                <a:cs typeface="+mn-cs"/>
              </a:rPr>
              <a:t>) = &lt;</a:t>
            </a:r>
            <a:r>
              <a:rPr lang="en-US" i="1" dirty="0" err="1">
                <a:solidFill>
                  <a:schemeClr val="accent2"/>
                </a:solidFill>
                <a:effectLst>
                  <a:outerShdw blurRad="38100" dist="38100" dir="2700000" algn="tl">
                    <a:srgbClr val="000000"/>
                  </a:outerShdw>
                </a:effectLst>
                <a:cs typeface="+mn-cs"/>
              </a:rPr>
              <a:t>q’,c’,direction</a:t>
            </a:r>
            <a:r>
              <a:rPr lang="en-US" i="1" dirty="0">
                <a:solidFill>
                  <a:schemeClr val="accent2"/>
                </a:solidFill>
                <a:effectLst>
                  <a:outerShdw blurRad="38100" dist="38100" dir="2700000" algn="tl">
                    <a:srgbClr val="000000"/>
                  </a:outerShdw>
                </a:effectLst>
                <a:cs typeface="+mn-cs"/>
              </a:rPr>
              <a:t>&gt;</a:t>
            </a:r>
            <a:r>
              <a:rPr lang="en-US" dirty="0">
                <a:cs typeface="+mn-cs"/>
              </a:rPr>
              <a:t> </a:t>
            </a:r>
          </a:p>
        </p:txBody>
      </p:sp>
      <p:sp>
        <p:nvSpPr>
          <p:cNvPr id="23" name="Rectangle 20"/>
          <p:cNvSpPr>
            <a:spLocks noChangeArrowheads="1"/>
          </p:cNvSpPr>
          <p:nvPr/>
        </p:nvSpPr>
        <p:spPr bwMode="auto">
          <a:xfrm>
            <a:off x="224813" y="5256212"/>
            <a:ext cx="6111875" cy="1373188"/>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It is important to differentiate between </a:t>
            </a:r>
          </a:p>
          <a:p>
            <a:pPr eaLnBrk="0" hangingPunct="0">
              <a:buFontTx/>
              <a:buChar char="•"/>
              <a:defRPr/>
            </a:pPr>
            <a:r>
              <a:rPr lang="en-US" dirty="0">
                <a:solidFill>
                  <a:schemeClr val="tx2"/>
                </a:solidFill>
                <a:cs typeface="+mn-cs"/>
              </a:rPr>
              <a:t>variables</a:t>
            </a:r>
            <a:r>
              <a:rPr lang="en-US" i="1" dirty="0">
                <a:solidFill>
                  <a:schemeClr val="accent2"/>
                </a:solidFill>
                <a:effectLst>
                  <a:outerShdw blurRad="38100" dist="38100" dir="2700000" algn="tl">
                    <a:srgbClr val="000000"/>
                  </a:outerShdw>
                </a:effectLst>
                <a:cs typeface="+mn-cs"/>
              </a:rPr>
              <a:t> x</a:t>
            </a:r>
          </a:p>
          <a:p>
            <a:pPr eaLnBrk="0" hangingPunct="0">
              <a:buFontTx/>
              <a:buChar char="•"/>
              <a:defRPr/>
            </a:pPr>
            <a:r>
              <a:rPr lang="en-US" dirty="0">
                <a:solidFill>
                  <a:schemeClr val="tx2"/>
                </a:solidFill>
                <a:cs typeface="+mn-cs"/>
              </a:rPr>
              <a:t>values</a:t>
            </a:r>
            <a:r>
              <a:rPr lang="en-US" i="1" dirty="0">
                <a:solidFill>
                  <a:schemeClr val="accent2"/>
                </a:solidFill>
                <a:effectLst>
                  <a:outerShdw blurRad="38100" dist="38100" dir="2700000" algn="tl">
                    <a:srgbClr val="000000"/>
                  </a:outerShdw>
                </a:effectLst>
                <a:cs typeface="+mn-cs"/>
              </a:rPr>
              <a:t> x’</a:t>
            </a:r>
          </a:p>
        </p:txBody>
      </p:sp>
      <p:sp>
        <p:nvSpPr>
          <p:cNvPr id="27" name="Rectangle 20"/>
          <p:cNvSpPr>
            <a:spLocks noChangeArrowheads="1"/>
          </p:cNvSpPr>
          <p:nvPr/>
        </p:nvSpPr>
        <p:spPr bwMode="auto">
          <a:xfrm>
            <a:off x="1277937" y="4540250"/>
            <a:ext cx="773865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28"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21" name="Rectangle 20"/>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
        <p:nvSpPr>
          <p:cNvPr id="22" name="Rectangle 20"/>
          <p:cNvSpPr>
            <a:spLocks noChangeArrowheads="1"/>
          </p:cNvSpPr>
          <p:nvPr/>
        </p:nvSpPr>
        <p:spPr bwMode="auto">
          <a:xfrm>
            <a:off x="2371760" y="5709101"/>
            <a:ext cx="7153240" cy="1384995"/>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cs typeface="+mn-cs"/>
              </a:rPr>
              <a:t>“</a:t>
            </a:r>
            <a:r>
              <a:rPr lang="en-US" i="1" dirty="0">
                <a:solidFill>
                  <a:schemeClr val="accent2"/>
                </a:solidFill>
                <a:effectLst>
                  <a:outerShdw blurRad="38100" dist="38100" dir="2700000" algn="tl">
                    <a:srgbClr val="000000"/>
                  </a:outerShdw>
                </a:effectLst>
                <a:cs typeface="+mn-cs"/>
              </a:rPr>
              <a:t>x</a:t>
            </a:r>
            <a:r>
              <a:rPr lang="en-US" dirty="0">
                <a:cs typeface="+mn-cs"/>
              </a:rPr>
              <a:t>” is just part of the state name</a:t>
            </a:r>
          </a:p>
          <a:p>
            <a:pPr eaLnBrk="0" hangingPunct="0">
              <a:defRPr/>
            </a:pPr>
            <a:r>
              <a:rPr lang="en-US" i="1" dirty="0">
                <a:solidFill>
                  <a:schemeClr val="accent2"/>
                </a:solidFill>
                <a:effectLst>
                  <a:outerShdw blurRad="38100" dist="38100" dir="2700000" algn="tl">
                    <a:srgbClr val="000000"/>
                  </a:outerShdw>
                </a:effectLst>
                <a:cs typeface="+mn-cs"/>
              </a:rPr>
              <a:t>x’</a:t>
            </a:r>
            <a:r>
              <a:rPr lang="el-GR" i="1" dirty="0">
                <a:solidFill>
                  <a:schemeClr val="accent2"/>
                </a:solidFill>
                <a:effectLst>
                  <a:outerShdw blurRad="38100" dist="38100" dir="2700000" algn="tl">
                    <a:srgbClr val="000000"/>
                  </a:outerShdw>
                </a:effectLst>
                <a:cs typeface="Times New Roman" pitchFamily="18" charset="0"/>
              </a:rPr>
              <a:t> ϵ</a:t>
            </a:r>
            <a:r>
              <a:rPr lang="en-US" i="1" dirty="0">
                <a:solidFill>
                  <a:schemeClr val="accent2"/>
                </a:solidFill>
                <a:effectLst>
                  <a:outerShdw blurRad="38100" dist="38100" dir="2700000" algn="tl">
                    <a:srgbClr val="000000"/>
                  </a:outerShdw>
                </a:effectLst>
                <a:cs typeface="Times New Roman" pitchFamily="18" charset="0"/>
              </a:rPr>
              <a:t> </a:t>
            </a:r>
            <a:r>
              <a:rPr lang="en-US" i="1" dirty="0">
                <a:solidFill>
                  <a:schemeClr val="accent2"/>
                </a:solidFill>
                <a:effectLst>
                  <a:outerShdw blurRad="38100" dist="38100" dir="2700000" algn="tl">
                    <a:srgbClr val="000000"/>
                  </a:outerShdw>
                </a:effectLst>
                <a:cs typeface="Arial" pitchFamily="34" charset="0"/>
              </a:rPr>
              <a:t>{0,1,2,3,4} </a:t>
            </a:r>
            <a:r>
              <a:rPr lang="en-US" dirty="0">
                <a:effectLst>
                  <a:outerShdw blurRad="38100" dist="38100" dir="2700000" algn="tl">
                    <a:srgbClr val="000000"/>
                  </a:outerShdw>
                </a:effectLst>
                <a:cs typeface="Arial" pitchFamily="34" charset="0"/>
              </a:rPr>
              <a:t>helps us fill in the table faster. </a:t>
            </a:r>
            <a:endParaRPr lang="en-CA" dirty="0"/>
          </a:p>
          <a:p>
            <a:pPr eaLnBrk="0" hangingPunct="0">
              <a:defRPr/>
            </a:pPr>
            <a:endParaRPr lang="en-US"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xEl>
                                              <p:pRg st="0" end="0"/>
                                            </p:txEl>
                                          </p:spTgt>
                                        </p:tgtEl>
                                        <p:attrNameLst>
                                          <p:attrName>style.visibility</p:attrName>
                                        </p:attrNameLst>
                                      </p:cBhvr>
                                      <p:to>
                                        <p:strVal val="visible"/>
                                      </p:to>
                                    </p:set>
                                    <p:anim calcmode="lin" valueType="num">
                                      <p:cBhvr additive="base">
                                        <p:cTn id="13"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2">
                                            <p:txEl>
                                              <p:pRg st="1" end="1"/>
                                            </p:txEl>
                                          </p:spTgt>
                                        </p:tgtEl>
                                        <p:attrNameLst>
                                          <p:attrName>style.visibility</p:attrName>
                                        </p:attrNameLst>
                                      </p:cBhvr>
                                      <p:to>
                                        <p:strVal val="visible"/>
                                      </p:to>
                                    </p:set>
                                    <p:anim calcmode="lin" valueType="num">
                                      <p:cBhvr additive="base">
                                        <p:cTn id="19"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3496" name="Group 8"/>
          <p:cNvGrpSpPr>
            <a:grpSpLocks/>
          </p:cNvGrpSpPr>
          <p:nvPr/>
        </p:nvGrpSpPr>
        <p:grpSpPr bwMode="auto">
          <a:xfrm>
            <a:off x="5718175" y="990600"/>
            <a:ext cx="1227138" cy="2012950"/>
            <a:chOff x="3602" y="624"/>
            <a:chExt cx="773" cy="1268"/>
          </a:xfrm>
        </p:grpSpPr>
        <p:sp>
          <p:nvSpPr>
            <p:cNvPr id="6350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35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350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27" name="Rectangle 20"/>
          <p:cNvSpPr>
            <a:spLocks noChangeArrowheads="1"/>
          </p:cNvSpPr>
          <p:nvPr/>
        </p:nvSpPr>
        <p:spPr bwMode="auto">
          <a:xfrm>
            <a:off x="1277937" y="4540250"/>
            <a:ext cx="773865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28"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25" name="Rectangle 19"/>
          <p:cNvSpPr>
            <a:spLocks noChangeArrowheads="1"/>
          </p:cNvSpPr>
          <p:nvPr/>
        </p:nvSpPr>
        <p:spPr bwMode="auto">
          <a:xfrm>
            <a:off x="1244600" y="4146550"/>
            <a:ext cx="4394200"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q,c</a:t>
            </a:r>
            <a:r>
              <a:rPr lang="en-US" i="1" dirty="0">
                <a:solidFill>
                  <a:schemeClr val="accent2"/>
                </a:solidFill>
                <a:effectLst>
                  <a:outerShdw blurRad="38100" dist="38100" dir="2700000" algn="tl">
                    <a:srgbClr val="000000"/>
                  </a:outerShdw>
                </a:effectLst>
                <a:cs typeface="+mn-cs"/>
              </a:rPr>
              <a:t>) = &lt;</a:t>
            </a:r>
            <a:r>
              <a:rPr lang="en-US" i="1" dirty="0" err="1">
                <a:solidFill>
                  <a:schemeClr val="accent2"/>
                </a:solidFill>
                <a:effectLst>
                  <a:outerShdw blurRad="38100" dist="38100" dir="2700000" algn="tl">
                    <a:srgbClr val="000000"/>
                  </a:outerShdw>
                </a:effectLst>
                <a:cs typeface="+mn-cs"/>
              </a:rPr>
              <a:t>q’,c’,direction</a:t>
            </a:r>
            <a:r>
              <a:rPr lang="en-US" i="1" dirty="0">
                <a:solidFill>
                  <a:schemeClr val="accent2"/>
                </a:solidFill>
                <a:effectLst>
                  <a:outerShdw blurRad="38100" dist="38100" dir="2700000" algn="tl">
                    <a:srgbClr val="000000"/>
                  </a:outerShdw>
                </a:effectLst>
                <a:cs typeface="+mn-cs"/>
              </a:rPr>
              <a:t>&gt;</a:t>
            </a:r>
            <a:r>
              <a:rPr lang="en-US" dirty="0">
                <a:cs typeface="+mn-cs"/>
              </a:rPr>
              <a:t> </a:t>
            </a:r>
          </a:p>
        </p:txBody>
      </p:sp>
      <p:sp>
        <p:nvSpPr>
          <p:cNvPr id="29" name="Rectangle 20"/>
          <p:cNvSpPr>
            <a:spLocks noChangeArrowheads="1"/>
          </p:cNvSpPr>
          <p:nvPr/>
        </p:nvSpPr>
        <p:spPr bwMode="auto">
          <a:xfrm>
            <a:off x="2667000" y="5105400"/>
            <a:ext cx="2245166" cy="954107"/>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Character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at head is </a:t>
            </a:r>
            <a:r>
              <a:rPr lang="en-US" i="1" dirty="0">
                <a:solidFill>
                  <a:schemeClr val="accent2"/>
                </a:solidFill>
                <a:effectLst>
                  <a:outerShdw blurRad="38100" dist="38100" dir="2700000" algn="tl">
                    <a:srgbClr val="000000"/>
                  </a:outerShdw>
                </a:effectLst>
                <a:cs typeface="+mn-cs"/>
              </a:rPr>
              <a:t>c</a:t>
            </a:r>
            <a:r>
              <a:rPr lang="en-US" dirty="0">
                <a:effectLst>
                  <a:outerShdw blurRad="38100" dist="38100" dir="2700000" algn="tl">
                    <a:srgbClr val="000000"/>
                  </a:outerShdw>
                </a:effectLst>
                <a:cs typeface="+mn-cs"/>
              </a:rPr>
              <a:t>.</a:t>
            </a:r>
          </a:p>
        </p:txBody>
      </p:sp>
      <p:sp>
        <p:nvSpPr>
          <p:cNvPr id="31" name="Rectangle 20"/>
          <p:cNvSpPr>
            <a:spLocks noChangeArrowheads="1"/>
          </p:cNvSpPr>
          <p:nvPr/>
        </p:nvSpPr>
        <p:spPr bwMode="auto">
          <a:xfrm>
            <a:off x="6401559" y="5135837"/>
            <a:ext cx="2285241" cy="954107"/>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Write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the value </a:t>
            </a:r>
            <a:r>
              <a:rPr lang="en-US" i="1" dirty="0">
                <a:solidFill>
                  <a:schemeClr val="accent2"/>
                </a:solidFill>
                <a:effectLst>
                  <a:outerShdw blurRad="38100" dist="38100" dir="2700000" algn="tl">
                    <a:srgbClr val="000000"/>
                  </a:outerShdw>
                </a:effectLst>
              </a:rPr>
              <a:t>c</a:t>
            </a:r>
            <a:r>
              <a:rPr lang="en-US" dirty="0">
                <a:effectLst>
                  <a:outerShdw blurRad="38100" dist="38100" dir="2700000" algn="tl">
                    <a:srgbClr val="000000"/>
                  </a:outerShdw>
                </a:effectLst>
                <a:cs typeface="+mn-cs"/>
              </a:rPr>
              <a:t>. </a:t>
            </a:r>
            <a:endParaRPr lang="en-US" sz="2000" i="1" dirty="0">
              <a:solidFill>
                <a:schemeClr val="accent2"/>
              </a:solidFill>
              <a:effectLst>
                <a:outerShdw blurRad="38100" dist="38100" dir="2700000" algn="tl">
                  <a:srgbClr val="000000"/>
                </a:outerShdw>
              </a:effectLst>
              <a:cs typeface="+mn-cs"/>
            </a:endParaRPr>
          </a:p>
        </p:txBody>
      </p:sp>
      <p:sp>
        <p:nvSpPr>
          <p:cNvPr id="32" name="AutoShape 44"/>
          <p:cNvSpPr>
            <a:spLocks/>
          </p:cNvSpPr>
          <p:nvPr/>
        </p:nvSpPr>
        <p:spPr bwMode="auto">
          <a:xfrm rot="16200000" flipV="1">
            <a:off x="7436144" y="4939123"/>
            <a:ext cx="63498" cy="292101"/>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34" name="AutoShape 44"/>
          <p:cNvSpPr>
            <a:spLocks/>
          </p:cNvSpPr>
          <p:nvPr/>
        </p:nvSpPr>
        <p:spPr bwMode="auto">
          <a:xfrm rot="16200000" flipV="1">
            <a:off x="4241214" y="4856867"/>
            <a:ext cx="63498" cy="292101"/>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35" name="Rectangle 20"/>
          <p:cNvSpPr>
            <a:spLocks noChangeArrowheads="1"/>
          </p:cNvSpPr>
          <p:nvPr/>
        </p:nvSpPr>
        <p:spPr bwMode="auto">
          <a:xfrm>
            <a:off x="2438400" y="6106180"/>
            <a:ext cx="6297558"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i.e. the value on the tape is not changed.</a:t>
            </a:r>
            <a:endParaRPr lang="en-US" sz="2000" i="1" dirty="0">
              <a:solidFill>
                <a:schemeClr val="accent2"/>
              </a:solidFill>
              <a:effectLst>
                <a:outerShdw blurRad="38100" dist="38100" dir="2700000" algn="tl">
                  <a:srgbClr val="000000"/>
                </a:outerShdw>
              </a:effectLst>
              <a:cs typeface="+mn-cs"/>
            </a:endParaRPr>
          </a:p>
        </p:txBody>
      </p:sp>
      <p:sp>
        <p:nvSpPr>
          <p:cNvPr id="36" name="Rectangle 35"/>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Tree>
    <p:extLst>
      <p:ext uri="{BB962C8B-B14F-4D97-AF65-F5344CB8AC3E}">
        <p14:creationId xmlns:p14="http://schemas.microsoft.com/office/powerpoint/2010/main" val="2076547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1">
                                            <p:txEl>
                                              <p:pRg st="0" end="0"/>
                                            </p:txEl>
                                          </p:spTgt>
                                        </p:tgtEl>
                                        <p:attrNameLst>
                                          <p:attrName>style.visibility</p:attrName>
                                        </p:attrNameLst>
                                      </p:cBhvr>
                                      <p:to>
                                        <p:strVal val="visible"/>
                                      </p:to>
                                    </p:set>
                                    <p:anim calcmode="lin" valueType="num">
                                      <p:cBhvr additive="base">
                                        <p:cTn id="13"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9">
                                            <p:txEl>
                                              <p:pRg st="0" end="0"/>
                                            </p:txEl>
                                          </p:spTgt>
                                        </p:tgtEl>
                                        <p:attrNameLst>
                                          <p:attrName>style.visibility</p:attrName>
                                        </p:attrNameLst>
                                      </p:cBhvr>
                                      <p:to>
                                        <p:strVal val="visible"/>
                                      </p:to>
                                    </p:set>
                                    <p:anim calcmode="lin" valueType="num">
                                      <p:cBhvr additive="base">
                                        <p:cTn id="19"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9">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500" fill="hold"/>
                                        <p:tgtEl>
                                          <p:spTgt spid="34"/>
                                        </p:tgtEl>
                                        <p:attrNameLst>
                                          <p:attrName>ppt_x</p:attrName>
                                        </p:attrNameLst>
                                      </p:cBhvr>
                                      <p:tavLst>
                                        <p:tav tm="0">
                                          <p:val>
                                            <p:strVal val="#ppt_x"/>
                                          </p:val>
                                        </p:tav>
                                        <p:tav tm="100000">
                                          <p:val>
                                            <p:strVal val="#ppt_x"/>
                                          </p:val>
                                        </p:tav>
                                      </p:tavLst>
                                    </p:anim>
                                    <p:anim calcmode="lin" valueType="num">
                                      <p:cBhvr additive="base">
                                        <p:cTn id="2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5">
                                            <p:txEl>
                                              <p:pRg st="0" end="0"/>
                                            </p:txEl>
                                          </p:spTgt>
                                        </p:tgtEl>
                                        <p:attrNameLst>
                                          <p:attrName>style.visibility</p:attrName>
                                        </p:attrNameLst>
                                      </p:cBhvr>
                                      <p:to>
                                        <p:strVal val="visible"/>
                                      </p:to>
                                    </p:set>
                                    <p:anim calcmode="lin" valueType="num">
                                      <p:cBhvr additive="base">
                                        <p:cTn id="29"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4"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3496" name="Group 8"/>
          <p:cNvGrpSpPr>
            <a:grpSpLocks/>
          </p:cNvGrpSpPr>
          <p:nvPr/>
        </p:nvGrpSpPr>
        <p:grpSpPr bwMode="auto">
          <a:xfrm>
            <a:off x="5718175" y="990600"/>
            <a:ext cx="1227138" cy="2012950"/>
            <a:chOff x="3602" y="624"/>
            <a:chExt cx="773" cy="1268"/>
          </a:xfrm>
        </p:grpSpPr>
        <p:sp>
          <p:nvSpPr>
            <p:cNvPr id="6350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35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350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27" name="Rectangle 20"/>
          <p:cNvSpPr>
            <a:spLocks noChangeArrowheads="1"/>
          </p:cNvSpPr>
          <p:nvPr/>
        </p:nvSpPr>
        <p:spPr bwMode="auto">
          <a:xfrm>
            <a:off x="1277937" y="4540250"/>
            <a:ext cx="784926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   ,right&gt;</a:t>
            </a:r>
            <a:r>
              <a:rPr lang="en-US" i="1" dirty="0">
                <a:cs typeface="+mn-cs"/>
              </a:rPr>
              <a:t> </a:t>
            </a:r>
          </a:p>
        </p:txBody>
      </p:sp>
      <p:sp>
        <p:nvSpPr>
          <p:cNvPr id="28"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31" name="Rectangle 20"/>
          <p:cNvSpPr>
            <a:spLocks noChangeArrowheads="1"/>
          </p:cNvSpPr>
          <p:nvPr/>
        </p:nvSpPr>
        <p:spPr bwMode="auto">
          <a:xfrm>
            <a:off x="6391139" y="5135837"/>
            <a:ext cx="2306081" cy="954107"/>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Write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the value </a:t>
            </a:r>
            <a:r>
              <a:rPr lang="en-US" i="1" dirty="0">
                <a:solidFill>
                  <a:schemeClr val="accent2"/>
                </a:solidFill>
                <a:effectLst>
                  <a:outerShdw blurRad="38100" dist="38100" dir="2700000" algn="tl">
                    <a:srgbClr val="000000"/>
                  </a:outerShdw>
                </a:effectLst>
              </a:rPr>
              <a:t>?</a:t>
            </a:r>
            <a:r>
              <a:rPr lang="en-US" dirty="0">
                <a:effectLst>
                  <a:outerShdw blurRad="38100" dist="38100" dir="2700000" algn="tl">
                    <a:srgbClr val="000000"/>
                  </a:outerShdw>
                </a:effectLst>
                <a:cs typeface="+mn-cs"/>
              </a:rPr>
              <a:t>. </a:t>
            </a:r>
            <a:endParaRPr lang="en-US" sz="2000" i="1" dirty="0">
              <a:solidFill>
                <a:schemeClr val="accent2"/>
              </a:solidFill>
              <a:effectLst>
                <a:outerShdw blurRad="38100" dist="38100" dir="2700000" algn="tl">
                  <a:srgbClr val="000000"/>
                </a:outerShdw>
              </a:effectLst>
              <a:cs typeface="+mn-cs"/>
            </a:endParaRPr>
          </a:p>
        </p:txBody>
      </p:sp>
      <p:sp>
        <p:nvSpPr>
          <p:cNvPr id="32" name="AutoShape 44"/>
          <p:cNvSpPr>
            <a:spLocks/>
          </p:cNvSpPr>
          <p:nvPr/>
        </p:nvSpPr>
        <p:spPr bwMode="auto">
          <a:xfrm rot="16200000" flipV="1">
            <a:off x="7436144" y="4939123"/>
            <a:ext cx="63498" cy="292101"/>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6" name="Rectangle 17"/>
          <p:cNvSpPr>
            <a:spLocks noChangeArrowheads="1"/>
          </p:cNvSpPr>
          <p:nvPr/>
        </p:nvSpPr>
        <p:spPr bwMode="auto">
          <a:xfrm>
            <a:off x="304800" y="3978636"/>
            <a:ext cx="446692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write the value of x</a:t>
            </a:r>
          </a:p>
        </p:txBody>
      </p:sp>
      <p:sp>
        <p:nvSpPr>
          <p:cNvPr id="30" name="Rectangle 26"/>
          <p:cNvSpPr>
            <a:spLocks noChangeArrowheads="1"/>
          </p:cNvSpPr>
          <p:nvPr/>
        </p:nvSpPr>
        <p:spPr bwMode="auto">
          <a:xfrm>
            <a:off x="7162800" y="4551900"/>
            <a:ext cx="71269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i="1" dirty="0">
                <a:solidFill>
                  <a:srgbClr val="FF0000"/>
                </a:solidFill>
                <a:effectLst>
                  <a:outerShdw blurRad="38100" dist="38100" dir="2700000" algn="tl">
                    <a:srgbClr val="000000"/>
                  </a:outerShdw>
                </a:effectLst>
                <a:cs typeface="+mn-cs"/>
              </a:rPr>
              <a:t>x</a:t>
            </a:r>
          </a:p>
        </p:txBody>
      </p:sp>
      <p:sp>
        <p:nvSpPr>
          <p:cNvPr id="33" name="Rectangle 20"/>
          <p:cNvSpPr>
            <a:spLocks noChangeArrowheads="1"/>
          </p:cNvSpPr>
          <p:nvPr/>
        </p:nvSpPr>
        <p:spPr bwMode="auto">
          <a:xfrm>
            <a:off x="85725" y="5549205"/>
            <a:ext cx="9272667" cy="1384995"/>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No! This is very bad!!!</a:t>
            </a:r>
          </a:p>
          <a:p>
            <a:pPr eaLnBrk="0" hangingPunct="0">
              <a:defRPr/>
            </a:pPr>
            <a:r>
              <a:rPr lang="en-US" i="1" dirty="0">
                <a:solidFill>
                  <a:schemeClr val="accent2"/>
                </a:solidFill>
                <a:effectLst>
                  <a:outerShdw blurRad="38100" dist="38100" dir="2700000" algn="tl">
                    <a:srgbClr val="000000"/>
                  </a:outerShdw>
                </a:effectLst>
                <a:cs typeface="+mn-cs"/>
              </a:rPr>
              <a:t>x</a:t>
            </a:r>
            <a:r>
              <a:rPr lang="en-US" dirty="0">
                <a:effectLst>
                  <a:outerShdw blurRad="38100" dist="38100" dir="2700000" algn="tl">
                    <a:srgbClr val="000000"/>
                  </a:outerShdw>
                </a:effectLst>
                <a:cs typeface="+mn-cs"/>
              </a:rPr>
              <a:t> is nothing in the TM other than part of the name of a state.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It is not actually a variable that can be written. </a:t>
            </a:r>
            <a:endParaRPr lang="en-US" i="1" dirty="0">
              <a:solidFill>
                <a:schemeClr val="accent2"/>
              </a:solidFill>
              <a:effectLst>
                <a:outerShdw blurRad="38100" dist="38100" dir="2700000" algn="tl">
                  <a:srgbClr val="000000"/>
                </a:outerShdw>
              </a:effectLst>
              <a:cs typeface="+mn-cs"/>
            </a:endParaRPr>
          </a:p>
        </p:txBody>
      </p:sp>
      <p:sp>
        <p:nvSpPr>
          <p:cNvPr id="36" name="Rectangle 35"/>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Tree>
    <p:extLst>
      <p:ext uri="{BB962C8B-B14F-4D97-AF65-F5344CB8AC3E}">
        <p14:creationId xmlns:p14="http://schemas.microsoft.com/office/powerpoint/2010/main" val="486555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ppt_x"/>
                                          </p:val>
                                        </p:tav>
                                        <p:tav tm="100000">
                                          <p:val>
                                            <p:strVal val="#ppt_x"/>
                                          </p:val>
                                        </p:tav>
                                      </p:tavLst>
                                    </p:anim>
                                    <p:anim calcmode="lin" valueType="num">
                                      <p:cBhvr additive="base">
                                        <p:cTn id="1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3">
                                            <p:txEl>
                                              <p:pRg st="0" end="0"/>
                                            </p:txEl>
                                          </p:spTgt>
                                        </p:tgtEl>
                                        <p:attrNameLst>
                                          <p:attrName>style.visibility</p:attrName>
                                        </p:attrNameLst>
                                      </p:cBhvr>
                                      <p:to>
                                        <p:strVal val="visible"/>
                                      </p:to>
                                    </p:set>
                                    <p:anim calcmode="lin" valueType="num">
                                      <p:cBhvr additive="base">
                                        <p:cTn id="19"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3">
                                            <p:txEl>
                                              <p:pRg st="1" end="1"/>
                                            </p:txEl>
                                          </p:spTgt>
                                        </p:tgtEl>
                                        <p:attrNameLst>
                                          <p:attrName>style.visibility</p:attrName>
                                        </p:attrNameLst>
                                      </p:cBhvr>
                                      <p:to>
                                        <p:strVal val="visible"/>
                                      </p:to>
                                    </p:set>
                                    <p:anim calcmode="lin" valueType="num">
                                      <p:cBhvr additive="base">
                                        <p:cTn id="25" dur="500" fill="hold"/>
                                        <p:tgtEl>
                                          <p:spTgt spid="33">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0"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3496" name="Group 8"/>
          <p:cNvGrpSpPr>
            <a:grpSpLocks/>
          </p:cNvGrpSpPr>
          <p:nvPr/>
        </p:nvGrpSpPr>
        <p:grpSpPr bwMode="auto">
          <a:xfrm>
            <a:off x="5718175" y="990600"/>
            <a:ext cx="1227138" cy="2012950"/>
            <a:chOff x="3602" y="624"/>
            <a:chExt cx="773" cy="1268"/>
          </a:xfrm>
        </p:grpSpPr>
        <p:sp>
          <p:nvSpPr>
            <p:cNvPr id="6350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35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350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27" name="Rectangle 20"/>
          <p:cNvSpPr>
            <a:spLocks noChangeArrowheads="1"/>
          </p:cNvSpPr>
          <p:nvPr/>
        </p:nvSpPr>
        <p:spPr bwMode="auto">
          <a:xfrm>
            <a:off x="1277937" y="4540250"/>
            <a:ext cx="784926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&lt;line=39,x=3,y=0&gt;</a:t>
            </a:r>
            <a:r>
              <a:rPr lang="en-US" i="1" dirty="0">
                <a:solidFill>
                  <a:schemeClr val="accent2"/>
                </a:solidFill>
                <a:effectLst>
                  <a:outerShdw blurRad="38100" dist="38100" dir="2700000" algn="tl">
                    <a:srgbClr val="000000"/>
                  </a:outerShdw>
                </a:effectLst>
                <a:cs typeface="+mn-cs"/>
              </a:rPr>
              <a:t>,0)  = &lt;q</a:t>
            </a:r>
            <a:r>
              <a:rPr lang="en-US" i="1" baseline="-25000" dirty="0">
                <a:solidFill>
                  <a:schemeClr val="accent2"/>
                </a:solidFill>
                <a:effectLst>
                  <a:outerShdw blurRad="38100" dist="38100" dir="2700000" algn="tl">
                    <a:srgbClr val="000000"/>
                  </a:outerShdw>
                </a:effectLst>
                <a:cs typeface="+mn-cs"/>
              </a:rPr>
              <a:t>&lt;line=40,x=3,y=0&gt;</a:t>
            </a:r>
            <a:r>
              <a:rPr lang="en-US" i="1" dirty="0">
                <a:solidFill>
                  <a:schemeClr val="accent2"/>
                </a:solidFill>
                <a:effectLst>
                  <a:outerShdw blurRad="38100" dist="38100" dir="2700000" algn="tl">
                    <a:srgbClr val="000000"/>
                  </a:outerShdw>
                </a:effectLst>
                <a:cs typeface="+mn-cs"/>
              </a:rPr>
              <a:t>,    ,right&gt;</a:t>
            </a:r>
            <a:r>
              <a:rPr lang="en-US" i="1" dirty="0">
                <a:cs typeface="+mn-cs"/>
              </a:rPr>
              <a:t> </a:t>
            </a:r>
          </a:p>
        </p:txBody>
      </p:sp>
      <p:sp>
        <p:nvSpPr>
          <p:cNvPr id="28"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31" name="Rectangle 20"/>
          <p:cNvSpPr>
            <a:spLocks noChangeArrowheads="1"/>
          </p:cNvSpPr>
          <p:nvPr/>
        </p:nvSpPr>
        <p:spPr bwMode="auto">
          <a:xfrm>
            <a:off x="6391139" y="5135837"/>
            <a:ext cx="2306081" cy="954107"/>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Write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the value </a:t>
            </a:r>
            <a:r>
              <a:rPr lang="en-US" i="1" dirty="0">
                <a:solidFill>
                  <a:schemeClr val="accent2"/>
                </a:solidFill>
                <a:effectLst>
                  <a:outerShdw blurRad="38100" dist="38100" dir="2700000" algn="tl">
                    <a:srgbClr val="000000"/>
                  </a:outerShdw>
                </a:effectLst>
              </a:rPr>
              <a:t>?</a:t>
            </a:r>
            <a:r>
              <a:rPr lang="en-US" dirty="0">
                <a:effectLst>
                  <a:outerShdw blurRad="38100" dist="38100" dir="2700000" algn="tl">
                    <a:srgbClr val="000000"/>
                  </a:outerShdw>
                </a:effectLst>
                <a:cs typeface="+mn-cs"/>
              </a:rPr>
              <a:t>. </a:t>
            </a:r>
            <a:endParaRPr lang="en-US" sz="2000" i="1" dirty="0">
              <a:solidFill>
                <a:schemeClr val="accent2"/>
              </a:solidFill>
              <a:effectLst>
                <a:outerShdw blurRad="38100" dist="38100" dir="2700000" algn="tl">
                  <a:srgbClr val="000000"/>
                </a:outerShdw>
              </a:effectLst>
              <a:cs typeface="+mn-cs"/>
            </a:endParaRPr>
          </a:p>
        </p:txBody>
      </p:sp>
      <p:sp>
        <p:nvSpPr>
          <p:cNvPr id="32" name="AutoShape 44"/>
          <p:cNvSpPr>
            <a:spLocks/>
          </p:cNvSpPr>
          <p:nvPr/>
        </p:nvSpPr>
        <p:spPr bwMode="auto">
          <a:xfrm rot="16200000" flipV="1">
            <a:off x="7436144" y="4939123"/>
            <a:ext cx="63498" cy="292101"/>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6" name="Rectangle 17"/>
          <p:cNvSpPr>
            <a:spLocks noChangeArrowheads="1"/>
          </p:cNvSpPr>
          <p:nvPr/>
        </p:nvSpPr>
        <p:spPr bwMode="auto">
          <a:xfrm>
            <a:off x="304800" y="3978636"/>
            <a:ext cx="446692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write the value of x</a:t>
            </a:r>
          </a:p>
        </p:txBody>
      </p:sp>
      <p:sp>
        <p:nvSpPr>
          <p:cNvPr id="30" name="Rectangle 26"/>
          <p:cNvSpPr>
            <a:spLocks noChangeArrowheads="1"/>
          </p:cNvSpPr>
          <p:nvPr/>
        </p:nvSpPr>
        <p:spPr bwMode="auto">
          <a:xfrm>
            <a:off x="7102954" y="4560484"/>
            <a:ext cx="733534"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i="1" dirty="0">
                <a:solidFill>
                  <a:srgbClr val="FF0000"/>
                </a:solidFill>
                <a:effectLst>
                  <a:outerShdw blurRad="38100" dist="38100" dir="2700000" algn="tl">
                    <a:srgbClr val="000000"/>
                  </a:outerShdw>
                </a:effectLst>
                <a:cs typeface="+mn-cs"/>
              </a:rPr>
              <a:t>3</a:t>
            </a:r>
          </a:p>
        </p:txBody>
      </p:sp>
      <p:sp>
        <p:nvSpPr>
          <p:cNvPr id="33" name="Rectangle 20"/>
          <p:cNvSpPr>
            <a:spLocks noChangeArrowheads="1"/>
          </p:cNvSpPr>
          <p:nvPr/>
        </p:nvSpPr>
        <p:spPr bwMode="auto">
          <a:xfrm>
            <a:off x="85725" y="5549205"/>
            <a:ext cx="6802503" cy="1384995"/>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If </a:t>
            </a:r>
            <a:r>
              <a:rPr lang="en-US" i="1" dirty="0">
                <a:solidFill>
                  <a:schemeClr val="accent2"/>
                </a:solidFill>
                <a:effectLst>
                  <a:outerShdw blurRad="38100" dist="38100" dir="2700000" algn="tl">
                    <a:srgbClr val="000000"/>
                  </a:outerShdw>
                </a:effectLst>
                <a:cs typeface="+mn-cs"/>
              </a:rPr>
              <a:t>x=3</a:t>
            </a:r>
            <a:r>
              <a:rPr lang="en-US" dirty="0">
                <a:effectLst>
                  <a:outerShdw blurRad="38100" dist="38100" dir="2700000" algn="tl">
                    <a:srgbClr val="000000"/>
                  </a:outerShdw>
                </a:effectLst>
                <a:cs typeface="+mn-cs"/>
              </a:rPr>
              <a:t> and </a:t>
            </a:r>
            <a:r>
              <a:rPr lang="en-US" i="1" dirty="0">
                <a:solidFill>
                  <a:schemeClr val="accent2"/>
                </a:solidFill>
                <a:effectLst>
                  <a:outerShdw blurRad="38100" dist="38100" dir="2700000" algn="tl">
                    <a:srgbClr val="000000"/>
                  </a:outerShdw>
                </a:effectLst>
              </a:rPr>
              <a:t>y=0</a:t>
            </a:r>
            <a:r>
              <a:rPr lang="en-US" dirty="0">
                <a:effectLst>
                  <a:outerShdw blurRad="38100" dist="38100" dir="2700000" algn="tl">
                    <a:srgbClr val="000000"/>
                  </a:outerShdw>
                </a:effectLst>
                <a:cs typeface="+mn-cs"/>
              </a:rPr>
              <a:t> </a:t>
            </a:r>
          </a:p>
          <a:p>
            <a:pPr eaLnBrk="0" hangingPunct="0">
              <a:defRPr/>
            </a:pPr>
            <a:r>
              <a:rPr lang="en-US" dirty="0">
                <a:effectLst>
                  <a:outerShdw blurRad="38100" dist="38100" dir="2700000" algn="tl">
                    <a:srgbClr val="000000"/>
                  </a:outerShdw>
                </a:effectLst>
                <a:cs typeface="+mn-cs"/>
              </a:rPr>
              <a:t>then the name of the state is</a:t>
            </a:r>
            <a:r>
              <a:rPr lang="en-US" i="1" dirty="0">
                <a:solidFill>
                  <a:schemeClr val="accent2"/>
                </a:solidFill>
                <a:effectLst>
                  <a:outerShdw blurRad="38100" dist="38100" dir="2700000" algn="tl">
                    <a:srgbClr val="000000"/>
                  </a:outerShdw>
                </a:effectLst>
              </a:rPr>
              <a:t> q</a:t>
            </a:r>
            <a:r>
              <a:rPr lang="en-US" i="1" baseline="-25000" dirty="0">
                <a:solidFill>
                  <a:schemeClr val="accent2"/>
                </a:solidFill>
                <a:effectLst>
                  <a:outerShdw blurRad="38100" dist="38100" dir="2700000" algn="tl">
                    <a:srgbClr val="000000"/>
                  </a:outerShdw>
                </a:effectLst>
              </a:rPr>
              <a:t>&lt;line=39,x=3,y=0&gt;</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rPr>
              <a:t>and </a:t>
            </a:r>
            <a:r>
              <a:rPr lang="en-US" i="1" dirty="0">
                <a:solidFill>
                  <a:schemeClr val="accent2"/>
                </a:solidFill>
                <a:effectLst>
                  <a:outerShdw blurRad="38100" dist="38100" dir="2700000" algn="tl">
                    <a:srgbClr val="000000"/>
                  </a:outerShdw>
                </a:effectLst>
                <a:cs typeface="+mn-cs"/>
              </a:rPr>
              <a:t>3</a:t>
            </a:r>
            <a:r>
              <a:rPr lang="en-US" dirty="0">
                <a:effectLst>
                  <a:outerShdw blurRad="38100" dist="38100" dir="2700000" algn="tl">
                    <a:srgbClr val="000000"/>
                  </a:outerShdw>
                </a:effectLst>
                <a:cs typeface="+mn-cs"/>
              </a:rPr>
              <a:t> is written.</a:t>
            </a:r>
          </a:p>
        </p:txBody>
      </p:sp>
      <p:sp>
        <p:nvSpPr>
          <p:cNvPr id="24" name="Rectangle 23"/>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Tree>
    <p:extLst>
      <p:ext uri="{BB962C8B-B14F-4D97-AF65-F5344CB8AC3E}">
        <p14:creationId xmlns:p14="http://schemas.microsoft.com/office/powerpoint/2010/main" val="2232292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 calcmode="lin" valueType="num">
                                      <p:cBhvr additive="base">
                                        <p:cTn id="7"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3">
                                            <p:txEl>
                                              <p:pRg st="1" end="1"/>
                                            </p:txEl>
                                          </p:spTgt>
                                        </p:tgtEl>
                                        <p:attrNameLst>
                                          <p:attrName>style.visibility</p:attrName>
                                        </p:attrNameLst>
                                      </p:cBhvr>
                                      <p:to>
                                        <p:strVal val="visible"/>
                                      </p:to>
                                    </p:set>
                                    <p:anim calcmode="lin" valueType="num">
                                      <p:cBhvr additive="base">
                                        <p:cTn id="11" dur="500" fill="hold"/>
                                        <p:tgtEl>
                                          <p:spTgt spid="3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3">
                                            <p:txEl>
                                              <p:pRg st="2" end="2"/>
                                            </p:txEl>
                                          </p:spTgt>
                                        </p:tgtEl>
                                        <p:attrNameLst>
                                          <p:attrName>style.visibility</p:attrName>
                                        </p:attrNameLst>
                                      </p:cBhvr>
                                      <p:to>
                                        <p:strVal val="visible"/>
                                      </p:to>
                                    </p:set>
                                    <p:anim calcmode="lin" valueType="num">
                                      <p:cBhvr additive="base">
                                        <p:cTn id="17" dur="500" fill="hold"/>
                                        <p:tgtEl>
                                          <p:spTgt spid="3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500" fill="hold"/>
                                        <p:tgtEl>
                                          <p:spTgt spid="30"/>
                                        </p:tgtEl>
                                        <p:attrNameLst>
                                          <p:attrName>ppt_x</p:attrName>
                                        </p:attrNameLst>
                                      </p:cBhvr>
                                      <p:tavLst>
                                        <p:tav tm="0">
                                          <p:val>
                                            <p:strVal val="#ppt_x"/>
                                          </p:val>
                                        </p:tav>
                                        <p:tav tm="100000">
                                          <p:val>
                                            <p:strVal val="#ppt_x"/>
                                          </p:val>
                                        </p:tav>
                                      </p:tavLst>
                                    </p:anim>
                                    <p:anim calcmode="lin" valueType="num">
                                      <p:cBhvr additive="base">
                                        <p:cTn id="2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5" name="Rectangle 4"/>
          <p:cNvSpPr>
            <a:spLocks noChangeArrowheads="1"/>
          </p:cNvSpPr>
          <p:nvPr/>
        </p:nvSpPr>
        <p:spPr bwMode="auto">
          <a:xfrm>
            <a:off x="685800" y="3429000"/>
            <a:ext cx="845820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 Vacuum tubes made electronic computing possible</a:t>
            </a:r>
          </a:p>
          <a:p>
            <a:pPr lvl="1">
              <a:spcBef>
                <a:spcPct val="0"/>
              </a:spcBef>
            </a:pPr>
            <a:r>
              <a:rPr lang="en-CA" altLang="en-US" sz="2400">
                <a:latin typeface="Times New Roman" pitchFamily="18" charset="0"/>
              </a:rPr>
              <a:t> Colossus (1943)  2,400 tubes, ENIAC (1946) 17,000 tubes </a:t>
            </a:r>
          </a:p>
          <a:p>
            <a:pPr lvl="1">
              <a:spcBef>
                <a:spcPct val="0"/>
              </a:spcBef>
            </a:pPr>
            <a:r>
              <a:rPr lang="en-CA" altLang="en-US" sz="2400">
                <a:latin typeface="Times New Roman" pitchFamily="18" charset="0"/>
              </a:rPr>
              <a:t> 5,000 characters per second </a:t>
            </a:r>
          </a:p>
          <a:p>
            <a:pPr lvl="1">
              <a:spcBef>
                <a:spcPct val="0"/>
              </a:spcBef>
            </a:pPr>
            <a:r>
              <a:rPr lang="en-CA" altLang="en-US" sz="2400">
                <a:latin typeface="Times New Roman" pitchFamily="18" charset="0"/>
              </a:rPr>
              <a:t> $500,000 ($6 million with inflation).</a:t>
            </a:r>
          </a:p>
          <a:p>
            <a:pPr lvl="1">
              <a:spcBef>
                <a:spcPct val="0"/>
              </a:spcBef>
            </a:pPr>
            <a:r>
              <a:rPr lang="en-CA" altLang="en-US" sz="2400">
                <a:latin typeface="Times New Roman" pitchFamily="18" charset="0"/>
              </a:rPr>
              <a:t> Helped breaking German codes</a:t>
            </a:r>
          </a:p>
          <a:p>
            <a:pPr lvl="1">
              <a:spcBef>
                <a:spcPct val="0"/>
              </a:spcBef>
            </a:pPr>
            <a:r>
              <a:rPr lang="en-CA" altLang="en-US" sz="2400">
                <a:latin typeface="Times New Roman" pitchFamily="18" charset="0"/>
              </a:rPr>
              <a:t> Tube failure (every two days, 15 min to locate)</a:t>
            </a:r>
          </a:p>
          <a:p>
            <a:pPr lvl="1">
              <a:spcBef>
                <a:spcPct val="0"/>
              </a:spcBef>
            </a:pPr>
            <a:r>
              <a:rPr lang="en-CA" altLang="en-US" sz="2400">
                <a:latin typeface="Times New Roman" pitchFamily="18" charset="0"/>
              </a:rPr>
              <a:t> First “bug” was a moth in a tube.</a:t>
            </a:r>
          </a:p>
        </p:txBody>
      </p:sp>
      <p:pic>
        <p:nvPicPr>
          <p:cNvPr id="379906" name="Picture 2" descr="http://upload.wikimedia.org/wikipedia/commons/thumb/e/e9/Elektronenroehren-auswahl.jpg/400px-Elektronenroehren-auswahl.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838200"/>
            <a:ext cx="3810000" cy="184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p:cNvSpPr>
            <a:spLocks noChangeArrowheads="1"/>
          </p:cNvSpPr>
          <p:nvPr/>
        </p:nvSpPr>
        <p:spPr bwMode="auto">
          <a:xfrm>
            <a:off x="5265738" y="4881563"/>
            <a:ext cx="18351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(with Turing)</a:t>
            </a:r>
          </a:p>
        </p:txBody>
      </p:sp>
      <p:pic>
        <p:nvPicPr>
          <p:cNvPr id="385026" name="Picture 2" descr="http://upload.wikimedia.org/wikipedia/commons/thumb/4/4e/Eniac.jpg/250px-Eniac.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0" y="866775"/>
            <a:ext cx="2381250" cy="181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5028" name="Picture 4" descr="http://upload.wikimedia.org/wikipedia/commons/thumb/3/39/SZ42-6-wheels-lightened.jpg/280px-SZ42-6-wheels-lightened.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9000" y="4419600"/>
            <a:ext cx="1814513"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79906"/>
                                        </p:tgtEl>
                                        <p:attrNameLst>
                                          <p:attrName>style.visibility</p:attrName>
                                        </p:attrNameLst>
                                      </p:cBhvr>
                                      <p:to>
                                        <p:strVal val="visible"/>
                                      </p:to>
                                    </p:set>
                                    <p:anim calcmode="lin" valueType="num">
                                      <p:cBhvr additive="base">
                                        <p:cTn id="7" dur="500" fill="hold"/>
                                        <p:tgtEl>
                                          <p:spTgt spid="379906"/>
                                        </p:tgtEl>
                                        <p:attrNameLst>
                                          <p:attrName>ppt_x</p:attrName>
                                        </p:attrNameLst>
                                      </p:cBhvr>
                                      <p:tavLst>
                                        <p:tav tm="0">
                                          <p:val>
                                            <p:strVal val="#ppt_x"/>
                                          </p:val>
                                        </p:tav>
                                        <p:tav tm="100000">
                                          <p:val>
                                            <p:strVal val="#ppt_x"/>
                                          </p:val>
                                        </p:tav>
                                      </p:tavLst>
                                    </p:anim>
                                    <p:anim calcmode="lin" valueType="num">
                                      <p:cBhvr additive="base">
                                        <p:cTn id="8" dur="500" fill="hold"/>
                                        <p:tgtEl>
                                          <p:spTgt spid="37990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additive="base">
                                        <p:cTn id="1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85026"/>
                                        </p:tgtEl>
                                        <p:attrNameLst>
                                          <p:attrName>style.visibility</p:attrName>
                                        </p:attrNameLst>
                                      </p:cBhvr>
                                      <p:to>
                                        <p:strVal val="visible"/>
                                      </p:to>
                                    </p:set>
                                    <p:anim calcmode="lin" valueType="num">
                                      <p:cBhvr additive="base">
                                        <p:cTn id="15" dur="500" fill="hold"/>
                                        <p:tgtEl>
                                          <p:spTgt spid="385026"/>
                                        </p:tgtEl>
                                        <p:attrNameLst>
                                          <p:attrName>ppt_x</p:attrName>
                                        </p:attrNameLst>
                                      </p:cBhvr>
                                      <p:tavLst>
                                        <p:tav tm="0">
                                          <p:val>
                                            <p:strVal val="#ppt_x"/>
                                          </p:val>
                                        </p:tav>
                                        <p:tav tm="100000">
                                          <p:val>
                                            <p:strVal val="#ppt_x"/>
                                          </p:val>
                                        </p:tav>
                                      </p:tavLst>
                                    </p:anim>
                                    <p:anim calcmode="lin" valueType="num">
                                      <p:cBhvr additive="base">
                                        <p:cTn id="16" dur="500" fill="hold"/>
                                        <p:tgtEl>
                                          <p:spTgt spid="385026"/>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xEl>
                                              <p:pRg st="1" end="1"/>
                                            </p:txEl>
                                          </p:spTgt>
                                        </p:tgtEl>
                                        <p:attrNameLst>
                                          <p:attrName>style.visibility</p:attrName>
                                        </p:attrNameLst>
                                      </p:cBhvr>
                                      <p:to>
                                        <p:strVal val="visible"/>
                                      </p:to>
                                    </p:set>
                                    <p:anim calcmode="lin" valueType="num">
                                      <p:cBhvr additive="base">
                                        <p:cTn id="19"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5">
                                            <p:txEl>
                                              <p:pRg st="3" end="3"/>
                                            </p:txEl>
                                          </p:spTgt>
                                        </p:tgtEl>
                                        <p:attrNameLst>
                                          <p:attrName>style.visibility</p:attrName>
                                        </p:attrNameLst>
                                      </p:cBhvr>
                                      <p:to>
                                        <p:strVal val="visible"/>
                                      </p:to>
                                    </p:set>
                                    <p:anim calcmode="lin" valueType="num">
                                      <p:cBhvr additive="base">
                                        <p:cTn id="27"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5">
                                            <p:txEl>
                                              <p:pRg st="4" end="4"/>
                                            </p:txEl>
                                          </p:spTgt>
                                        </p:tgtEl>
                                        <p:attrNameLst>
                                          <p:attrName>style.visibility</p:attrName>
                                        </p:attrNameLst>
                                      </p:cBhvr>
                                      <p:to>
                                        <p:strVal val="visible"/>
                                      </p:to>
                                    </p:set>
                                    <p:anim calcmode="lin" valueType="num">
                                      <p:cBhvr additive="base">
                                        <p:cTn id="33"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txEl>
                                              <p:pRg st="4" end="4"/>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385028"/>
                                        </p:tgtEl>
                                        <p:attrNameLst>
                                          <p:attrName>style.visibility</p:attrName>
                                        </p:attrNameLst>
                                      </p:cBhvr>
                                      <p:to>
                                        <p:strVal val="visible"/>
                                      </p:to>
                                    </p:set>
                                    <p:anim calcmode="lin" valueType="num">
                                      <p:cBhvr additive="base">
                                        <p:cTn id="37" dur="500" fill="hold"/>
                                        <p:tgtEl>
                                          <p:spTgt spid="385028"/>
                                        </p:tgtEl>
                                        <p:attrNameLst>
                                          <p:attrName>ppt_x</p:attrName>
                                        </p:attrNameLst>
                                      </p:cBhvr>
                                      <p:tavLst>
                                        <p:tav tm="0">
                                          <p:val>
                                            <p:strVal val="#ppt_x"/>
                                          </p:val>
                                        </p:tav>
                                        <p:tav tm="100000">
                                          <p:val>
                                            <p:strVal val="#ppt_x"/>
                                          </p:val>
                                        </p:tav>
                                      </p:tavLst>
                                    </p:anim>
                                    <p:anim calcmode="lin" valueType="num">
                                      <p:cBhvr additive="base">
                                        <p:cTn id="38" dur="500" fill="hold"/>
                                        <p:tgtEl>
                                          <p:spTgt spid="385028"/>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ppt_x"/>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5">
                                            <p:txEl>
                                              <p:pRg st="5" end="5"/>
                                            </p:txEl>
                                          </p:spTgt>
                                        </p:tgtEl>
                                        <p:attrNameLst>
                                          <p:attrName>style.visibility</p:attrName>
                                        </p:attrNameLst>
                                      </p:cBhvr>
                                      <p:to>
                                        <p:strVal val="visible"/>
                                      </p:to>
                                    </p:set>
                                    <p:anim calcmode="lin" valueType="num">
                                      <p:cBhvr additive="base">
                                        <p:cTn id="49"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5">
                                            <p:txEl>
                                              <p:pRg st="5" end="5"/>
                                            </p:txEl>
                                          </p:spTgt>
                                        </p:tgtEl>
                                        <p:attrNameLst>
                                          <p:attrName>ppt_y</p:attrName>
                                        </p:attrNameLst>
                                      </p:cBhvr>
                                      <p:tavLst>
                                        <p:tav tm="0">
                                          <p:val>
                                            <p:strVal val="1+#ppt_h/2"/>
                                          </p:val>
                                        </p:tav>
                                        <p:tav tm="100000">
                                          <p:val>
                                            <p:strVal val="#ppt_y"/>
                                          </p:val>
                                        </p:tav>
                                      </p:tavLst>
                                    </p:anim>
                                  </p:childTnLst>
                                </p:cTn>
                              </p:par>
                              <p:par>
                                <p:cTn id="51" presetID="1" presetClass="exit" presetSubtype="0" fill="hold" nodeType="withEffect">
                                  <p:stCondLst>
                                    <p:cond delay="0"/>
                                  </p:stCondLst>
                                  <p:childTnLst>
                                    <p:set>
                                      <p:cBhvr>
                                        <p:cTn id="52" dur="1" fill="hold">
                                          <p:stCondLst>
                                            <p:cond delay="0"/>
                                          </p:stCondLst>
                                        </p:cTn>
                                        <p:tgtEl>
                                          <p:spTgt spid="385028"/>
                                        </p:tgtEl>
                                        <p:attrNameLst>
                                          <p:attrName>style.visibility</p:attrName>
                                        </p:attrNameLst>
                                      </p:cBhvr>
                                      <p:to>
                                        <p:strVal val="hidden"/>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5">
                                            <p:txEl>
                                              <p:pRg st="6" end="6"/>
                                            </p:txEl>
                                          </p:spTgt>
                                        </p:tgtEl>
                                        <p:attrNameLst>
                                          <p:attrName>style.visibility</p:attrName>
                                        </p:attrNameLst>
                                      </p:cBhvr>
                                      <p:to>
                                        <p:strVal val="visible"/>
                                      </p:to>
                                    </p:set>
                                    <p:anim calcmode="lin" valueType="num">
                                      <p:cBhvr additive="base">
                                        <p:cTn id="57"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5">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3496" name="Group 8"/>
          <p:cNvGrpSpPr>
            <a:grpSpLocks/>
          </p:cNvGrpSpPr>
          <p:nvPr/>
        </p:nvGrpSpPr>
        <p:grpSpPr bwMode="auto">
          <a:xfrm>
            <a:off x="5718175" y="990600"/>
            <a:ext cx="1227138" cy="2012950"/>
            <a:chOff x="3602" y="624"/>
            <a:chExt cx="773" cy="1268"/>
          </a:xfrm>
        </p:grpSpPr>
        <p:sp>
          <p:nvSpPr>
            <p:cNvPr id="6350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35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350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27" name="Rectangle 20"/>
          <p:cNvSpPr>
            <a:spLocks noChangeArrowheads="1"/>
          </p:cNvSpPr>
          <p:nvPr/>
        </p:nvSpPr>
        <p:spPr bwMode="auto">
          <a:xfrm>
            <a:off x="1277937" y="4540250"/>
            <a:ext cx="784926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&lt;line=39,x=4,y=0&gt;</a:t>
            </a:r>
            <a:r>
              <a:rPr lang="en-US" i="1" dirty="0">
                <a:solidFill>
                  <a:schemeClr val="accent2"/>
                </a:solidFill>
                <a:effectLst>
                  <a:outerShdw blurRad="38100" dist="38100" dir="2700000" algn="tl">
                    <a:srgbClr val="000000"/>
                  </a:outerShdw>
                </a:effectLst>
                <a:cs typeface="+mn-cs"/>
              </a:rPr>
              <a:t>,0)  = &lt;q</a:t>
            </a:r>
            <a:r>
              <a:rPr lang="en-US" i="1" baseline="-25000" dirty="0">
                <a:solidFill>
                  <a:schemeClr val="accent2"/>
                </a:solidFill>
                <a:effectLst>
                  <a:outerShdw blurRad="38100" dist="38100" dir="2700000" algn="tl">
                    <a:srgbClr val="000000"/>
                  </a:outerShdw>
                </a:effectLst>
                <a:cs typeface="+mn-cs"/>
              </a:rPr>
              <a:t>&lt;line=40,x=4,y=0&gt;</a:t>
            </a:r>
            <a:r>
              <a:rPr lang="en-US" i="1" dirty="0">
                <a:solidFill>
                  <a:schemeClr val="accent2"/>
                </a:solidFill>
                <a:effectLst>
                  <a:outerShdw blurRad="38100" dist="38100" dir="2700000" algn="tl">
                    <a:srgbClr val="000000"/>
                  </a:outerShdw>
                </a:effectLst>
                <a:cs typeface="+mn-cs"/>
              </a:rPr>
              <a:t>,    ,right&gt;</a:t>
            </a:r>
            <a:r>
              <a:rPr lang="en-US" i="1" dirty="0">
                <a:cs typeface="+mn-cs"/>
              </a:rPr>
              <a:t> </a:t>
            </a:r>
          </a:p>
        </p:txBody>
      </p:sp>
      <p:sp>
        <p:nvSpPr>
          <p:cNvPr id="28"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31" name="Rectangle 20"/>
          <p:cNvSpPr>
            <a:spLocks noChangeArrowheads="1"/>
          </p:cNvSpPr>
          <p:nvPr/>
        </p:nvSpPr>
        <p:spPr bwMode="auto">
          <a:xfrm>
            <a:off x="6391139" y="5135837"/>
            <a:ext cx="2306081" cy="954107"/>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Write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the value </a:t>
            </a:r>
            <a:r>
              <a:rPr lang="en-US" i="1" dirty="0">
                <a:solidFill>
                  <a:schemeClr val="accent2"/>
                </a:solidFill>
                <a:effectLst>
                  <a:outerShdw blurRad="38100" dist="38100" dir="2700000" algn="tl">
                    <a:srgbClr val="000000"/>
                  </a:outerShdw>
                </a:effectLst>
              </a:rPr>
              <a:t>?</a:t>
            </a:r>
            <a:r>
              <a:rPr lang="en-US" dirty="0">
                <a:effectLst>
                  <a:outerShdw blurRad="38100" dist="38100" dir="2700000" algn="tl">
                    <a:srgbClr val="000000"/>
                  </a:outerShdw>
                </a:effectLst>
                <a:cs typeface="+mn-cs"/>
              </a:rPr>
              <a:t>. </a:t>
            </a:r>
            <a:endParaRPr lang="en-US" sz="2000" i="1" dirty="0">
              <a:solidFill>
                <a:schemeClr val="accent2"/>
              </a:solidFill>
              <a:effectLst>
                <a:outerShdw blurRad="38100" dist="38100" dir="2700000" algn="tl">
                  <a:srgbClr val="000000"/>
                </a:outerShdw>
              </a:effectLst>
              <a:cs typeface="+mn-cs"/>
            </a:endParaRPr>
          </a:p>
        </p:txBody>
      </p:sp>
      <p:sp>
        <p:nvSpPr>
          <p:cNvPr id="32" name="AutoShape 44"/>
          <p:cNvSpPr>
            <a:spLocks/>
          </p:cNvSpPr>
          <p:nvPr/>
        </p:nvSpPr>
        <p:spPr bwMode="auto">
          <a:xfrm rot="16200000" flipV="1">
            <a:off x="7436144" y="4939123"/>
            <a:ext cx="63498" cy="292101"/>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6" name="Rectangle 17"/>
          <p:cNvSpPr>
            <a:spLocks noChangeArrowheads="1"/>
          </p:cNvSpPr>
          <p:nvPr/>
        </p:nvSpPr>
        <p:spPr bwMode="auto">
          <a:xfrm>
            <a:off x="304800" y="3978636"/>
            <a:ext cx="446692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write the value of x</a:t>
            </a:r>
          </a:p>
        </p:txBody>
      </p:sp>
      <p:sp>
        <p:nvSpPr>
          <p:cNvPr id="30" name="Rectangle 26"/>
          <p:cNvSpPr>
            <a:spLocks noChangeArrowheads="1"/>
          </p:cNvSpPr>
          <p:nvPr/>
        </p:nvSpPr>
        <p:spPr bwMode="auto">
          <a:xfrm>
            <a:off x="7102954" y="4560484"/>
            <a:ext cx="733534"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i="1" dirty="0">
                <a:solidFill>
                  <a:srgbClr val="FF0000"/>
                </a:solidFill>
                <a:effectLst>
                  <a:outerShdw blurRad="38100" dist="38100" dir="2700000" algn="tl">
                    <a:srgbClr val="000000"/>
                  </a:outerShdw>
                </a:effectLst>
                <a:cs typeface="+mn-cs"/>
              </a:rPr>
              <a:t>4</a:t>
            </a:r>
          </a:p>
        </p:txBody>
      </p:sp>
      <p:sp>
        <p:nvSpPr>
          <p:cNvPr id="33" name="Rectangle 20"/>
          <p:cNvSpPr>
            <a:spLocks noChangeArrowheads="1"/>
          </p:cNvSpPr>
          <p:nvPr/>
        </p:nvSpPr>
        <p:spPr bwMode="auto">
          <a:xfrm>
            <a:off x="85725" y="5549205"/>
            <a:ext cx="6802503" cy="1384995"/>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If </a:t>
            </a:r>
            <a:r>
              <a:rPr lang="en-US" i="1" dirty="0">
                <a:solidFill>
                  <a:schemeClr val="accent2"/>
                </a:solidFill>
                <a:effectLst>
                  <a:outerShdw blurRad="38100" dist="38100" dir="2700000" algn="tl">
                    <a:srgbClr val="000000"/>
                  </a:outerShdw>
                </a:effectLst>
                <a:cs typeface="+mn-cs"/>
              </a:rPr>
              <a:t>x=4</a:t>
            </a:r>
            <a:r>
              <a:rPr lang="en-US" dirty="0">
                <a:effectLst>
                  <a:outerShdw blurRad="38100" dist="38100" dir="2700000" algn="tl">
                    <a:srgbClr val="000000"/>
                  </a:outerShdw>
                </a:effectLst>
                <a:cs typeface="+mn-cs"/>
              </a:rPr>
              <a:t> and </a:t>
            </a:r>
            <a:r>
              <a:rPr lang="en-US" i="1" dirty="0">
                <a:solidFill>
                  <a:schemeClr val="accent2"/>
                </a:solidFill>
                <a:effectLst>
                  <a:outerShdw blurRad="38100" dist="38100" dir="2700000" algn="tl">
                    <a:srgbClr val="000000"/>
                  </a:outerShdw>
                </a:effectLst>
              </a:rPr>
              <a:t>y=0</a:t>
            </a:r>
            <a:r>
              <a:rPr lang="en-US" dirty="0">
                <a:effectLst>
                  <a:outerShdw blurRad="38100" dist="38100" dir="2700000" algn="tl">
                    <a:srgbClr val="000000"/>
                  </a:outerShdw>
                </a:effectLst>
                <a:cs typeface="+mn-cs"/>
              </a:rPr>
              <a:t> </a:t>
            </a:r>
          </a:p>
          <a:p>
            <a:pPr eaLnBrk="0" hangingPunct="0">
              <a:defRPr/>
            </a:pPr>
            <a:r>
              <a:rPr lang="en-US" dirty="0">
                <a:effectLst>
                  <a:outerShdw blurRad="38100" dist="38100" dir="2700000" algn="tl">
                    <a:srgbClr val="000000"/>
                  </a:outerShdw>
                </a:effectLst>
                <a:cs typeface="+mn-cs"/>
              </a:rPr>
              <a:t>then the name of the state is</a:t>
            </a:r>
            <a:r>
              <a:rPr lang="en-US" i="1" dirty="0">
                <a:solidFill>
                  <a:schemeClr val="accent2"/>
                </a:solidFill>
                <a:effectLst>
                  <a:outerShdw blurRad="38100" dist="38100" dir="2700000" algn="tl">
                    <a:srgbClr val="000000"/>
                  </a:outerShdw>
                </a:effectLst>
              </a:rPr>
              <a:t> q</a:t>
            </a:r>
            <a:r>
              <a:rPr lang="en-US" i="1" baseline="-25000" dirty="0">
                <a:solidFill>
                  <a:schemeClr val="accent2"/>
                </a:solidFill>
                <a:effectLst>
                  <a:outerShdw blurRad="38100" dist="38100" dir="2700000" algn="tl">
                    <a:srgbClr val="000000"/>
                  </a:outerShdw>
                </a:effectLst>
              </a:rPr>
              <a:t>&lt;line=39,x=3,y=0&gt;</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rPr>
              <a:t>and </a:t>
            </a:r>
            <a:r>
              <a:rPr lang="en-US" i="1" dirty="0">
                <a:solidFill>
                  <a:schemeClr val="accent2"/>
                </a:solidFill>
                <a:effectLst>
                  <a:outerShdw blurRad="38100" dist="38100" dir="2700000" algn="tl">
                    <a:srgbClr val="000000"/>
                  </a:outerShdw>
                </a:effectLst>
                <a:cs typeface="+mn-cs"/>
              </a:rPr>
              <a:t>4</a:t>
            </a:r>
            <a:r>
              <a:rPr lang="en-US" dirty="0">
                <a:effectLst>
                  <a:outerShdw blurRad="38100" dist="38100" dir="2700000" algn="tl">
                    <a:srgbClr val="000000"/>
                  </a:outerShdw>
                </a:effectLst>
                <a:cs typeface="+mn-cs"/>
              </a:rPr>
              <a:t> is written.</a:t>
            </a:r>
          </a:p>
        </p:txBody>
      </p:sp>
      <p:sp>
        <p:nvSpPr>
          <p:cNvPr id="24" name="Rectangle 23"/>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
        <p:nvSpPr>
          <p:cNvPr id="25" name="Rectangle 20"/>
          <p:cNvSpPr>
            <a:spLocks noChangeArrowheads="1"/>
          </p:cNvSpPr>
          <p:nvPr/>
        </p:nvSpPr>
        <p:spPr bwMode="auto">
          <a:xfrm>
            <a:off x="2944813" y="6400800"/>
            <a:ext cx="4446587"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All done with table lookup.</a:t>
            </a:r>
            <a:endParaRPr lang="en-US" i="1" dirty="0">
              <a:solidFill>
                <a:schemeClr val="accent2"/>
              </a:solidFill>
              <a:effectLst>
                <a:outerShdw blurRad="38100" dist="38100" dir="2700000" algn="tl">
                  <a:srgbClr val="000000"/>
                </a:outerShdw>
              </a:effectLst>
              <a:cs typeface="+mn-cs"/>
            </a:endParaRPr>
          </a:p>
        </p:txBody>
      </p:sp>
    </p:spTree>
    <p:extLst>
      <p:ext uri="{BB962C8B-B14F-4D97-AF65-F5344CB8AC3E}">
        <p14:creationId xmlns:p14="http://schemas.microsoft.com/office/powerpoint/2010/main" val="224681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 calcmode="lin" valueType="num">
                                      <p:cBhvr additive="base">
                                        <p:cTn id="7"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3">
                                            <p:txEl>
                                              <p:pRg st="1" end="1"/>
                                            </p:txEl>
                                          </p:spTgt>
                                        </p:tgtEl>
                                        <p:attrNameLst>
                                          <p:attrName>style.visibility</p:attrName>
                                        </p:attrNameLst>
                                      </p:cBhvr>
                                      <p:to>
                                        <p:strVal val="visible"/>
                                      </p:to>
                                    </p:set>
                                    <p:anim calcmode="lin" valueType="num">
                                      <p:cBhvr additive="base">
                                        <p:cTn id="11" dur="500" fill="hold"/>
                                        <p:tgtEl>
                                          <p:spTgt spid="3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3">
                                            <p:txEl>
                                              <p:pRg st="2" end="2"/>
                                            </p:txEl>
                                          </p:spTgt>
                                        </p:tgtEl>
                                        <p:attrNameLst>
                                          <p:attrName>style.visibility</p:attrName>
                                        </p:attrNameLst>
                                      </p:cBhvr>
                                      <p:to>
                                        <p:strVal val="visible"/>
                                      </p:to>
                                    </p:set>
                                    <p:anim calcmode="lin" valueType="num">
                                      <p:cBhvr additive="base">
                                        <p:cTn id="17" dur="500" fill="hold"/>
                                        <p:tgtEl>
                                          <p:spTgt spid="3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500" fill="hold"/>
                                        <p:tgtEl>
                                          <p:spTgt spid="30"/>
                                        </p:tgtEl>
                                        <p:attrNameLst>
                                          <p:attrName>ppt_x</p:attrName>
                                        </p:attrNameLst>
                                      </p:cBhvr>
                                      <p:tavLst>
                                        <p:tav tm="0">
                                          <p:val>
                                            <p:strVal val="#ppt_x"/>
                                          </p:val>
                                        </p:tav>
                                        <p:tav tm="100000">
                                          <p:val>
                                            <p:strVal val="#ppt_x"/>
                                          </p:val>
                                        </p:tav>
                                      </p:tavLst>
                                    </p:anim>
                                    <p:anim calcmode="lin" valueType="num">
                                      <p:cBhvr additive="base">
                                        <p:cTn id="2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ppt_x"/>
                                          </p:val>
                                        </p:tav>
                                        <p:tav tm="100000">
                                          <p:val>
                                            <p:strVal val="#ppt_x"/>
                                          </p:val>
                                        </p:tav>
                                      </p:tavLst>
                                    </p:anim>
                                    <p:anim calcmode="lin" valueType="num">
                                      <p:cBhvr additive="base">
                                        <p:cTn id="3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25"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3496" name="Group 8"/>
          <p:cNvGrpSpPr>
            <a:grpSpLocks/>
          </p:cNvGrpSpPr>
          <p:nvPr/>
        </p:nvGrpSpPr>
        <p:grpSpPr bwMode="auto">
          <a:xfrm>
            <a:off x="5718175" y="990600"/>
            <a:ext cx="1227138" cy="2012950"/>
            <a:chOff x="3602" y="624"/>
            <a:chExt cx="773" cy="1268"/>
          </a:xfrm>
        </p:grpSpPr>
        <p:sp>
          <p:nvSpPr>
            <p:cNvPr id="6350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35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350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27" name="Rectangle 20"/>
          <p:cNvSpPr>
            <a:spLocks noChangeArrowheads="1"/>
          </p:cNvSpPr>
          <p:nvPr/>
        </p:nvSpPr>
        <p:spPr bwMode="auto">
          <a:xfrm>
            <a:off x="1277937" y="4540250"/>
            <a:ext cx="784926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&lt;line=39,x=4,y=0&gt;</a:t>
            </a:r>
            <a:r>
              <a:rPr lang="en-US" i="1" dirty="0">
                <a:solidFill>
                  <a:schemeClr val="accent2"/>
                </a:solidFill>
                <a:effectLst>
                  <a:outerShdw blurRad="38100" dist="38100" dir="2700000" algn="tl">
                    <a:srgbClr val="000000"/>
                  </a:outerShdw>
                </a:effectLst>
                <a:cs typeface="+mn-cs"/>
              </a:rPr>
              <a:t>,0)  = &lt;q</a:t>
            </a:r>
            <a:r>
              <a:rPr lang="en-US" i="1" baseline="-25000" dirty="0">
                <a:solidFill>
                  <a:schemeClr val="accent2"/>
                </a:solidFill>
                <a:effectLst>
                  <a:outerShdw blurRad="38100" dist="38100" dir="2700000" algn="tl">
                    <a:srgbClr val="000000"/>
                  </a:outerShdw>
                </a:effectLst>
                <a:cs typeface="+mn-cs"/>
              </a:rPr>
              <a:t>&lt;line=40,x=3,y=0&gt;</a:t>
            </a:r>
            <a:r>
              <a:rPr lang="en-US" i="1" dirty="0">
                <a:solidFill>
                  <a:schemeClr val="accent2"/>
                </a:solidFill>
                <a:effectLst>
                  <a:outerShdw blurRad="38100" dist="38100" dir="2700000" algn="tl">
                    <a:srgbClr val="000000"/>
                  </a:outerShdw>
                </a:effectLst>
                <a:cs typeface="+mn-cs"/>
              </a:rPr>
              <a:t>,    ,right&gt;</a:t>
            </a:r>
            <a:r>
              <a:rPr lang="en-US" i="1" dirty="0">
                <a:cs typeface="+mn-cs"/>
              </a:rPr>
              <a:t> </a:t>
            </a:r>
          </a:p>
        </p:txBody>
      </p:sp>
      <p:sp>
        <p:nvSpPr>
          <p:cNvPr id="28"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31" name="Rectangle 20"/>
          <p:cNvSpPr>
            <a:spLocks noChangeArrowheads="1"/>
          </p:cNvSpPr>
          <p:nvPr/>
        </p:nvSpPr>
        <p:spPr bwMode="auto">
          <a:xfrm>
            <a:off x="6391139" y="5135837"/>
            <a:ext cx="2306081" cy="954107"/>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Write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the value </a:t>
            </a:r>
            <a:r>
              <a:rPr lang="en-US" i="1" dirty="0">
                <a:solidFill>
                  <a:schemeClr val="accent2"/>
                </a:solidFill>
                <a:effectLst>
                  <a:outerShdw blurRad="38100" dist="38100" dir="2700000" algn="tl">
                    <a:srgbClr val="000000"/>
                  </a:outerShdw>
                </a:effectLst>
              </a:rPr>
              <a:t>?</a:t>
            </a:r>
            <a:r>
              <a:rPr lang="en-US" dirty="0">
                <a:effectLst>
                  <a:outerShdw blurRad="38100" dist="38100" dir="2700000" algn="tl">
                    <a:srgbClr val="000000"/>
                  </a:outerShdw>
                </a:effectLst>
                <a:cs typeface="+mn-cs"/>
              </a:rPr>
              <a:t>. </a:t>
            </a:r>
            <a:endParaRPr lang="en-US" sz="2000" i="1" dirty="0">
              <a:solidFill>
                <a:schemeClr val="accent2"/>
              </a:solidFill>
              <a:effectLst>
                <a:outerShdw blurRad="38100" dist="38100" dir="2700000" algn="tl">
                  <a:srgbClr val="000000"/>
                </a:outerShdw>
              </a:effectLst>
              <a:cs typeface="+mn-cs"/>
            </a:endParaRPr>
          </a:p>
        </p:txBody>
      </p:sp>
      <p:sp>
        <p:nvSpPr>
          <p:cNvPr id="32" name="AutoShape 44"/>
          <p:cNvSpPr>
            <a:spLocks/>
          </p:cNvSpPr>
          <p:nvPr/>
        </p:nvSpPr>
        <p:spPr bwMode="auto">
          <a:xfrm rot="16200000" flipV="1">
            <a:off x="7436144" y="4939123"/>
            <a:ext cx="63498" cy="292101"/>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6" name="Rectangle 17"/>
          <p:cNvSpPr>
            <a:spLocks noChangeArrowheads="1"/>
          </p:cNvSpPr>
          <p:nvPr/>
        </p:nvSpPr>
        <p:spPr bwMode="auto">
          <a:xfrm>
            <a:off x="304800" y="3978636"/>
            <a:ext cx="446692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write the value of x</a:t>
            </a:r>
          </a:p>
        </p:txBody>
      </p:sp>
      <p:sp>
        <p:nvSpPr>
          <p:cNvPr id="30" name="Rectangle 26"/>
          <p:cNvSpPr>
            <a:spLocks noChangeArrowheads="1"/>
          </p:cNvSpPr>
          <p:nvPr/>
        </p:nvSpPr>
        <p:spPr bwMode="auto">
          <a:xfrm>
            <a:off x="7102954" y="4560484"/>
            <a:ext cx="733534"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i="1" dirty="0">
                <a:solidFill>
                  <a:srgbClr val="FF0000"/>
                </a:solidFill>
                <a:effectLst>
                  <a:outerShdw blurRad="38100" dist="38100" dir="2700000" algn="tl">
                    <a:srgbClr val="000000"/>
                  </a:outerShdw>
                </a:effectLst>
                <a:cs typeface="+mn-cs"/>
              </a:rPr>
              <a:t>4</a:t>
            </a:r>
          </a:p>
        </p:txBody>
      </p:sp>
      <p:sp>
        <p:nvSpPr>
          <p:cNvPr id="33" name="Rectangle 20"/>
          <p:cNvSpPr>
            <a:spLocks noChangeArrowheads="1"/>
          </p:cNvSpPr>
          <p:nvPr/>
        </p:nvSpPr>
        <p:spPr bwMode="auto">
          <a:xfrm>
            <a:off x="85725" y="5549205"/>
            <a:ext cx="6802503" cy="1384995"/>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If </a:t>
            </a:r>
            <a:r>
              <a:rPr lang="en-US" i="1" dirty="0">
                <a:solidFill>
                  <a:schemeClr val="accent2"/>
                </a:solidFill>
                <a:effectLst>
                  <a:outerShdw blurRad="38100" dist="38100" dir="2700000" algn="tl">
                    <a:srgbClr val="000000"/>
                  </a:outerShdw>
                </a:effectLst>
                <a:cs typeface="+mn-cs"/>
              </a:rPr>
              <a:t>x=4</a:t>
            </a:r>
            <a:r>
              <a:rPr lang="en-US" dirty="0">
                <a:effectLst>
                  <a:outerShdw blurRad="38100" dist="38100" dir="2700000" algn="tl">
                    <a:srgbClr val="000000"/>
                  </a:outerShdw>
                </a:effectLst>
                <a:cs typeface="+mn-cs"/>
              </a:rPr>
              <a:t> and </a:t>
            </a:r>
            <a:r>
              <a:rPr lang="en-US" i="1" dirty="0">
                <a:solidFill>
                  <a:schemeClr val="accent2"/>
                </a:solidFill>
                <a:effectLst>
                  <a:outerShdw blurRad="38100" dist="38100" dir="2700000" algn="tl">
                    <a:srgbClr val="000000"/>
                  </a:outerShdw>
                </a:effectLst>
              </a:rPr>
              <a:t>y=0</a:t>
            </a:r>
            <a:r>
              <a:rPr lang="en-US" dirty="0">
                <a:effectLst>
                  <a:outerShdw blurRad="38100" dist="38100" dir="2700000" algn="tl">
                    <a:srgbClr val="000000"/>
                  </a:outerShdw>
                </a:effectLst>
                <a:cs typeface="+mn-cs"/>
              </a:rPr>
              <a:t> </a:t>
            </a:r>
          </a:p>
          <a:p>
            <a:pPr eaLnBrk="0" hangingPunct="0">
              <a:defRPr/>
            </a:pPr>
            <a:r>
              <a:rPr lang="en-US" dirty="0">
                <a:effectLst>
                  <a:outerShdw blurRad="38100" dist="38100" dir="2700000" algn="tl">
                    <a:srgbClr val="000000"/>
                  </a:outerShdw>
                </a:effectLst>
                <a:cs typeface="+mn-cs"/>
              </a:rPr>
              <a:t>then the name of the state is</a:t>
            </a:r>
            <a:r>
              <a:rPr lang="en-US" i="1" dirty="0">
                <a:solidFill>
                  <a:schemeClr val="accent2"/>
                </a:solidFill>
                <a:effectLst>
                  <a:outerShdw blurRad="38100" dist="38100" dir="2700000" algn="tl">
                    <a:srgbClr val="000000"/>
                  </a:outerShdw>
                </a:effectLst>
              </a:rPr>
              <a:t> q</a:t>
            </a:r>
            <a:r>
              <a:rPr lang="en-US" i="1" baseline="-25000" dirty="0">
                <a:solidFill>
                  <a:schemeClr val="accent2"/>
                </a:solidFill>
                <a:effectLst>
                  <a:outerShdw blurRad="38100" dist="38100" dir="2700000" algn="tl">
                    <a:srgbClr val="000000"/>
                  </a:outerShdw>
                </a:effectLst>
              </a:rPr>
              <a:t>&lt;line=39,x=3,y=0&gt;</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rPr>
              <a:t>and </a:t>
            </a:r>
            <a:r>
              <a:rPr lang="en-US" i="1" dirty="0">
                <a:solidFill>
                  <a:schemeClr val="accent2"/>
                </a:solidFill>
                <a:effectLst>
                  <a:outerShdw blurRad="38100" dist="38100" dir="2700000" algn="tl">
                    <a:srgbClr val="000000"/>
                  </a:outerShdw>
                </a:effectLst>
                <a:cs typeface="+mn-cs"/>
              </a:rPr>
              <a:t>4</a:t>
            </a:r>
            <a:r>
              <a:rPr lang="en-US" dirty="0">
                <a:effectLst>
                  <a:outerShdw blurRad="38100" dist="38100" dir="2700000" algn="tl">
                    <a:srgbClr val="000000"/>
                  </a:outerShdw>
                </a:effectLst>
                <a:cs typeface="+mn-cs"/>
              </a:rPr>
              <a:t> is written.</a:t>
            </a:r>
          </a:p>
        </p:txBody>
      </p:sp>
      <p:sp>
        <p:nvSpPr>
          <p:cNvPr id="24" name="Rectangle 23"/>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
        <p:nvSpPr>
          <p:cNvPr id="25" name="Rectangle 20"/>
          <p:cNvSpPr>
            <a:spLocks noChangeArrowheads="1"/>
          </p:cNvSpPr>
          <p:nvPr/>
        </p:nvSpPr>
        <p:spPr bwMode="auto">
          <a:xfrm>
            <a:off x="2944813" y="6400800"/>
            <a:ext cx="4446587"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All done with table lookup.</a:t>
            </a:r>
            <a:endParaRPr lang="en-US" i="1" dirty="0">
              <a:solidFill>
                <a:schemeClr val="accent2"/>
              </a:solidFill>
              <a:effectLst>
                <a:outerShdw blurRad="38100" dist="38100" dir="2700000" algn="tl">
                  <a:srgbClr val="000000"/>
                </a:outerShdw>
              </a:effectLst>
              <a:cs typeface="+mn-cs"/>
            </a:endParaRPr>
          </a:p>
        </p:txBody>
      </p:sp>
      <p:graphicFrame>
        <p:nvGraphicFramePr>
          <p:cNvPr id="29" name="Table 28"/>
          <p:cNvGraphicFramePr>
            <a:graphicFrameLocks noGrp="1"/>
          </p:cNvGraphicFramePr>
          <p:nvPr>
            <p:extLst>
              <p:ext uri="{D42A27DB-BD31-4B8C-83A1-F6EECF244321}">
                <p14:modId xmlns:p14="http://schemas.microsoft.com/office/powerpoint/2010/main" val="786317158"/>
              </p:ext>
            </p:extLst>
          </p:nvPr>
        </p:nvGraphicFramePr>
        <p:xfrm>
          <a:off x="4470506" y="1052511"/>
          <a:ext cx="4506624" cy="3337560"/>
        </p:xfrm>
        <a:graphic>
          <a:graphicData uri="http://schemas.openxmlformats.org/drawingml/2006/table">
            <a:tbl>
              <a:tblPr firstRow="1" firstCol="1" bandRow="1">
                <a:tableStyleId>{5C22544A-7EE6-4342-B048-85BDC9FD1C3A}</a:tableStyleId>
              </a:tblPr>
              <a:tblGrid>
                <a:gridCol w="711094">
                  <a:extLst>
                    <a:ext uri="{9D8B030D-6E8A-4147-A177-3AD203B41FA5}">
                      <a16:colId xmlns:a16="http://schemas.microsoft.com/office/drawing/2014/main" val="20000"/>
                    </a:ext>
                  </a:extLst>
                </a:gridCol>
                <a:gridCol w="1198052">
                  <a:extLst>
                    <a:ext uri="{9D8B030D-6E8A-4147-A177-3AD203B41FA5}">
                      <a16:colId xmlns:a16="http://schemas.microsoft.com/office/drawing/2014/main" val="20001"/>
                    </a:ext>
                  </a:extLst>
                </a:gridCol>
                <a:gridCol w="1298739">
                  <a:extLst>
                    <a:ext uri="{9D8B030D-6E8A-4147-A177-3AD203B41FA5}">
                      <a16:colId xmlns:a16="http://schemas.microsoft.com/office/drawing/2014/main" val="20002"/>
                    </a:ext>
                  </a:extLst>
                </a:gridCol>
                <a:gridCol w="1298739">
                  <a:extLst>
                    <a:ext uri="{9D8B030D-6E8A-4147-A177-3AD203B41FA5}">
                      <a16:colId xmlns:a16="http://schemas.microsoft.com/office/drawing/2014/main" val="20003"/>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start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&lt;q</a:t>
                      </a:r>
                      <a:r>
                        <a:rPr lang="en-CA" baseline="-25000" dirty="0">
                          <a:latin typeface="Times New Roman" panose="02020603050405020304" pitchFamily="18" charset="0"/>
                          <a:cs typeface="Times New Roman" panose="02020603050405020304" pitchFamily="18" charset="0"/>
                        </a:rPr>
                        <a:t>16</a:t>
                      </a:r>
                      <a:r>
                        <a:rPr lang="en-CA" baseline="0" dirty="0">
                          <a:latin typeface="Times New Roman" panose="02020603050405020304" pitchFamily="18" charset="0"/>
                          <a:cs typeface="Times New Roman" panose="02020603050405020304" pitchFamily="18" charset="0"/>
                        </a:rPr>
                        <a:t>, 3, R&gt;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3</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&lt;q</a:t>
                      </a:r>
                      <a:r>
                        <a:rPr lang="en-CA" baseline="-25000" dirty="0">
                          <a:latin typeface="Times New Roman" panose="02020603050405020304" pitchFamily="18" charset="0"/>
                          <a:cs typeface="Times New Roman" panose="02020603050405020304" pitchFamily="18" charset="0"/>
                        </a:rPr>
                        <a:t>17</a:t>
                      </a:r>
                      <a:r>
                        <a:rPr lang="en-CA" baseline="0" dirty="0">
                          <a:latin typeface="Times New Roman" panose="02020603050405020304" pitchFamily="18" charset="0"/>
                          <a:cs typeface="Times New Roman" panose="02020603050405020304" pitchFamily="18" charset="0"/>
                        </a:rPr>
                        <a:t>, 4, R&gt;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4</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5"/>
                  </a:ext>
                </a:extLst>
              </a:tr>
              <a:tr h="370840">
                <a:tc>
                  <a:txBody>
                    <a:bodyPr/>
                    <a:lstStyle/>
                    <a:p>
                      <a:pPr algn="ctr"/>
                      <a:r>
                        <a:rPr lang="en-CA" dirty="0">
                          <a:latin typeface="Times New Roman" panose="02020603050405020304" pitchFamily="18" charset="0"/>
                          <a:cs typeface="Times New Roman" panose="02020603050405020304" pitchFamily="18" charset="0"/>
                        </a:rPr>
                        <a:t>….</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100</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7"/>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halt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8"/>
                  </a:ext>
                </a:extLst>
              </a:tr>
            </a:tbl>
          </a:graphicData>
        </a:graphic>
      </p:graphicFrame>
      <p:sp>
        <p:nvSpPr>
          <p:cNvPr id="34" name="Text Box 4"/>
          <p:cNvSpPr txBox="1">
            <a:spLocks noChangeArrowheads="1"/>
          </p:cNvSpPr>
          <p:nvPr/>
        </p:nvSpPr>
        <p:spPr bwMode="auto">
          <a:xfrm>
            <a:off x="5486400" y="457200"/>
            <a:ext cx="3113468" cy="519112"/>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c</a:t>
            </a:r>
            <a:r>
              <a:rPr lang="el-GR" dirty="0">
                <a:effectLst>
                  <a:outerShdw blurRad="38100" dist="38100" dir="2700000" algn="tl">
                    <a:srgbClr val="000000"/>
                  </a:outerShdw>
                </a:effectLst>
                <a:cs typeface="+mn-cs"/>
              </a:rPr>
              <a:t>ϵ∑</a:t>
            </a:r>
            <a:r>
              <a:rPr lang="en-CA" dirty="0">
                <a:effectLst>
                  <a:outerShdw blurRad="38100" dist="38100" dir="2700000" algn="tl">
                    <a:srgbClr val="000000"/>
                  </a:outerShdw>
                </a:effectLst>
                <a:cs typeface="+mn-cs"/>
              </a:rPr>
              <a:t> seen on tape</a:t>
            </a:r>
            <a:endParaRPr lang="en-US" dirty="0">
              <a:effectLst>
                <a:outerShdw blurRad="38100" dist="38100" dir="2700000" algn="tl">
                  <a:srgbClr val="000000"/>
                </a:outerShdw>
              </a:effectLst>
              <a:cs typeface="+mn-cs"/>
            </a:endParaRPr>
          </a:p>
        </p:txBody>
      </p:sp>
      <p:sp>
        <p:nvSpPr>
          <p:cNvPr id="35" name="Text Box 4"/>
          <p:cNvSpPr txBox="1">
            <a:spLocks noChangeArrowheads="1"/>
          </p:cNvSpPr>
          <p:nvPr/>
        </p:nvSpPr>
        <p:spPr bwMode="auto">
          <a:xfrm rot="16200000">
            <a:off x="2667277" y="2347636"/>
            <a:ext cx="3113468" cy="52322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dirty="0">
                <a:effectLst>
                  <a:outerShdw blurRad="38100" dist="38100" dir="2700000" algn="tl">
                    <a:srgbClr val="000000"/>
                  </a:outerShdw>
                </a:effectLst>
                <a:cs typeface="+mn-cs"/>
              </a:rPr>
              <a:t>Current State</a:t>
            </a:r>
            <a:endParaRPr lang="en-US" dirty="0">
              <a:effectLst>
                <a:outerShdw blurRad="38100" dist="38100" dir="2700000" algn="tl">
                  <a:srgbClr val="000000"/>
                </a:outerShdw>
              </a:effectLst>
              <a:cs typeface="+mn-cs"/>
            </a:endParaRPr>
          </a:p>
        </p:txBody>
      </p:sp>
    </p:spTree>
    <p:extLst>
      <p:ext uri="{BB962C8B-B14F-4D97-AF65-F5344CB8AC3E}">
        <p14:creationId xmlns:p14="http://schemas.microsoft.com/office/powerpoint/2010/main" val="2357924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0-#ppt_w/2"/>
                                          </p:val>
                                        </p:tav>
                                        <p:tav tm="100000">
                                          <p:val>
                                            <p:strVal val="#ppt_x"/>
                                          </p:val>
                                        </p:tav>
                                      </p:tavLst>
                                    </p:anim>
                                    <p:anim calcmode="lin" valueType="num">
                                      <p:cBhvr additive="base">
                                        <p:cTn id="12" dur="500" fill="hold"/>
                                        <p:tgtEl>
                                          <p:spTgt spid="3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0-#ppt_w/2"/>
                                          </p:val>
                                        </p:tav>
                                        <p:tav tm="100000">
                                          <p:val>
                                            <p:strVal val="#ppt_x"/>
                                          </p:val>
                                        </p:tav>
                                      </p:tavLst>
                                    </p:anim>
                                    <p:anim calcmode="lin" valueType="num">
                                      <p:cBhvr additive="base">
                                        <p:cTn id="1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3496" name="Group 8"/>
          <p:cNvGrpSpPr>
            <a:grpSpLocks/>
          </p:cNvGrpSpPr>
          <p:nvPr/>
        </p:nvGrpSpPr>
        <p:grpSpPr bwMode="auto">
          <a:xfrm>
            <a:off x="5718175" y="990600"/>
            <a:ext cx="1227138" cy="2012950"/>
            <a:chOff x="3602" y="624"/>
            <a:chExt cx="773" cy="1268"/>
          </a:xfrm>
        </p:grpSpPr>
        <p:sp>
          <p:nvSpPr>
            <p:cNvPr id="6350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35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350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350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27" name="Rectangle 20"/>
          <p:cNvSpPr>
            <a:spLocks noChangeArrowheads="1"/>
          </p:cNvSpPr>
          <p:nvPr/>
        </p:nvSpPr>
        <p:spPr bwMode="auto">
          <a:xfrm>
            <a:off x="1277937" y="4540250"/>
            <a:ext cx="784926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   ,right&gt;</a:t>
            </a:r>
            <a:r>
              <a:rPr lang="en-US" i="1" dirty="0">
                <a:cs typeface="+mn-cs"/>
              </a:rPr>
              <a:t> </a:t>
            </a:r>
          </a:p>
        </p:txBody>
      </p:sp>
      <p:sp>
        <p:nvSpPr>
          <p:cNvPr id="28"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31" name="Rectangle 20"/>
          <p:cNvSpPr>
            <a:spLocks noChangeArrowheads="1"/>
          </p:cNvSpPr>
          <p:nvPr/>
        </p:nvSpPr>
        <p:spPr bwMode="auto">
          <a:xfrm>
            <a:off x="6391139" y="5135837"/>
            <a:ext cx="2306081" cy="954107"/>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Write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the value </a:t>
            </a:r>
            <a:r>
              <a:rPr lang="en-US" i="1" dirty="0">
                <a:solidFill>
                  <a:schemeClr val="accent2"/>
                </a:solidFill>
                <a:effectLst>
                  <a:outerShdw blurRad="38100" dist="38100" dir="2700000" algn="tl">
                    <a:srgbClr val="000000"/>
                  </a:outerShdw>
                </a:effectLst>
              </a:rPr>
              <a:t>?</a:t>
            </a:r>
            <a:r>
              <a:rPr lang="en-US" dirty="0">
                <a:effectLst>
                  <a:outerShdw blurRad="38100" dist="38100" dir="2700000" algn="tl">
                    <a:srgbClr val="000000"/>
                  </a:outerShdw>
                </a:effectLst>
                <a:cs typeface="+mn-cs"/>
              </a:rPr>
              <a:t>. </a:t>
            </a:r>
            <a:endParaRPr lang="en-US" sz="2000" i="1" dirty="0">
              <a:solidFill>
                <a:schemeClr val="accent2"/>
              </a:solidFill>
              <a:effectLst>
                <a:outerShdw blurRad="38100" dist="38100" dir="2700000" algn="tl">
                  <a:srgbClr val="000000"/>
                </a:outerShdw>
              </a:effectLst>
              <a:cs typeface="+mn-cs"/>
            </a:endParaRPr>
          </a:p>
        </p:txBody>
      </p:sp>
      <p:sp>
        <p:nvSpPr>
          <p:cNvPr id="32" name="AutoShape 44"/>
          <p:cNvSpPr>
            <a:spLocks/>
          </p:cNvSpPr>
          <p:nvPr/>
        </p:nvSpPr>
        <p:spPr bwMode="auto">
          <a:xfrm rot="16200000" flipV="1">
            <a:off x="7436144" y="4939123"/>
            <a:ext cx="63498" cy="292101"/>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6" name="Rectangle 17"/>
          <p:cNvSpPr>
            <a:spLocks noChangeArrowheads="1"/>
          </p:cNvSpPr>
          <p:nvPr/>
        </p:nvSpPr>
        <p:spPr bwMode="auto">
          <a:xfrm>
            <a:off x="304800" y="3978636"/>
            <a:ext cx="446692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write the value of x</a:t>
            </a:r>
          </a:p>
        </p:txBody>
      </p:sp>
      <p:sp>
        <p:nvSpPr>
          <p:cNvPr id="30" name="Rectangle 26"/>
          <p:cNvSpPr>
            <a:spLocks noChangeArrowheads="1"/>
          </p:cNvSpPr>
          <p:nvPr/>
        </p:nvSpPr>
        <p:spPr bwMode="auto">
          <a:xfrm>
            <a:off x="7143856" y="4560484"/>
            <a:ext cx="832920"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i="1" dirty="0">
                <a:solidFill>
                  <a:srgbClr val="FF0000"/>
                </a:solidFill>
                <a:effectLst>
                  <a:outerShdw blurRad="38100" dist="38100" dir="2700000" algn="tl">
                    <a:srgbClr val="000000"/>
                  </a:outerShdw>
                </a:effectLst>
                <a:cs typeface="+mn-cs"/>
              </a:rPr>
              <a:t>x’</a:t>
            </a:r>
          </a:p>
        </p:txBody>
      </p:sp>
      <p:sp>
        <p:nvSpPr>
          <p:cNvPr id="33" name="Rectangle 20"/>
          <p:cNvSpPr>
            <a:spLocks noChangeArrowheads="1"/>
          </p:cNvSpPr>
          <p:nvPr/>
        </p:nvSpPr>
        <p:spPr bwMode="auto">
          <a:xfrm>
            <a:off x="85725" y="5549205"/>
            <a:ext cx="6933949" cy="1384995"/>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Generalize: If </a:t>
            </a:r>
            <a:r>
              <a:rPr lang="en-US" i="1" dirty="0">
                <a:solidFill>
                  <a:schemeClr val="accent2"/>
                </a:solidFill>
                <a:effectLst>
                  <a:outerShdw blurRad="38100" dist="38100" dir="2700000" algn="tl">
                    <a:srgbClr val="000000"/>
                  </a:outerShdw>
                </a:effectLst>
                <a:cs typeface="+mn-cs"/>
              </a:rPr>
              <a:t>x=x’</a:t>
            </a:r>
            <a:r>
              <a:rPr lang="en-US" dirty="0">
                <a:effectLst>
                  <a:outerShdw blurRad="38100" dist="38100" dir="2700000" algn="tl">
                    <a:srgbClr val="000000"/>
                  </a:outerShdw>
                </a:effectLst>
                <a:cs typeface="+mn-cs"/>
              </a:rPr>
              <a:t> and </a:t>
            </a:r>
            <a:r>
              <a:rPr lang="en-US" i="1" dirty="0">
                <a:solidFill>
                  <a:schemeClr val="accent2"/>
                </a:solidFill>
                <a:effectLst>
                  <a:outerShdw blurRad="38100" dist="38100" dir="2700000" algn="tl">
                    <a:srgbClr val="000000"/>
                  </a:outerShdw>
                </a:effectLst>
              </a:rPr>
              <a:t>y=y’</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then the name of the state is</a:t>
            </a:r>
            <a:r>
              <a:rPr lang="en-US" i="1" dirty="0">
                <a:solidFill>
                  <a:schemeClr val="accent2"/>
                </a:solidFill>
                <a:effectLst>
                  <a:outerShdw blurRad="38100" dist="38100" dir="2700000" algn="tl">
                    <a:srgbClr val="000000"/>
                  </a:outerShdw>
                </a:effectLst>
              </a:rPr>
              <a:t> q</a:t>
            </a:r>
            <a:r>
              <a:rPr lang="en-US" i="1" baseline="-25000" dirty="0">
                <a:solidFill>
                  <a:schemeClr val="accent2"/>
                </a:solidFill>
                <a:effectLst>
                  <a:outerShdw blurRad="38100" dist="38100" dir="2700000" algn="tl">
                    <a:srgbClr val="000000"/>
                  </a:outerShdw>
                </a:effectLst>
              </a:rPr>
              <a:t>&lt;line=39,x=</a:t>
            </a:r>
            <a:r>
              <a:rPr lang="en-US" i="1" baseline="-25000" dirty="0" err="1">
                <a:solidFill>
                  <a:schemeClr val="accent2"/>
                </a:solidFill>
                <a:effectLst>
                  <a:outerShdw blurRad="38100" dist="38100" dir="2700000" algn="tl">
                    <a:srgbClr val="000000"/>
                  </a:outerShdw>
                </a:effectLst>
              </a:rPr>
              <a:t>x’,y</a:t>
            </a:r>
            <a:r>
              <a:rPr lang="en-US" i="1" baseline="-25000" dirty="0">
                <a:solidFill>
                  <a:schemeClr val="accent2"/>
                </a:solidFill>
                <a:effectLst>
                  <a:outerShdw blurRad="38100" dist="38100" dir="2700000" algn="tl">
                    <a:srgbClr val="000000"/>
                  </a:outerShdw>
                </a:effectLst>
              </a:rPr>
              <a:t>=y’&gt;</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rPr>
              <a:t>and </a:t>
            </a:r>
            <a:r>
              <a:rPr lang="en-US" i="1" dirty="0">
                <a:solidFill>
                  <a:schemeClr val="accent2"/>
                </a:solidFill>
                <a:effectLst>
                  <a:outerShdw blurRad="38100" dist="38100" dir="2700000" algn="tl">
                    <a:srgbClr val="000000"/>
                  </a:outerShdw>
                </a:effectLst>
                <a:cs typeface="+mn-cs"/>
              </a:rPr>
              <a:t>x’</a:t>
            </a:r>
            <a:r>
              <a:rPr lang="en-US" dirty="0">
                <a:effectLst>
                  <a:outerShdw blurRad="38100" dist="38100" dir="2700000" algn="tl">
                    <a:srgbClr val="000000"/>
                  </a:outerShdw>
                </a:effectLst>
                <a:cs typeface="+mn-cs"/>
              </a:rPr>
              <a:t> is written.</a:t>
            </a:r>
          </a:p>
        </p:txBody>
      </p:sp>
      <p:sp>
        <p:nvSpPr>
          <p:cNvPr id="24" name="Rectangle 23"/>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
        <p:nvSpPr>
          <p:cNvPr id="29" name="Rectangle 20"/>
          <p:cNvSpPr>
            <a:spLocks noChangeArrowheads="1"/>
          </p:cNvSpPr>
          <p:nvPr/>
        </p:nvSpPr>
        <p:spPr bwMode="auto">
          <a:xfrm>
            <a:off x="2944813" y="6400800"/>
            <a:ext cx="4446587"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dirty="0">
                <a:effectLst>
                  <a:outerShdw blurRad="38100" dist="38100" dir="2700000" algn="tl">
                    <a:srgbClr val="000000"/>
                  </a:outerShdw>
                </a:effectLst>
                <a:cs typeface="+mn-cs"/>
              </a:rPr>
              <a:t>All done with table lookup.</a:t>
            </a:r>
            <a:endParaRPr lang="en-US" i="1" dirty="0">
              <a:solidFill>
                <a:schemeClr val="accent2"/>
              </a:solidFill>
              <a:effectLst>
                <a:outerShdw blurRad="38100" dist="38100" dir="2700000" algn="tl">
                  <a:srgbClr val="000000"/>
                </a:outerShdw>
              </a:effectLst>
              <a:cs typeface="+mn-cs"/>
            </a:endParaRPr>
          </a:p>
        </p:txBody>
      </p:sp>
    </p:spTree>
    <p:extLst>
      <p:ext uri="{BB962C8B-B14F-4D97-AF65-F5344CB8AC3E}">
        <p14:creationId xmlns:p14="http://schemas.microsoft.com/office/powerpoint/2010/main" val="861851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 calcmode="lin" valueType="num">
                                      <p:cBhvr additive="base">
                                        <p:cTn id="7"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3">
                                            <p:txEl>
                                              <p:pRg st="1" end="1"/>
                                            </p:txEl>
                                          </p:spTgt>
                                        </p:tgtEl>
                                        <p:attrNameLst>
                                          <p:attrName>style.visibility</p:attrName>
                                        </p:attrNameLst>
                                      </p:cBhvr>
                                      <p:to>
                                        <p:strVal val="visible"/>
                                      </p:to>
                                    </p:set>
                                    <p:anim calcmode="lin" valueType="num">
                                      <p:cBhvr additive="base">
                                        <p:cTn id="13" dur="500" fill="hold"/>
                                        <p:tgtEl>
                                          <p:spTgt spid="3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ppt_x"/>
                                          </p:val>
                                        </p:tav>
                                        <p:tav tm="100000">
                                          <p:val>
                                            <p:strVal val="#ppt_x"/>
                                          </p:val>
                                        </p:tav>
                                      </p:tavLst>
                                    </p:anim>
                                    <p:anim calcmode="lin" valueType="num">
                                      <p:cBhvr additive="base">
                                        <p:cTn id="20"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5"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4520" name="Group 8"/>
          <p:cNvGrpSpPr>
            <a:grpSpLocks/>
          </p:cNvGrpSpPr>
          <p:nvPr/>
        </p:nvGrpSpPr>
        <p:grpSpPr bwMode="auto">
          <a:xfrm>
            <a:off x="5718175" y="990600"/>
            <a:ext cx="1227138" cy="2012950"/>
            <a:chOff x="3602" y="624"/>
            <a:chExt cx="773" cy="1268"/>
          </a:xfrm>
        </p:grpSpPr>
        <p:sp>
          <p:nvSpPr>
            <p:cNvPr id="6453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4533"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3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453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453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453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3" name="Rectangle 17"/>
          <p:cNvSpPr>
            <a:spLocks noChangeArrowheads="1"/>
          </p:cNvSpPr>
          <p:nvPr/>
        </p:nvSpPr>
        <p:spPr bwMode="auto">
          <a:xfrm>
            <a:off x="304800" y="4114800"/>
            <a:ext cx="5507038"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40: </a:t>
            </a:r>
            <a:r>
              <a:rPr lang="en-US" i="1">
                <a:solidFill>
                  <a:schemeClr val="accent2"/>
                </a:solidFill>
                <a:effectLst>
                  <a:outerShdw blurRad="38100" dist="38100" dir="2700000" algn="tl">
                    <a:srgbClr val="000000"/>
                  </a:outerShdw>
                </a:effectLst>
                <a:cs typeface="+mn-cs"/>
              </a:rPr>
              <a:t>z=x+y. Do not move head.</a:t>
            </a:r>
          </a:p>
        </p:txBody>
      </p:sp>
      <p:sp>
        <p:nvSpPr>
          <p:cNvPr id="4" name="Rectangle 20"/>
          <p:cNvSpPr>
            <a:spLocks noChangeArrowheads="1"/>
          </p:cNvSpPr>
          <p:nvPr/>
        </p:nvSpPr>
        <p:spPr bwMode="auto">
          <a:xfrm>
            <a:off x="776288" y="5097463"/>
            <a:ext cx="8736012"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&lt;line=41,x=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c,z</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x’+c</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c’,stay</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5" name="Rectangle 20"/>
          <p:cNvSpPr>
            <a:spLocks noChangeArrowheads="1"/>
          </p:cNvSpPr>
          <p:nvPr/>
        </p:nvSpPr>
        <p:spPr bwMode="auto">
          <a:xfrm>
            <a:off x="2030413" y="5867400"/>
            <a:ext cx="4446587"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a:effectLst>
                  <a:outerShdw blurRad="38100" dist="38100" dir="2700000" algn="tl">
                    <a:srgbClr val="000000"/>
                  </a:outerShdw>
                </a:effectLst>
                <a:cs typeface="+mn-cs"/>
              </a:rPr>
              <a:t>All done with table lookup.</a:t>
            </a:r>
            <a:endParaRPr lang="en-US" i="1">
              <a:solidFill>
                <a:schemeClr val="accent2"/>
              </a:solidFill>
              <a:effectLst>
                <a:outerShdw blurRad="38100" dist="38100" dir="2700000" algn="tl">
                  <a:srgbClr val="000000"/>
                </a:outerShdw>
              </a:effectLst>
              <a:cs typeface="+mn-cs"/>
            </a:endParaRPr>
          </a:p>
        </p:txBody>
      </p:sp>
      <p:grpSp>
        <p:nvGrpSpPr>
          <p:cNvPr id="7" name="Group 30"/>
          <p:cNvGrpSpPr>
            <a:grpSpLocks/>
          </p:cNvGrpSpPr>
          <p:nvPr/>
        </p:nvGrpSpPr>
        <p:grpSpPr bwMode="auto">
          <a:xfrm>
            <a:off x="6878638" y="990600"/>
            <a:ext cx="1046162" cy="2012950"/>
            <a:chOff x="4333" y="624"/>
            <a:chExt cx="659" cy="1268"/>
          </a:xfrm>
        </p:grpSpPr>
        <p:sp>
          <p:nvSpPr>
            <p:cNvPr id="64530" name="Rectangle 28"/>
            <p:cNvSpPr>
              <a:spLocks noChangeArrowheads="1"/>
            </p:cNvSpPr>
            <p:nvPr/>
          </p:nvSpPr>
          <p:spPr bwMode="auto">
            <a:xfrm>
              <a:off x="4375" y="624"/>
              <a:ext cx="617" cy="1268"/>
            </a:xfrm>
            <a:prstGeom prst="rect">
              <a:avLst/>
            </a:prstGeom>
            <a:solidFill>
              <a:schemeClr val="tx1"/>
            </a:solidFill>
            <a:ln>
              <a:noFill/>
            </a:ln>
            <a:extLs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49565" name="Rectangle 29"/>
            <p:cNvSpPr>
              <a:spLocks noChangeArrowheads="1"/>
            </p:cNvSpPr>
            <p:nvPr/>
          </p:nvSpPr>
          <p:spPr bwMode="auto">
            <a:xfrm>
              <a:off x="4333" y="720"/>
              <a:ext cx="563" cy="231"/>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z=5</a:t>
              </a:r>
            </a:p>
          </p:txBody>
        </p:sp>
      </p:grpSp>
      <p:sp>
        <p:nvSpPr>
          <p:cNvPr id="29" name="Rectangle 20"/>
          <p:cNvSpPr>
            <a:spLocks noChangeArrowheads="1"/>
          </p:cNvSpPr>
          <p:nvPr/>
        </p:nvSpPr>
        <p:spPr bwMode="auto">
          <a:xfrm>
            <a:off x="1277937" y="4540250"/>
            <a:ext cx="773865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30"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25" name="Rectangle 24"/>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9"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5544" name="Group 8"/>
          <p:cNvGrpSpPr>
            <a:grpSpLocks/>
          </p:cNvGrpSpPr>
          <p:nvPr/>
        </p:nvGrpSpPr>
        <p:grpSpPr bwMode="auto">
          <a:xfrm>
            <a:off x="5718175" y="990600"/>
            <a:ext cx="1227138" cy="2012950"/>
            <a:chOff x="3602" y="624"/>
            <a:chExt cx="773" cy="1268"/>
          </a:xfrm>
        </p:grpSpPr>
        <p:sp>
          <p:nvSpPr>
            <p:cNvPr id="65560"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5561"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62"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5563"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5564"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5565"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898419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Remember x;  y = value at head; move head right;</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3" name="Rectangle 17"/>
          <p:cNvSpPr>
            <a:spLocks noChangeArrowheads="1"/>
          </p:cNvSpPr>
          <p:nvPr/>
        </p:nvSpPr>
        <p:spPr bwMode="auto">
          <a:xfrm>
            <a:off x="304800" y="4114800"/>
            <a:ext cx="5507038"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40: </a:t>
            </a:r>
            <a:r>
              <a:rPr lang="en-US" i="1">
                <a:solidFill>
                  <a:schemeClr val="accent2"/>
                </a:solidFill>
                <a:effectLst>
                  <a:outerShdw blurRad="38100" dist="38100" dir="2700000" algn="tl">
                    <a:srgbClr val="000000"/>
                  </a:outerShdw>
                </a:effectLst>
                <a:cs typeface="+mn-cs"/>
              </a:rPr>
              <a:t>z=x+y. Do not move head.</a:t>
            </a:r>
          </a:p>
        </p:txBody>
      </p:sp>
      <p:sp>
        <p:nvSpPr>
          <p:cNvPr id="5" name="Rectangle 20"/>
          <p:cNvSpPr>
            <a:spLocks noChangeArrowheads="1"/>
          </p:cNvSpPr>
          <p:nvPr/>
        </p:nvSpPr>
        <p:spPr bwMode="auto">
          <a:xfrm>
            <a:off x="1895475" y="6034088"/>
            <a:ext cx="5648325" cy="519112"/>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a:effectLst>
                  <a:outerShdw blurRad="38100" dist="38100" dir="2700000" algn="tl">
                    <a:srgbClr val="000000"/>
                  </a:outerShdw>
                </a:effectLst>
                <a:cs typeface="+mn-cs"/>
              </a:rPr>
              <a:t>Or we can combine these two steps.</a:t>
            </a:r>
            <a:endParaRPr lang="en-US" i="1">
              <a:solidFill>
                <a:schemeClr val="accent2"/>
              </a:solidFill>
              <a:effectLst>
                <a:outerShdw blurRad="38100" dist="38100" dir="2700000" algn="tl">
                  <a:srgbClr val="000000"/>
                </a:outerShdw>
              </a:effectLst>
              <a:cs typeface="+mn-cs"/>
            </a:endParaRPr>
          </a:p>
        </p:txBody>
      </p:sp>
      <p:cxnSp>
        <p:nvCxnSpPr>
          <p:cNvPr id="38" name="Straight Connector 37"/>
          <p:cNvCxnSpPr>
            <a:cxnSpLocks noChangeShapeType="1"/>
          </p:cNvCxnSpPr>
          <p:nvPr/>
        </p:nvCxnSpPr>
        <p:spPr bwMode="auto">
          <a:xfrm flipV="1">
            <a:off x="1066800" y="5410200"/>
            <a:ext cx="2971800" cy="0"/>
          </a:xfrm>
          <a:prstGeom prst="line">
            <a:avLst/>
          </a:prstGeom>
          <a:noFill/>
          <a:ln w="22225" algn="ctr">
            <a:solidFill>
              <a:schemeClr val="hlink"/>
            </a:solidFill>
            <a:round/>
            <a:headEnd/>
            <a:tailEnd/>
          </a:ln>
          <a:extLst>
            <a:ext uri="{909E8E84-426E-40DD-AFC4-6F175D3DCCD1}">
              <a14:hiddenFill xmlns:a14="http://schemas.microsoft.com/office/drawing/2010/main">
                <a:noFill/>
              </a14:hiddenFill>
            </a:ext>
          </a:extLst>
        </p:spPr>
      </p:cxnSp>
      <p:cxnSp>
        <p:nvCxnSpPr>
          <p:cNvPr id="6" name="Straight Connector 37"/>
          <p:cNvCxnSpPr>
            <a:cxnSpLocks noChangeShapeType="1"/>
          </p:cNvCxnSpPr>
          <p:nvPr/>
        </p:nvCxnSpPr>
        <p:spPr bwMode="auto">
          <a:xfrm flipV="1">
            <a:off x="4902200" y="4864100"/>
            <a:ext cx="3860800" cy="0"/>
          </a:xfrm>
          <a:prstGeom prst="line">
            <a:avLst/>
          </a:prstGeom>
          <a:noFill/>
          <a:ln w="22225" algn="ctr">
            <a:solidFill>
              <a:schemeClr val="hlink"/>
            </a:solidFill>
            <a:round/>
            <a:headEnd/>
            <a:tailEnd/>
          </a:ln>
          <a:extLst>
            <a:ext uri="{909E8E84-426E-40DD-AFC4-6F175D3DCCD1}">
              <a14:hiddenFill xmlns:a14="http://schemas.microsoft.com/office/drawing/2010/main">
                <a:noFill/>
              </a14:hiddenFill>
            </a:ext>
          </a:extLst>
        </p:spPr>
      </p:cxnSp>
      <p:sp>
        <p:nvSpPr>
          <p:cNvPr id="450586" name="Rectangle 26"/>
          <p:cNvSpPr>
            <a:spLocks noChangeArrowheads="1"/>
          </p:cNvSpPr>
          <p:nvPr/>
        </p:nvSpPr>
        <p:spPr bwMode="auto">
          <a:xfrm>
            <a:off x="7731751" y="5500688"/>
            <a:ext cx="1741823"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p>
        </p:txBody>
      </p:sp>
      <p:cxnSp>
        <p:nvCxnSpPr>
          <p:cNvPr id="7" name="Straight Connector 37"/>
          <p:cNvCxnSpPr>
            <a:cxnSpLocks noChangeShapeType="1"/>
          </p:cNvCxnSpPr>
          <p:nvPr/>
        </p:nvCxnSpPr>
        <p:spPr bwMode="auto">
          <a:xfrm flipV="1">
            <a:off x="7924800" y="5410200"/>
            <a:ext cx="1219200" cy="0"/>
          </a:xfrm>
          <a:prstGeom prst="line">
            <a:avLst/>
          </a:prstGeom>
          <a:noFill/>
          <a:ln w="22225" algn="ctr">
            <a:solidFill>
              <a:schemeClr val="hlink"/>
            </a:solidFill>
            <a:round/>
            <a:headEnd/>
            <a:tailEnd/>
          </a:ln>
          <a:extLst>
            <a:ext uri="{909E8E84-426E-40DD-AFC4-6F175D3DCCD1}">
              <a14:hiddenFill xmlns:a14="http://schemas.microsoft.com/office/drawing/2010/main">
                <a:noFill/>
              </a14:hiddenFill>
            </a:ext>
          </a:extLst>
        </p:spPr>
      </p:cxnSp>
      <p:grpSp>
        <p:nvGrpSpPr>
          <p:cNvPr id="65557" name="Group 32"/>
          <p:cNvGrpSpPr>
            <a:grpSpLocks/>
          </p:cNvGrpSpPr>
          <p:nvPr/>
        </p:nvGrpSpPr>
        <p:grpSpPr bwMode="auto">
          <a:xfrm>
            <a:off x="6878638" y="990600"/>
            <a:ext cx="1046162" cy="2012950"/>
            <a:chOff x="4333" y="624"/>
            <a:chExt cx="659" cy="1268"/>
          </a:xfrm>
        </p:grpSpPr>
        <p:sp>
          <p:nvSpPr>
            <p:cNvPr id="65558" name="Rectangle 33"/>
            <p:cNvSpPr>
              <a:spLocks noChangeArrowheads="1"/>
            </p:cNvSpPr>
            <p:nvPr/>
          </p:nvSpPr>
          <p:spPr bwMode="auto">
            <a:xfrm>
              <a:off x="4375" y="624"/>
              <a:ext cx="617" cy="1268"/>
            </a:xfrm>
            <a:prstGeom prst="rect">
              <a:avLst/>
            </a:prstGeom>
            <a:solidFill>
              <a:schemeClr val="tx1"/>
            </a:solidFill>
            <a:ln>
              <a:noFill/>
            </a:ln>
            <a:extLs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50594" name="Rectangle 34"/>
            <p:cNvSpPr>
              <a:spLocks noChangeArrowheads="1"/>
            </p:cNvSpPr>
            <p:nvPr/>
          </p:nvSpPr>
          <p:spPr bwMode="auto">
            <a:xfrm>
              <a:off x="4333" y="720"/>
              <a:ext cx="563" cy="231"/>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z=5</a:t>
              </a:r>
            </a:p>
          </p:txBody>
        </p:sp>
      </p:grpSp>
      <p:sp>
        <p:nvSpPr>
          <p:cNvPr id="32" name="Rectangle 20"/>
          <p:cNvSpPr>
            <a:spLocks noChangeArrowheads="1"/>
          </p:cNvSpPr>
          <p:nvPr/>
        </p:nvSpPr>
        <p:spPr bwMode="auto">
          <a:xfrm>
            <a:off x="1277937" y="4540250"/>
            <a:ext cx="773865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33"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34" name="Rectangle 20"/>
          <p:cNvSpPr>
            <a:spLocks noChangeArrowheads="1"/>
          </p:cNvSpPr>
          <p:nvPr/>
        </p:nvSpPr>
        <p:spPr bwMode="auto">
          <a:xfrm>
            <a:off x="776288" y="5097463"/>
            <a:ext cx="8736012"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&lt;line=41,x=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c,z</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x’+c</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c’,stay</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29" name="Rectangle 28"/>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additive="base">
                                        <p:cTn id="13" dur="500" fill="hold"/>
                                        <p:tgtEl>
                                          <p:spTgt spid="38"/>
                                        </p:tgtEl>
                                        <p:attrNameLst>
                                          <p:attrName>ppt_x</p:attrName>
                                        </p:attrNameLst>
                                      </p:cBhvr>
                                      <p:tavLst>
                                        <p:tav tm="0">
                                          <p:val>
                                            <p:strVal val="1+#ppt_w/2"/>
                                          </p:val>
                                        </p:tav>
                                        <p:tav tm="100000">
                                          <p:val>
                                            <p:strVal val="#ppt_x"/>
                                          </p:val>
                                        </p:tav>
                                      </p:tavLst>
                                    </p:anim>
                                    <p:anim calcmode="lin" valueType="num">
                                      <p:cBhvr additive="base">
                                        <p:cTn id="14" dur="500" fill="hold"/>
                                        <p:tgtEl>
                                          <p:spTgt spid="38"/>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1+#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50586"/>
                                        </p:tgtEl>
                                        <p:attrNameLst>
                                          <p:attrName>style.visibility</p:attrName>
                                        </p:attrNameLst>
                                      </p:cBhvr>
                                      <p:to>
                                        <p:strVal val="visible"/>
                                      </p:to>
                                    </p:set>
                                    <p:anim calcmode="lin" valueType="num">
                                      <p:cBhvr additive="base">
                                        <p:cTn id="23" dur="500" fill="hold"/>
                                        <p:tgtEl>
                                          <p:spTgt spid="450586"/>
                                        </p:tgtEl>
                                        <p:attrNameLst>
                                          <p:attrName>ppt_x</p:attrName>
                                        </p:attrNameLst>
                                      </p:cBhvr>
                                      <p:tavLst>
                                        <p:tav tm="0">
                                          <p:val>
                                            <p:strVal val="1+#ppt_w/2"/>
                                          </p:val>
                                        </p:tav>
                                        <p:tav tm="100000">
                                          <p:val>
                                            <p:strVal val="#ppt_x"/>
                                          </p:val>
                                        </p:tav>
                                      </p:tavLst>
                                    </p:anim>
                                    <p:anim calcmode="lin" valueType="num">
                                      <p:cBhvr additive="base">
                                        <p:cTn id="24" dur="500" fill="hold"/>
                                        <p:tgtEl>
                                          <p:spTgt spid="45058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1+#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50586"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562" name="Group 36"/>
          <p:cNvGrpSpPr>
            <a:grpSpLocks/>
          </p:cNvGrpSpPr>
          <p:nvPr/>
        </p:nvGrpSpPr>
        <p:grpSpPr bwMode="auto">
          <a:xfrm>
            <a:off x="6878638" y="990600"/>
            <a:ext cx="1046162" cy="2012950"/>
            <a:chOff x="4333" y="624"/>
            <a:chExt cx="659" cy="1268"/>
          </a:xfrm>
        </p:grpSpPr>
        <p:sp>
          <p:nvSpPr>
            <p:cNvPr id="66586" name="Rectangle 37"/>
            <p:cNvSpPr>
              <a:spLocks noChangeArrowheads="1"/>
            </p:cNvSpPr>
            <p:nvPr/>
          </p:nvSpPr>
          <p:spPr bwMode="auto">
            <a:xfrm>
              <a:off x="4375" y="624"/>
              <a:ext cx="617" cy="1268"/>
            </a:xfrm>
            <a:prstGeom prst="rect">
              <a:avLst/>
            </a:prstGeom>
            <a:solidFill>
              <a:schemeClr val="tx1"/>
            </a:solidFill>
            <a:ln>
              <a:noFill/>
            </a:ln>
            <a:extLs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51622" name="Rectangle 38"/>
            <p:cNvSpPr>
              <a:spLocks noChangeArrowheads="1"/>
            </p:cNvSpPr>
            <p:nvPr/>
          </p:nvSpPr>
          <p:spPr bwMode="auto">
            <a:xfrm>
              <a:off x="4333" y="720"/>
              <a:ext cx="563" cy="231"/>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z=5</a:t>
              </a:r>
            </a:p>
          </p:txBody>
        </p:sp>
      </p:grpSp>
      <p:pic>
        <p:nvPicPr>
          <p:cNvPr id="66564" name="Picture 5"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6569" name="Group 8"/>
          <p:cNvGrpSpPr>
            <a:grpSpLocks/>
          </p:cNvGrpSpPr>
          <p:nvPr/>
        </p:nvGrpSpPr>
        <p:grpSpPr bwMode="auto">
          <a:xfrm>
            <a:off x="5718175" y="990600"/>
            <a:ext cx="1227138" cy="2012950"/>
            <a:chOff x="3602" y="624"/>
            <a:chExt cx="773" cy="1268"/>
          </a:xfrm>
        </p:grpSpPr>
        <p:sp>
          <p:nvSpPr>
            <p:cNvPr id="66580"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6581"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82"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6583"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6584"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6585"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6321425"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39: </a:t>
            </a:r>
            <a:r>
              <a:rPr lang="en-US" i="1">
                <a:solidFill>
                  <a:schemeClr val="accent2"/>
                </a:solidFill>
                <a:effectLst>
                  <a:outerShdw blurRad="38100" dist="38100" dir="2700000" algn="tl">
                    <a:srgbClr val="000000"/>
                  </a:outerShdw>
                </a:effectLst>
                <a:cs typeface="+mn-cs"/>
              </a:rPr>
              <a:t>Remember x, y = value at head, </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3" name="Rectangle 17"/>
          <p:cNvSpPr>
            <a:spLocks noChangeArrowheads="1"/>
          </p:cNvSpPr>
          <p:nvPr/>
        </p:nvSpPr>
        <p:spPr bwMode="auto">
          <a:xfrm>
            <a:off x="304800" y="4114800"/>
            <a:ext cx="291143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z=</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sym typeface="Symbol" pitchFamily="18" charset="2"/>
              </a:rPr>
              <a:t> </a:t>
            </a:r>
            <a:endParaRPr lang="en-US" i="1" dirty="0">
              <a:solidFill>
                <a:schemeClr val="accent2"/>
              </a:solidFill>
              <a:effectLst>
                <a:outerShdw blurRad="38100" dist="38100" dir="2700000" algn="tl">
                  <a:srgbClr val="000000"/>
                </a:outerShdw>
              </a:effectLst>
              <a:cs typeface="+mn-cs"/>
            </a:endParaRPr>
          </a:p>
        </p:txBody>
      </p:sp>
      <p:sp>
        <p:nvSpPr>
          <p:cNvPr id="451611" name="Rectangle 27"/>
          <p:cNvSpPr>
            <a:spLocks noChangeArrowheads="1"/>
          </p:cNvSpPr>
          <p:nvPr/>
        </p:nvSpPr>
        <p:spPr bwMode="auto">
          <a:xfrm>
            <a:off x="6086475" y="2008188"/>
            <a:ext cx="893763" cy="366712"/>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1800">
                <a:solidFill>
                  <a:schemeClr val="bg2"/>
                </a:solidFill>
                <a:effectLst>
                  <a:outerShdw blurRad="38100" dist="38100" dir="2700000" algn="tl">
                    <a:srgbClr val="FFFFFF"/>
                  </a:outerShdw>
                </a:effectLst>
                <a:cs typeface="+mn-cs"/>
              </a:rPr>
              <a:t>z=5</a:t>
            </a:r>
          </a:p>
        </p:txBody>
      </p:sp>
      <p:sp>
        <p:nvSpPr>
          <p:cNvPr id="451612" name="Rectangle 28"/>
          <p:cNvSpPr>
            <a:spLocks noChangeArrowheads="1"/>
          </p:cNvSpPr>
          <p:nvPr/>
        </p:nvSpPr>
        <p:spPr bwMode="auto">
          <a:xfrm>
            <a:off x="0" y="5881688"/>
            <a:ext cx="9304338" cy="519112"/>
          </a:xfrm>
          <a:prstGeom prst="rect">
            <a:avLst/>
          </a:prstGeom>
          <a:noFill/>
          <a:ln w="25400" cap="sq" algn="ctr">
            <a:noFill/>
            <a:miter lim="800000"/>
            <a:headEnd/>
            <a:tailEnd/>
          </a:ln>
          <a:effectLst/>
        </p:spPr>
        <p:txBody>
          <a:bodyPr wrap="none" lIns="274320" rIns="274320">
            <a:spAutoFit/>
          </a:bodyPr>
          <a:lstStyle/>
          <a:p>
            <a:pPr lvl="1" algn="ctr" eaLnBrk="0" hangingPunct="0">
              <a:defRPr/>
            </a:pPr>
            <a:r>
              <a:rPr lang="en-US" dirty="0">
                <a:effectLst>
                  <a:outerShdw blurRad="38100" dist="38100" dir="2700000" algn="tl">
                    <a:srgbClr val="000000"/>
                  </a:outerShdw>
                </a:effectLst>
                <a:cs typeface="+mn-cs"/>
              </a:rPr>
              <a:t>A TM can instantly do any computation on what it knows.</a:t>
            </a:r>
          </a:p>
        </p:txBody>
      </p:sp>
      <p:sp>
        <p:nvSpPr>
          <p:cNvPr id="451615" name="Rectangle 31"/>
          <p:cNvSpPr>
            <a:spLocks noChangeArrowheads="1"/>
          </p:cNvSpPr>
          <p:nvPr/>
        </p:nvSpPr>
        <p:spPr bwMode="auto">
          <a:xfrm>
            <a:off x="6882423" y="1409700"/>
            <a:ext cx="113506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a=6</a:t>
            </a:r>
          </a:p>
          <a:p>
            <a:pPr eaLnBrk="0" hangingPunct="0">
              <a:defRPr/>
            </a:pPr>
            <a:r>
              <a:rPr lang="en-US" sz="1800" dirty="0">
                <a:solidFill>
                  <a:schemeClr val="bg2"/>
                </a:solidFill>
                <a:effectLst>
                  <a:outerShdw blurRad="38100" dist="38100" dir="2700000" algn="tl">
                    <a:srgbClr val="FFFFFF"/>
                  </a:outerShdw>
                </a:effectLst>
                <a:cs typeface="+mn-cs"/>
              </a:rPr>
              <a:t>b=216</a:t>
            </a:r>
          </a:p>
          <a:p>
            <a:pPr eaLnBrk="0" hangingPunct="0">
              <a:defRPr/>
            </a:pPr>
            <a:r>
              <a:rPr lang="en-US" sz="1800" dirty="0">
                <a:solidFill>
                  <a:schemeClr val="bg2"/>
                </a:solidFill>
                <a:effectLst>
                  <a:outerShdw blurRad="38100" dist="38100" dir="2700000" algn="tl">
                    <a:srgbClr val="FFFFFF"/>
                  </a:outerShdw>
                </a:effectLst>
                <a:cs typeface="+mn-cs"/>
              </a:rPr>
              <a:t>…</a:t>
            </a:r>
          </a:p>
        </p:txBody>
      </p:sp>
      <p:sp>
        <p:nvSpPr>
          <p:cNvPr id="28" name="Rectangle 20"/>
          <p:cNvSpPr>
            <a:spLocks noChangeArrowheads="1"/>
          </p:cNvSpPr>
          <p:nvPr/>
        </p:nvSpPr>
        <p:spPr bwMode="auto">
          <a:xfrm>
            <a:off x="1277937" y="4540250"/>
            <a:ext cx="358848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a:t>
            </a:r>
            <a:r>
              <a:rPr lang="en-US" i="1" dirty="0">
                <a:cs typeface="+mn-cs"/>
              </a:rPr>
              <a:t> </a:t>
            </a:r>
          </a:p>
        </p:txBody>
      </p:sp>
      <p:sp>
        <p:nvSpPr>
          <p:cNvPr id="29"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32" name="Rectangle 26"/>
          <p:cNvSpPr>
            <a:spLocks noChangeArrowheads="1"/>
          </p:cNvSpPr>
          <p:nvPr/>
        </p:nvSpPr>
        <p:spPr bwMode="auto">
          <a:xfrm>
            <a:off x="7731751" y="5500688"/>
            <a:ext cx="1741823"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p>
        </p:txBody>
      </p:sp>
      <p:sp>
        <p:nvSpPr>
          <p:cNvPr id="33" name="Rectangle 20"/>
          <p:cNvSpPr>
            <a:spLocks noChangeArrowheads="1"/>
          </p:cNvSpPr>
          <p:nvPr/>
        </p:nvSpPr>
        <p:spPr bwMode="auto">
          <a:xfrm>
            <a:off x="5257800" y="5476086"/>
            <a:ext cx="2041585" cy="379591"/>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baseline="-25000" dirty="0">
                <a:solidFill>
                  <a:schemeClr val="accent2"/>
                </a:solidFill>
                <a:effectLst>
                  <a:outerShdw blurRad="38100" dist="38100" dir="2700000" algn="tl">
                    <a:srgbClr val="000000"/>
                  </a:outerShdw>
                </a:effectLst>
                <a:cs typeface="+mn-cs"/>
              </a:rPr>
              <a:t>a=</a:t>
            </a:r>
            <a:r>
              <a:rPr lang="en-US" i="1" baseline="-25000"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sym typeface="Symbol" pitchFamily="18" charset="2"/>
              </a:rPr>
              <a:t>y’,b</a:t>
            </a:r>
            <a:r>
              <a:rPr lang="en-US" i="1" baseline="-25000" dirty="0">
                <a:solidFill>
                  <a:schemeClr val="accent2"/>
                </a:solidFill>
                <a:effectLst>
                  <a:outerShdw blurRad="38100" dist="38100" dir="2700000" algn="tl">
                    <a:srgbClr val="000000"/>
                  </a:outerShdw>
                </a:effectLst>
                <a:cs typeface="+mn-cs"/>
                <a:sym typeface="Symbol" pitchFamily="18" charset="2"/>
              </a:rPr>
              <a:t>=</a:t>
            </a:r>
            <a:r>
              <a:rPr lang="en-US" i="1" baseline="-25000" dirty="0" err="1">
                <a:solidFill>
                  <a:schemeClr val="accent2"/>
                </a:solidFill>
                <a:effectLst>
                  <a:outerShdw blurRad="38100" dist="38100" dir="2700000" algn="tl">
                    <a:srgbClr val="000000"/>
                  </a:outerShdw>
                </a:effectLst>
                <a:cs typeface="+mn-cs"/>
                <a:sym typeface="Symbol" pitchFamily="18" charset="2"/>
              </a:rPr>
              <a:t>a’</a:t>
            </a:r>
            <a:r>
              <a:rPr lang="en-US" sz="1600" i="1" dirty="0" err="1">
                <a:solidFill>
                  <a:schemeClr val="accent2"/>
                </a:solidFill>
                <a:effectLst>
                  <a:outerShdw blurRad="38100" dist="38100" dir="2700000" algn="tl">
                    <a:srgbClr val="000000"/>
                  </a:outerShdw>
                </a:effectLst>
                <a:cs typeface="+mn-cs"/>
                <a:sym typeface="Symbol" pitchFamily="18" charset="2"/>
              </a:rPr>
              <a:t>x</a:t>
            </a:r>
            <a:r>
              <a:rPr lang="en-US" sz="1600" i="1" dirty="0">
                <a:solidFill>
                  <a:schemeClr val="accent2"/>
                </a:solidFill>
                <a:effectLst>
                  <a:outerShdw blurRad="38100" dist="38100" dir="2700000" algn="tl">
                    <a:srgbClr val="000000"/>
                  </a:outerShdw>
                </a:effectLst>
                <a:cs typeface="+mn-cs"/>
                <a:sym typeface="Symbol" pitchFamily="18" charset="2"/>
              </a:rPr>
              <a:t>’</a:t>
            </a:r>
            <a:endParaRPr lang="en-US" i="1" dirty="0">
              <a:solidFill>
                <a:schemeClr val="accent2"/>
              </a:solidFill>
              <a:effectLst>
                <a:outerShdw blurRad="38100" dist="38100" dir="2700000" algn="tl">
                  <a:srgbClr val="000000"/>
                </a:outerShdw>
              </a:effectLst>
              <a:cs typeface="+mn-cs"/>
            </a:endParaRPr>
          </a:p>
        </p:txBody>
      </p:sp>
      <p:sp>
        <p:nvSpPr>
          <p:cNvPr id="34" name="Rectangle 20"/>
          <p:cNvSpPr>
            <a:spLocks noChangeArrowheads="1"/>
          </p:cNvSpPr>
          <p:nvPr/>
        </p:nvSpPr>
        <p:spPr bwMode="auto">
          <a:xfrm>
            <a:off x="3822582" y="5093677"/>
            <a:ext cx="4253729"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&lt;q</a:t>
            </a:r>
            <a:r>
              <a:rPr lang="en-US" i="1" baseline="-25000" dirty="0">
                <a:solidFill>
                  <a:schemeClr val="accent2"/>
                </a:solidFill>
                <a:effectLst>
                  <a:outerShdw blurRad="38100" dist="38100" dir="2700000" algn="tl">
                    <a:srgbClr val="000000"/>
                  </a:outerShdw>
                </a:effectLst>
                <a:cs typeface="+mn-cs"/>
              </a:rPr>
              <a:t>&lt;line=41,x=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c,z</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x’+c</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p>
        </p:txBody>
      </p:sp>
      <p:sp>
        <p:nvSpPr>
          <p:cNvPr id="36" name="Rectangle 17"/>
          <p:cNvSpPr>
            <a:spLocks noChangeArrowheads="1"/>
          </p:cNvSpPr>
          <p:nvPr/>
        </p:nvSpPr>
        <p:spPr bwMode="auto">
          <a:xfrm>
            <a:off x="2497015" y="4126523"/>
            <a:ext cx="303487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a=</a:t>
            </a:r>
            <a:r>
              <a:rPr lang="en-US" i="1" dirty="0" err="1">
                <a:solidFill>
                  <a:schemeClr val="accent2"/>
                </a:solidFill>
                <a:effectLst>
                  <a:outerShdw blurRad="38100" dist="38100" dir="2700000" algn="tl">
                    <a:srgbClr val="000000"/>
                  </a:outerShdw>
                </a:effectLst>
                <a:cs typeface="+mn-cs"/>
              </a:rPr>
              <a:t>x</a:t>
            </a:r>
            <a:r>
              <a:rPr lang="en-US" i="1" dirty="0" err="1">
                <a:solidFill>
                  <a:schemeClr val="accent2"/>
                </a:solidFill>
                <a:effectLst>
                  <a:outerShdw blurRad="38100" dist="38100" dir="2700000" algn="tl">
                    <a:srgbClr val="000000"/>
                  </a:outerShdw>
                </a:effectLst>
                <a:cs typeface="+mn-cs"/>
                <a:sym typeface="Symbol" pitchFamily="18" charset="2"/>
              </a:rPr>
              <a:t>y</a:t>
            </a:r>
            <a:r>
              <a:rPr lang="en-US" i="1" dirty="0">
                <a:solidFill>
                  <a:schemeClr val="accent2"/>
                </a:solidFill>
                <a:effectLst>
                  <a:outerShdw blurRad="38100" dist="38100" dir="2700000" algn="tl">
                    <a:srgbClr val="000000"/>
                  </a:outerShdw>
                </a:effectLst>
                <a:cs typeface="+mn-cs"/>
                <a:sym typeface="Symbol" pitchFamily="18" charset="2"/>
              </a:rPr>
              <a:t>, b=a</a:t>
            </a:r>
            <a:r>
              <a:rPr lang="en-US" i="1" baseline="30000" dirty="0">
                <a:solidFill>
                  <a:schemeClr val="accent2"/>
                </a:solidFill>
                <a:effectLst>
                  <a:outerShdw blurRad="38100" dist="38100" dir="2700000" algn="tl">
                    <a:srgbClr val="000000"/>
                  </a:outerShdw>
                </a:effectLst>
                <a:cs typeface="+mn-cs"/>
                <a:sym typeface="Symbol" pitchFamily="18" charset="2"/>
              </a:rPr>
              <a:t>x</a:t>
            </a:r>
            <a:r>
              <a:rPr lang="en-US" i="1" dirty="0">
                <a:solidFill>
                  <a:schemeClr val="accent2"/>
                </a:solidFill>
                <a:effectLst>
                  <a:outerShdw blurRad="38100" dist="38100" dir="2700000" algn="tl">
                    <a:srgbClr val="000000"/>
                  </a:outerShdw>
                </a:effectLst>
                <a:cs typeface="+mn-cs"/>
                <a:sym typeface="Symbol" pitchFamily="18" charset="2"/>
              </a:rPr>
              <a:t>, …, </a:t>
            </a:r>
            <a:endParaRPr lang="en-US" i="1" dirty="0">
              <a:solidFill>
                <a:schemeClr val="accent2"/>
              </a:solidFill>
              <a:effectLst>
                <a:outerShdw blurRad="38100" dist="38100" dir="2700000" algn="tl">
                  <a:srgbClr val="000000"/>
                </a:outerShdw>
              </a:effectLst>
              <a:cs typeface="+mn-cs"/>
            </a:endParaRPr>
          </a:p>
        </p:txBody>
      </p:sp>
      <p:sp>
        <p:nvSpPr>
          <p:cNvPr id="37" name="Rectangle 17"/>
          <p:cNvSpPr>
            <a:spLocks noChangeArrowheads="1"/>
          </p:cNvSpPr>
          <p:nvPr/>
        </p:nvSpPr>
        <p:spPr bwMode="auto">
          <a:xfrm>
            <a:off x="6031523" y="4124980"/>
            <a:ext cx="297453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move head right.</a:t>
            </a:r>
          </a:p>
        </p:txBody>
      </p:sp>
      <p:sp>
        <p:nvSpPr>
          <p:cNvPr id="31" name="Rectangle 30"/>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fill="hold"/>
                                        <p:tgtEl>
                                          <p:spTgt spid="37"/>
                                        </p:tgtEl>
                                        <p:attrNameLst>
                                          <p:attrName>ppt_x</p:attrName>
                                        </p:attrNameLst>
                                      </p:cBhvr>
                                      <p:tavLst>
                                        <p:tav tm="0">
                                          <p:val>
                                            <p:strVal val="0-#ppt_w/2"/>
                                          </p:val>
                                        </p:tav>
                                        <p:tav tm="100000">
                                          <p:val>
                                            <p:strVal val="#ppt_x"/>
                                          </p:val>
                                        </p:tav>
                                      </p:tavLst>
                                    </p:anim>
                                    <p:anim calcmode="lin" valueType="num">
                                      <p:cBhvr additive="base">
                                        <p:cTn id="1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51612"/>
                                        </p:tgtEl>
                                        <p:attrNameLst>
                                          <p:attrName>style.visibility</p:attrName>
                                        </p:attrNameLst>
                                      </p:cBhvr>
                                      <p:to>
                                        <p:strVal val="visible"/>
                                      </p:to>
                                    </p:set>
                                    <p:anim calcmode="lin" valueType="num">
                                      <p:cBhvr additive="base">
                                        <p:cTn id="17" dur="500" fill="hold"/>
                                        <p:tgtEl>
                                          <p:spTgt spid="451612"/>
                                        </p:tgtEl>
                                        <p:attrNameLst>
                                          <p:attrName>ppt_x</p:attrName>
                                        </p:attrNameLst>
                                      </p:cBhvr>
                                      <p:tavLst>
                                        <p:tav tm="0">
                                          <p:val>
                                            <p:strVal val="#ppt_x"/>
                                          </p:val>
                                        </p:tav>
                                        <p:tav tm="100000">
                                          <p:val>
                                            <p:strVal val="#ppt_x"/>
                                          </p:val>
                                        </p:tav>
                                      </p:tavLst>
                                    </p:anim>
                                    <p:anim calcmode="lin" valueType="num">
                                      <p:cBhvr additive="base">
                                        <p:cTn id="18" dur="500" fill="hold"/>
                                        <p:tgtEl>
                                          <p:spTgt spid="45161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500" fill="hold"/>
                                        <p:tgtEl>
                                          <p:spTgt spid="36"/>
                                        </p:tgtEl>
                                        <p:attrNameLst>
                                          <p:attrName>ppt_x</p:attrName>
                                        </p:attrNameLst>
                                      </p:cBhvr>
                                      <p:tavLst>
                                        <p:tav tm="0">
                                          <p:val>
                                            <p:strVal val="#ppt_x"/>
                                          </p:val>
                                        </p:tav>
                                        <p:tav tm="100000">
                                          <p:val>
                                            <p:strVal val="#ppt_x"/>
                                          </p:val>
                                        </p:tav>
                                      </p:tavLst>
                                    </p:anim>
                                    <p:anim calcmode="lin" valueType="num">
                                      <p:cBhvr additive="base">
                                        <p:cTn id="24"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 calcmode="lin" valueType="num">
                                      <p:cBhvr additive="base">
                                        <p:cTn id="29" dur="500" fill="hold"/>
                                        <p:tgtEl>
                                          <p:spTgt spid="33"/>
                                        </p:tgtEl>
                                        <p:attrNameLst>
                                          <p:attrName>ppt_x</p:attrName>
                                        </p:attrNameLst>
                                      </p:cBhvr>
                                      <p:tavLst>
                                        <p:tav tm="0">
                                          <p:val>
                                            <p:strVal val="#ppt_x"/>
                                          </p:val>
                                        </p:tav>
                                        <p:tav tm="100000">
                                          <p:val>
                                            <p:strVal val="#ppt_x"/>
                                          </p:val>
                                        </p:tav>
                                      </p:tavLst>
                                    </p:anim>
                                    <p:anim calcmode="lin" valueType="num">
                                      <p:cBhvr additive="base">
                                        <p:cTn id="30"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51615"/>
                                        </p:tgtEl>
                                        <p:attrNameLst>
                                          <p:attrName>style.visibility</p:attrName>
                                        </p:attrNameLst>
                                      </p:cBhvr>
                                      <p:to>
                                        <p:strVal val="visible"/>
                                      </p:to>
                                    </p:set>
                                    <p:anim calcmode="lin" valueType="num">
                                      <p:cBhvr additive="base">
                                        <p:cTn id="35" dur="500" fill="hold"/>
                                        <p:tgtEl>
                                          <p:spTgt spid="451615"/>
                                        </p:tgtEl>
                                        <p:attrNameLst>
                                          <p:attrName>ppt_x</p:attrName>
                                        </p:attrNameLst>
                                      </p:cBhvr>
                                      <p:tavLst>
                                        <p:tav tm="0">
                                          <p:val>
                                            <p:strVal val="#ppt_x"/>
                                          </p:val>
                                        </p:tav>
                                        <p:tav tm="100000">
                                          <p:val>
                                            <p:strVal val="#ppt_x"/>
                                          </p:val>
                                        </p:tav>
                                      </p:tavLst>
                                    </p:anim>
                                    <p:anim calcmode="lin" valueType="num">
                                      <p:cBhvr additive="base">
                                        <p:cTn id="36" dur="500" fill="hold"/>
                                        <p:tgtEl>
                                          <p:spTgt spid="4516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51612" grpId="0"/>
      <p:bldP spid="451615" grpId="0"/>
      <p:bldP spid="33" grpId="0"/>
      <p:bldP spid="36" grpId="0"/>
      <p:bldP spid="37"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562" name="Group 36"/>
          <p:cNvGrpSpPr>
            <a:grpSpLocks/>
          </p:cNvGrpSpPr>
          <p:nvPr/>
        </p:nvGrpSpPr>
        <p:grpSpPr bwMode="auto">
          <a:xfrm>
            <a:off x="6878638" y="990600"/>
            <a:ext cx="1046162" cy="2012950"/>
            <a:chOff x="4333" y="624"/>
            <a:chExt cx="659" cy="1268"/>
          </a:xfrm>
        </p:grpSpPr>
        <p:sp>
          <p:nvSpPr>
            <p:cNvPr id="66586" name="Rectangle 37"/>
            <p:cNvSpPr>
              <a:spLocks noChangeArrowheads="1"/>
            </p:cNvSpPr>
            <p:nvPr/>
          </p:nvSpPr>
          <p:spPr bwMode="auto">
            <a:xfrm>
              <a:off x="4375" y="624"/>
              <a:ext cx="617" cy="1268"/>
            </a:xfrm>
            <a:prstGeom prst="rect">
              <a:avLst/>
            </a:prstGeom>
            <a:solidFill>
              <a:schemeClr val="tx1"/>
            </a:solidFill>
            <a:ln>
              <a:noFill/>
            </a:ln>
            <a:extLs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51622" name="Rectangle 38"/>
            <p:cNvSpPr>
              <a:spLocks noChangeArrowheads="1"/>
            </p:cNvSpPr>
            <p:nvPr/>
          </p:nvSpPr>
          <p:spPr bwMode="auto">
            <a:xfrm>
              <a:off x="4333" y="720"/>
              <a:ext cx="563" cy="231"/>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z=5</a:t>
              </a:r>
            </a:p>
          </p:txBody>
        </p:sp>
      </p:grpSp>
      <p:pic>
        <p:nvPicPr>
          <p:cNvPr id="66564" name="Picture 5"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6569" name="Group 8"/>
          <p:cNvGrpSpPr>
            <a:grpSpLocks/>
          </p:cNvGrpSpPr>
          <p:nvPr/>
        </p:nvGrpSpPr>
        <p:grpSpPr bwMode="auto">
          <a:xfrm>
            <a:off x="5718175" y="990600"/>
            <a:ext cx="1227138" cy="2012950"/>
            <a:chOff x="3602" y="624"/>
            <a:chExt cx="773" cy="1268"/>
          </a:xfrm>
        </p:grpSpPr>
        <p:sp>
          <p:nvSpPr>
            <p:cNvPr id="66580"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6581"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82"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6583"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6584"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6585"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497" name="Rectangle 17"/>
          <p:cNvSpPr>
            <a:spLocks noChangeArrowheads="1"/>
          </p:cNvSpPr>
          <p:nvPr/>
        </p:nvSpPr>
        <p:spPr bwMode="auto">
          <a:xfrm>
            <a:off x="304800" y="3595688"/>
            <a:ext cx="6321425"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line 39: </a:t>
            </a:r>
            <a:r>
              <a:rPr lang="en-US" i="1">
                <a:solidFill>
                  <a:schemeClr val="accent2"/>
                </a:solidFill>
                <a:effectLst>
                  <a:outerShdw blurRad="38100" dist="38100" dir="2700000" algn="tl">
                    <a:srgbClr val="000000"/>
                  </a:outerShdw>
                </a:effectLst>
                <a:cs typeface="+mn-cs"/>
              </a:rPr>
              <a:t>Remember x, y = value at head, </a:t>
            </a:r>
          </a:p>
        </p:txBody>
      </p:sp>
      <p:sp>
        <p:nvSpPr>
          <p:cNvPr id="404500" name="Rectangle 20"/>
          <p:cNvSpPr>
            <a:spLocks noChangeArrowheads="1"/>
          </p:cNvSpPr>
          <p:nvPr/>
        </p:nvSpPr>
        <p:spPr bwMode="auto">
          <a:xfrm>
            <a:off x="304800" y="3062288"/>
            <a:ext cx="91532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More generally, suppose the current state is</a:t>
            </a:r>
            <a:r>
              <a:rPr lang="en-US" dirty="0">
                <a:cs typeface="+mn-cs"/>
              </a:rPr>
              <a:t> </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3" name="Rectangle 17"/>
          <p:cNvSpPr>
            <a:spLocks noChangeArrowheads="1"/>
          </p:cNvSpPr>
          <p:nvPr/>
        </p:nvSpPr>
        <p:spPr bwMode="auto">
          <a:xfrm>
            <a:off x="304800" y="4114800"/>
            <a:ext cx="291143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z=</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sym typeface="Symbol" pitchFamily="18" charset="2"/>
              </a:rPr>
              <a:t> </a:t>
            </a:r>
            <a:endParaRPr lang="en-US" i="1" dirty="0">
              <a:solidFill>
                <a:schemeClr val="accent2"/>
              </a:solidFill>
              <a:effectLst>
                <a:outerShdw blurRad="38100" dist="38100" dir="2700000" algn="tl">
                  <a:srgbClr val="000000"/>
                </a:outerShdw>
              </a:effectLst>
              <a:cs typeface="+mn-cs"/>
            </a:endParaRPr>
          </a:p>
        </p:txBody>
      </p:sp>
      <p:sp>
        <p:nvSpPr>
          <p:cNvPr id="451611" name="Rectangle 27"/>
          <p:cNvSpPr>
            <a:spLocks noChangeArrowheads="1"/>
          </p:cNvSpPr>
          <p:nvPr/>
        </p:nvSpPr>
        <p:spPr bwMode="auto">
          <a:xfrm>
            <a:off x="6086475" y="2008188"/>
            <a:ext cx="893763" cy="366712"/>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1800">
                <a:solidFill>
                  <a:schemeClr val="bg2"/>
                </a:solidFill>
                <a:effectLst>
                  <a:outerShdw blurRad="38100" dist="38100" dir="2700000" algn="tl">
                    <a:srgbClr val="FFFFFF"/>
                  </a:outerShdw>
                </a:effectLst>
                <a:cs typeface="+mn-cs"/>
              </a:rPr>
              <a:t>z=5</a:t>
            </a:r>
          </a:p>
        </p:txBody>
      </p:sp>
      <p:sp>
        <p:nvSpPr>
          <p:cNvPr id="451615" name="Rectangle 31"/>
          <p:cNvSpPr>
            <a:spLocks noChangeArrowheads="1"/>
          </p:cNvSpPr>
          <p:nvPr/>
        </p:nvSpPr>
        <p:spPr bwMode="auto">
          <a:xfrm>
            <a:off x="6882423" y="1409700"/>
            <a:ext cx="113506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a=6</a:t>
            </a:r>
          </a:p>
          <a:p>
            <a:pPr eaLnBrk="0" hangingPunct="0">
              <a:defRPr/>
            </a:pPr>
            <a:r>
              <a:rPr lang="en-US" sz="1800" dirty="0">
                <a:solidFill>
                  <a:schemeClr val="bg2"/>
                </a:solidFill>
                <a:effectLst>
                  <a:outerShdw blurRad="38100" dist="38100" dir="2700000" algn="tl">
                    <a:srgbClr val="FFFFFF"/>
                  </a:outerShdw>
                </a:effectLst>
                <a:cs typeface="+mn-cs"/>
              </a:rPr>
              <a:t>b=216</a:t>
            </a:r>
          </a:p>
          <a:p>
            <a:pPr eaLnBrk="0" hangingPunct="0">
              <a:defRPr/>
            </a:pPr>
            <a:r>
              <a:rPr lang="en-US" sz="1800" dirty="0">
                <a:solidFill>
                  <a:schemeClr val="bg2"/>
                </a:solidFill>
                <a:effectLst>
                  <a:outerShdw blurRad="38100" dist="38100" dir="2700000" algn="tl">
                    <a:srgbClr val="FFFFFF"/>
                  </a:outerShdw>
                </a:effectLst>
                <a:cs typeface="+mn-cs"/>
              </a:rPr>
              <a:t>…</a:t>
            </a:r>
          </a:p>
        </p:txBody>
      </p:sp>
      <p:sp>
        <p:nvSpPr>
          <p:cNvPr id="28" name="Rectangle 20"/>
          <p:cNvSpPr>
            <a:spLocks noChangeArrowheads="1"/>
          </p:cNvSpPr>
          <p:nvPr/>
        </p:nvSpPr>
        <p:spPr bwMode="auto">
          <a:xfrm>
            <a:off x="1277937" y="4540250"/>
            <a:ext cx="358848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a:t>
            </a:r>
            <a:r>
              <a:rPr lang="en-US" i="1" dirty="0">
                <a:cs typeface="+mn-cs"/>
              </a:rPr>
              <a:t> </a:t>
            </a:r>
          </a:p>
        </p:txBody>
      </p:sp>
      <p:sp>
        <p:nvSpPr>
          <p:cNvPr id="29" name="Rectangle 19"/>
          <p:cNvSpPr>
            <a:spLocks noChangeArrowheads="1"/>
          </p:cNvSpPr>
          <p:nvPr/>
        </p:nvSpPr>
        <p:spPr bwMode="auto">
          <a:xfrm>
            <a:off x="-172240" y="4546600"/>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32" name="Rectangle 26"/>
          <p:cNvSpPr>
            <a:spLocks noChangeArrowheads="1"/>
          </p:cNvSpPr>
          <p:nvPr/>
        </p:nvSpPr>
        <p:spPr bwMode="auto">
          <a:xfrm>
            <a:off x="7731751" y="5500688"/>
            <a:ext cx="1741823"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p>
        </p:txBody>
      </p:sp>
      <p:sp>
        <p:nvSpPr>
          <p:cNvPr id="33" name="Rectangle 20"/>
          <p:cNvSpPr>
            <a:spLocks noChangeArrowheads="1"/>
          </p:cNvSpPr>
          <p:nvPr/>
        </p:nvSpPr>
        <p:spPr bwMode="auto">
          <a:xfrm>
            <a:off x="5257800" y="5476086"/>
            <a:ext cx="2041585" cy="379591"/>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baseline="-25000" dirty="0">
                <a:solidFill>
                  <a:schemeClr val="accent2"/>
                </a:solidFill>
                <a:effectLst>
                  <a:outerShdw blurRad="38100" dist="38100" dir="2700000" algn="tl">
                    <a:srgbClr val="000000"/>
                  </a:outerShdw>
                </a:effectLst>
                <a:cs typeface="+mn-cs"/>
              </a:rPr>
              <a:t>a=</a:t>
            </a:r>
            <a:r>
              <a:rPr lang="en-US" i="1" baseline="-25000"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sym typeface="Symbol" pitchFamily="18" charset="2"/>
              </a:rPr>
              <a:t>y’,b</a:t>
            </a:r>
            <a:r>
              <a:rPr lang="en-US" i="1" baseline="-25000" dirty="0">
                <a:solidFill>
                  <a:schemeClr val="accent2"/>
                </a:solidFill>
                <a:effectLst>
                  <a:outerShdw blurRad="38100" dist="38100" dir="2700000" algn="tl">
                    <a:srgbClr val="000000"/>
                  </a:outerShdw>
                </a:effectLst>
                <a:cs typeface="+mn-cs"/>
                <a:sym typeface="Symbol" pitchFamily="18" charset="2"/>
              </a:rPr>
              <a:t>=</a:t>
            </a:r>
            <a:r>
              <a:rPr lang="en-US" i="1" baseline="-25000" dirty="0" err="1">
                <a:solidFill>
                  <a:schemeClr val="accent2"/>
                </a:solidFill>
                <a:effectLst>
                  <a:outerShdw blurRad="38100" dist="38100" dir="2700000" algn="tl">
                    <a:srgbClr val="000000"/>
                  </a:outerShdw>
                </a:effectLst>
                <a:cs typeface="+mn-cs"/>
                <a:sym typeface="Symbol" pitchFamily="18" charset="2"/>
              </a:rPr>
              <a:t>a’</a:t>
            </a:r>
            <a:r>
              <a:rPr lang="en-US" sz="1600" i="1" dirty="0" err="1">
                <a:solidFill>
                  <a:schemeClr val="accent2"/>
                </a:solidFill>
                <a:effectLst>
                  <a:outerShdw blurRad="38100" dist="38100" dir="2700000" algn="tl">
                    <a:srgbClr val="000000"/>
                  </a:outerShdw>
                </a:effectLst>
                <a:cs typeface="+mn-cs"/>
                <a:sym typeface="Symbol" pitchFamily="18" charset="2"/>
              </a:rPr>
              <a:t>x</a:t>
            </a:r>
            <a:r>
              <a:rPr lang="en-US" sz="1600" i="1" dirty="0">
                <a:solidFill>
                  <a:schemeClr val="accent2"/>
                </a:solidFill>
                <a:effectLst>
                  <a:outerShdw blurRad="38100" dist="38100" dir="2700000" algn="tl">
                    <a:srgbClr val="000000"/>
                  </a:outerShdw>
                </a:effectLst>
                <a:cs typeface="+mn-cs"/>
                <a:sym typeface="Symbol" pitchFamily="18" charset="2"/>
              </a:rPr>
              <a:t>’</a:t>
            </a:r>
            <a:endParaRPr lang="en-US" i="1" dirty="0">
              <a:solidFill>
                <a:schemeClr val="accent2"/>
              </a:solidFill>
              <a:effectLst>
                <a:outerShdw blurRad="38100" dist="38100" dir="2700000" algn="tl">
                  <a:srgbClr val="000000"/>
                </a:outerShdw>
              </a:effectLst>
              <a:cs typeface="+mn-cs"/>
            </a:endParaRPr>
          </a:p>
        </p:txBody>
      </p:sp>
      <p:sp>
        <p:nvSpPr>
          <p:cNvPr id="34" name="Rectangle 20"/>
          <p:cNvSpPr>
            <a:spLocks noChangeArrowheads="1"/>
          </p:cNvSpPr>
          <p:nvPr/>
        </p:nvSpPr>
        <p:spPr bwMode="auto">
          <a:xfrm>
            <a:off x="3822582" y="5093677"/>
            <a:ext cx="4253729"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&lt;q</a:t>
            </a:r>
            <a:r>
              <a:rPr lang="en-US" i="1" baseline="-25000" dirty="0">
                <a:solidFill>
                  <a:schemeClr val="accent2"/>
                </a:solidFill>
                <a:effectLst>
                  <a:outerShdw blurRad="38100" dist="38100" dir="2700000" algn="tl">
                    <a:srgbClr val="000000"/>
                  </a:outerShdw>
                </a:effectLst>
                <a:cs typeface="+mn-cs"/>
              </a:rPr>
              <a:t>&lt;line=41,x=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c,z</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x’+c</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p>
        </p:txBody>
      </p:sp>
      <p:sp>
        <p:nvSpPr>
          <p:cNvPr id="36" name="Rectangle 17"/>
          <p:cNvSpPr>
            <a:spLocks noChangeArrowheads="1"/>
          </p:cNvSpPr>
          <p:nvPr/>
        </p:nvSpPr>
        <p:spPr bwMode="auto">
          <a:xfrm>
            <a:off x="2497015" y="4126523"/>
            <a:ext cx="303487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a=</a:t>
            </a:r>
            <a:r>
              <a:rPr lang="en-US" i="1" dirty="0" err="1">
                <a:solidFill>
                  <a:schemeClr val="accent2"/>
                </a:solidFill>
                <a:effectLst>
                  <a:outerShdw blurRad="38100" dist="38100" dir="2700000" algn="tl">
                    <a:srgbClr val="000000"/>
                  </a:outerShdw>
                </a:effectLst>
                <a:cs typeface="+mn-cs"/>
              </a:rPr>
              <a:t>x</a:t>
            </a:r>
            <a:r>
              <a:rPr lang="en-US" i="1" dirty="0" err="1">
                <a:solidFill>
                  <a:schemeClr val="accent2"/>
                </a:solidFill>
                <a:effectLst>
                  <a:outerShdw blurRad="38100" dist="38100" dir="2700000" algn="tl">
                    <a:srgbClr val="000000"/>
                  </a:outerShdw>
                </a:effectLst>
                <a:cs typeface="+mn-cs"/>
                <a:sym typeface="Symbol" pitchFamily="18" charset="2"/>
              </a:rPr>
              <a:t>y</a:t>
            </a:r>
            <a:r>
              <a:rPr lang="en-US" i="1" dirty="0">
                <a:solidFill>
                  <a:schemeClr val="accent2"/>
                </a:solidFill>
                <a:effectLst>
                  <a:outerShdw blurRad="38100" dist="38100" dir="2700000" algn="tl">
                    <a:srgbClr val="000000"/>
                  </a:outerShdw>
                </a:effectLst>
                <a:cs typeface="+mn-cs"/>
                <a:sym typeface="Symbol" pitchFamily="18" charset="2"/>
              </a:rPr>
              <a:t>, b=a</a:t>
            </a:r>
            <a:r>
              <a:rPr lang="en-US" i="1" baseline="30000" dirty="0">
                <a:solidFill>
                  <a:schemeClr val="accent2"/>
                </a:solidFill>
                <a:effectLst>
                  <a:outerShdw blurRad="38100" dist="38100" dir="2700000" algn="tl">
                    <a:srgbClr val="000000"/>
                  </a:outerShdw>
                </a:effectLst>
                <a:cs typeface="+mn-cs"/>
                <a:sym typeface="Symbol" pitchFamily="18" charset="2"/>
              </a:rPr>
              <a:t>x</a:t>
            </a:r>
            <a:r>
              <a:rPr lang="en-US" i="1" dirty="0">
                <a:solidFill>
                  <a:schemeClr val="accent2"/>
                </a:solidFill>
                <a:effectLst>
                  <a:outerShdw blurRad="38100" dist="38100" dir="2700000" algn="tl">
                    <a:srgbClr val="000000"/>
                  </a:outerShdw>
                </a:effectLst>
                <a:cs typeface="+mn-cs"/>
                <a:sym typeface="Symbol" pitchFamily="18" charset="2"/>
              </a:rPr>
              <a:t>, …, </a:t>
            </a:r>
            <a:endParaRPr lang="en-US" i="1" dirty="0">
              <a:solidFill>
                <a:schemeClr val="accent2"/>
              </a:solidFill>
              <a:effectLst>
                <a:outerShdw blurRad="38100" dist="38100" dir="2700000" algn="tl">
                  <a:srgbClr val="000000"/>
                </a:outerShdw>
              </a:effectLst>
              <a:cs typeface="+mn-cs"/>
            </a:endParaRPr>
          </a:p>
        </p:txBody>
      </p:sp>
      <p:sp>
        <p:nvSpPr>
          <p:cNvPr id="37" name="Rectangle 17"/>
          <p:cNvSpPr>
            <a:spLocks noChangeArrowheads="1"/>
          </p:cNvSpPr>
          <p:nvPr/>
        </p:nvSpPr>
        <p:spPr bwMode="auto">
          <a:xfrm>
            <a:off x="6031523" y="4124980"/>
            <a:ext cx="297453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move head right.</a:t>
            </a:r>
          </a:p>
        </p:txBody>
      </p:sp>
      <p:sp>
        <p:nvSpPr>
          <p:cNvPr id="35" name="Rectangle 20"/>
          <p:cNvSpPr>
            <a:spLocks noChangeArrowheads="1"/>
          </p:cNvSpPr>
          <p:nvPr/>
        </p:nvSpPr>
        <p:spPr bwMode="auto">
          <a:xfrm>
            <a:off x="85725" y="5835650"/>
            <a:ext cx="7839075" cy="946150"/>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Evaluating </a:t>
            </a:r>
            <a:r>
              <a:rPr lang="en-US" i="1">
                <a:solidFill>
                  <a:schemeClr val="accent2"/>
                </a:solidFill>
                <a:effectLst>
                  <a:outerShdw blurRad="38100" dist="38100" dir="2700000" algn="tl">
                    <a:srgbClr val="000000"/>
                  </a:outerShdw>
                </a:effectLst>
                <a:cs typeface="+mn-cs"/>
              </a:rPr>
              <a:t>z, a, &amp; b</a:t>
            </a:r>
            <a:r>
              <a:rPr lang="en-US">
                <a:effectLst>
                  <a:outerShdw blurRad="38100" dist="38100" dir="2700000" algn="tl">
                    <a:srgbClr val="000000"/>
                  </a:outerShdw>
                </a:effectLst>
                <a:cs typeface="+mn-cs"/>
              </a:rPr>
              <a:t> does not require extra time. </a:t>
            </a:r>
          </a:p>
          <a:p>
            <a:pPr eaLnBrk="0" hangingPunct="0">
              <a:defRPr/>
            </a:pPr>
            <a:r>
              <a:rPr lang="en-US">
                <a:effectLst>
                  <a:outerShdw blurRad="38100" dist="38100" dir="2700000" algn="tl">
                    <a:srgbClr val="000000"/>
                  </a:outerShdw>
                </a:effectLst>
                <a:cs typeface="+mn-cs"/>
              </a:rPr>
              <a:t>Does it require more states (a bigger black board)? </a:t>
            </a:r>
            <a:endParaRPr lang="en-US" i="1">
              <a:solidFill>
                <a:schemeClr val="accent2"/>
              </a:solidFill>
              <a:effectLst>
                <a:outerShdw blurRad="38100" dist="38100" dir="2700000" algn="tl">
                  <a:srgbClr val="000000"/>
                </a:outerShdw>
              </a:effectLst>
              <a:cs typeface="+mn-cs"/>
            </a:endParaRPr>
          </a:p>
        </p:txBody>
      </p:sp>
      <p:sp>
        <p:nvSpPr>
          <p:cNvPr id="31" name="Rectangle 30"/>
          <p:cNvSpPr>
            <a:spLocks noChangeArrowheads="1"/>
          </p:cNvSpPr>
          <p:nvPr/>
        </p:nvSpPr>
        <p:spPr bwMode="auto">
          <a:xfrm>
            <a:off x="-101162" y="488698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Tree>
    <p:extLst>
      <p:ext uri="{BB962C8B-B14F-4D97-AF65-F5344CB8AC3E}">
        <p14:creationId xmlns:p14="http://schemas.microsoft.com/office/powerpoint/2010/main" val="1692861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5">
                                            <p:txEl>
                                              <p:pRg st="0" end="0"/>
                                            </p:txEl>
                                          </p:spTgt>
                                        </p:tgtEl>
                                        <p:attrNameLst>
                                          <p:attrName>style.visibility</p:attrName>
                                        </p:attrNameLst>
                                      </p:cBhvr>
                                      <p:to>
                                        <p:strVal val="visible"/>
                                      </p:to>
                                    </p:set>
                                    <p:anim calcmode="lin" valueType="num">
                                      <p:cBhvr additive="base">
                                        <p:cTn id="7"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5">
                                            <p:txEl>
                                              <p:pRg st="1" end="1"/>
                                            </p:txEl>
                                          </p:spTgt>
                                        </p:tgtEl>
                                        <p:attrNameLst>
                                          <p:attrName>style.visibility</p:attrName>
                                        </p:attrNameLst>
                                      </p:cBhvr>
                                      <p:to>
                                        <p:strVal val="visible"/>
                                      </p:to>
                                    </p:set>
                                    <p:anim calcmode="lin" valueType="num">
                                      <p:cBhvr additive="base">
                                        <p:cTn id="13" dur="500" fill="hold"/>
                                        <p:tgtEl>
                                          <p:spTgt spid="3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2"/>
          <p:cNvGrpSpPr>
            <a:grpSpLocks/>
          </p:cNvGrpSpPr>
          <p:nvPr/>
        </p:nvGrpSpPr>
        <p:grpSpPr bwMode="auto">
          <a:xfrm>
            <a:off x="6878638" y="990600"/>
            <a:ext cx="1046162" cy="2012950"/>
            <a:chOff x="4333" y="624"/>
            <a:chExt cx="659" cy="1268"/>
          </a:xfrm>
        </p:grpSpPr>
        <p:sp>
          <p:nvSpPr>
            <p:cNvPr id="68638" name="Rectangle 3"/>
            <p:cNvSpPr>
              <a:spLocks noChangeArrowheads="1"/>
            </p:cNvSpPr>
            <p:nvPr/>
          </p:nvSpPr>
          <p:spPr bwMode="auto">
            <a:xfrm>
              <a:off x="4375" y="624"/>
              <a:ext cx="617" cy="1268"/>
            </a:xfrm>
            <a:prstGeom prst="rect">
              <a:avLst/>
            </a:prstGeom>
            <a:solidFill>
              <a:schemeClr val="tx1"/>
            </a:solidFill>
            <a:ln>
              <a:noFill/>
            </a:ln>
            <a:extLs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54660" name="Rectangle 4"/>
            <p:cNvSpPr>
              <a:spLocks noChangeArrowheads="1"/>
            </p:cNvSpPr>
            <p:nvPr/>
          </p:nvSpPr>
          <p:spPr bwMode="auto">
            <a:xfrm>
              <a:off x="4333" y="720"/>
              <a:ext cx="563" cy="231"/>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z=5</a:t>
              </a:r>
            </a:p>
          </p:txBody>
        </p:sp>
      </p:grpSp>
      <p:pic>
        <p:nvPicPr>
          <p:cNvPr id="68612"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8617" name="Group 11"/>
          <p:cNvGrpSpPr>
            <a:grpSpLocks/>
          </p:cNvGrpSpPr>
          <p:nvPr/>
        </p:nvGrpSpPr>
        <p:grpSpPr bwMode="auto">
          <a:xfrm>
            <a:off x="5718175" y="990600"/>
            <a:ext cx="1227138" cy="2012950"/>
            <a:chOff x="3602" y="624"/>
            <a:chExt cx="773" cy="1268"/>
          </a:xfrm>
        </p:grpSpPr>
        <p:sp>
          <p:nvSpPr>
            <p:cNvPr id="6863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68633"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3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863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863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863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404506" name="Rectangle 26"/>
          <p:cNvSpPr>
            <a:spLocks noChangeArrowheads="1"/>
          </p:cNvSpPr>
          <p:nvPr/>
        </p:nvSpPr>
        <p:spPr bwMode="auto">
          <a:xfrm>
            <a:off x="6096000" y="1143000"/>
            <a:ext cx="102711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l=40,</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p:txBody>
      </p:sp>
      <p:sp>
        <p:nvSpPr>
          <p:cNvPr id="454681" name="Rectangle 25"/>
          <p:cNvSpPr>
            <a:spLocks noChangeArrowheads="1"/>
          </p:cNvSpPr>
          <p:nvPr/>
        </p:nvSpPr>
        <p:spPr bwMode="auto">
          <a:xfrm>
            <a:off x="6086475" y="2008188"/>
            <a:ext cx="893763" cy="366712"/>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1800">
                <a:solidFill>
                  <a:schemeClr val="bg2"/>
                </a:solidFill>
                <a:effectLst>
                  <a:outerShdw blurRad="38100" dist="38100" dir="2700000" algn="tl">
                    <a:srgbClr val="FFFFFF"/>
                  </a:outerShdw>
                </a:effectLst>
                <a:cs typeface="+mn-cs"/>
              </a:rPr>
              <a:t>z=5</a:t>
            </a:r>
          </a:p>
        </p:txBody>
      </p:sp>
      <p:sp>
        <p:nvSpPr>
          <p:cNvPr id="454682" name="Rectangle 26"/>
          <p:cNvSpPr>
            <a:spLocks noChangeArrowheads="1"/>
          </p:cNvSpPr>
          <p:nvPr/>
        </p:nvSpPr>
        <p:spPr bwMode="auto">
          <a:xfrm>
            <a:off x="6870700" y="1409700"/>
            <a:ext cx="1135063" cy="915988"/>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a=6</a:t>
            </a:r>
          </a:p>
          <a:p>
            <a:pPr eaLnBrk="0" hangingPunct="0">
              <a:defRPr/>
            </a:pPr>
            <a:r>
              <a:rPr lang="en-US" sz="1800">
                <a:solidFill>
                  <a:schemeClr val="bg2"/>
                </a:solidFill>
                <a:effectLst>
                  <a:outerShdw blurRad="38100" dist="38100" dir="2700000" algn="tl">
                    <a:srgbClr val="FFFFFF"/>
                  </a:outerShdw>
                </a:effectLst>
                <a:cs typeface="+mn-cs"/>
              </a:rPr>
              <a:t>b=216</a:t>
            </a:r>
          </a:p>
          <a:p>
            <a:pPr eaLnBrk="0" hangingPunct="0">
              <a:defRPr/>
            </a:pPr>
            <a:r>
              <a:rPr lang="en-US" sz="1800">
                <a:solidFill>
                  <a:schemeClr val="bg2"/>
                </a:solidFill>
                <a:effectLst>
                  <a:outerShdw blurRad="38100" dist="38100" dir="2700000" algn="tl">
                    <a:srgbClr val="FFFFFF"/>
                  </a:outerShdw>
                </a:effectLst>
                <a:cs typeface="+mn-cs"/>
              </a:rPr>
              <a:t>…</a:t>
            </a:r>
          </a:p>
        </p:txBody>
      </p:sp>
      <p:sp>
        <p:nvSpPr>
          <p:cNvPr id="404500" name="Rectangle 20"/>
          <p:cNvSpPr>
            <a:spLocks noChangeArrowheads="1"/>
          </p:cNvSpPr>
          <p:nvPr/>
        </p:nvSpPr>
        <p:spPr bwMode="auto">
          <a:xfrm>
            <a:off x="179388" y="5715000"/>
            <a:ext cx="8294687" cy="954088"/>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The fancy state names are only for the programmer.</a:t>
            </a:r>
          </a:p>
          <a:p>
            <a:pPr eaLnBrk="0" hangingPunct="0">
              <a:defRPr/>
            </a:pPr>
            <a:r>
              <a:rPr lang="en-US" dirty="0">
                <a:effectLst>
                  <a:outerShdw blurRad="38100" dist="38100" dir="2700000" algn="tl">
                    <a:srgbClr val="000000"/>
                  </a:outerShdw>
                </a:effectLst>
                <a:cs typeface="+mn-cs"/>
              </a:rPr>
              <a:t>Later renaming them to </a:t>
            </a: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1</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2</a:t>
            </a:r>
            <a:r>
              <a:rPr lang="en-US" i="1" dirty="0">
                <a:solidFill>
                  <a:schemeClr val="accent2"/>
                </a:solidFill>
                <a:effectLst>
                  <a:outerShdw blurRad="38100" dist="38100" dir="2700000" algn="tl">
                    <a:srgbClr val="000000"/>
                  </a:outerShdw>
                </a:effectLst>
                <a:cs typeface="+mn-cs"/>
              </a:rPr>
              <a:t>,</a:t>
            </a:r>
            <a:r>
              <a:rPr lang="en-US" dirty="0">
                <a:cs typeface="+mn-cs"/>
              </a:rPr>
              <a:t> </a:t>
            </a: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3</a:t>
            </a:r>
            <a:r>
              <a:rPr lang="en-US" i="1" dirty="0">
                <a:solidFill>
                  <a:schemeClr val="accent2"/>
                </a:solidFill>
                <a:effectLst>
                  <a:outerShdw blurRad="38100" dist="38100" dir="2700000" algn="tl">
                    <a:srgbClr val="000000"/>
                  </a:outerShdw>
                </a:effectLst>
                <a:cs typeface="+mn-cs"/>
              </a:rPr>
              <a:t>,</a:t>
            </a:r>
            <a:r>
              <a:rPr lang="en-US" dirty="0">
                <a:cs typeface="+mn-cs"/>
              </a:rPr>
              <a:t> … changes nothing.</a:t>
            </a:r>
          </a:p>
        </p:txBody>
      </p:sp>
      <p:grpSp>
        <p:nvGrpSpPr>
          <p:cNvPr id="8" name="Group 31"/>
          <p:cNvGrpSpPr>
            <a:grpSpLocks/>
          </p:cNvGrpSpPr>
          <p:nvPr/>
        </p:nvGrpSpPr>
        <p:grpSpPr bwMode="auto">
          <a:xfrm>
            <a:off x="6597650" y="381000"/>
            <a:ext cx="1603375" cy="2622550"/>
            <a:chOff x="4156" y="240"/>
            <a:chExt cx="1010" cy="1652"/>
          </a:xfrm>
        </p:grpSpPr>
        <p:sp>
          <p:nvSpPr>
            <p:cNvPr id="68630" name="Rectangle 29"/>
            <p:cNvSpPr>
              <a:spLocks noChangeArrowheads="1"/>
            </p:cNvSpPr>
            <p:nvPr/>
          </p:nvSpPr>
          <p:spPr bwMode="auto">
            <a:xfrm>
              <a:off x="4375" y="624"/>
              <a:ext cx="617" cy="1268"/>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454686" name="Rectangle 30"/>
            <p:cNvSpPr>
              <a:spLocks noChangeArrowheads="1"/>
            </p:cNvSpPr>
            <p:nvPr/>
          </p:nvSpPr>
          <p:spPr bwMode="auto">
            <a:xfrm>
              <a:off x="4156" y="240"/>
              <a:ext cx="1010" cy="404"/>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1800">
                  <a:solidFill>
                    <a:schemeClr val="hlink"/>
                  </a:solidFill>
                  <a:effectLst>
                    <a:outerShdw blurRad="38100" dist="38100" dir="2700000" algn="tl">
                      <a:srgbClr val="000000"/>
                    </a:outerShdw>
                  </a:effectLst>
                  <a:cs typeface="+mn-cs"/>
                </a:rPr>
                <a:t>Implied </a:t>
              </a:r>
              <a:br>
                <a:rPr lang="en-US" sz="1800">
                  <a:solidFill>
                    <a:schemeClr val="hlink"/>
                  </a:solidFill>
                  <a:effectLst>
                    <a:outerShdw blurRad="38100" dist="38100" dir="2700000" algn="tl">
                      <a:srgbClr val="000000"/>
                    </a:outerShdw>
                  </a:effectLst>
                  <a:cs typeface="+mn-cs"/>
                </a:rPr>
              </a:br>
              <a:r>
                <a:rPr lang="en-US" sz="1800">
                  <a:solidFill>
                    <a:schemeClr val="hlink"/>
                  </a:solidFill>
                  <a:effectLst>
                    <a:outerShdw blurRad="38100" dist="38100" dir="2700000" algn="tl">
                      <a:srgbClr val="000000"/>
                    </a:outerShdw>
                  </a:effectLst>
                  <a:cs typeface="+mn-cs"/>
                </a:rPr>
                <a:t>Knowledge</a:t>
              </a:r>
            </a:p>
          </p:txBody>
        </p:sp>
      </p:grpSp>
      <p:sp>
        <p:nvSpPr>
          <p:cNvPr id="2" name="Rectangle 20"/>
          <p:cNvSpPr>
            <a:spLocks noChangeArrowheads="1"/>
          </p:cNvSpPr>
          <p:nvPr/>
        </p:nvSpPr>
        <p:spPr bwMode="auto">
          <a:xfrm>
            <a:off x="228600" y="4572000"/>
            <a:ext cx="6176963" cy="946150"/>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As long as the TM knows </a:t>
            </a:r>
            <a:r>
              <a:rPr lang="en-US" i="1">
                <a:solidFill>
                  <a:schemeClr val="accent2"/>
                </a:solidFill>
                <a:effectLst>
                  <a:outerShdw blurRad="38100" dist="38100" dir="2700000" algn="tl">
                    <a:srgbClr val="000000"/>
                  </a:outerShdw>
                </a:effectLst>
                <a:cs typeface="+mn-cs"/>
              </a:rPr>
              <a:t>x &amp; y</a:t>
            </a:r>
            <a:r>
              <a:rPr lang="en-US">
                <a:effectLst>
                  <a:outerShdw blurRad="38100" dist="38100" dir="2700000" algn="tl">
                    <a:srgbClr val="000000"/>
                  </a:outerShdw>
                </a:effectLst>
                <a:cs typeface="+mn-cs"/>
              </a:rPr>
              <a:t>, </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it implicitly knows </a:t>
            </a:r>
            <a:r>
              <a:rPr lang="en-US" i="1">
                <a:solidFill>
                  <a:schemeClr val="accent2"/>
                </a:solidFill>
                <a:effectLst>
                  <a:outerShdw blurRad="38100" dist="38100" dir="2700000" algn="tl">
                    <a:srgbClr val="000000"/>
                  </a:outerShdw>
                </a:effectLst>
                <a:cs typeface="+mn-cs"/>
              </a:rPr>
              <a:t>x+y, x</a:t>
            </a:r>
            <a:r>
              <a:rPr lang="en-US" i="1">
                <a:solidFill>
                  <a:schemeClr val="accent2"/>
                </a:solidFill>
                <a:effectLst>
                  <a:outerShdw blurRad="38100" dist="38100" dir="2700000" algn="tl">
                    <a:srgbClr val="000000"/>
                  </a:outerShdw>
                </a:effectLst>
                <a:cs typeface="+mn-cs"/>
                <a:sym typeface="Symbol" pitchFamily="18" charset="2"/>
              </a:rPr>
              <a:t>y, (</a:t>
            </a:r>
            <a:r>
              <a:rPr lang="en-US" i="1">
                <a:solidFill>
                  <a:schemeClr val="accent2"/>
                </a:solidFill>
                <a:effectLst>
                  <a:outerShdw blurRad="38100" dist="38100" dir="2700000" algn="tl">
                    <a:srgbClr val="000000"/>
                  </a:outerShdw>
                </a:effectLst>
                <a:cs typeface="+mn-cs"/>
              </a:rPr>
              <a:t>x</a:t>
            </a:r>
            <a:r>
              <a:rPr lang="en-US" i="1">
                <a:solidFill>
                  <a:schemeClr val="accent2"/>
                </a:solidFill>
                <a:effectLst>
                  <a:outerShdw blurRad="38100" dist="38100" dir="2700000" algn="tl">
                    <a:srgbClr val="000000"/>
                  </a:outerShdw>
                </a:effectLst>
                <a:cs typeface="+mn-cs"/>
                <a:sym typeface="Symbol" pitchFamily="18" charset="2"/>
              </a:rPr>
              <a:t>y)</a:t>
            </a:r>
            <a:r>
              <a:rPr lang="en-US" i="1" baseline="30000">
                <a:solidFill>
                  <a:schemeClr val="accent2"/>
                </a:solidFill>
                <a:effectLst>
                  <a:outerShdw blurRad="38100" dist="38100" dir="2700000" algn="tl">
                    <a:srgbClr val="000000"/>
                  </a:outerShdw>
                </a:effectLst>
                <a:cs typeface="+mn-cs"/>
                <a:sym typeface="Symbol" pitchFamily="18" charset="2"/>
              </a:rPr>
              <a:t>y</a:t>
            </a:r>
            <a:r>
              <a:rPr lang="en-US" i="1">
                <a:solidFill>
                  <a:schemeClr val="accent2"/>
                </a:solidFill>
                <a:effectLst>
                  <a:outerShdw blurRad="38100" dist="38100" dir="2700000" algn="tl">
                    <a:srgbClr val="000000"/>
                  </a:outerShdw>
                </a:effectLst>
                <a:cs typeface="+mn-cs"/>
                <a:sym typeface="Symbol" pitchFamily="18" charset="2"/>
              </a:rPr>
              <a:t> , …</a:t>
            </a:r>
            <a:endParaRPr lang="en-US">
              <a:effectLst>
                <a:outerShdw blurRad="38100" dist="38100" dir="2700000" algn="tl">
                  <a:srgbClr val="000000"/>
                </a:outerShdw>
              </a:effectLst>
              <a:cs typeface="+mn-cs"/>
            </a:endParaRPr>
          </a:p>
        </p:txBody>
      </p:sp>
      <p:grpSp>
        <p:nvGrpSpPr>
          <p:cNvPr id="9" name="Group 35"/>
          <p:cNvGrpSpPr>
            <a:grpSpLocks/>
          </p:cNvGrpSpPr>
          <p:nvPr/>
        </p:nvGrpSpPr>
        <p:grpSpPr bwMode="auto">
          <a:xfrm>
            <a:off x="304800" y="3062288"/>
            <a:ext cx="6732588" cy="1433512"/>
            <a:chOff x="192" y="1929"/>
            <a:chExt cx="4241" cy="903"/>
          </a:xfrm>
        </p:grpSpPr>
        <p:sp>
          <p:nvSpPr>
            <p:cNvPr id="3" name="Rectangle 20"/>
            <p:cNvSpPr>
              <a:spLocks noChangeArrowheads="1"/>
            </p:cNvSpPr>
            <p:nvPr/>
          </p:nvSpPr>
          <p:spPr bwMode="auto">
            <a:xfrm>
              <a:off x="192" y="1929"/>
              <a:ext cx="4241" cy="327"/>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No, it really is just a renaming of the states.</a:t>
              </a:r>
              <a:endParaRPr lang="en-US" i="1">
                <a:solidFill>
                  <a:schemeClr val="accent2"/>
                </a:solidFill>
                <a:effectLst>
                  <a:outerShdw blurRad="38100" dist="38100" dir="2700000" algn="tl">
                    <a:srgbClr val="000000"/>
                  </a:outerShdw>
                </a:effectLst>
                <a:cs typeface="+mn-cs"/>
              </a:endParaRPr>
            </a:p>
          </p:txBody>
        </p:sp>
        <p:sp>
          <p:nvSpPr>
            <p:cNvPr id="4" name="Rectangle 20"/>
            <p:cNvSpPr>
              <a:spLocks noChangeArrowheads="1"/>
            </p:cNvSpPr>
            <p:nvPr/>
          </p:nvSpPr>
          <p:spPr bwMode="auto">
            <a:xfrm>
              <a:off x="1103" y="2208"/>
              <a:ext cx="1836" cy="32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endParaRPr lang="en-US" i="1" dirty="0">
                <a:solidFill>
                  <a:schemeClr val="accent2"/>
                </a:solidFill>
                <a:effectLst>
                  <a:outerShdw blurRad="38100" dist="38100" dir="2700000" algn="tl">
                    <a:srgbClr val="000000"/>
                  </a:outerShdw>
                </a:effectLst>
                <a:cs typeface="+mn-cs"/>
              </a:endParaRPr>
            </a:p>
          </p:txBody>
        </p:sp>
        <p:sp>
          <p:nvSpPr>
            <p:cNvPr id="5" name="Rectangle 20"/>
            <p:cNvSpPr>
              <a:spLocks noChangeArrowheads="1"/>
            </p:cNvSpPr>
            <p:nvPr/>
          </p:nvSpPr>
          <p:spPr bwMode="auto">
            <a:xfrm>
              <a:off x="854" y="2505"/>
              <a:ext cx="3562" cy="32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hlink"/>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y’,z</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x’+y’,a</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sym typeface="Symbol" pitchFamily="18" charset="2"/>
                </a:rPr>
                <a:t>y’,b</a:t>
              </a:r>
              <a:r>
                <a:rPr lang="en-US" i="1" baseline="-25000" dirty="0">
                  <a:solidFill>
                    <a:schemeClr val="accent2"/>
                  </a:solidFill>
                  <a:effectLst>
                    <a:outerShdw blurRad="38100" dist="38100" dir="2700000" algn="tl">
                      <a:srgbClr val="000000"/>
                    </a:outerShdw>
                  </a:effectLst>
                  <a:cs typeface="+mn-cs"/>
                  <a:sym typeface="Symbol" pitchFamily="18" charset="2"/>
                </a:rPr>
                <a:t>=</a:t>
              </a:r>
              <a:r>
                <a:rPr lang="en-US" i="1" baseline="-25000" dirty="0" err="1">
                  <a:solidFill>
                    <a:schemeClr val="accent2"/>
                  </a:solidFill>
                  <a:effectLst>
                    <a:outerShdw blurRad="38100" dist="38100" dir="2700000" algn="tl">
                      <a:srgbClr val="000000"/>
                    </a:outerShdw>
                  </a:effectLst>
                  <a:cs typeface="+mn-cs"/>
                  <a:sym typeface="Symbol" pitchFamily="18" charset="2"/>
                </a:rPr>
                <a:t>a’</a:t>
              </a:r>
              <a:r>
                <a:rPr lang="en-US" sz="1600" i="1" dirty="0" err="1">
                  <a:solidFill>
                    <a:schemeClr val="accent2"/>
                  </a:solidFill>
                  <a:effectLst>
                    <a:outerShdw blurRad="38100" dist="38100" dir="2700000" algn="tl">
                      <a:srgbClr val="000000"/>
                    </a:outerShdw>
                  </a:effectLst>
                  <a:cs typeface="+mn-cs"/>
                  <a:sym typeface="Symbol" pitchFamily="18" charset="2"/>
                </a:rPr>
                <a:t>x</a:t>
              </a:r>
              <a:r>
                <a:rPr lang="en-US" sz="1600" i="1" dirty="0">
                  <a:solidFill>
                    <a:schemeClr val="accent2"/>
                  </a:solidFill>
                  <a:effectLst>
                    <a:outerShdw blurRad="38100" dist="38100" dir="2700000" algn="tl">
                      <a:srgbClr val="000000"/>
                    </a:outerShdw>
                  </a:effectLst>
                  <a:cs typeface="+mn-cs"/>
                  <a:sym typeface="Symbol" pitchFamily="18" charset="2"/>
                </a:rPr>
                <a:t>’</a:t>
              </a:r>
              <a:r>
                <a:rPr lang="en-US" i="1" baseline="-25000" dirty="0">
                  <a:solidFill>
                    <a:schemeClr val="accent2"/>
                  </a:solidFill>
                  <a:effectLst>
                    <a:outerShdw blurRad="38100" dist="38100" dir="2700000" algn="tl">
                      <a:srgbClr val="000000"/>
                    </a:outerShdw>
                  </a:effectLst>
                  <a:cs typeface="+mn-cs"/>
                </a:rPr>
                <a:t>&gt;</a:t>
              </a:r>
              <a:endParaRPr lang="en-US" i="1" dirty="0">
                <a:solidFill>
                  <a:schemeClr val="accent2"/>
                </a:solidFill>
                <a:effectLst>
                  <a:outerShdw blurRad="38100" dist="38100" dir="2700000" algn="tl">
                    <a:srgbClr val="000000"/>
                  </a:outerShdw>
                </a:effectLst>
                <a:cs typeface="+mn-cs"/>
              </a:endParaRPr>
            </a:p>
          </p:txBody>
        </p:sp>
        <p:sp>
          <p:nvSpPr>
            <p:cNvPr id="404499" name="Rectangle 19"/>
            <p:cNvSpPr>
              <a:spLocks noChangeArrowheads="1"/>
            </p:cNvSpPr>
            <p:nvPr/>
          </p:nvSpPr>
          <p:spPr bwMode="auto">
            <a:xfrm>
              <a:off x="391" y="2217"/>
              <a:ext cx="966" cy="327"/>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a:solidFill>
                    <a:schemeClr val="accent2"/>
                  </a:solidFill>
                  <a:effectLst>
                    <a:outerShdw blurRad="38100" dist="38100" dir="2700000" algn="tl">
                      <a:srgbClr val="000000"/>
                    </a:outerShdw>
                  </a:effectLst>
                  <a:cs typeface="+mn-cs"/>
                  <a:sym typeface="Symbol" pitchFamily="18" charset="2"/>
                </a:rPr>
                <a:t></a:t>
              </a:r>
              <a:r>
                <a:rPr lang="en-US" i="1">
                  <a:solidFill>
                    <a:schemeClr val="accent2"/>
                  </a:solidFill>
                  <a:effectLst>
                    <a:outerShdw blurRad="38100" dist="38100" dir="2700000" algn="tl">
                      <a:srgbClr val="000000"/>
                    </a:outerShdw>
                  </a:effectLst>
                  <a:cs typeface="+mn-cs"/>
                  <a:sym typeface="Symbol" pitchFamily="18" charset="2"/>
                </a:rPr>
                <a:t>x’,y’,</a:t>
              </a:r>
              <a:endParaRPr lang="el-GR">
                <a:cs typeface="+mn-cs"/>
                <a:sym typeface="Symbol" pitchFamily="18" charset="2"/>
              </a:endParaRPr>
            </a:p>
          </p:txBody>
        </p:sp>
      </p:grpSp>
      <p:sp>
        <p:nvSpPr>
          <p:cNvPr id="1311750" name="Text Box 6"/>
          <p:cNvSpPr txBox="1">
            <a:spLocks noChangeArrowheads="1"/>
          </p:cNvSpPr>
          <p:nvPr/>
        </p:nvSpPr>
        <p:spPr bwMode="auto">
          <a:xfrm>
            <a:off x="5257800" y="4418013"/>
            <a:ext cx="4572000" cy="1373187"/>
          </a:xfrm>
          <a:prstGeom prst="rect">
            <a:avLst/>
          </a:prstGeom>
          <a:noFill/>
          <a:ln w="38100" cap="sq">
            <a:noFill/>
            <a:miter lim="800000"/>
            <a:headEnd/>
            <a:tailEnd/>
          </a:ln>
          <a:effectLst/>
        </p:spPr>
        <p:txBody>
          <a:bodyPr lIns="274320" rIns="274320">
            <a:spAutoFit/>
          </a:bodyPr>
          <a:lstStyle/>
          <a:p>
            <a:pPr algn="ctr" eaLnBrk="0" hangingPunct="0">
              <a:defRPr/>
            </a:pPr>
            <a:r>
              <a:rPr lang="en-US">
                <a:effectLst>
                  <a:outerShdw blurRad="38100" dist="38100" dir="2700000" algn="tl">
                    <a:srgbClr val="000000"/>
                  </a:outerShdw>
                </a:effectLst>
                <a:cs typeface="+mn-cs"/>
              </a:rPr>
              <a:t>For  </a:t>
            </a:r>
            <a:r>
              <a:rPr lang="en-US" i="1">
                <a:solidFill>
                  <a:schemeClr val="accent2"/>
                </a:solidFill>
                <a:effectLst>
                  <a:outerShdw blurRad="38100" dist="38100" dir="2700000" algn="tl">
                    <a:srgbClr val="000000"/>
                  </a:outerShdw>
                </a:effectLst>
                <a:cs typeface="+mn-cs"/>
              </a:rPr>
              <a:t>x,y</a:t>
            </a:r>
            <a:r>
              <a:rPr lang="en-US">
                <a:solidFill>
                  <a:schemeClr val="accent2"/>
                </a:solidFill>
                <a:effectLst>
                  <a:outerShdw blurRad="38100" dist="38100" dir="2700000" algn="tl">
                    <a:srgbClr val="000000"/>
                  </a:outerShdw>
                </a:effectLst>
                <a:cs typeface="+mn-cs"/>
              </a:rPr>
              <a:t> </a:t>
            </a:r>
            <a:r>
              <a:rPr lang="el-GR">
                <a:solidFill>
                  <a:schemeClr val="accent2"/>
                </a:solidFill>
                <a:effectLst>
                  <a:outerShdw blurRad="38100" dist="38100" dir="2700000" algn="tl">
                    <a:srgbClr val="000000"/>
                  </a:outerShdw>
                </a:effectLst>
                <a:cs typeface="Times New Roman" pitchFamily="18" charset="0"/>
              </a:rPr>
              <a:t>ϵ</a:t>
            </a:r>
            <a:r>
              <a:rPr lang="en-US">
                <a:solidFill>
                  <a:schemeClr val="accent2"/>
                </a:solidFill>
                <a:effectLst>
                  <a:outerShdw blurRad="38100" dist="38100" dir="2700000" algn="tl">
                    <a:srgbClr val="000000"/>
                  </a:outerShdw>
                </a:effectLst>
                <a:cs typeface="Times New Roman" pitchFamily="18" charset="0"/>
              </a:rPr>
              <a:t> </a:t>
            </a:r>
            <a:r>
              <a:rPr lang="en-US">
                <a:solidFill>
                  <a:schemeClr val="accent2"/>
                </a:solidFill>
                <a:effectLst>
                  <a:outerShdw blurRad="38100" dist="38100" dir="2700000" algn="tl">
                    <a:srgbClr val="000000"/>
                  </a:outerShdw>
                </a:effectLst>
                <a:cs typeface="+mn-cs"/>
              </a:rPr>
              <a:t>{0,1,2,3,4},</a:t>
            </a:r>
            <a:r>
              <a:rPr lang="en-US">
                <a:effectLst>
                  <a:outerShdw blurRad="38100" dist="38100" dir="2700000" algn="tl">
                    <a:srgbClr val="000000"/>
                  </a:outerShdw>
                </a:effectLst>
                <a:cs typeface="+mn-cs"/>
              </a:rPr>
              <a:t> </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there are still only </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25=5</a:t>
            </a:r>
            <a:r>
              <a:rPr lang="en-US">
                <a:effectLst>
                  <a:outerShdw blurRad="38100" dist="38100" dir="2700000" algn="tl">
                    <a:srgbClr val="000000"/>
                  </a:outerShdw>
                </a:effectLst>
                <a:cs typeface="+mn-cs"/>
                <a:sym typeface="Symbol" pitchFamily="18" charset="2"/>
              </a:rPr>
              <a:t>5 states.</a:t>
            </a:r>
            <a:endParaRPr lang="en-US">
              <a:solidFill>
                <a:schemeClr val="accent2"/>
              </a:solidFill>
              <a:effectLst>
                <a:outerShdw blurRad="38100" dist="38100" dir="2700000" algn="tl">
                  <a:srgbClr val="000000"/>
                </a:outerShdw>
              </a:effectLst>
              <a:cs typeface="+mn-cs"/>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311750">
                                            <p:txEl>
                                              <p:pRg st="0" end="0"/>
                                            </p:txEl>
                                          </p:spTgt>
                                        </p:tgtEl>
                                        <p:attrNameLst>
                                          <p:attrName>style.visibility</p:attrName>
                                        </p:attrNameLst>
                                      </p:cBhvr>
                                      <p:to>
                                        <p:strVal val="visible"/>
                                      </p:to>
                                    </p:set>
                                    <p:anim calcmode="lin" valueType="num">
                                      <p:cBhvr additive="base">
                                        <p:cTn id="25" dur="500" fill="hold"/>
                                        <p:tgtEl>
                                          <p:spTgt spid="1311750">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3117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04500"/>
                                        </p:tgtEl>
                                        <p:attrNameLst>
                                          <p:attrName>style.visibility</p:attrName>
                                        </p:attrNameLst>
                                      </p:cBhvr>
                                      <p:to>
                                        <p:strVal val="visible"/>
                                      </p:to>
                                    </p:set>
                                    <p:anim calcmode="lin" valueType="num">
                                      <p:cBhvr additive="base">
                                        <p:cTn id="31" dur="500" fill="hold"/>
                                        <p:tgtEl>
                                          <p:spTgt spid="404500"/>
                                        </p:tgtEl>
                                        <p:attrNameLst>
                                          <p:attrName>ppt_x</p:attrName>
                                        </p:attrNameLst>
                                      </p:cBhvr>
                                      <p:tavLst>
                                        <p:tav tm="0">
                                          <p:val>
                                            <p:strVal val="#ppt_x"/>
                                          </p:val>
                                        </p:tav>
                                        <p:tav tm="100000">
                                          <p:val>
                                            <p:strVal val="#ppt_x"/>
                                          </p:val>
                                        </p:tav>
                                      </p:tavLst>
                                    </p:anim>
                                    <p:anim calcmode="lin" valueType="num">
                                      <p:cBhvr additive="base">
                                        <p:cTn id="32" dur="500" fill="hold"/>
                                        <p:tgtEl>
                                          <p:spTgt spid="4045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500" grpId="0"/>
      <p:bldP spid="2"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43000" y="5008245"/>
            <a:ext cx="6934200" cy="1030307"/>
            <a:chOff x="1143000" y="457200"/>
            <a:chExt cx="6510431" cy="1030307"/>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7"/>
            <p:cNvSpPr>
              <a:spLocks noChangeArrowheads="1"/>
            </p:cNvSpPr>
            <p:nvPr/>
          </p:nvSpPr>
          <p:spPr bwMode="auto">
            <a:xfrm>
              <a:off x="1862231" y="533400"/>
              <a:ext cx="5791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L0: Formal Definition of Turing Machine</a:t>
              </a:r>
            </a:p>
          </p:txBody>
        </p:sp>
      </p:grpSp>
      <p:grpSp>
        <p:nvGrpSpPr>
          <p:cNvPr id="9" name="Group 8"/>
          <p:cNvGrpSpPr/>
          <p:nvPr/>
        </p:nvGrpSpPr>
        <p:grpSpPr>
          <a:xfrm>
            <a:off x="1154502" y="3962400"/>
            <a:ext cx="6510431" cy="720000"/>
            <a:chOff x="1143000" y="457200"/>
            <a:chExt cx="6510431" cy="720000"/>
          </a:xfrm>
        </p:grpSpPr>
        <p:pic>
          <p:nvPicPr>
            <p:cNvPr id="10"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L1: Meaningful State Names</a:t>
              </a:r>
            </a:p>
          </p:txBody>
        </p:sp>
      </p:grpSp>
      <p:grpSp>
        <p:nvGrpSpPr>
          <p:cNvPr id="3" name="Group 2"/>
          <p:cNvGrpSpPr/>
          <p:nvPr/>
        </p:nvGrpSpPr>
        <p:grpSpPr>
          <a:xfrm>
            <a:off x="1166004" y="2895600"/>
            <a:ext cx="6983231" cy="1030307"/>
            <a:chOff x="1166004" y="2556600"/>
            <a:chExt cx="6983231" cy="1030307"/>
          </a:xfrm>
        </p:grpSpPr>
        <p:pic>
          <p:nvPicPr>
            <p:cNvPr id="13"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7"/>
            <p:cNvSpPr>
              <a:spLocks noChangeArrowheads="1"/>
            </p:cNvSpPr>
            <p:nvPr/>
          </p:nvSpPr>
          <p:spPr bwMode="auto">
            <a:xfrm>
              <a:off x="1885235" y="2632800"/>
              <a:ext cx="626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Names and Transition Function</a:t>
              </a:r>
            </a:p>
          </p:txBody>
        </p:sp>
      </p:grpSp>
      <p:grpSp>
        <p:nvGrpSpPr>
          <p:cNvPr id="20" name="Group 19"/>
          <p:cNvGrpSpPr/>
          <p:nvPr/>
        </p:nvGrpSpPr>
        <p:grpSpPr>
          <a:xfrm>
            <a:off x="1177506" y="1828800"/>
            <a:ext cx="6510431" cy="720000"/>
            <a:chOff x="1143000" y="457200"/>
            <a:chExt cx="6510431" cy="720000"/>
          </a:xfrm>
        </p:grpSpPr>
        <p:pic>
          <p:nvPicPr>
            <p:cNvPr id="21"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grpSp>
        <p:nvGrpSpPr>
          <p:cNvPr id="26" name="Group 25"/>
          <p:cNvGrpSpPr/>
          <p:nvPr/>
        </p:nvGrpSpPr>
        <p:grpSpPr>
          <a:xfrm>
            <a:off x="1200510" y="855345"/>
            <a:ext cx="6510431" cy="720000"/>
            <a:chOff x="1143000" y="457200"/>
            <a:chExt cx="6510431" cy="720000"/>
          </a:xfrm>
        </p:grpSpPr>
        <p:pic>
          <p:nvPicPr>
            <p:cNvPr id="2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7"/>
            <p:cNvSpPr>
              <a:spLocks noChangeArrowheads="1"/>
            </p:cNvSpPr>
            <p:nvPr/>
          </p:nvSpPr>
          <p:spPr bwMode="auto">
            <a:xfrm>
              <a:off x="1862231" y="533400"/>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L4: Loop Invariants</a:t>
              </a:r>
            </a:p>
          </p:txBody>
        </p:sp>
      </p:grpSp>
      <p:sp>
        <p:nvSpPr>
          <p:cNvPr id="4" name="Up Arrow 3"/>
          <p:cNvSpPr/>
          <p:nvPr/>
        </p:nvSpPr>
        <p:spPr>
          <a:xfrm flipV="1">
            <a:off x="2743200" y="14478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25" name="Text Box 6"/>
          <p:cNvSpPr txBox="1">
            <a:spLocks noChangeArrowheads="1"/>
          </p:cNvSpPr>
          <p:nvPr/>
        </p:nvSpPr>
        <p:spPr bwMode="auto">
          <a:xfrm>
            <a:off x="3200400" y="1381780"/>
            <a:ext cx="464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Done mostly in </a:t>
            </a:r>
            <a:r>
              <a:rPr lang="en-US">
                <a:solidFill>
                  <a:srgbClr val="FF0000"/>
                </a:solidFill>
                <a:effectLst>
                  <a:outerShdw blurRad="38100" dist="38100" dir="2700000" algn="tl">
                    <a:srgbClr val="000000"/>
                  </a:outerShdw>
                </a:effectLst>
                <a:cs typeface="+mn-cs"/>
              </a:rPr>
              <a:t>EECS3101 </a:t>
            </a:r>
            <a:endParaRPr lang="en-US" dirty="0">
              <a:solidFill>
                <a:srgbClr val="FF0000"/>
              </a:solidFill>
              <a:effectLst>
                <a:outerShdw blurRad="38100" dist="38100" dir="2700000" algn="tl">
                  <a:srgbClr val="000000"/>
                </a:outerShdw>
              </a:effectLst>
              <a:cs typeface="+mn-cs"/>
            </a:endParaRPr>
          </a:p>
        </p:txBody>
      </p:sp>
      <p:sp>
        <p:nvSpPr>
          <p:cNvPr id="31" name="Text Box 6"/>
          <p:cNvSpPr txBox="1">
            <a:spLocks noChangeArrowheads="1"/>
          </p:cNvSpPr>
          <p:nvPr/>
        </p:nvSpPr>
        <p:spPr bwMode="auto">
          <a:xfrm>
            <a:off x="3158490" y="252478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will be on the test!</a:t>
            </a:r>
          </a:p>
        </p:txBody>
      </p:sp>
      <p:sp>
        <p:nvSpPr>
          <p:cNvPr id="32" name="Up Arrow 31"/>
          <p:cNvSpPr/>
          <p:nvPr/>
        </p:nvSpPr>
        <p:spPr>
          <a:xfrm flipV="1">
            <a:off x="2743200" y="247269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29" name="Text Box 6"/>
          <p:cNvSpPr txBox="1">
            <a:spLocks noChangeArrowheads="1"/>
          </p:cNvSpPr>
          <p:nvPr/>
        </p:nvSpPr>
        <p:spPr bwMode="auto">
          <a:xfrm>
            <a:off x="3124200" y="457200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We saw a compiler to do this.</a:t>
            </a:r>
          </a:p>
        </p:txBody>
      </p:sp>
      <p:sp>
        <p:nvSpPr>
          <p:cNvPr id="34" name="Up Arrow 33"/>
          <p:cNvSpPr/>
          <p:nvPr/>
        </p:nvSpPr>
        <p:spPr>
          <a:xfrm flipV="1">
            <a:off x="2743200" y="46443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33" name="Up Arrow 32"/>
          <p:cNvSpPr/>
          <p:nvPr/>
        </p:nvSpPr>
        <p:spPr>
          <a:xfrm flipV="1">
            <a:off x="2743200" y="35052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35" name="Text Box 6"/>
          <p:cNvSpPr txBox="1">
            <a:spLocks noChangeArrowheads="1"/>
          </p:cNvSpPr>
          <p:nvPr/>
        </p:nvSpPr>
        <p:spPr bwMode="auto">
          <a:xfrm>
            <a:off x="3124200" y="3563393"/>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We saw a compiler to do this.</a:t>
            </a:r>
          </a:p>
        </p:txBody>
      </p:sp>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spTree>
    <p:extLst>
      <p:ext uri="{BB962C8B-B14F-4D97-AF65-F5344CB8AC3E}">
        <p14:creationId xmlns:p14="http://schemas.microsoft.com/office/powerpoint/2010/main" val="2810817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500" fill="hold"/>
                                        <p:tgtEl>
                                          <p:spTgt spid="26"/>
                                        </p:tgtEl>
                                        <p:attrNameLst>
                                          <p:attrName>ppt_x</p:attrName>
                                        </p:attrNameLst>
                                      </p:cBhvr>
                                      <p:tavLst>
                                        <p:tav tm="0">
                                          <p:val>
                                            <p:strVal val="#ppt_x"/>
                                          </p:val>
                                        </p:tav>
                                        <p:tav tm="100000">
                                          <p:val>
                                            <p:strVal val="#ppt_x"/>
                                          </p:val>
                                        </p:tav>
                                      </p:tavLst>
                                    </p:anim>
                                    <p:anim calcmode="lin" valueType="num">
                                      <p:cBhvr additive="base">
                                        <p:cTn id="1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ppt_x"/>
                                          </p:val>
                                        </p:tav>
                                        <p:tav tm="100000">
                                          <p:val>
                                            <p:strVal val="#ppt_x"/>
                                          </p:val>
                                        </p:tav>
                                      </p:tavLst>
                                    </p:anim>
                                    <p:anim calcmode="lin" valueType="num">
                                      <p:cBhvr additive="base">
                                        <p:cTn id="30" dur="500" fill="hold"/>
                                        <p:tgtEl>
                                          <p:spTgt spid="25"/>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1" fill="hold" grpId="0" nodeType="clickEffect">
                                  <p:stCondLst>
                                    <p:cond delay="0"/>
                                  </p:stCondLst>
                                  <p:childTnLst>
                                    <p:set>
                                      <p:cBhvr>
                                        <p:cTn id="44" dur="1" fill="hold">
                                          <p:stCondLst>
                                            <p:cond delay="0"/>
                                          </p:stCondLst>
                                        </p:cTn>
                                        <p:tgtEl>
                                          <p:spTgt spid="31"/>
                                        </p:tgtEl>
                                        <p:attrNameLst>
                                          <p:attrName>style.visibility</p:attrName>
                                        </p:attrNameLst>
                                      </p:cBhvr>
                                      <p:to>
                                        <p:strVal val="visible"/>
                                      </p:to>
                                    </p:set>
                                    <p:anim calcmode="lin" valueType="num">
                                      <p:cBhvr additive="base">
                                        <p:cTn id="45" dur="500" fill="hold"/>
                                        <p:tgtEl>
                                          <p:spTgt spid="31"/>
                                        </p:tgtEl>
                                        <p:attrNameLst>
                                          <p:attrName>ppt_x</p:attrName>
                                        </p:attrNameLst>
                                      </p:cBhvr>
                                      <p:tavLst>
                                        <p:tav tm="0">
                                          <p:val>
                                            <p:strVal val="#ppt_x"/>
                                          </p:val>
                                        </p:tav>
                                        <p:tav tm="100000">
                                          <p:val>
                                            <p:strVal val="#ppt_x"/>
                                          </p:val>
                                        </p:tav>
                                      </p:tavLst>
                                    </p:anim>
                                    <p:anim calcmode="lin" valueType="num">
                                      <p:cBhvr additive="base">
                                        <p:cTn id="46" dur="500" fill="hold"/>
                                        <p:tgtEl>
                                          <p:spTgt spid="31"/>
                                        </p:tgtEl>
                                        <p:attrNameLst>
                                          <p:attrName>ppt_y</p:attrName>
                                        </p:attrNameLst>
                                      </p:cBhvr>
                                      <p:tavLst>
                                        <p:tav tm="0">
                                          <p:val>
                                            <p:strVal val="0-#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ppt_x"/>
                                          </p:val>
                                        </p:tav>
                                        <p:tav tm="100000">
                                          <p:val>
                                            <p:strVal val="#ppt_x"/>
                                          </p:val>
                                        </p:tav>
                                      </p:tavLst>
                                    </p:anim>
                                    <p:anim calcmode="lin" valueType="num">
                                      <p:cBhvr additive="base">
                                        <p:cTn id="52" dur="500" fill="hold"/>
                                        <p:tgtEl>
                                          <p:spTgt spid="9"/>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0"/>
                                  </p:stCondLst>
                                  <p:childTnLst>
                                    <p:set>
                                      <p:cBhvr>
                                        <p:cTn id="54" dur="1" fill="hold">
                                          <p:stCondLst>
                                            <p:cond delay="0"/>
                                          </p:stCondLst>
                                        </p:cTn>
                                        <p:tgtEl>
                                          <p:spTgt spid="33"/>
                                        </p:tgtEl>
                                        <p:attrNameLst>
                                          <p:attrName>style.visibility</p:attrName>
                                        </p:attrNameLst>
                                      </p:cBhvr>
                                      <p:to>
                                        <p:strVal val="visible"/>
                                      </p:to>
                                    </p:set>
                                    <p:anim calcmode="lin" valueType="num">
                                      <p:cBhvr additive="base">
                                        <p:cTn id="55" dur="500" fill="hold"/>
                                        <p:tgtEl>
                                          <p:spTgt spid="33"/>
                                        </p:tgtEl>
                                        <p:attrNameLst>
                                          <p:attrName>ppt_x</p:attrName>
                                        </p:attrNameLst>
                                      </p:cBhvr>
                                      <p:tavLst>
                                        <p:tav tm="0">
                                          <p:val>
                                            <p:strVal val="#ppt_x"/>
                                          </p:val>
                                        </p:tav>
                                        <p:tav tm="100000">
                                          <p:val>
                                            <p:strVal val="#ppt_x"/>
                                          </p:val>
                                        </p:tav>
                                      </p:tavLst>
                                    </p:anim>
                                    <p:anim calcmode="lin" valueType="num">
                                      <p:cBhvr additive="base">
                                        <p:cTn id="56" dur="500" fill="hold"/>
                                        <p:tgtEl>
                                          <p:spTgt spid="33"/>
                                        </p:tgtEl>
                                        <p:attrNameLst>
                                          <p:attrName>ppt_y</p:attrName>
                                        </p:attrNameLst>
                                      </p:cBhvr>
                                      <p:tavLst>
                                        <p:tav tm="0">
                                          <p:val>
                                            <p:strVal val="0-#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500" fill="hold"/>
                                        <p:tgtEl>
                                          <p:spTgt spid="35"/>
                                        </p:tgtEl>
                                        <p:attrNameLst>
                                          <p:attrName>ppt_x</p:attrName>
                                        </p:attrNameLst>
                                      </p:cBhvr>
                                      <p:tavLst>
                                        <p:tav tm="0">
                                          <p:val>
                                            <p:strVal val="#ppt_x"/>
                                          </p:val>
                                        </p:tav>
                                        <p:tav tm="100000">
                                          <p:val>
                                            <p:strVal val="#ppt_x"/>
                                          </p:val>
                                        </p:tav>
                                      </p:tavLst>
                                    </p:anim>
                                    <p:anim calcmode="lin" valueType="num">
                                      <p:cBhvr additive="base">
                                        <p:cTn id="62"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1" fill="hold" nodeType="click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additive="base">
                                        <p:cTn id="67" dur="500" fill="hold"/>
                                        <p:tgtEl>
                                          <p:spTgt spid="2"/>
                                        </p:tgtEl>
                                        <p:attrNameLst>
                                          <p:attrName>ppt_x</p:attrName>
                                        </p:attrNameLst>
                                      </p:cBhvr>
                                      <p:tavLst>
                                        <p:tav tm="0">
                                          <p:val>
                                            <p:strVal val="#ppt_x"/>
                                          </p:val>
                                        </p:tav>
                                        <p:tav tm="100000">
                                          <p:val>
                                            <p:strVal val="#ppt_x"/>
                                          </p:val>
                                        </p:tav>
                                      </p:tavLst>
                                    </p:anim>
                                    <p:anim calcmode="lin" valueType="num">
                                      <p:cBhvr additive="base">
                                        <p:cTn id="68" dur="500" fill="hold"/>
                                        <p:tgtEl>
                                          <p:spTgt spid="2"/>
                                        </p:tgtEl>
                                        <p:attrNameLst>
                                          <p:attrName>ppt_y</p:attrName>
                                        </p:attrNameLst>
                                      </p:cBhvr>
                                      <p:tavLst>
                                        <p:tav tm="0">
                                          <p:val>
                                            <p:strVal val="0-#ppt_h/2"/>
                                          </p:val>
                                        </p:tav>
                                        <p:tav tm="100000">
                                          <p:val>
                                            <p:strVal val="#ppt_y"/>
                                          </p:val>
                                        </p:tav>
                                      </p:tavLst>
                                    </p:anim>
                                  </p:childTnLst>
                                </p:cTn>
                              </p:par>
                              <p:par>
                                <p:cTn id="69" presetID="2" presetClass="entr" presetSubtype="1" fill="hold" grpId="0" nodeType="with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additive="base">
                                        <p:cTn id="71" dur="500" fill="hold"/>
                                        <p:tgtEl>
                                          <p:spTgt spid="34"/>
                                        </p:tgtEl>
                                        <p:attrNameLst>
                                          <p:attrName>ppt_x</p:attrName>
                                        </p:attrNameLst>
                                      </p:cBhvr>
                                      <p:tavLst>
                                        <p:tav tm="0">
                                          <p:val>
                                            <p:strVal val="#ppt_x"/>
                                          </p:val>
                                        </p:tav>
                                        <p:tav tm="100000">
                                          <p:val>
                                            <p:strVal val="#ppt_x"/>
                                          </p:val>
                                        </p:tav>
                                      </p:tavLst>
                                    </p:anim>
                                    <p:anim calcmode="lin" valueType="num">
                                      <p:cBhvr additive="base">
                                        <p:cTn id="72"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1"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 calcmode="lin" valueType="num">
                                      <p:cBhvr additive="base">
                                        <p:cTn id="77" dur="500" fill="hold"/>
                                        <p:tgtEl>
                                          <p:spTgt spid="29"/>
                                        </p:tgtEl>
                                        <p:attrNameLst>
                                          <p:attrName>ppt_x</p:attrName>
                                        </p:attrNameLst>
                                      </p:cBhvr>
                                      <p:tavLst>
                                        <p:tav tm="0">
                                          <p:val>
                                            <p:strVal val="#ppt_x"/>
                                          </p:val>
                                        </p:tav>
                                        <p:tav tm="100000">
                                          <p:val>
                                            <p:strVal val="#ppt_x"/>
                                          </p:val>
                                        </p:tav>
                                      </p:tavLst>
                                    </p:anim>
                                    <p:anim calcmode="lin" valueType="num">
                                      <p:cBhvr additive="base">
                                        <p:cTn id="78" dur="5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path" presetSubtype="0" accel="50000" decel="50000" fill="hold" nodeType="clickEffect">
                                  <p:stCondLst>
                                    <p:cond delay="0"/>
                                  </p:stCondLst>
                                  <p:childTnLst>
                                    <p:animMotion origin="layout" path="M -2.77778E-6 -3.33333E-6 L 0.43473 -0.10694 " pathEditMode="relative" rAng="0" ptsTypes="AA">
                                      <p:cBhvr>
                                        <p:cTn id="82" dur="2000" fill="hold"/>
                                        <p:tgtEl>
                                          <p:spTgt spid="26"/>
                                        </p:tgtEl>
                                        <p:attrNameLst>
                                          <p:attrName>ppt_x</p:attrName>
                                          <p:attrName>ppt_y</p:attrName>
                                        </p:attrNameLst>
                                      </p:cBhvr>
                                      <p:rCtr x="21736" y="-534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5" grpId="0"/>
      <p:bldP spid="31" grpId="0"/>
      <p:bldP spid="32" grpId="0" animBg="1"/>
      <p:bldP spid="29" grpId="0"/>
      <p:bldP spid="34" grpId="0" animBg="1"/>
      <p:bldP spid="33" grpId="0" animBg="1"/>
      <p:bldP spid="35" grpId="0"/>
      <p:bldP spid="36"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grpSp>
        <p:nvGrpSpPr>
          <p:cNvPr id="30" name="Group 29"/>
          <p:cNvGrpSpPr/>
          <p:nvPr/>
        </p:nvGrpSpPr>
        <p:grpSpPr>
          <a:xfrm>
            <a:off x="5181600" y="152400"/>
            <a:ext cx="6510431" cy="720000"/>
            <a:chOff x="1143000" y="457200"/>
            <a:chExt cx="6510431" cy="720000"/>
          </a:xfrm>
        </p:grpSpPr>
        <p:pic>
          <p:nvPicPr>
            <p:cNvPr id="3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Rectangle 7"/>
            <p:cNvSpPr>
              <a:spLocks noChangeArrowheads="1"/>
            </p:cNvSpPr>
            <p:nvPr/>
          </p:nvSpPr>
          <p:spPr bwMode="auto">
            <a:xfrm>
              <a:off x="1862231" y="533400"/>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L4: Loop Invariants</a:t>
              </a:r>
            </a:p>
          </p:txBody>
        </p:sp>
      </p:grpSp>
      <p:grpSp>
        <p:nvGrpSpPr>
          <p:cNvPr id="39" name="Group 38"/>
          <p:cNvGrpSpPr/>
          <p:nvPr/>
        </p:nvGrpSpPr>
        <p:grpSpPr>
          <a:xfrm>
            <a:off x="4343400" y="1489206"/>
            <a:ext cx="4648200" cy="1265871"/>
            <a:chOff x="4343400" y="152400"/>
            <a:chExt cx="4648200" cy="1265871"/>
          </a:xfrm>
        </p:grpSpPr>
        <p:sp>
          <p:nvSpPr>
            <p:cNvPr id="40" name="Rectangle 3"/>
            <p:cNvSpPr txBox="1">
              <a:spLocks noChangeArrowheads="1"/>
            </p:cNvSpPr>
            <p:nvPr/>
          </p:nvSpPr>
          <p:spPr bwMode="auto">
            <a:xfrm>
              <a:off x="4343400" y="152400"/>
              <a:ext cx="4648200" cy="1265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buFontTx/>
                <a:buNone/>
              </a:pPr>
              <a:r>
                <a:rPr lang="en-CA" altLang="en-US" sz="2400" dirty="0">
                  <a:solidFill>
                    <a:srgbClr val="FFFF00"/>
                  </a:solidFill>
                  <a:latin typeface="Times New Roman"/>
                </a:rPr>
                <a:t>Preconditions</a:t>
              </a:r>
              <a:r>
                <a:rPr lang="en-CA" altLang="en-US" sz="2400" dirty="0">
                  <a:solidFill>
                    <a:srgbClr val="00B050"/>
                  </a:solidFill>
                  <a:latin typeface="Times New Roman"/>
                </a:rPr>
                <a:t>: </a:t>
              </a:r>
              <a:br>
                <a:rPr lang="en-CA" altLang="en-US" sz="2400" dirty="0">
                  <a:solidFill>
                    <a:srgbClr val="FFFFFF"/>
                  </a:solidFill>
                  <a:latin typeface="Times New Roman"/>
                </a:rPr>
              </a:br>
              <a:r>
                <a:rPr lang="en-CA" altLang="en-US" sz="2400" dirty="0">
                  <a:solidFill>
                    <a:srgbClr val="FFFFFF"/>
                  </a:solidFill>
                  <a:latin typeface="Times New Roman"/>
                </a:rPr>
                <a:t>Any assumptions that must be true about the input instance</a:t>
              </a:r>
              <a:r>
                <a:rPr lang="en-US" altLang="en-US" sz="2400" dirty="0">
                  <a:solidFill>
                    <a:srgbClr val="FFFFFF"/>
                  </a:solidFill>
                  <a:latin typeface="Times New Roman"/>
                </a:rPr>
                <a:t>.</a:t>
              </a:r>
              <a:endParaRPr lang="en-CA" altLang="en-US" sz="2400" dirty="0">
                <a:solidFill>
                  <a:srgbClr val="FFFFFF"/>
                </a:solidFill>
                <a:latin typeface="Times New Roman"/>
              </a:endParaRPr>
            </a:p>
          </p:txBody>
        </p:sp>
        <p:pic>
          <p:nvPicPr>
            <p:cNvPr id="41"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7800" y="152400"/>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 name="Group 47"/>
          <p:cNvGrpSpPr/>
          <p:nvPr/>
        </p:nvGrpSpPr>
        <p:grpSpPr>
          <a:xfrm>
            <a:off x="381000" y="584922"/>
            <a:ext cx="3302621" cy="2127738"/>
            <a:chOff x="381000" y="584922"/>
            <a:chExt cx="3302621" cy="2127738"/>
          </a:xfrm>
        </p:grpSpPr>
        <p:sp>
          <p:nvSpPr>
            <p:cNvPr id="49" name="Rectangle 48"/>
            <p:cNvSpPr/>
            <p:nvPr/>
          </p:nvSpPr>
          <p:spPr bwMode="auto">
            <a:xfrm>
              <a:off x="381000" y="1143000"/>
              <a:ext cx="2286000" cy="1569660"/>
            </a:xfrm>
            <a:prstGeom prst="rect">
              <a:avLst/>
            </a:prstGeom>
          </p:spPr>
          <p:txBody>
            <a:bodyPr wrap="square">
              <a:spAutoFit/>
            </a:bodyPr>
            <a:lstStyle/>
            <a:p>
              <a:pPr algn="ctr" eaLnBrk="0" hangingPunct="0">
                <a:spcBef>
                  <a:spcPct val="50000"/>
                </a:spcBef>
                <a:defRPr/>
              </a:pPr>
              <a:r>
                <a:rPr lang="en-US" sz="2400" dirty="0">
                  <a:effectLst>
                    <a:outerShdw blurRad="38100" dist="38100" dir="2700000" algn="tl">
                      <a:srgbClr val="000000"/>
                    </a:outerShdw>
                  </a:effectLst>
                </a:rPr>
                <a:t>Two digit decimal numbers separated by blanks.</a:t>
              </a:r>
            </a:p>
          </p:txBody>
        </p:sp>
        <p:sp>
          <p:nvSpPr>
            <p:cNvPr id="50" name="Rectangle 49"/>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grpSp>
      <p:pic>
        <p:nvPicPr>
          <p:cNvPr id="51"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Text Box 6"/>
          <p:cNvSpPr txBox="1">
            <a:spLocks noChangeArrowheads="1"/>
          </p:cNvSpPr>
          <p:nvPr/>
        </p:nvSpPr>
        <p:spPr bwMode="auto">
          <a:xfrm>
            <a:off x="4419599" y="848380"/>
            <a:ext cx="5029201"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Given in EECS3101 question.</a:t>
            </a:r>
          </a:p>
        </p:txBody>
      </p:sp>
    </p:spTree>
    <p:extLst>
      <p:ext uri="{BB962C8B-B14F-4D97-AF65-F5344CB8AC3E}">
        <p14:creationId xmlns:p14="http://schemas.microsoft.com/office/powerpoint/2010/main" val="37414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0-#ppt_w/2"/>
                                          </p:val>
                                        </p:tav>
                                        <p:tav tm="100000">
                                          <p:val>
                                            <p:strVal val="#ppt_x"/>
                                          </p:val>
                                        </p:tav>
                                      </p:tavLst>
                                    </p:anim>
                                    <p:anim calcmode="lin" valueType="num">
                                      <p:cBhvr additive="base">
                                        <p:cTn id="8"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0-#ppt_w/2"/>
                                          </p:val>
                                        </p:tav>
                                        <p:tav tm="100000">
                                          <p:val>
                                            <p:strVal val="#ppt_x"/>
                                          </p:val>
                                        </p:tav>
                                      </p:tavLst>
                                    </p:anim>
                                    <p:anim calcmode="lin" valueType="num">
                                      <p:cBhvr additive="base">
                                        <p:cTn id="14"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500" fill="hold"/>
                                        <p:tgtEl>
                                          <p:spTgt spid="48"/>
                                        </p:tgtEl>
                                        <p:attrNameLst>
                                          <p:attrName>ppt_x</p:attrName>
                                        </p:attrNameLst>
                                      </p:cBhvr>
                                      <p:tavLst>
                                        <p:tav tm="0">
                                          <p:val>
                                            <p:strVal val="0-#ppt_w/2"/>
                                          </p:val>
                                        </p:tav>
                                        <p:tav tm="100000">
                                          <p:val>
                                            <p:strVal val="#ppt_x"/>
                                          </p:val>
                                        </p:tav>
                                      </p:tavLst>
                                    </p:anim>
                                    <p:anim calcmode="lin" valueType="num">
                                      <p:cBhvr additive="base">
                                        <p:cTn id="20" dur="500" fill="hold"/>
                                        <p:tgtEl>
                                          <p:spTgt spid="4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5" name="Rectangle 4"/>
          <p:cNvSpPr>
            <a:spLocks noChangeArrowheads="1"/>
          </p:cNvSpPr>
          <p:nvPr/>
        </p:nvSpPr>
        <p:spPr bwMode="auto">
          <a:xfrm>
            <a:off x="1371600" y="4038600"/>
            <a:ext cx="8458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The first transistorised computer (1953)</a:t>
            </a:r>
          </a:p>
          <a:p>
            <a:pPr>
              <a:spcBef>
                <a:spcPct val="0"/>
              </a:spcBef>
            </a:pPr>
            <a:r>
              <a:rPr lang="en-CA" altLang="en-US" sz="2400">
                <a:latin typeface="Times New Roman" pitchFamily="18" charset="0"/>
              </a:rPr>
              <a:t>Integrated circuits (1968)</a:t>
            </a:r>
          </a:p>
          <a:p>
            <a:pPr>
              <a:spcBef>
                <a:spcPct val="0"/>
              </a:spcBef>
            </a:pPr>
            <a:r>
              <a:rPr lang="en-CA" altLang="en-US" sz="2400">
                <a:latin typeface="Times New Roman" pitchFamily="18" charset="0"/>
              </a:rPr>
              <a:t>Intel 4004 Microprocessors (1971)</a:t>
            </a:r>
          </a:p>
        </p:txBody>
      </p:sp>
      <p:pic>
        <p:nvPicPr>
          <p:cNvPr id="386052" name="Picture 4" descr="http://upload.wikimedia.org/wikipedia/commons/thumb/2/2c/Transistorer_%28croped%29.jpg/200px-Transistorer_%28croped%29.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685800"/>
            <a:ext cx="1905000" cy="255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6054" name="Picture 6" descr="http://upload.wikimedia.org/wikipedia/commons/thumb/a/a7/KL_National_INS4004.jpg/220px-KL_National_INS400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903288"/>
            <a:ext cx="2095500" cy="173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86052"/>
                                        </p:tgtEl>
                                        <p:attrNameLst>
                                          <p:attrName>style.visibility</p:attrName>
                                        </p:attrNameLst>
                                      </p:cBhvr>
                                      <p:to>
                                        <p:strVal val="visible"/>
                                      </p:to>
                                    </p:set>
                                    <p:anim calcmode="lin" valueType="num">
                                      <p:cBhvr additive="base">
                                        <p:cTn id="7" dur="500" fill="hold"/>
                                        <p:tgtEl>
                                          <p:spTgt spid="386052"/>
                                        </p:tgtEl>
                                        <p:attrNameLst>
                                          <p:attrName>ppt_x</p:attrName>
                                        </p:attrNameLst>
                                      </p:cBhvr>
                                      <p:tavLst>
                                        <p:tav tm="0">
                                          <p:val>
                                            <p:strVal val="#ppt_x"/>
                                          </p:val>
                                        </p:tav>
                                        <p:tav tm="100000">
                                          <p:val>
                                            <p:strVal val="#ppt_x"/>
                                          </p:val>
                                        </p:tav>
                                      </p:tavLst>
                                    </p:anim>
                                    <p:anim calcmode="lin" valueType="num">
                                      <p:cBhvr additive="base">
                                        <p:cTn id="8" dur="500" fill="hold"/>
                                        <p:tgtEl>
                                          <p:spTgt spid="38605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additive="base">
                                        <p:cTn id="1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86054"/>
                                        </p:tgtEl>
                                        <p:attrNameLst>
                                          <p:attrName>style.visibility</p:attrName>
                                        </p:attrNameLst>
                                      </p:cBhvr>
                                      <p:to>
                                        <p:strVal val="visible"/>
                                      </p:to>
                                    </p:set>
                                    <p:anim calcmode="lin" valueType="num">
                                      <p:cBhvr additive="base">
                                        <p:cTn id="27" dur="500" fill="hold"/>
                                        <p:tgtEl>
                                          <p:spTgt spid="386054"/>
                                        </p:tgtEl>
                                        <p:attrNameLst>
                                          <p:attrName>ppt_x</p:attrName>
                                        </p:attrNameLst>
                                      </p:cBhvr>
                                      <p:tavLst>
                                        <p:tav tm="0">
                                          <p:val>
                                            <p:strVal val="#ppt_x"/>
                                          </p:val>
                                        </p:tav>
                                        <p:tav tm="100000">
                                          <p:val>
                                            <p:strVal val="#ppt_x"/>
                                          </p:val>
                                        </p:tav>
                                      </p:tavLst>
                                    </p:anim>
                                    <p:anim calcmode="lin" valueType="num">
                                      <p:cBhvr additive="base">
                                        <p:cTn id="28" dur="500" fill="hold"/>
                                        <p:tgtEl>
                                          <p:spTgt spid="3860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grpSp>
        <p:nvGrpSpPr>
          <p:cNvPr id="30" name="Group 29"/>
          <p:cNvGrpSpPr/>
          <p:nvPr/>
        </p:nvGrpSpPr>
        <p:grpSpPr>
          <a:xfrm>
            <a:off x="5181600" y="152400"/>
            <a:ext cx="6510431" cy="720000"/>
            <a:chOff x="1143000" y="457200"/>
            <a:chExt cx="6510431" cy="720000"/>
          </a:xfrm>
        </p:grpSpPr>
        <p:pic>
          <p:nvPicPr>
            <p:cNvPr id="3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Rectangle 7"/>
            <p:cNvSpPr>
              <a:spLocks noChangeArrowheads="1"/>
            </p:cNvSpPr>
            <p:nvPr/>
          </p:nvSpPr>
          <p:spPr bwMode="auto">
            <a:xfrm>
              <a:off x="1862231" y="533400"/>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L4: Loop Invariants</a:t>
              </a:r>
            </a:p>
          </p:txBody>
        </p:sp>
      </p:grpSp>
      <p:grpSp>
        <p:nvGrpSpPr>
          <p:cNvPr id="39" name="Group 38"/>
          <p:cNvGrpSpPr/>
          <p:nvPr/>
        </p:nvGrpSpPr>
        <p:grpSpPr>
          <a:xfrm>
            <a:off x="4343400" y="1489206"/>
            <a:ext cx="4648200" cy="1265871"/>
            <a:chOff x="4343400" y="152400"/>
            <a:chExt cx="4648200" cy="1265871"/>
          </a:xfrm>
        </p:grpSpPr>
        <p:sp>
          <p:nvSpPr>
            <p:cNvPr id="40" name="Rectangle 3"/>
            <p:cNvSpPr txBox="1">
              <a:spLocks noChangeArrowheads="1"/>
            </p:cNvSpPr>
            <p:nvPr/>
          </p:nvSpPr>
          <p:spPr bwMode="auto">
            <a:xfrm>
              <a:off x="4343400" y="152400"/>
              <a:ext cx="4648200" cy="1265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buFontTx/>
                <a:buNone/>
              </a:pPr>
              <a:r>
                <a:rPr lang="en-CA" altLang="en-US" sz="2400" dirty="0">
                  <a:solidFill>
                    <a:srgbClr val="FFFF00"/>
                  </a:solidFill>
                  <a:latin typeface="Times New Roman"/>
                </a:rPr>
                <a:t>Preconditions</a:t>
              </a:r>
              <a:r>
                <a:rPr lang="en-CA" altLang="en-US" sz="2400" dirty="0">
                  <a:solidFill>
                    <a:srgbClr val="00B050"/>
                  </a:solidFill>
                  <a:latin typeface="Times New Roman"/>
                </a:rPr>
                <a:t>: </a:t>
              </a:r>
              <a:br>
                <a:rPr lang="en-CA" altLang="en-US" sz="2400" dirty="0">
                  <a:solidFill>
                    <a:srgbClr val="FFFFFF"/>
                  </a:solidFill>
                  <a:latin typeface="Times New Roman"/>
                </a:rPr>
              </a:br>
              <a:r>
                <a:rPr lang="en-CA" altLang="en-US" sz="2400" dirty="0">
                  <a:solidFill>
                    <a:srgbClr val="FFFFFF"/>
                  </a:solidFill>
                  <a:latin typeface="Times New Roman"/>
                </a:rPr>
                <a:t>Any assumptions that must be true about the input instance</a:t>
              </a:r>
              <a:r>
                <a:rPr lang="en-US" altLang="en-US" sz="2400" dirty="0">
                  <a:solidFill>
                    <a:srgbClr val="FFFFFF"/>
                  </a:solidFill>
                  <a:latin typeface="Times New Roman"/>
                </a:rPr>
                <a:t>.</a:t>
              </a:r>
              <a:endParaRPr lang="en-CA" altLang="en-US" sz="2400" dirty="0">
                <a:solidFill>
                  <a:srgbClr val="FFFFFF"/>
                </a:solidFill>
                <a:latin typeface="Times New Roman"/>
              </a:endParaRPr>
            </a:p>
          </p:txBody>
        </p:sp>
        <p:pic>
          <p:nvPicPr>
            <p:cNvPr id="41"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7800" y="152400"/>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2" name="Text Box 6"/>
          <p:cNvSpPr txBox="1">
            <a:spLocks noChangeArrowheads="1"/>
          </p:cNvSpPr>
          <p:nvPr/>
        </p:nvSpPr>
        <p:spPr bwMode="auto">
          <a:xfrm>
            <a:off x="4419599" y="848380"/>
            <a:ext cx="5029201"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Given in EECS3101 question.</a:t>
            </a:r>
          </a:p>
        </p:txBody>
      </p:sp>
      <p:grpSp>
        <p:nvGrpSpPr>
          <p:cNvPr id="14" name="Group 13"/>
          <p:cNvGrpSpPr/>
          <p:nvPr/>
        </p:nvGrpSpPr>
        <p:grpSpPr>
          <a:xfrm>
            <a:off x="4419599" y="2770804"/>
            <a:ext cx="4495801" cy="1771064"/>
            <a:chOff x="4419599" y="1598879"/>
            <a:chExt cx="4495801" cy="1771064"/>
          </a:xfrm>
        </p:grpSpPr>
        <p:sp>
          <p:nvSpPr>
            <p:cNvPr id="15" name="Rectangle 3"/>
            <p:cNvSpPr txBox="1">
              <a:spLocks noChangeArrowheads="1"/>
            </p:cNvSpPr>
            <p:nvPr/>
          </p:nvSpPr>
          <p:spPr bwMode="auto">
            <a:xfrm>
              <a:off x="4419599" y="1676401"/>
              <a:ext cx="4495801" cy="1693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buFontTx/>
                <a:buNone/>
              </a:pPr>
              <a:r>
                <a:rPr lang="en-CA" altLang="en-US" sz="2400" dirty="0" err="1">
                  <a:solidFill>
                    <a:srgbClr val="FFFF00"/>
                  </a:solidFill>
                  <a:latin typeface="Times New Roman"/>
                </a:rPr>
                <a:t>Postconditions</a:t>
              </a:r>
              <a:r>
                <a:rPr lang="en-CA" altLang="en-US" sz="2400" dirty="0">
                  <a:solidFill>
                    <a:srgbClr val="FFFF00"/>
                  </a:solidFill>
                  <a:latin typeface="Times New Roman"/>
                </a:rPr>
                <a:t>: </a:t>
              </a:r>
              <a:br>
                <a:rPr lang="en-CA" altLang="en-US" sz="2400" dirty="0">
                  <a:solidFill>
                    <a:srgbClr val="FFFFFF"/>
                  </a:solidFill>
                  <a:latin typeface="Times New Roman"/>
                </a:rPr>
              </a:br>
              <a:r>
                <a:rPr lang="en-CA" altLang="en-US" sz="2400" dirty="0">
                  <a:solidFill>
                    <a:srgbClr val="FFFFFF"/>
                  </a:solidFill>
                  <a:latin typeface="Times New Roman"/>
                </a:rPr>
                <a:t>The statement of what must be true when the algorithm/program returns.</a:t>
              </a:r>
            </a:p>
            <a:p>
              <a:pPr marL="0" indent="0" algn="ctr" eaLnBrk="1" hangingPunct="1">
                <a:buFontTx/>
                <a:buNone/>
              </a:pPr>
              <a:endParaRPr lang="en-CA" altLang="en-US" sz="2800" dirty="0">
                <a:solidFill>
                  <a:srgbClr val="FFFFFF"/>
                </a:solidFill>
                <a:latin typeface="Times New Roman"/>
              </a:endParaRPr>
            </a:p>
          </p:txBody>
        </p:sp>
        <p:pic>
          <p:nvPicPr>
            <p:cNvPr id="16" name="Picture 3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187462" y="15988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 name="Group 16"/>
          <p:cNvGrpSpPr/>
          <p:nvPr/>
        </p:nvGrpSpPr>
        <p:grpSpPr>
          <a:xfrm>
            <a:off x="1282700" y="2247246"/>
            <a:ext cx="914400" cy="1938992"/>
            <a:chOff x="749300" y="1413808"/>
            <a:chExt cx="914400" cy="1938992"/>
          </a:xfrm>
        </p:grpSpPr>
        <p:sp>
          <p:nvSpPr>
            <p:cNvPr id="19" name="Rectangle 18"/>
            <p:cNvSpPr/>
            <p:nvPr/>
          </p:nvSpPr>
          <p:spPr bwMode="auto">
            <a:xfrm>
              <a:off x="889000" y="1413808"/>
              <a:ext cx="646331" cy="1938992"/>
            </a:xfrm>
            <a:prstGeom prst="rect">
              <a:avLst/>
            </a:prstGeom>
          </p:spPr>
          <p:txBody>
            <a:bodyPr wrap="none">
              <a:spAutoFit/>
            </a:bodyPr>
            <a:lstStyle/>
            <a:p>
              <a:pPr algn="r">
                <a:defRPr/>
              </a:pPr>
              <a:r>
                <a:rPr lang="en-US" sz="2400" dirty="0">
                  <a:effectLst>
                    <a:outerShdw blurRad="38100" dist="38100" dir="2700000" algn="tl">
                      <a:srgbClr val="000000"/>
                    </a:outerShdw>
                  </a:effectLst>
                </a:rPr>
                <a:t>23</a:t>
              </a:r>
              <a:br>
                <a:rPr lang="en-US" sz="2400" dirty="0">
                  <a:solidFill>
                    <a:srgbClr val="66FF33"/>
                  </a:solidFill>
                  <a:effectLst>
                    <a:outerShdw blurRad="38100" dist="38100" dir="2700000" algn="tl">
                      <a:srgbClr val="000000"/>
                    </a:outerShdw>
                  </a:effectLst>
                </a:rPr>
              </a:br>
              <a:r>
                <a:rPr lang="en-US" sz="2400" dirty="0">
                  <a:effectLst>
                    <a:outerShdw blurRad="38100" dist="38100" dir="2700000" algn="tl">
                      <a:srgbClr val="000000"/>
                    </a:outerShdw>
                  </a:effectLst>
                </a:rPr>
                <a:t>46</a:t>
              </a:r>
              <a:br>
                <a:rPr lang="en-US" sz="2400" dirty="0">
                  <a:solidFill>
                    <a:srgbClr val="66FF33"/>
                  </a:solidFill>
                  <a:effectLst>
                    <a:outerShdw blurRad="38100" dist="38100" dir="2700000" algn="tl">
                      <a:srgbClr val="000000"/>
                    </a:outerShdw>
                  </a:effectLst>
                </a:rPr>
              </a:br>
              <a:r>
                <a:rPr lang="en-US" sz="2400" dirty="0">
                  <a:effectLst>
                    <a:outerShdw blurRad="38100" dist="38100" dir="2700000" algn="tl">
                      <a:srgbClr val="000000"/>
                    </a:outerShdw>
                  </a:effectLst>
                </a:rPr>
                <a:t>58</a:t>
              </a:r>
            </a:p>
            <a:p>
              <a:pPr algn="r">
                <a:defRPr/>
              </a:pPr>
              <a:r>
                <a:rPr lang="en-US" sz="2400" dirty="0">
                  <a:effectLst>
                    <a:outerShdw blurRad="38100" dist="38100" dir="2700000" algn="tl">
                      <a:srgbClr val="000000"/>
                    </a:outerShdw>
                  </a:effectLst>
                </a:rPr>
                <a:t>127</a:t>
              </a:r>
            </a:p>
            <a:p>
              <a:pPr algn="r">
                <a:defRPr/>
              </a:pPr>
              <a:r>
                <a:rPr lang="en-US" sz="2400" dirty="0">
                  <a:effectLst>
                    <a:outerShdw blurRad="38100" dist="38100" dir="2700000" algn="tl">
                      <a:srgbClr val="000000"/>
                    </a:outerShdw>
                  </a:effectLst>
                </a:rPr>
                <a:t>27</a:t>
              </a:r>
              <a:endParaRPr lang="en-US" sz="2400" dirty="0"/>
            </a:p>
          </p:txBody>
        </p:sp>
        <p:cxnSp>
          <p:nvCxnSpPr>
            <p:cNvPr id="20" name="Straight Connector 19"/>
            <p:cNvCxnSpPr/>
            <p:nvPr/>
          </p:nvCxnSpPr>
          <p:spPr bwMode="auto">
            <a:xfrm>
              <a:off x="749300" y="2577068"/>
              <a:ext cx="914400" cy="0"/>
            </a:xfrm>
            <a:prstGeom prst="line">
              <a:avLst/>
            </a:prstGeom>
            <a:noFill/>
            <a:ln w="12700" cap="sq" cmpd="sng" algn="ctr">
              <a:solidFill>
                <a:schemeClr val="tx1"/>
              </a:solidFill>
              <a:prstDash val="solid"/>
              <a:round/>
              <a:headEnd type="none" w="med" len="med"/>
              <a:tailEnd type="none" w="med" len="med"/>
            </a:ln>
            <a:effectLst/>
          </p:spPr>
        </p:cxnSp>
        <p:cxnSp>
          <p:nvCxnSpPr>
            <p:cNvPr id="21" name="Straight Connector 20"/>
            <p:cNvCxnSpPr/>
            <p:nvPr/>
          </p:nvCxnSpPr>
          <p:spPr bwMode="auto">
            <a:xfrm flipV="1">
              <a:off x="939800" y="2640568"/>
              <a:ext cx="201416" cy="203200"/>
            </a:xfrm>
            <a:prstGeom prst="line">
              <a:avLst/>
            </a:prstGeom>
            <a:noFill/>
            <a:ln w="12700" cap="sq" cmpd="sng" algn="ctr">
              <a:solidFill>
                <a:schemeClr val="tx1"/>
              </a:solidFill>
              <a:prstDash val="solid"/>
              <a:round/>
              <a:headEnd type="none" w="med" len="med"/>
              <a:tailEnd type="none" w="med" len="med"/>
            </a:ln>
            <a:effectLst/>
          </p:spPr>
        </p:cxnSp>
      </p:grpSp>
      <p:grpSp>
        <p:nvGrpSpPr>
          <p:cNvPr id="22" name="Group 21"/>
          <p:cNvGrpSpPr/>
          <p:nvPr/>
        </p:nvGrpSpPr>
        <p:grpSpPr>
          <a:xfrm>
            <a:off x="881278" y="1683961"/>
            <a:ext cx="2242922" cy="602039"/>
            <a:chOff x="4661108" y="4018360"/>
            <a:chExt cx="2242922" cy="602039"/>
          </a:xfrm>
        </p:grpSpPr>
        <p:sp>
          <p:nvSpPr>
            <p:cNvPr id="23" name="Rectangle 22"/>
            <p:cNvSpPr/>
            <p:nvPr/>
          </p:nvSpPr>
          <p:spPr bwMode="auto">
            <a:xfrm>
              <a:off x="4661108" y="4018360"/>
              <a:ext cx="2242922" cy="461665"/>
            </a:xfrm>
            <a:prstGeom prst="rect">
              <a:avLst/>
            </a:prstGeom>
          </p:spPr>
          <p:txBody>
            <a:bodyPr wrap="none">
              <a:spAutoFit/>
            </a:bodyPr>
            <a:lstStyle/>
            <a:p>
              <a:pPr>
                <a:defRPr/>
              </a:pPr>
              <a:r>
                <a:rPr lang="en-US" sz="2400" dirty="0">
                  <a:effectLst>
                    <a:outerShdw blurRad="38100" dist="38100" dir="2700000" algn="tl">
                      <a:srgbClr val="000000"/>
                    </a:outerShdw>
                  </a:effectLst>
                </a:rPr>
                <a:t>55+54 = 109 = 9</a:t>
              </a:r>
              <a:endParaRPr lang="en-US" sz="2400" dirty="0"/>
            </a:p>
          </p:txBody>
        </p:sp>
        <p:sp>
          <p:nvSpPr>
            <p:cNvPr id="24" name="Rectangle 23"/>
            <p:cNvSpPr/>
            <p:nvPr/>
          </p:nvSpPr>
          <p:spPr>
            <a:xfrm>
              <a:off x="6129916" y="4343400"/>
              <a:ext cx="728084" cy="276999"/>
            </a:xfrm>
            <a:prstGeom prst="rect">
              <a:avLst/>
            </a:prstGeom>
          </p:spPr>
          <p:txBody>
            <a:bodyPr wrap="none">
              <a:spAutoFit/>
            </a:bodyPr>
            <a:lstStyle/>
            <a:p>
              <a:r>
                <a:rPr lang="en-US" sz="1200" dirty="0"/>
                <a:t>mod 100</a:t>
              </a:r>
            </a:p>
          </p:txBody>
        </p:sp>
      </p:grpSp>
      <p:grpSp>
        <p:nvGrpSpPr>
          <p:cNvPr id="2" name="Group 1"/>
          <p:cNvGrpSpPr/>
          <p:nvPr/>
        </p:nvGrpSpPr>
        <p:grpSpPr>
          <a:xfrm>
            <a:off x="152400" y="1141679"/>
            <a:ext cx="3440724" cy="534721"/>
            <a:chOff x="152400" y="1141679"/>
            <a:chExt cx="3440724" cy="534721"/>
          </a:xfrm>
        </p:grpSpPr>
        <p:pic>
          <p:nvPicPr>
            <p:cNvPr id="25" name="Picture 3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2400" y="11416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p:cNvSpPr/>
            <p:nvPr/>
          </p:nvSpPr>
          <p:spPr bwMode="auto">
            <a:xfrm>
              <a:off x="545124" y="1214735"/>
              <a:ext cx="3048000" cy="461665"/>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Sum mod 100</a:t>
              </a:r>
              <a:endParaRPr lang="en-US" sz="2400" dirty="0">
                <a:solidFill>
                  <a:srgbClr val="66FF33"/>
                </a:solidFill>
                <a:effectLst>
                  <a:outerShdw blurRad="38100" dist="38100" dir="2700000" algn="tl">
                    <a:srgbClr val="000000"/>
                  </a:outerShdw>
                </a:effectLst>
              </a:endParaRPr>
            </a:p>
          </p:txBody>
        </p:sp>
      </p:gr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Rectangle 31"/>
          <p:cNvSpPr/>
          <p:nvPr/>
        </p:nvSpPr>
        <p:spPr bwMode="auto">
          <a:xfrm>
            <a:off x="533400" y="4262438"/>
            <a:ext cx="2286000" cy="461962"/>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27</a:t>
            </a:r>
            <a:r>
              <a:rPr lang="en-US" sz="2400" dirty="0">
                <a:solidFill>
                  <a:srgbClr val="66FF33"/>
                </a:solidFill>
                <a:effectLst>
                  <a:outerShdw blurRad="38100" dist="38100" dir="2700000" algn="tl">
                    <a:srgbClr val="000000"/>
                  </a:outerShdw>
                </a:effectLst>
              </a:rPr>
              <a:t>b</a:t>
            </a:r>
          </a:p>
        </p:txBody>
      </p:sp>
    </p:spTree>
    <p:extLst>
      <p:ext uri="{BB962C8B-B14F-4D97-AF65-F5344CB8AC3E}">
        <p14:creationId xmlns:p14="http://schemas.microsoft.com/office/powerpoint/2010/main" val="4015426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0-#ppt_w/2"/>
                                          </p:val>
                                        </p:tav>
                                        <p:tav tm="100000">
                                          <p:val>
                                            <p:strVal val="#ppt_x"/>
                                          </p:val>
                                        </p:tav>
                                      </p:tavLst>
                                    </p:anim>
                                    <p:anim calcmode="lin" valueType="num">
                                      <p:cBhvr additive="base">
                                        <p:cTn id="20"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0-#ppt_w/2"/>
                                          </p:val>
                                        </p:tav>
                                        <p:tav tm="100000">
                                          <p:val>
                                            <p:strVal val="#ppt_x"/>
                                          </p:val>
                                        </p:tav>
                                      </p:tavLst>
                                    </p:anim>
                                    <p:anim calcmode="lin" valueType="num">
                                      <p:cBhvr additive="base">
                                        <p:cTn id="26"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0-#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grpSp>
        <p:nvGrpSpPr>
          <p:cNvPr id="30" name="Group 29"/>
          <p:cNvGrpSpPr/>
          <p:nvPr/>
        </p:nvGrpSpPr>
        <p:grpSpPr>
          <a:xfrm>
            <a:off x="5181600" y="152400"/>
            <a:ext cx="6510431" cy="720000"/>
            <a:chOff x="1143000" y="457200"/>
            <a:chExt cx="6510431" cy="720000"/>
          </a:xfrm>
        </p:grpSpPr>
        <p:pic>
          <p:nvPicPr>
            <p:cNvPr id="3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Rectangle 7"/>
            <p:cNvSpPr>
              <a:spLocks noChangeArrowheads="1"/>
            </p:cNvSpPr>
            <p:nvPr/>
          </p:nvSpPr>
          <p:spPr bwMode="auto">
            <a:xfrm>
              <a:off x="1862231" y="533400"/>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L4: Loop Invariants</a:t>
              </a:r>
            </a:p>
          </p:txBody>
        </p:sp>
      </p:grpSp>
      <p:grpSp>
        <p:nvGrpSpPr>
          <p:cNvPr id="39" name="Group 38"/>
          <p:cNvGrpSpPr/>
          <p:nvPr/>
        </p:nvGrpSpPr>
        <p:grpSpPr>
          <a:xfrm>
            <a:off x="4343400" y="1489206"/>
            <a:ext cx="4648200" cy="1265871"/>
            <a:chOff x="4343400" y="152400"/>
            <a:chExt cx="4648200" cy="1265871"/>
          </a:xfrm>
        </p:grpSpPr>
        <p:sp>
          <p:nvSpPr>
            <p:cNvPr id="40" name="Rectangle 3"/>
            <p:cNvSpPr txBox="1">
              <a:spLocks noChangeArrowheads="1"/>
            </p:cNvSpPr>
            <p:nvPr/>
          </p:nvSpPr>
          <p:spPr bwMode="auto">
            <a:xfrm>
              <a:off x="4343400" y="152400"/>
              <a:ext cx="4648200" cy="1265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buFontTx/>
                <a:buNone/>
              </a:pPr>
              <a:r>
                <a:rPr lang="en-CA" altLang="en-US" sz="2400" dirty="0">
                  <a:solidFill>
                    <a:srgbClr val="FFFF00"/>
                  </a:solidFill>
                  <a:latin typeface="Times New Roman"/>
                </a:rPr>
                <a:t>Preconditions</a:t>
              </a:r>
              <a:r>
                <a:rPr lang="en-CA" altLang="en-US" sz="2400" dirty="0">
                  <a:solidFill>
                    <a:srgbClr val="00B050"/>
                  </a:solidFill>
                  <a:latin typeface="Times New Roman"/>
                </a:rPr>
                <a:t>: </a:t>
              </a:r>
              <a:br>
                <a:rPr lang="en-CA" altLang="en-US" sz="2400" dirty="0">
                  <a:solidFill>
                    <a:srgbClr val="FFFFFF"/>
                  </a:solidFill>
                  <a:latin typeface="Times New Roman"/>
                </a:rPr>
              </a:br>
              <a:r>
                <a:rPr lang="en-CA" altLang="en-US" sz="2400" dirty="0">
                  <a:solidFill>
                    <a:srgbClr val="FFFFFF"/>
                  </a:solidFill>
                  <a:latin typeface="Times New Roman"/>
                </a:rPr>
                <a:t>Any assumptions that must be true about the input instance</a:t>
              </a:r>
              <a:r>
                <a:rPr lang="en-US" altLang="en-US" sz="2400" dirty="0">
                  <a:solidFill>
                    <a:srgbClr val="FFFFFF"/>
                  </a:solidFill>
                  <a:latin typeface="Times New Roman"/>
                </a:rPr>
                <a:t>.</a:t>
              </a:r>
              <a:endParaRPr lang="en-CA" altLang="en-US" sz="2400" dirty="0">
                <a:solidFill>
                  <a:srgbClr val="FFFFFF"/>
                </a:solidFill>
                <a:latin typeface="Times New Roman"/>
              </a:endParaRPr>
            </a:p>
          </p:txBody>
        </p:sp>
        <p:pic>
          <p:nvPicPr>
            <p:cNvPr id="41"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7800" y="152400"/>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2" name="Text Box 6"/>
          <p:cNvSpPr txBox="1">
            <a:spLocks noChangeArrowheads="1"/>
          </p:cNvSpPr>
          <p:nvPr/>
        </p:nvSpPr>
        <p:spPr bwMode="auto">
          <a:xfrm>
            <a:off x="4419599" y="848380"/>
            <a:ext cx="5029201"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Given in EECS3101 question.</a:t>
            </a:r>
          </a:p>
        </p:txBody>
      </p:sp>
      <p:grpSp>
        <p:nvGrpSpPr>
          <p:cNvPr id="14" name="Group 13"/>
          <p:cNvGrpSpPr/>
          <p:nvPr/>
        </p:nvGrpSpPr>
        <p:grpSpPr>
          <a:xfrm>
            <a:off x="4419599" y="2770804"/>
            <a:ext cx="4495801" cy="1771064"/>
            <a:chOff x="4419599" y="1598879"/>
            <a:chExt cx="4495801" cy="1771064"/>
          </a:xfrm>
        </p:grpSpPr>
        <p:sp>
          <p:nvSpPr>
            <p:cNvPr id="15" name="Rectangle 3"/>
            <p:cNvSpPr txBox="1">
              <a:spLocks noChangeArrowheads="1"/>
            </p:cNvSpPr>
            <p:nvPr/>
          </p:nvSpPr>
          <p:spPr bwMode="auto">
            <a:xfrm>
              <a:off x="4419599" y="1676401"/>
              <a:ext cx="4495801" cy="1693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buFontTx/>
                <a:buNone/>
              </a:pPr>
              <a:r>
                <a:rPr lang="en-CA" altLang="en-US" sz="2400" dirty="0" err="1">
                  <a:solidFill>
                    <a:srgbClr val="FFFF00"/>
                  </a:solidFill>
                  <a:latin typeface="Times New Roman"/>
                </a:rPr>
                <a:t>Postconditions</a:t>
              </a:r>
              <a:r>
                <a:rPr lang="en-CA" altLang="en-US" sz="2400" dirty="0">
                  <a:solidFill>
                    <a:srgbClr val="FFFF00"/>
                  </a:solidFill>
                  <a:latin typeface="Times New Roman"/>
                </a:rPr>
                <a:t>: </a:t>
              </a:r>
              <a:br>
                <a:rPr lang="en-CA" altLang="en-US" sz="2400" dirty="0">
                  <a:solidFill>
                    <a:srgbClr val="FFFFFF"/>
                  </a:solidFill>
                  <a:latin typeface="Times New Roman"/>
                </a:rPr>
              </a:br>
              <a:r>
                <a:rPr lang="en-CA" altLang="en-US" sz="2400" dirty="0">
                  <a:solidFill>
                    <a:srgbClr val="FFFFFF"/>
                  </a:solidFill>
                  <a:latin typeface="Times New Roman"/>
                </a:rPr>
                <a:t>The statement of what must be true when the algorithm/program returns.</a:t>
              </a:r>
            </a:p>
            <a:p>
              <a:pPr marL="0" indent="0" algn="ctr" eaLnBrk="1" hangingPunct="1">
                <a:buFontTx/>
                <a:buNone/>
              </a:pPr>
              <a:endParaRPr lang="en-CA" altLang="en-US" sz="2800" dirty="0">
                <a:solidFill>
                  <a:srgbClr val="FFFFFF"/>
                </a:solidFill>
                <a:latin typeface="Times New Roman"/>
              </a:endParaRPr>
            </a:p>
          </p:txBody>
        </p:sp>
        <p:pic>
          <p:nvPicPr>
            <p:cNvPr id="16" name="Picture 3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187462" y="15988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p:cNvGrpSpPr/>
          <p:nvPr/>
        </p:nvGrpSpPr>
        <p:grpSpPr>
          <a:xfrm>
            <a:off x="152400" y="1141679"/>
            <a:ext cx="3440724" cy="534721"/>
            <a:chOff x="152400" y="1141679"/>
            <a:chExt cx="3440724" cy="534721"/>
          </a:xfrm>
        </p:grpSpPr>
        <p:pic>
          <p:nvPicPr>
            <p:cNvPr id="25" name="Picture 3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2400" y="11416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p:cNvSpPr/>
            <p:nvPr/>
          </p:nvSpPr>
          <p:spPr bwMode="auto">
            <a:xfrm>
              <a:off x="545124" y="1214735"/>
              <a:ext cx="3048000" cy="461665"/>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Sum mod 100</a:t>
              </a:r>
              <a:endParaRPr lang="en-US" sz="2400" dirty="0">
                <a:solidFill>
                  <a:srgbClr val="66FF33"/>
                </a:solidFill>
                <a:effectLst>
                  <a:outerShdw blurRad="38100" dist="38100" dir="2700000" algn="tl">
                    <a:srgbClr val="000000"/>
                  </a:outerShdw>
                </a:effectLst>
              </a:endParaRPr>
            </a:p>
          </p:txBody>
        </p:sp>
      </p:gr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33"/>
          <p:cNvGrpSpPr/>
          <p:nvPr/>
        </p:nvGrpSpPr>
        <p:grpSpPr>
          <a:xfrm>
            <a:off x="4038600" y="4509602"/>
            <a:ext cx="5715000" cy="1205398"/>
            <a:chOff x="4038600" y="4080203"/>
            <a:chExt cx="5715000" cy="1205398"/>
          </a:xfrm>
        </p:grpSpPr>
        <p:sp>
          <p:nvSpPr>
            <p:cNvPr id="35" name="Rectangle 4"/>
            <p:cNvSpPr>
              <a:spLocks noChangeArrowheads="1"/>
            </p:cNvSpPr>
            <p:nvPr/>
          </p:nvSpPr>
          <p:spPr bwMode="auto">
            <a:xfrm>
              <a:off x="4038600" y="4085272"/>
              <a:ext cx="57150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eaLnBrk="1" fontAlgn="auto" latinLnBrk="0" hangingPunct="1">
                <a:lnSpc>
                  <a:spcPct val="100000"/>
                </a:lnSpc>
                <a:spcBef>
                  <a:spcPct val="50000"/>
                </a:spcBef>
                <a:spcAft>
                  <a:spcPts val="0"/>
                </a:spcAft>
                <a:buClrTx/>
                <a:buSzTx/>
                <a:buFontTx/>
                <a:buNone/>
                <a:tabLst/>
                <a:defRPr/>
              </a:pPr>
              <a:r>
                <a:rPr kumimoji="0" lang="en-CA" altLang="en-US" sz="2400" b="0" i="0" u="none" strike="noStrike" kern="0" cap="none" spc="0" normalizeH="0" baseline="0" noProof="0" dirty="0">
                  <a:ln>
                    <a:noFill/>
                  </a:ln>
                  <a:solidFill>
                    <a:srgbClr val="FFFF00"/>
                  </a:solidFill>
                  <a:effectLst/>
                  <a:uLnTx/>
                  <a:uFillTx/>
                  <a:latin typeface="Times New Roman" pitchFamily="18" charset="0"/>
                  <a:cs typeface="+mn-cs"/>
                </a:rPr>
                <a:t>Loop Invariant:</a:t>
              </a:r>
              <a:br>
                <a:rPr kumimoji="0" lang="en-CA" altLang="en-US" sz="2400" b="0" i="0" u="none" strike="noStrike" kern="0" cap="none" spc="0" normalizeH="0" baseline="0" noProof="0" dirty="0">
                  <a:ln>
                    <a:noFill/>
                  </a:ln>
                  <a:solidFill>
                    <a:srgbClr val="00B050"/>
                  </a:solidFill>
                  <a:effectLst/>
                  <a:uLnTx/>
                  <a:uFillTx/>
                  <a:latin typeface="Times New Roman" pitchFamily="18" charset="0"/>
                  <a:cs typeface="+mn-cs"/>
                </a:rPr>
              </a:br>
              <a:r>
                <a:rPr lang="en-CA" altLang="en-US" sz="2400" kern="0" dirty="0">
                  <a:solidFill>
                    <a:srgbClr val="FFFFFF"/>
                  </a:solidFill>
                  <a:cs typeface="+mn-cs"/>
                </a:rPr>
                <a:t>A</a:t>
              </a:r>
              <a:r>
                <a:rPr kumimoji="0" lang="en-CA" altLang="en-US" sz="2400" b="0" i="0" u="none" strike="noStrike" kern="0" cap="none" spc="0" normalizeH="0" baseline="0" noProof="0" dirty="0" err="1">
                  <a:ln>
                    <a:noFill/>
                  </a:ln>
                  <a:solidFill>
                    <a:srgbClr val="FFFFFF"/>
                  </a:solidFill>
                  <a:effectLst/>
                  <a:uLnTx/>
                  <a:uFillTx/>
                  <a:latin typeface="Times New Roman" pitchFamily="18" charset="0"/>
                  <a:cs typeface="+mn-cs"/>
                </a:rPr>
                <a:t>ny</a:t>
              </a:r>
              <a:r>
                <a:rPr kumimoji="0" lang="en-CA" altLang="en-US" sz="2400" b="0" i="0" u="none" strike="noStrike" kern="0" cap="none" spc="0" normalizeH="0" baseline="0" noProof="0" dirty="0">
                  <a:ln>
                    <a:noFill/>
                  </a:ln>
                  <a:solidFill>
                    <a:srgbClr val="FFFFFF"/>
                  </a:solidFill>
                  <a:effectLst/>
                  <a:uLnTx/>
                  <a:uFillTx/>
                  <a:latin typeface="Times New Roman" pitchFamily="18" charset="0"/>
                  <a:cs typeface="+mn-cs"/>
                </a:rPr>
                <a:t> assumptions (picture) that </a:t>
              </a:r>
              <a:br>
                <a:rPr kumimoji="0" lang="en-CA" altLang="en-US" sz="2400" b="0" i="0" u="none" strike="noStrike" kern="0" cap="none" spc="0" normalizeH="0" baseline="0" noProof="0" dirty="0">
                  <a:ln>
                    <a:noFill/>
                  </a:ln>
                  <a:solidFill>
                    <a:srgbClr val="FFFFFF"/>
                  </a:solidFill>
                  <a:effectLst/>
                  <a:uLnTx/>
                  <a:uFillTx/>
                  <a:latin typeface="Times New Roman" pitchFamily="18" charset="0"/>
                  <a:cs typeface="+mn-cs"/>
                </a:rPr>
              </a:br>
              <a:r>
                <a:rPr kumimoji="0" lang="en-CA" altLang="en-US" sz="2400" b="0" i="0" u="none" strike="noStrike" kern="0" cap="none" spc="0" normalizeH="0" baseline="0" noProof="0" dirty="0">
                  <a:ln>
                    <a:noFill/>
                  </a:ln>
                  <a:solidFill>
                    <a:srgbClr val="FFFFFF"/>
                  </a:solidFill>
                  <a:effectLst/>
                  <a:uLnTx/>
                  <a:uFillTx/>
                  <a:latin typeface="Times New Roman" pitchFamily="18" charset="0"/>
                  <a:cs typeface="+mn-cs"/>
                </a:rPr>
                <a:t>must be true  at the top of the loop.</a:t>
              </a:r>
            </a:p>
          </p:txBody>
        </p:sp>
        <p:sp>
          <p:nvSpPr>
            <p:cNvPr id="42" name="Freeform 49" descr="Green marble"/>
            <p:cNvSpPr>
              <a:spLocks noChangeAspect="1"/>
            </p:cNvSpPr>
            <p:nvPr/>
          </p:nvSpPr>
          <p:spPr bwMode="auto">
            <a:xfrm rot="2360341">
              <a:off x="5147851" y="4080203"/>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sp>
        <p:nvSpPr>
          <p:cNvPr id="44" name="Rectangle 4"/>
          <p:cNvSpPr>
            <a:spLocks noChangeArrowheads="1"/>
          </p:cNvSpPr>
          <p:nvPr/>
        </p:nvSpPr>
        <p:spPr bwMode="auto">
          <a:xfrm>
            <a:off x="609600" y="1935540"/>
            <a:ext cx="365760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Arial" pitchFamily="34" charset="0"/>
              </a:rPr>
              <a:t>       = 23+46=69</a:t>
            </a:r>
          </a:p>
        </p:txBody>
      </p:sp>
      <p:sp>
        <p:nvSpPr>
          <p:cNvPr id="45"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cxnSp>
        <p:nvCxnSpPr>
          <p:cNvPr id="48" name="Straight Arrow Connector 47"/>
          <p:cNvCxnSpPr/>
          <p:nvPr/>
        </p:nvCxnSpPr>
        <p:spPr bwMode="auto">
          <a:xfrm flipV="1">
            <a:off x="2573214" y="962272"/>
            <a:ext cx="0" cy="228600"/>
          </a:xfrm>
          <a:prstGeom prst="straightConnector1">
            <a:avLst/>
          </a:prstGeom>
          <a:noFill/>
          <a:ln w="38100" cap="sq" cmpd="sng" algn="ctr">
            <a:solidFill>
              <a:schemeClr val="hlink"/>
            </a:solidFill>
            <a:prstDash val="solid"/>
            <a:round/>
            <a:headEnd type="none" w="med" len="med"/>
            <a:tailEnd type="arrow"/>
          </a:ln>
          <a:effectLst/>
        </p:spPr>
      </p:cxnSp>
    </p:spTree>
    <p:extLst>
      <p:ext uri="{BB962C8B-B14F-4D97-AF65-F5344CB8AC3E}">
        <p14:creationId xmlns:p14="http://schemas.microsoft.com/office/powerpoint/2010/main" val="890635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0-#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0-#ppt_w/2"/>
                                          </p:val>
                                        </p:tav>
                                        <p:tav tm="100000">
                                          <p:val>
                                            <p:strVal val="#ppt_x"/>
                                          </p:val>
                                        </p:tav>
                                      </p:tavLst>
                                    </p:anim>
                                    <p:anim calcmode="lin" valueType="num">
                                      <p:cBhvr additive="base">
                                        <p:cTn id="14" dur="500" fill="hold"/>
                                        <p:tgtEl>
                                          <p:spTgt spid="45"/>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44">
                                            <p:txEl>
                                              <p:pRg st="0" end="0"/>
                                            </p:txEl>
                                          </p:spTgt>
                                        </p:tgtEl>
                                        <p:attrNameLst>
                                          <p:attrName>style.visibility</p:attrName>
                                        </p:attrNameLst>
                                      </p:cBhvr>
                                      <p:to>
                                        <p:strVal val="visible"/>
                                      </p:to>
                                    </p:set>
                                    <p:anim calcmode="lin" valueType="num">
                                      <p:cBhvr additive="base">
                                        <p:cTn id="17"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4">
                                            <p:txEl>
                                              <p:pRg st="1" end="1"/>
                                            </p:txEl>
                                          </p:spTgt>
                                        </p:tgtEl>
                                        <p:attrNameLst>
                                          <p:attrName>style.visibility</p:attrName>
                                        </p:attrNameLst>
                                      </p:cBhvr>
                                      <p:to>
                                        <p:strVal val="visible"/>
                                      </p:to>
                                    </p:set>
                                    <p:anim calcmode="lin" valueType="num">
                                      <p:cBhvr additive="base">
                                        <p:cTn id="23" dur="500" fill="hold"/>
                                        <p:tgtEl>
                                          <p:spTgt spid="44">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44">
                                            <p:txEl>
                                              <p:pRg st="2" end="2"/>
                                            </p:txEl>
                                          </p:spTgt>
                                        </p:tgtEl>
                                        <p:attrNameLst>
                                          <p:attrName>style.visibility</p:attrName>
                                        </p:attrNameLst>
                                      </p:cBhvr>
                                      <p:to>
                                        <p:strVal val="visible"/>
                                      </p:to>
                                    </p:set>
                                    <p:anim calcmode="lin" valueType="num">
                                      <p:cBhvr additive="base">
                                        <p:cTn id="29" dur="500" fill="hold"/>
                                        <p:tgtEl>
                                          <p:spTgt spid="44">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8"/>
                                        </p:tgtEl>
                                        <p:attrNameLst>
                                          <p:attrName>style.visibility</p:attrName>
                                        </p:attrNameLst>
                                      </p:cBhvr>
                                      <p:to>
                                        <p:strVal val="visible"/>
                                      </p:to>
                                    </p:set>
                                    <p:anim calcmode="lin" valueType="num">
                                      <p:cBhvr additive="base">
                                        <p:cTn id="35" dur="500" fill="hold"/>
                                        <p:tgtEl>
                                          <p:spTgt spid="48"/>
                                        </p:tgtEl>
                                        <p:attrNameLst>
                                          <p:attrName>ppt_x</p:attrName>
                                        </p:attrNameLst>
                                      </p:cBhvr>
                                      <p:tavLst>
                                        <p:tav tm="0">
                                          <p:val>
                                            <p:strVal val="#ppt_x"/>
                                          </p:val>
                                        </p:tav>
                                        <p:tav tm="100000">
                                          <p:val>
                                            <p:strVal val="#ppt_x"/>
                                          </p:val>
                                        </p:tav>
                                      </p:tavLst>
                                    </p:anim>
                                    <p:anim calcmode="lin" valueType="num">
                                      <p:cBhvr additive="base">
                                        <p:cTn id="36"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4">
                                            <p:txEl>
                                              <p:pRg st="3" end="3"/>
                                            </p:txEl>
                                          </p:spTgt>
                                        </p:tgtEl>
                                        <p:attrNameLst>
                                          <p:attrName>style.visibility</p:attrName>
                                        </p:attrNameLst>
                                      </p:cBhvr>
                                      <p:to>
                                        <p:strVal val="visible"/>
                                      </p:to>
                                    </p:set>
                                    <p:anim calcmode="lin" valueType="num">
                                      <p:cBhvr additive="base">
                                        <p:cTn id="41" dur="500" fill="hold"/>
                                        <p:tgtEl>
                                          <p:spTgt spid="44">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44">
                                            <p:txEl>
                                              <p:pRg st="4" end="4"/>
                                            </p:txEl>
                                          </p:spTgt>
                                        </p:tgtEl>
                                        <p:attrNameLst>
                                          <p:attrName>style.visibility</p:attrName>
                                        </p:attrNameLst>
                                      </p:cBhvr>
                                      <p:to>
                                        <p:strVal val="visible"/>
                                      </p:to>
                                    </p:set>
                                    <p:anim calcmode="lin" valueType="num">
                                      <p:cBhvr additive="base">
                                        <p:cTn id="47" dur="500" fill="hold"/>
                                        <p:tgtEl>
                                          <p:spTgt spid="44">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44">
                                            <p:txEl>
                                              <p:pRg st="5" end="5"/>
                                            </p:txEl>
                                          </p:spTgt>
                                        </p:tgtEl>
                                        <p:attrNameLst>
                                          <p:attrName>style.visibility</p:attrName>
                                        </p:attrNameLst>
                                      </p:cBhvr>
                                      <p:to>
                                        <p:strVal val="visible"/>
                                      </p:to>
                                    </p:set>
                                    <p:anim calcmode="lin" valueType="num">
                                      <p:cBhvr additive="base">
                                        <p:cTn id="53" dur="500" fill="hold"/>
                                        <p:tgtEl>
                                          <p:spTgt spid="44">
                                            <p:txEl>
                                              <p:pRg st="5" end="5"/>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4">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grpSp>
        <p:nvGrpSpPr>
          <p:cNvPr id="30" name="Group 29"/>
          <p:cNvGrpSpPr/>
          <p:nvPr/>
        </p:nvGrpSpPr>
        <p:grpSpPr>
          <a:xfrm>
            <a:off x="5181600" y="152400"/>
            <a:ext cx="6510431" cy="720000"/>
            <a:chOff x="1143000" y="457200"/>
            <a:chExt cx="6510431" cy="720000"/>
          </a:xfrm>
        </p:grpSpPr>
        <p:pic>
          <p:nvPicPr>
            <p:cNvPr id="3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Rectangle 7"/>
            <p:cNvSpPr>
              <a:spLocks noChangeArrowheads="1"/>
            </p:cNvSpPr>
            <p:nvPr/>
          </p:nvSpPr>
          <p:spPr bwMode="auto">
            <a:xfrm>
              <a:off x="1862231" y="533400"/>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L4: Loop Invariants</a:t>
              </a:r>
            </a:p>
          </p:txBody>
        </p:sp>
      </p:grpSp>
      <p:grpSp>
        <p:nvGrpSpPr>
          <p:cNvPr id="2" name="Group 1"/>
          <p:cNvGrpSpPr/>
          <p:nvPr/>
        </p:nvGrpSpPr>
        <p:grpSpPr>
          <a:xfrm>
            <a:off x="152400" y="1141679"/>
            <a:ext cx="3440724" cy="534721"/>
            <a:chOff x="152400" y="1141679"/>
            <a:chExt cx="3440724" cy="534721"/>
          </a:xfrm>
        </p:grpSpPr>
        <p:pic>
          <p:nvPicPr>
            <p:cNvPr id="25" name="Picture 3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400" y="11416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p:cNvSpPr/>
            <p:nvPr/>
          </p:nvSpPr>
          <p:spPr bwMode="auto">
            <a:xfrm>
              <a:off x="545124" y="1214735"/>
              <a:ext cx="3048000" cy="461665"/>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Sum mod 100</a:t>
              </a:r>
              <a:endParaRPr lang="en-US" sz="2400" dirty="0">
                <a:solidFill>
                  <a:srgbClr val="66FF33"/>
                </a:solidFill>
                <a:effectLst>
                  <a:outerShdw blurRad="38100" dist="38100" dir="2700000" algn="tl">
                    <a:srgbClr val="000000"/>
                  </a:outerShdw>
                </a:effectLst>
              </a:endParaRPr>
            </a:p>
          </p:txBody>
        </p:sp>
      </p:gr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 name="Group 23"/>
          <p:cNvGrpSpPr/>
          <p:nvPr/>
        </p:nvGrpSpPr>
        <p:grpSpPr>
          <a:xfrm>
            <a:off x="5334000" y="1185000"/>
            <a:ext cx="6510431" cy="720000"/>
            <a:chOff x="1143000" y="457200"/>
            <a:chExt cx="6510431" cy="720000"/>
          </a:xfrm>
        </p:grpSpPr>
        <p:pic>
          <p:nvPicPr>
            <p:cNvPr id="2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sp>
        <p:nvSpPr>
          <p:cNvPr id="32" name="Up Arrow 31"/>
          <p:cNvSpPr/>
          <p:nvPr/>
        </p:nvSpPr>
        <p:spPr>
          <a:xfrm flipV="1">
            <a:off x="6899694" y="8040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33" name="Text Box 6"/>
          <p:cNvSpPr txBox="1">
            <a:spLocks noChangeArrowheads="1"/>
          </p:cNvSpPr>
          <p:nvPr/>
        </p:nvSpPr>
        <p:spPr bwMode="auto">
          <a:xfrm>
            <a:off x="4800600" y="1838980"/>
            <a:ext cx="464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Done mostly in </a:t>
            </a:r>
            <a:r>
              <a:rPr lang="en-US">
                <a:solidFill>
                  <a:srgbClr val="FF0000"/>
                </a:solidFill>
                <a:effectLst>
                  <a:outerShdw blurRad="38100" dist="38100" dir="2700000" algn="tl">
                    <a:srgbClr val="000000"/>
                  </a:outerShdw>
                </a:effectLst>
                <a:cs typeface="+mn-cs"/>
              </a:rPr>
              <a:t>EECS3101 </a:t>
            </a:r>
            <a:endParaRPr lang="en-US" dirty="0">
              <a:solidFill>
                <a:srgbClr val="FF0000"/>
              </a:solidFill>
              <a:effectLst>
                <a:outerShdw blurRad="38100" dist="38100" dir="2700000" algn="tl">
                  <a:srgbClr val="000000"/>
                </a:outerShdw>
              </a:effectLst>
              <a:cs typeface="+mn-cs"/>
            </a:endParaRPr>
          </a:p>
        </p:txBody>
      </p:sp>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grpSp>
        <p:nvGrpSpPr>
          <p:cNvPr id="63" name="Group 5"/>
          <p:cNvGrpSpPr>
            <a:grpSpLocks/>
          </p:cNvGrpSpPr>
          <p:nvPr/>
        </p:nvGrpSpPr>
        <p:grpSpPr bwMode="auto">
          <a:xfrm>
            <a:off x="3354387" y="3810000"/>
            <a:ext cx="5775325" cy="2362201"/>
            <a:chOff x="432" y="473"/>
            <a:chExt cx="3638" cy="1488"/>
          </a:xfrm>
        </p:grpSpPr>
        <p:grpSp>
          <p:nvGrpSpPr>
            <p:cNvPr id="64" name="Group 6"/>
            <p:cNvGrpSpPr>
              <a:grpSpLocks/>
            </p:cNvGrpSpPr>
            <p:nvPr/>
          </p:nvGrpSpPr>
          <p:grpSpPr bwMode="auto">
            <a:xfrm>
              <a:off x="534" y="768"/>
              <a:ext cx="737" cy="804"/>
              <a:chOff x="144" y="607"/>
              <a:chExt cx="737" cy="804"/>
            </a:xfrm>
          </p:grpSpPr>
          <p:grpSp>
            <p:nvGrpSpPr>
              <p:cNvPr id="69" name="Group 68"/>
              <p:cNvGrpSpPr>
                <a:grpSpLocks noChangeAspect="1"/>
              </p:cNvGrpSpPr>
              <p:nvPr/>
            </p:nvGrpSpPr>
            <p:grpSpPr bwMode="auto">
              <a:xfrm>
                <a:off x="144" y="607"/>
                <a:ext cx="737" cy="737"/>
                <a:chOff x="2976" y="2352"/>
                <a:chExt cx="907" cy="907"/>
              </a:xfrm>
            </p:grpSpPr>
            <p:sp>
              <p:nvSpPr>
                <p:cNvPr id="77" name="Freeform 8"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sp>
              <p:nvSpPr>
                <p:cNvPr id="78" name="Oval 9"/>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pic>
              <p:nvPicPr>
                <p:cNvPr id="79" name="Picture 1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0" name="Group 11"/>
              <p:cNvGrpSpPr>
                <a:grpSpLocks noChangeAspect="1"/>
              </p:cNvGrpSpPr>
              <p:nvPr/>
            </p:nvGrpSpPr>
            <p:grpSpPr bwMode="auto">
              <a:xfrm rot="2360341">
                <a:off x="374" y="983"/>
                <a:ext cx="342" cy="428"/>
                <a:chOff x="2227" y="1194"/>
                <a:chExt cx="1944" cy="2413"/>
              </a:xfrm>
            </p:grpSpPr>
            <p:sp>
              <p:nvSpPr>
                <p:cNvPr id="71" name="Freeform 1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1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1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1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 name="Freeform 1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 name="Freeform 1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65" name="Text Box 18"/>
            <p:cNvSpPr txBox="1">
              <a:spLocks noChangeArrowheads="1"/>
            </p:cNvSpPr>
            <p:nvPr/>
          </p:nvSpPr>
          <p:spPr bwMode="auto">
            <a:xfrm>
              <a:off x="1392" y="865"/>
              <a:ext cx="100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a:t>
              </a:r>
              <a:r>
                <a:rPr lang="en-US" altLang="en-US" sz="2400" dirty="0" err="1">
                  <a:solidFill>
                    <a:srgbClr val="33CC33"/>
                  </a:solidFill>
                  <a:latin typeface="Times New Roman" pitchFamily="18" charset="0"/>
                </a:rPr>
                <a:t>preCond</a:t>
              </a:r>
              <a:r>
                <a:rPr lang="en-CA" altLang="en-US" sz="2400" dirty="0">
                  <a:solidFill>
                    <a:srgbClr val="33CC33"/>
                  </a:solidFill>
                  <a:latin typeface="Times New Roman" pitchFamily="18" charset="0"/>
                </a:rPr>
                <a:t>&gt;</a:t>
              </a:r>
              <a:endParaRPr lang="en-US" altLang="en-US" sz="2400" dirty="0">
                <a:solidFill>
                  <a:srgbClr val="33CC33"/>
                </a:solidFill>
                <a:latin typeface="Times New Roman" pitchFamily="18" charset="0"/>
              </a:endParaRPr>
            </a:p>
            <a:p>
              <a:pPr eaLnBrk="1" hangingPunct="1">
                <a:spcBef>
                  <a:spcPct val="0"/>
                </a:spcBef>
              </a:pPr>
              <a:r>
                <a:rPr lang="en-CA" altLang="en-US" sz="2400" dirty="0">
                  <a:solidFill>
                    <a:schemeClr val="accent2"/>
                  </a:solidFill>
                  <a:latin typeface="Times New Roman" pitchFamily="18" charset="0"/>
                </a:rPr>
                <a:t>cod</a:t>
              </a:r>
              <a:r>
                <a:rPr lang="en-US" altLang="en-US" sz="2400" dirty="0" err="1">
                  <a:solidFill>
                    <a:schemeClr val="accent2"/>
                  </a:solidFill>
                  <a:latin typeface="Times New Roman" pitchFamily="18" charset="0"/>
                </a:rPr>
                <a:t>eA</a:t>
              </a:r>
              <a:endParaRPr lang="en-CA" altLang="en-US" sz="2400" baseline="-25000" dirty="0">
                <a:solidFill>
                  <a:schemeClr val="accent2"/>
                </a:solidFill>
                <a:latin typeface="Times New Roman" pitchFamily="18" charset="0"/>
              </a:endParaRPr>
            </a:p>
          </p:txBody>
        </p:sp>
        <p:sp>
          <p:nvSpPr>
            <p:cNvPr id="66" name="Text Box 19"/>
            <p:cNvSpPr txBox="1">
              <a:spLocks noChangeArrowheads="1"/>
            </p:cNvSpPr>
            <p:nvPr/>
          </p:nvSpPr>
          <p:spPr bwMode="auto">
            <a:xfrm>
              <a:off x="2639" y="1670"/>
              <a:ext cx="143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&lt;loop-invariant&gt;</a:t>
              </a:r>
            </a:p>
          </p:txBody>
        </p:sp>
        <p:sp>
          <p:nvSpPr>
            <p:cNvPr id="67" name="AutoShape 20"/>
            <p:cNvSpPr>
              <a:spLocks noChangeArrowheads="1"/>
            </p:cNvSpPr>
            <p:nvPr/>
          </p:nvSpPr>
          <p:spPr bwMode="auto">
            <a:xfrm>
              <a:off x="2303" y="1289"/>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68" name="Text Box 21"/>
            <p:cNvSpPr txBox="1">
              <a:spLocks noChangeArrowheads="1"/>
            </p:cNvSpPr>
            <p:nvPr/>
          </p:nvSpPr>
          <p:spPr bwMode="auto">
            <a:xfrm>
              <a:off x="432" y="473"/>
              <a:ext cx="22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dirty="0">
                  <a:solidFill>
                    <a:schemeClr val="tx2"/>
                  </a:solidFill>
                  <a:latin typeface="Times New Roman" pitchFamily="18" charset="0"/>
                </a:rPr>
                <a:t>Establishing Loop Invariant</a:t>
              </a:r>
              <a:endParaRPr lang="en-CA" altLang="en-US" sz="2400" dirty="0">
                <a:solidFill>
                  <a:schemeClr val="tx2"/>
                </a:solidFill>
                <a:latin typeface="Times New Roman" pitchFamily="18" charset="0"/>
              </a:endParaRPr>
            </a:p>
            <a:p>
              <a:pPr eaLnBrk="1" hangingPunct="1">
                <a:spcBef>
                  <a:spcPct val="0"/>
                </a:spcBef>
              </a:pPr>
              <a:endParaRPr lang="en-CA" altLang="en-US" sz="2400" dirty="0">
                <a:solidFill>
                  <a:schemeClr val="tx2"/>
                </a:solidFill>
                <a:latin typeface="Times New Roman" pitchFamily="18" charset="0"/>
              </a:endParaRPr>
            </a:p>
          </p:txBody>
        </p:sp>
      </p:grpSp>
    </p:spTree>
    <p:extLst>
      <p:ext uri="{BB962C8B-B14F-4D97-AF65-F5344CB8AC3E}">
        <p14:creationId xmlns:p14="http://schemas.microsoft.com/office/powerpoint/2010/main" val="2560053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8"/>
                                        </p:tgtEl>
                                        <p:attrNameLst>
                                          <p:attrName>style.visibility</p:attrName>
                                        </p:attrNameLst>
                                      </p:cBhvr>
                                      <p:to>
                                        <p:strVal val="visible"/>
                                      </p:to>
                                    </p:set>
                                    <p:anim calcmode="lin" valueType="num">
                                      <p:cBhvr additive="base">
                                        <p:cTn id="23" dur="500" fill="hold"/>
                                        <p:tgtEl>
                                          <p:spTgt spid="58"/>
                                        </p:tgtEl>
                                        <p:attrNameLst>
                                          <p:attrName>ppt_x</p:attrName>
                                        </p:attrNameLst>
                                      </p:cBhvr>
                                      <p:tavLst>
                                        <p:tav tm="0">
                                          <p:val>
                                            <p:strVal val="0-#ppt_w/2"/>
                                          </p:val>
                                        </p:tav>
                                        <p:tav tm="100000">
                                          <p:val>
                                            <p:strVal val="#ppt_x"/>
                                          </p:val>
                                        </p:tav>
                                      </p:tavLst>
                                    </p:anim>
                                    <p:anim calcmode="lin" valueType="num">
                                      <p:cBhvr additive="base">
                                        <p:cTn id="24"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 calcmode="lin" valueType="num">
                                      <p:cBhvr additive="base">
                                        <p:cTn id="29" dur="500" fill="hold"/>
                                        <p:tgtEl>
                                          <p:spTgt spid="33"/>
                                        </p:tgtEl>
                                        <p:attrNameLst>
                                          <p:attrName>ppt_x</p:attrName>
                                        </p:attrNameLst>
                                      </p:cBhvr>
                                      <p:tavLst>
                                        <p:tav tm="0">
                                          <p:val>
                                            <p:strVal val="#ppt_x"/>
                                          </p:val>
                                        </p:tav>
                                        <p:tav tm="100000">
                                          <p:val>
                                            <p:strVal val="#ppt_x"/>
                                          </p:val>
                                        </p:tav>
                                      </p:tavLst>
                                    </p:anim>
                                    <p:anim calcmode="lin" valueType="num">
                                      <p:cBhvr additive="base">
                                        <p:cTn id="30" dur="500" fill="hold"/>
                                        <p:tgtEl>
                                          <p:spTgt spid="33"/>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additive="base">
                                        <p:cTn id="35" dur="500" fill="hold"/>
                                        <p:tgtEl>
                                          <p:spTgt spid="63"/>
                                        </p:tgtEl>
                                        <p:attrNameLst>
                                          <p:attrName>ppt_x</p:attrName>
                                        </p:attrNameLst>
                                      </p:cBhvr>
                                      <p:tavLst>
                                        <p:tav tm="0">
                                          <p:val>
                                            <p:strVal val="#ppt_x"/>
                                          </p:val>
                                        </p:tav>
                                        <p:tav tm="100000">
                                          <p:val>
                                            <p:strVal val="#ppt_x"/>
                                          </p:val>
                                        </p:tav>
                                      </p:tavLst>
                                    </p:anim>
                                    <p:anim calcmode="lin" valueType="num">
                                      <p:cBhvr additive="base">
                                        <p:cTn id="36"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grpSp>
        <p:nvGrpSpPr>
          <p:cNvPr id="30" name="Group 29"/>
          <p:cNvGrpSpPr/>
          <p:nvPr/>
        </p:nvGrpSpPr>
        <p:grpSpPr>
          <a:xfrm>
            <a:off x="5181600" y="152400"/>
            <a:ext cx="6510431" cy="720000"/>
            <a:chOff x="1143000" y="457200"/>
            <a:chExt cx="6510431" cy="720000"/>
          </a:xfrm>
        </p:grpSpPr>
        <p:pic>
          <p:nvPicPr>
            <p:cNvPr id="3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Rectangle 7"/>
            <p:cNvSpPr>
              <a:spLocks noChangeArrowheads="1"/>
            </p:cNvSpPr>
            <p:nvPr/>
          </p:nvSpPr>
          <p:spPr bwMode="auto">
            <a:xfrm>
              <a:off x="1862231" y="533400"/>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L4: Loop Invariants</a:t>
              </a:r>
            </a:p>
          </p:txBody>
        </p:sp>
      </p:grpSp>
      <p:grpSp>
        <p:nvGrpSpPr>
          <p:cNvPr id="2" name="Group 1"/>
          <p:cNvGrpSpPr/>
          <p:nvPr/>
        </p:nvGrpSpPr>
        <p:grpSpPr>
          <a:xfrm>
            <a:off x="152400" y="1141679"/>
            <a:ext cx="3440724" cy="534721"/>
            <a:chOff x="152400" y="1141679"/>
            <a:chExt cx="3440724" cy="534721"/>
          </a:xfrm>
        </p:grpSpPr>
        <p:pic>
          <p:nvPicPr>
            <p:cNvPr id="25" name="Picture 3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400" y="11416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p:cNvSpPr/>
            <p:nvPr/>
          </p:nvSpPr>
          <p:spPr bwMode="auto">
            <a:xfrm>
              <a:off x="545124" y="1214735"/>
              <a:ext cx="3048000" cy="461665"/>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Sum mod 100</a:t>
              </a:r>
              <a:endParaRPr lang="en-US" sz="2400" dirty="0">
                <a:solidFill>
                  <a:srgbClr val="66FF33"/>
                </a:solidFill>
                <a:effectLst>
                  <a:outerShdw blurRad="38100" dist="38100" dir="2700000" algn="tl">
                    <a:srgbClr val="000000"/>
                  </a:outerShdw>
                </a:effectLst>
              </a:endParaRPr>
            </a:p>
          </p:txBody>
        </p:sp>
      </p:gr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 name="Group 23"/>
          <p:cNvGrpSpPr/>
          <p:nvPr/>
        </p:nvGrpSpPr>
        <p:grpSpPr>
          <a:xfrm>
            <a:off x="5334000" y="1185000"/>
            <a:ext cx="6510431" cy="720000"/>
            <a:chOff x="1143000" y="457200"/>
            <a:chExt cx="6510431" cy="720000"/>
          </a:xfrm>
        </p:grpSpPr>
        <p:pic>
          <p:nvPicPr>
            <p:cNvPr id="2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sp>
        <p:nvSpPr>
          <p:cNvPr id="32" name="Up Arrow 31"/>
          <p:cNvSpPr/>
          <p:nvPr/>
        </p:nvSpPr>
        <p:spPr>
          <a:xfrm flipV="1">
            <a:off x="6899694" y="8040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33" name="Text Box 6"/>
          <p:cNvSpPr txBox="1">
            <a:spLocks noChangeArrowheads="1"/>
          </p:cNvSpPr>
          <p:nvPr/>
        </p:nvSpPr>
        <p:spPr bwMode="auto">
          <a:xfrm>
            <a:off x="4800600" y="1838980"/>
            <a:ext cx="464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Done mostly in </a:t>
            </a:r>
            <a:r>
              <a:rPr lang="en-US">
                <a:solidFill>
                  <a:srgbClr val="FF0000"/>
                </a:solidFill>
                <a:effectLst>
                  <a:outerShdw blurRad="38100" dist="38100" dir="2700000" algn="tl">
                    <a:srgbClr val="000000"/>
                  </a:outerShdw>
                </a:effectLst>
                <a:cs typeface="+mn-cs"/>
              </a:rPr>
              <a:t>EECS3101 </a:t>
            </a:r>
            <a:endParaRPr lang="en-US" dirty="0">
              <a:solidFill>
                <a:srgbClr val="FF0000"/>
              </a:solidFill>
              <a:effectLst>
                <a:outerShdw blurRad="38100" dist="38100" dir="2700000" algn="tl">
                  <a:srgbClr val="000000"/>
                </a:outerShdw>
              </a:effectLst>
              <a:cs typeface="+mn-cs"/>
            </a:endParaRPr>
          </a:p>
        </p:txBody>
      </p:sp>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grpSp>
        <p:nvGrpSpPr>
          <p:cNvPr id="92" name="Group 41"/>
          <p:cNvGrpSpPr>
            <a:grpSpLocks/>
          </p:cNvGrpSpPr>
          <p:nvPr/>
        </p:nvGrpSpPr>
        <p:grpSpPr bwMode="auto">
          <a:xfrm>
            <a:off x="3395662" y="3794495"/>
            <a:ext cx="5705475" cy="2911474"/>
            <a:chOff x="432" y="1581"/>
            <a:chExt cx="3594" cy="1834"/>
          </a:xfrm>
        </p:grpSpPr>
        <p:sp>
          <p:nvSpPr>
            <p:cNvPr id="93"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94" name="Text Box 43"/>
            <p:cNvSpPr txBox="1">
              <a:spLocks noChangeArrowheads="1"/>
            </p:cNvSpPr>
            <p:nvPr/>
          </p:nvSpPr>
          <p:spPr bwMode="auto">
            <a:xfrm>
              <a:off x="2421" y="2892"/>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95" name="AutoShape 44"/>
            <p:cNvSpPr>
              <a:spLocks noChangeArrowheads="1"/>
            </p:cNvSpPr>
            <p:nvPr/>
          </p:nvSpPr>
          <p:spPr bwMode="auto">
            <a:xfrm>
              <a:off x="2373" y="2533"/>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96"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solidFill>
                    <a:schemeClr val="tx2"/>
                  </a:solidFill>
                  <a:latin typeface="Times New Roman" pitchFamily="18" charset="0"/>
                </a:rPr>
                <a:t>Maintaining Loop Invariant</a:t>
              </a:r>
              <a:endParaRPr lang="en-CA" altLang="en-US" sz="2400">
                <a:solidFill>
                  <a:schemeClr val="tx2"/>
                </a:solidFill>
                <a:latin typeface="Times New Roman" pitchFamily="18" charset="0"/>
              </a:endParaRPr>
            </a:p>
          </p:txBody>
        </p:sp>
        <p:grpSp>
          <p:nvGrpSpPr>
            <p:cNvPr id="97" name="Group 46"/>
            <p:cNvGrpSpPr>
              <a:grpSpLocks noChangeAspect="1"/>
            </p:cNvGrpSpPr>
            <p:nvPr/>
          </p:nvGrpSpPr>
          <p:grpSpPr bwMode="auto">
            <a:xfrm>
              <a:off x="511" y="1920"/>
              <a:ext cx="737" cy="737"/>
              <a:chOff x="4320" y="2016"/>
              <a:chExt cx="912" cy="912"/>
            </a:xfrm>
          </p:grpSpPr>
          <p:grpSp>
            <p:nvGrpSpPr>
              <p:cNvPr id="98" name="Group 47"/>
              <p:cNvGrpSpPr>
                <a:grpSpLocks noChangeAspect="1"/>
              </p:cNvGrpSpPr>
              <p:nvPr/>
            </p:nvGrpSpPr>
            <p:grpSpPr bwMode="auto">
              <a:xfrm>
                <a:off x="4320" y="2016"/>
                <a:ext cx="912" cy="912"/>
                <a:chOff x="2496" y="1104"/>
                <a:chExt cx="912" cy="912"/>
              </a:xfrm>
            </p:grpSpPr>
            <p:grpSp>
              <p:nvGrpSpPr>
                <p:cNvPr id="105" name="Group 48"/>
                <p:cNvGrpSpPr>
                  <a:grpSpLocks noChangeAspect="1"/>
                </p:cNvGrpSpPr>
                <p:nvPr/>
              </p:nvGrpSpPr>
              <p:grpSpPr bwMode="auto">
                <a:xfrm rot="2360341">
                  <a:off x="2592" y="1248"/>
                  <a:ext cx="680" cy="680"/>
                  <a:chOff x="1224" y="1212"/>
                  <a:chExt cx="3144" cy="3112"/>
                </a:xfrm>
              </p:grpSpPr>
              <p:sp>
                <p:nvSpPr>
                  <p:cNvPr id="107"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sp>
                <p:nvSpPr>
                  <p:cNvPr id="108"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nvGrpSpPr>
                  <p:cNvPr id="109" name="Group 51"/>
                  <p:cNvGrpSpPr>
                    <a:grpSpLocks noChangeAspect="1"/>
                  </p:cNvGrpSpPr>
                  <p:nvPr/>
                </p:nvGrpSpPr>
                <p:grpSpPr bwMode="auto">
                  <a:xfrm>
                    <a:off x="1776" y="1212"/>
                    <a:ext cx="1944" cy="2413"/>
                    <a:chOff x="2227" y="1194"/>
                    <a:chExt cx="1944" cy="2413"/>
                  </a:xfrm>
                </p:grpSpPr>
                <p:sp>
                  <p:nvSpPr>
                    <p:cNvPr id="110"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1"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2"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3"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06"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99" name="Group 59"/>
              <p:cNvGrpSpPr>
                <a:grpSpLocks noChangeAspect="1"/>
              </p:cNvGrpSpPr>
              <p:nvPr/>
            </p:nvGrpSpPr>
            <p:grpSpPr bwMode="auto">
              <a:xfrm>
                <a:off x="4368" y="2112"/>
                <a:ext cx="432" cy="240"/>
                <a:chOff x="-1152" y="3504"/>
                <a:chExt cx="432" cy="240"/>
              </a:xfrm>
            </p:grpSpPr>
            <p:grpSp>
              <p:nvGrpSpPr>
                <p:cNvPr id="100" name="Group 60"/>
                <p:cNvGrpSpPr>
                  <a:grpSpLocks noChangeAspect="1"/>
                </p:cNvGrpSpPr>
                <p:nvPr/>
              </p:nvGrpSpPr>
              <p:grpSpPr bwMode="auto">
                <a:xfrm>
                  <a:off x="-1075" y="3504"/>
                  <a:ext cx="256" cy="210"/>
                  <a:chOff x="1728" y="2064"/>
                  <a:chExt cx="768" cy="672"/>
                </a:xfrm>
              </p:grpSpPr>
              <p:sp>
                <p:nvSpPr>
                  <p:cNvPr id="103"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04"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101"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102"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
        <p:nvSpPr>
          <p:cNvPr id="137"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spTree>
    <p:extLst>
      <p:ext uri="{BB962C8B-B14F-4D97-AF65-F5344CB8AC3E}">
        <p14:creationId xmlns:p14="http://schemas.microsoft.com/office/powerpoint/2010/main" val="83746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additive="base">
                                        <p:cTn id="7" dur="500" fill="hold"/>
                                        <p:tgtEl>
                                          <p:spTgt spid="92"/>
                                        </p:tgtEl>
                                        <p:attrNameLst>
                                          <p:attrName>ppt_x</p:attrName>
                                        </p:attrNameLst>
                                      </p:cBhvr>
                                      <p:tavLst>
                                        <p:tav tm="0">
                                          <p:val>
                                            <p:strVal val="#ppt_x"/>
                                          </p:val>
                                        </p:tav>
                                        <p:tav tm="100000">
                                          <p:val>
                                            <p:strVal val="#ppt_x"/>
                                          </p:val>
                                        </p:tav>
                                      </p:tavLst>
                                    </p:anim>
                                    <p:anim calcmode="lin" valueType="num">
                                      <p:cBhvr additive="base">
                                        <p:cTn id="8"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grpSp>
        <p:nvGrpSpPr>
          <p:cNvPr id="30" name="Group 29"/>
          <p:cNvGrpSpPr/>
          <p:nvPr/>
        </p:nvGrpSpPr>
        <p:grpSpPr>
          <a:xfrm>
            <a:off x="5181600" y="152400"/>
            <a:ext cx="6510431" cy="720000"/>
            <a:chOff x="1143000" y="457200"/>
            <a:chExt cx="6510431" cy="720000"/>
          </a:xfrm>
        </p:grpSpPr>
        <p:pic>
          <p:nvPicPr>
            <p:cNvPr id="3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Rectangle 7"/>
            <p:cNvSpPr>
              <a:spLocks noChangeArrowheads="1"/>
            </p:cNvSpPr>
            <p:nvPr/>
          </p:nvSpPr>
          <p:spPr bwMode="auto">
            <a:xfrm>
              <a:off x="1862231" y="533400"/>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L4: Loop Invariants</a:t>
              </a:r>
            </a:p>
          </p:txBody>
        </p:sp>
      </p:grpSp>
      <p:grpSp>
        <p:nvGrpSpPr>
          <p:cNvPr id="2" name="Group 1"/>
          <p:cNvGrpSpPr/>
          <p:nvPr/>
        </p:nvGrpSpPr>
        <p:grpSpPr>
          <a:xfrm>
            <a:off x="152400" y="1141679"/>
            <a:ext cx="3440724" cy="534721"/>
            <a:chOff x="152400" y="1141679"/>
            <a:chExt cx="3440724" cy="534721"/>
          </a:xfrm>
        </p:grpSpPr>
        <p:pic>
          <p:nvPicPr>
            <p:cNvPr id="25" name="Picture 3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400" y="11416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p:cNvSpPr/>
            <p:nvPr/>
          </p:nvSpPr>
          <p:spPr bwMode="auto">
            <a:xfrm>
              <a:off x="545124" y="1214735"/>
              <a:ext cx="3048000" cy="461665"/>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Sum mod 100</a:t>
              </a:r>
              <a:endParaRPr lang="en-US" sz="2400" dirty="0">
                <a:solidFill>
                  <a:srgbClr val="66FF33"/>
                </a:solidFill>
                <a:effectLst>
                  <a:outerShdw blurRad="38100" dist="38100" dir="2700000" algn="tl">
                    <a:srgbClr val="000000"/>
                  </a:outerShdw>
                </a:effectLst>
              </a:endParaRPr>
            </a:p>
          </p:txBody>
        </p:sp>
      </p:gr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 name="Group 23"/>
          <p:cNvGrpSpPr/>
          <p:nvPr/>
        </p:nvGrpSpPr>
        <p:grpSpPr>
          <a:xfrm>
            <a:off x="5334000" y="1185000"/>
            <a:ext cx="6510431" cy="720000"/>
            <a:chOff x="1143000" y="457200"/>
            <a:chExt cx="6510431" cy="720000"/>
          </a:xfrm>
        </p:grpSpPr>
        <p:pic>
          <p:nvPicPr>
            <p:cNvPr id="2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sp>
        <p:nvSpPr>
          <p:cNvPr id="32" name="Up Arrow 31"/>
          <p:cNvSpPr/>
          <p:nvPr/>
        </p:nvSpPr>
        <p:spPr>
          <a:xfrm flipV="1">
            <a:off x="6899694" y="8040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33" name="Text Box 6"/>
          <p:cNvSpPr txBox="1">
            <a:spLocks noChangeArrowheads="1"/>
          </p:cNvSpPr>
          <p:nvPr/>
        </p:nvSpPr>
        <p:spPr bwMode="auto">
          <a:xfrm>
            <a:off x="4800600" y="1838980"/>
            <a:ext cx="464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Done mostly in </a:t>
            </a:r>
            <a:r>
              <a:rPr lang="en-US">
                <a:solidFill>
                  <a:srgbClr val="FF0000"/>
                </a:solidFill>
                <a:effectLst>
                  <a:outerShdw blurRad="38100" dist="38100" dir="2700000" algn="tl">
                    <a:srgbClr val="000000"/>
                  </a:outerShdw>
                </a:effectLst>
                <a:cs typeface="+mn-cs"/>
              </a:rPr>
              <a:t>EECS3101 </a:t>
            </a:r>
            <a:endParaRPr lang="en-US" dirty="0">
              <a:solidFill>
                <a:srgbClr val="FF0000"/>
              </a:solidFill>
              <a:effectLst>
                <a:outerShdw blurRad="38100" dist="38100" dir="2700000" algn="tl">
                  <a:srgbClr val="000000"/>
                </a:outerShdw>
              </a:effectLst>
              <a:cs typeface="+mn-cs"/>
            </a:endParaRPr>
          </a:p>
        </p:txBody>
      </p:sp>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grpSp>
        <p:nvGrpSpPr>
          <p:cNvPr id="50" name="Group 49"/>
          <p:cNvGrpSpPr/>
          <p:nvPr/>
        </p:nvGrpSpPr>
        <p:grpSpPr>
          <a:xfrm>
            <a:off x="3434862" y="3856897"/>
            <a:ext cx="5480050" cy="2390776"/>
            <a:chOff x="928688" y="4343401"/>
            <a:chExt cx="5480050" cy="2390776"/>
          </a:xfrm>
        </p:grpSpPr>
        <p:grpSp>
          <p:nvGrpSpPr>
            <p:cNvPr id="51" name="Group 22"/>
            <p:cNvGrpSpPr>
              <a:grpSpLocks/>
            </p:cNvGrpSpPr>
            <p:nvPr/>
          </p:nvGrpSpPr>
          <p:grpSpPr bwMode="auto">
            <a:xfrm>
              <a:off x="928688" y="4343401"/>
              <a:ext cx="5480050" cy="2390776"/>
              <a:chOff x="489" y="2741"/>
              <a:chExt cx="3452" cy="1506"/>
            </a:xfrm>
          </p:grpSpPr>
          <p:sp>
            <p:nvSpPr>
              <p:cNvPr id="53" name="Text Box 23"/>
              <p:cNvSpPr txBox="1">
                <a:spLocks noChangeArrowheads="1"/>
              </p:cNvSpPr>
              <p:nvPr/>
            </p:nvSpPr>
            <p:spPr bwMode="auto">
              <a:xfrm>
                <a:off x="1353" y="3036"/>
                <a:ext cx="1431"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&lt;loop-invariant&gt;</a:t>
                </a:r>
              </a:p>
              <a:p>
                <a:pPr eaLnBrk="1" hangingPunct="1">
                  <a:spcBef>
                    <a:spcPct val="0"/>
                  </a:spcBef>
                </a:pP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a:t>
                </a:r>
                <a:r>
                  <a:rPr lang="en-US" altLang="en-US" sz="2400">
                    <a:solidFill>
                      <a:schemeClr val="accent2"/>
                    </a:solidFill>
                    <a:latin typeface="Times New Roman" pitchFamily="18" charset="0"/>
                  </a:rPr>
                  <a:t>C</a:t>
                </a:r>
                <a:endParaRPr lang="en-CA" altLang="en-US" sz="2400">
                  <a:solidFill>
                    <a:schemeClr val="accent2"/>
                  </a:solidFill>
                  <a:latin typeface="Times New Roman" pitchFamily="18" charset="0"/>
                </a:endParaRPr>
              </a:p>
            </p:txBody>
          </p:sp>
          <p:sp>
            <p:nvSpPr>
              <p:cNvPr id="55" name="Text Box 24"/>
              <p:cNvSpPr txBox="1">
                <a:spLocks noChangeArrowheads="1"/>
              </p:cNvSpPr>
              <p:nvPr/>
            </p:nvSpPr>
            <p:spPr bwMode="auto">
              <a:xfrm>
                <a:off x="2863" y="3724"/>
                <a:ext cx="10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a:t>
                </a:r>
                <a:r>
                  <a:rPr lang="en-CA" altLang="en-US" sz="2400" dirty="0" err="1">
                    <a:solidFill>
                      <a:srgbClr val="33CC33"/>
                    </a:solidFill>
                    <a:latin typeface="Times New Roman" pitchFamily="18" charset="0"/>
                  </a:rPr>
                  <a:t>postCond</a:t>
                </a:r>
                <a:r>
                  <a:rPr lang="en-CA" altLang="en-US" sz="2400" dirty="0">
                    <a:solidFill>
                      <a:srgbClr val="33CC33"/>
                    </a:solidFill>
                    <a:latin typeface="Times New Roman" pitchFamily="18" charset="0"/>
                  </a:rPr>
                  <a:t>&gt;</a:t>
                </a:r>
              </a:p>
              <a:p>
                <a:pPr eaLnBrk="1" hangingPunct="1">
                  <a:spcBef>
                    <a:spcPct val="0"/>
                  </a:spcBef>
                </a:pPr>
                <a:endParaRPr lang="en-CA" altLang="en-US" sz="2400" dirty="0">
                  <a:solidFill>
                    <a:srgbClr val="33CC33"/>
                  </a:solidFill>
                  <a:latin typeface="Times New Roman" pitchFamily="18" charset="0"/>
                </a:endParaRPr>
              </a:p>
            </p:txBody>
          </p:sp>
          <p:sp>
            <p:nvSpPr>
              <p:cNvPr id="63" name="AutoShape 25"/>
              <p:cNvSpPr>
                <a:spLocks noChangeArrowheads="1"/>
              </p:cNvSpPr>
              <p:nvPr/>
            </p:nvSpPr>
            <p:spPr bwMode="auto">
              <a:xfrm>
                <a:off x="2309" y="3691"/>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64" name="Text Box 26"/>
              <p:cNvSpPr txBox="1">
                <a:spLocks noChangeArrowheads="1"/>
              </p:cNvSpPr>
              <p:nvPr/>
            </p:nvSpPr>
            <p:spPr bwMode="auto">
              <a:xfrm>
                <a:off x="489" y="2741"/>
                <a:ext cx="16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chemeClr val="tx2"/>
                    </a:solidFill>
                    <a:latin typeface="Times New Roman" pitchFamily="18" charset="0"/>
                  </a:rPr>
                  <a:t>Clean up loose ends</a:t>
                </a:r>
              </a:p>
              <a:p>
                <a:pPr eaLnBrk="1" hangingPunct="1">
                  <a:spcBef>
                    <a:spcPct val="0"/>
                  </a:spcBef>
                </a:pPr>
                <a:endParaRPr lang="en-CA" altLang="en-US" sz="2400" dirty="0">
                  <a:solidFill>
                    <a:schemeClr val="tx2"/>
                  </a:solidFill>
                  <a:latin typeface="Times New Roman" pitchFamily="18" charset="0"/>
                </a:endParaRPr>
              </a:p>
            </p:txBody>
          </p:sp>
          <p:grpSp>
            <p:nvGrpSpPr>
              <p:cNvPr id="65" name="Group 27"/>
              <p:cNvGrpSpPr>
                <a:grpSpLocks noChangeAspect="1"/>
              </p:cNvGrpSpPr>
              <p:nvPr/>
            </p:nvGrpSpPr>
            <p:grpSpPr bwMode="auto">
              <a:xfrm>
                <a:off x="543" y="3024"/>
                <a:ext cx="705" cy="737"/>
                <a:chOff x="4641" y="2352"/>
                <a:chExt cx="735" cy="768"/>
              </a:xfrm>
            </p:grpSpPr>
            <p:sp>
              <p:nvSpPr>
                <p:cNvPr id="66" name="Freeform 28"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nvGrpSpPr>
                <p:cNvPr id="67" name="Group 29"/>
                <p:cNvGrpSpPr>
                  <a:grpSpLocks noChangeAspect="1"/>
                </p:cNvGrpSpPr>
                <p:nvPr/>
              </p:nvGrpSpPr>
              <p:grpSpPr bwMode="auto">
                <a:xfrm>
                  <a:off x="4703" y="2655"/>
                  <a:ext cx="208" cy="170"/>
                  <a:chOff x="1728" y="2064"/>
                  <a:chExt cx="768" cy="672"/>
                </a:xfrm>
              </p:grpSpPr>
              <p:sp>
                <p:nvSpPr>
                  <p:cNvPr id="77" name="AutoShape 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78" name="Line 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68" name="Oval 32"/>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sp>
              <p:nvSpPr>
                <p:cNvPr id="69" name="Picture 33"/>
                <p:cNvSpPr>
                  <a:spLocks noChangeAspect="1" noChangeArrowheads="1"/>
                </p:cNvSpPr>
                <p:nvPr/>
              </p:nvSpPr>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p>
              </p:txBody>
            </p:sp>
            <p:grpSp>
              <p:nvGrpSpPr>
                <p:cNvPr id="70" name="Group 34"/>
                <p:cNvGrpSpPr>
                  <a:grpSpLocks noChangeAspect="1"/>
                </p:cNvGrpSpPr>
                <p:nvPr/>
              </p:nvGrpSpPr>
              <p:grpSpPr bwMode="auto">
                <a:xfrm rot="2360341">
                  <a:off x="4794" y="2352"/>
                  <a:ext cx="342" cy="428"/>
                  <a:chOff x="2227" y="1194"/>
                  <a:chExt cx="1944" cy="2413"/>
                </a:xfrm>
              </p:grpSpPr>
              <p:sp>
                <p:nvSpPr>
                  <p:cNvPr id="71" name="Freeform 35"/>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36"/>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37"/>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38"/>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 name="Freeform 39"/>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 name="Freeform 40"/>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52" name="Picture 3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50405" y="5253498"/>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grpSp>
        <p:nvGrpSpPr>
          <p:cNvPr id="47" name="Group 29">
            <a:extLst>
              <a:ext uri="{FF2B5EF4-FFF2-40B4-BE49-F238E27FC236}">
                <a16:creationId xmlns:a16="http://schemas.microsoft.com/office/drawing/2014/main" id="{8FD5643F-F6B1-4373-83B6-B77EF6BB4601}"/>
              </a:ext>
            </a:extLst>
          </p:cNvPr>
          <p:cNvGrpSpPr>
            <a:grpSpLocks/>
          </p:cNvGrpSpPr>
          <p:nvPr/>
        </p:nvGrpSpPr>
        <p:grpSpPr bwMode="auto">
          <a:xfrm>
            <a:off x="4034346" y="5237010"/>
            <a:ext cx="1223454" cy="1239990"/>
            <a:chOff x="2065" y="1551"/>
            <a:chExt cx="1628" cy="1988"/>
          </a:xfrm>
        </p:grpSpPr>
        <p:sp>
          <p:nvSpPr>
            <p:cNvPr id="48"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3455437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additive="base">
                                        <p:cTn id="13" dur="500" fill="hold"/>
                                        <p:tgtEl>
                                          <p:spTgt spid="47"/>
                                        </p:tgtEl>
                                        <p:attrNameLst>
                                          <p:attrName>ppt_x</p:attrName>
                                        </p:attrNameLst>
                                      </p:cBhvr>
                                      <p:tavLst>
                                        <p:tav tm="0">
                                          <p:val>
                                            <p:strVal val="#ppt_x"/>
                                          </p:val>
                                        </p:tav>
                                        <p:tav tm="100000">
                                          <p:val>
                                            <p:strVal val="#ppt_x"/>
                                          </p:val>
                                        </p:tav>
                                      </p:tavLst>
                                    </p:anim>
                                    <p:anim calcmode="lin" valueType="num">
                                      <p:cBhvr additive="base">
                                        <p:cTn id="14"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path" presetSubtype="0" accel="50000" decel="50000" fill="hold" nodeType="clickEffect">
                                  <p:stCondLst>
                                    <p:cond delay="0"/>
                                  </p:stCondLst>
                                  <p:childTnLst>
                                    <p:animMotion origin="layout" path="M 3.88889E-6 -1.48148E-6 L 0.00121 -0.15856 " pathEditMode="relative" rAng="0" ptsTypes="AA">
                                      <p:cBhvr>
                                        <p:cTn id="18" dur="2000" fill="hold"/>
                                        <p:tgtEl>
                                          <p:spTgt spid="24"/>
                                        </p:tgtEl>
                                        <p:attrNameLst>
                                          <p:attrName>ppt_x</p:attrName>
                                          <p:attrName>ppt_y</p:attrName>
                                        </p:attrNameLst>
                                      </p:cBhvr>
                                      <p:rCtr x="52" y="-7940"/>
                                    </p:animMotion>
                                  </p:childTnLst>
                                </p:cTn>
                              </p:par>
                              <p:par>
                                <p:cTn id="19" presetID="1" presetClass="exit" presetSubtype="0" fill="hold" nodeType="withEffect">
                                  <p:stCondLst>
                                    <p:cond delay="0"/>
                                  </p:stCondLst>
                                  <p:childTnLst>
                                    <p:set>
                                      <p:cBhvr>
                                        <p:cTn id="20" dur="1" fill="hold">
                                          <p:stCondLst>
                                            <p:cond delay="0"/>
                                          </p:stCondLst>
                                        </p:cTn>
                                        <p:tgtEl>
                                          <p:spTgt spid="30"/>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32"/>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grpSp>
        <p:nvGrpSpPr>
          <p:cNvPr id="2" name="Group 1"/>
          <p:cNvGrpSpPr/>
          <p:nvPr/>
        </p:nvGrpSpPr>
        <p:grpSpPr>
          <a:xfrm>
            <a:off x="152400" y="1141679"/>
            <a:ext cx="3440724" cy="534721"/>
            <a:chOff x="152400" y="1141679"/>
            <a:chExt cx="3440724" cy="534721"/>
          </a:xfrm>
        </p:grpSpPr>
        <p:pic>
          <p:nvPicPr>
            <p:cNvPr id="25" name="Picture 3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11416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p:cNvSpPr/>
            <p:nvPr/>
          </p:nvSpPr>
          <p:spPr bwMode="auto">
            <a:xfrm>
              <a:off x="545124" y="1214735"/>
              <a:ext cx="3048000" cy="461665"/>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Sum mod 100</a:t>
              </a:r>
              <a:endParaRPr lang="en-US" sz="2400" dirty="0">
                <a:solidFill>
                  <a:srgbClr val="66FF33"/>
                </a:solidFill>
                <a:effectLst>
                  <a:outerShdw blurRad="38100" dist="38100" dir="2700000" algn="tl">
                    <a:srgbClr val="000000"/>
                  </a:outerShdw>
                </a:effectLst>
              </a:endParaRPr>
            </a:p>
          </p:txBody>
        </p:sp>
      </p:gr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grpSp>
        <p:nvGrpSpPr>
          <p:cNvPr id="117" name="Group 116"/>
          <p:cNvGrpSpPr/>
          <p:nvPr/>
        </p:nvGrpSpPr>
        <p:grpSpPr>
          <a:xfrm>
            <a:off x="5181600" y="118200"/>
            <a:ext cx="6510431" cy="720000"/>
            <a:chOff x="1143000" y="457200"/>
            <a:chExt cx="6510431" cy="720000"/>
          </a:xfrm>
        </p:grpSpPr>
        <p:pic>
          <p:nvPicPr>
            <p:cNvPr id="118" name="Picture 10" descr="dd00786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grpSp>
        <p:nvGrpSpPr>
          <p:cNvPr id="67" name="Group 29">
            <a:extLst>
              <a:ext uri="{FF2B5EF4-FFF2-40B4-BE49-F238E27FC236}">
                <a16:creationId xmlns:a16="http://schemas.microsoft.com/office/drawing/2014/main" id="{8FD5643F-F6B1-4373-83B6-B77EF6BB4601}"/>
              </a:ext>
            </a:extLst>
          </p:cNvPr>
          <p:cNvGrpSpPr>
            <a:grpSpLocks/>
          </p:cNvGrpSpPr>
          <p:nvPr/>
        </p:nvGrpSpPr>
        <p:grpSpPr bwMode="auto">
          <a:xfrm>
            <a:off x="6703473" y="3349596"/>
            <a:ext cx="1223454" cy="1239990"/>
            <a:chOff x="2065" y="1551"/>
            <a:chExt cx="1628" cy="1988"/>
          </a:xfrm>
        </p:grpSpPr>
        <p:sp>
          <p:nvSpPr>
            <p:cNvPr id="68"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2" name="Text Box 6"/>
          <p:cNvSpPr txBox="1">
            <a:spLocks noChangeArrowheads="1"/>
          </p:cNvSpPr>
          <p:nvPr/>
        </p:nvSpPr>
        <p:spPr bwMode="auto">
          <a:xfrm>
            <a:off x="3581400" y="848380"/>
            <a:ext cx="3352800" cy="1384995"/>
          </a:xfrm>
          <a:prstGeom prst="rect">
            <a:avLst/>
          </a:prstGeom>
          <a:noFill/>
          <a:ln w="38100" cap="sq">
            <a:noFill/>
            <a:miter lim="800000"/>
            <a:headEnd/>
            <a:tailEnd/>
          </a:ln>
          <a:effectLst/>
        </p:spPr>
        <p:txBody>
          <a:bodyPr wrap="square" lIns="274320" rIns="274320">
            <a:spAutoFit/>
          </a:bodyPr>
          <a:lstStyle/>
          <a:p>
            <a:pPr algn="ctr" eaLnBrk="0" hangingPunct="0">
              <a:defRPr/>
            </a:pPr>
            <a:r>
              <a:rPr lang="en-US" dirty="0">
                <a:solidFill>
                  <a:srgbClr val="FF00FF"/>
                </a:solidFill>
                <a:effectLst>
                  <a:outerShdw blurRad="38100" dist="38100" dir="2700000" algn="tl">
                    <a:srgbClr val="000000"/>
                  </a:outerShdw>
                </a:effectLst>
                <a:cs typeface="+mn-cs"/>
              </a:rPr>
              <a:t>This is what I am going to give you on a test.</a:t>
            </a:r>
          </a:p>
        </p:txBody>
      </p:sp>
      <p:sp>
        <p:nvSpPr>
          <p:cNvPr id="93" name="Text Box 6"/>
          <p:cNvSpPr txBox="1">
            <a:spLocks noChangeArrowheads="1"/>
          </p:cNvSpPr>
          <p:nvPr/>
        </p:nvSpPr>
        <p:spPr bwMode="auto">
          <a:xfrm>
            <a:off x="5638800" y="2196405"/>
            <a:ext cx="3352800" cy="954107"/>
          </a:xfrm>
          <a:prstGeom prst="rect">
            <a:avLst/>
          </a:prstGeom>
          <a:noFill/>
          <a:ln w="38100" cap="sq">
            <a:noFill/>
            <a:miter lim="800000"/>
            <a:headEnd/>
            <a:tailEnd/>
          </a:ln>
          <a:effectLst/>
        </p:spPr>
        <p:txBody>
          <a:bodyPr wrap="square" lIns="274320" rIns="274320">
            <a:spAutoFit/>
          </a:bodyPr>
          <a:lstStyle/>
          <a:p>
            <a:pPr algn="ctr" eaLnBrk="0" hangingPunct="0">
              <a:defRPr/>
            </a:pPr>
            <a:r>
              <a:rPr lang="en-US" dirty="0">
                <a:solidFill>
                  <a:srgbClr val="FF00FF"/>
                </a:solidFill>
                <a:effectLst>
                  <a:outerShdw blurRad="38100" dist="38100" dir="2700000" algn="tl">
                    <a:srgbClr val="000000"/>
                  </a:outerShdw>
                </a:effectLst>
                <a:cs typeface="+mn-cs"/>
              </a:rPr>
              <a:t>Lets see what you might do with it.</a:t>
            </a:r>
          </a:p>
        </p:txBody>
      </p:sp>
      <p:sp>
        <p:nvSpPr>
          <p:cNvPr id="94" name="Up Arrow 93"/>
          <p:cNvSpPr/>
          <p:nvPr/>
        </p:nvSpPr>
        <p:spPr>
          <a:xfrm flipV="1">
            <a:off x="7315200" y="12954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3868881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additive="base">
                                        <p:cTn id="7" dur="500" fill="hold"/>
                                        <p:tgtEl>
                                          <p:spTgt spid="92"/>
                                        </p:tgtEl>
                                        <p:attrNameLst>
                                          <p:attrName>ppt_x</p:attrName>
                                        </p:attrNameLst>
                                      </p:cBhvr>
                                      <p:tavLst>
                                        <p:tav tm="0">
                                          <p:val>
                                            <p:strVal val="#ppt_x"/>
                                          </p:val>
                                        </p:tav>
                                        <p:tav tm="100000">
                                          <p:val>
                                            <p:strVal val="#ppt_x"/>
                                          </p:val>
                                        </p:tav>
                                      </p:tavLst>
                                    </p:anim>
                                    <p:anim calcmode="lin" valueType="num">
                                      <p:cBhvr additive="base">
                                        <p:cTn id="8"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93"/>
                                        </p:tgtEl>
                                        <p:attrNameLst>
                                          <p:attrName>style.visibility</p:attrName>
                                        </p:attrNameLst>
                                      </p:cBhvr>
                                      <p:to>
                                        <p:strVal val="visible"/>
                                      </p:to>
                                    </p:set>
                                    <p:anim calcmode="lin" valueType="num">
                                      <p:cBhvr additive="base">
                                        <p:cTn id="13" dur="500" fill="hold"/>
                                        <p:tgtEl>
                                          <p:spTgt spid="93"/>
                                        </p:tgtEl>
                                        <p:attrNameLst>
                                          <p:attrName>ppt_x</p:attrName>
                                        </p:attrNameLst>
                                      </p:cBhvr>
                                      <p:tavLst>
                                        <p:tav tm="0">
                                          <p:val>
                                            <p:strVal val="#ppt_x"/>
                                          </p:val>
                                        </p:tav>
                                        <p:tav tm="100000">
                                          <p:val>
                                            <p:strVal val="#ppt_x"/>
                                          </p:val>
                                        </p:tav>
                                      </p:tavLst>
                                    </p:anim>
                                    <p:anim calcmode="lin" valueType="num">
                                      <p:cBhvr additive="base">
                                        <p:cTn id="14" dur="500" fill="hold"/>
                                        <p:tgtEl>
                                          <p:spTgt spid="93"/>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ppt_x"/>
                                          </p:val>
                                        </p:tav>
                                        <p:tav tm="100000">
                                          <p:val>
                                            <p:strVal val="#ppt_x"/>
                                          </p:val>
                                        </p:tav>
                                      </p:tavLst>
                                    </p:anim>
                                    <p:anim calcmode="lin" valueType="num">
                                      <p:cBhvr additive="base">
                                        <p:cTn id="18" dur="500" fill="hold"/>
                                        <p:tgtEl>
                                          <p:spTgt spid="94"/>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500" fill="hold"/>
                                        <p:tgtEl>
                                          <p:spTgt spid="67"/>
                                        </p:tgtEl>
                                        <p:attrNameLst>
                                          <p:attrName>ppt_x</p:attrName>
                                        </p:attrNameLst>
                                      </p:cBhvr>
                                      <p:tavLst>
                                        <p:tav tm="0">
                                          <p:val>
                                            <p:strVal val="#ppt_x"/>
                                          </p:val>
                                        </p:tav>
                                        <p:tav tm="100000">
                                          <p:val>
                                            <p:strVal val="#ppt_x"/>
                                          </p:val>
                                        </p:tav>
                                      </p:tavLst>
                                    </p:anim>
                                    <p:anim calcmode="lin" valueType="num">
                                      <p:cBhvr additive="base">
                                        <p:cTn id="24"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94"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grpSp>
        <p:nvGrpSpPr>
          <p:cNvPr id="2" name="Group 1"/>
          <p:cNvGrpSpPr/>
          <p:nvPr/>
        </p:nvGrpSpPr>
        <p:grpSpPr>
          <a:xfrm>
            <a:off x="152400" y="1141679"/>
            <a:ext cx="3440724" cy="534721"/>
            <a:chOff x="152400" y="1141679"/>
            <a:chExt cx="3440724" cy="534721"/>
          </a:xfrm>
        </p:grpSpPr>
        <p:pic>
          <p:nvPicPr>
            <p:cNvPr id="25" name="Picture 3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11416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p:cNvSpPr/>
            <p:nvPr/>
          </p:nvSpPr>
          <p:spPr bwMode="auto">
            <a:xfrm>
              <a:off x="545124" y="1214735"/>
              <a:ext cx="3048000" cy="461665"/>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Sum mod 100</a:t>
              </a:r>
              <a:endParaRPr lang="en-US" sz="2400" dirty="0">
                <a:solidFill>
                  <a:srgbClr val="66FF33"/>
                </a:solidFill>
                <a:effectLst>
                  <a:outerShdw blurRad="38100" dist="38100" dir="2700000" algn="tl">
                    <a:srgbClr val="000000"/>
                  </a:outerShdw>
                </a:effectLst>
              </a:endParaRPr>
            </a:p>
          </p:txBody>
        </p:sp>
      </p:gr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grpSp>
        <p:nvGrpSpPr>
          <p:cNvPr id="57" name="Group 56"/>
          <p:cNvGrpSpPr/>
          <p:nvPr/>
        </p:nvGrpSpPr>
        <p:grpSpPr>
          <a:xfrm>
            <a:off x="5208769" y="914400"/>
            <a:ext cx="6983231" cy="1289893"/>
            <a:chOff x="5284969" y="914400"/>
            <a:chExt cx="6983231" cy="1289893"/>
          </a:xfrm>
        </p:grpSpPr>
        <p:sp>
          <p:nvSpPr>
            <p:cNvPr id="80" name="Up Arrow 79"/>
            <p:cNvSpPr/>
            <p:nvPr/>
          </p:nvSpPr>
          <p:spPr>
            <a:xfrm flipV="1">
              <a:off x="7391400" y="9144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grpSp>
          <p:nvGrpSpPr>
            <p:cNvPr id="81" name="Group 80"/>
            <p:cNvGrpSpPr/>
            <p:nvPr/>
          </p:nvGrpSpPr>
          <p:grpSpPr>
            <a:xfrm>
              <a:off x="5284969" y="1484293"/>
              <a:ext cx="6983231" cy="720000"/>
              <a:chOff x="1166004" y="2556600"/>
              <a:chExt cx="6983231" cy="720000"/>
            </a:xfrm>
          </p:grpSpPr>
          <p:pic>
            <p:nvPicPr>
              <p:cNvPr id="82" name="Picture 10" descr="dd00786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 name="Rectangle 7"/>
              <p:cNvSpPr>
                <a:spLocks noChangeArrowheads="1"/>
              </p:cNvSpPr>
              <p:nvPr/>
            </p:nvSpPr>
            <p:spPr bwMode="auto">
              <a:xfrm>
                <a:off x="1885235" y="2632800"/>
                <a:ext cx="626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L0: Formal TM</a:t>
                </a:r>
              </a:p>
            </p:txBody>
          </p:sp>
        </p:grpSp>
      </p:grpSp>
      <p:grpSp>
        <p:nvGrpSpPr>
          <p:cNvPr id="117" name="Group 116"/>
          <p:cNvGrpSpPr/>
          <p:nvPr/>
        </p:nvGrpSpPr>
        <p:grpSpPr>
          <a:xfrm>
            <a:off x="5181600" y="118200"/>
            <a:ext cx="6510431" cy="720000"/>
            <a:chOff x="1143000" y="457200"/>
            <a:chExt cx="6510431" cy="720000"/>
          </a:xfrm>
        </p:grpSpPr>
        <p:pic>
          <p:nvPicPr>
            <p:cNvPr id="118" name="Picture 10" descr="dd00786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grpSp>
        <p:nvGrpSpPr>
          <p:cNvPr id="32" name="Group 31"/>
          <p:cNvGrpSpPr/>
          <p:nvPr/>
        </p:nvGrpSpPr>
        <p:grpSpPr>
          <a:xfrm>
            <a:off x="5410200" y="2667000"/>
            <a:ext cx="2667000" cy="3505200"/>
            <a:chOff x="4680146" y="152400"/>
            <a:chExt cx="2667000" cy="3505200"/>
          </a:xfrm>
        </p:grpSpPr>
        <p:sp>
          <p:nvSpPr>
            <p:cNvPr id="33" name="Rectangle 32"/>
            <p:cNvSpPr/>
            <p:nvPr/>
          </p:nvSpPr>
          <p:spPr>
            <a:xfrm>
              <a:off x="4680146" y="152400"/>
              <a:ext cx="2667000" cy="350520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20"/>
            <p:cNvSpPr>
              <a:spLocks noChangeArrowheads="1"/>
            </p:cNvSpPr>
            <p:nvPr/>
          </p:nvSpPr>
          <p:spPr bwMode="auto">
            <a:xfrm>
              <a:off x="5249959" y="170426"/>
              <a:ext cx="1328249"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sym typeface="Symbol"/>
                </a:rPr>
                <a:t>start</a:t>
              </a:r>
              <a:r>
                <a:rPr lang="en-US" baseline="-25000" dirty="0">
                  <a:solidFill>
                    <a:schemeClr val="accent2"/>
                  </a:solidFill>
                  <a:sym typeface="Symbol"/>
                </a:rPr>
                <a:t></a:t>
              </a:r>
              <a:endParaRPr lang="en-US" baseline="-25000" dirty="0">
                <a:solidFill>
                  <a:schemeClr val="accent2"/>
                </a:solidFill>
              </a:endParaRPr>
            </a:p>
          </p:txBody>
        </p:sp>
        <p:sp>
          <p:nvSpPr>
            <p:cNvPr id="35" name="Oval 34"/>
            <p:cNvSpPr/>
            <p:nvPr/>
          </p:nvSpPr>
          <p:spPr>
            <a:xfrm>
              <a:off x="5073087" y="365139"/>
              <a:ext cx="299046" cy="292616"/>
            </a:xfrm>
            <a:prstGeom prst="ellipse">
              <a:avLst/>
            </a:prstGeom>
            <a:ln>
              <a:solidFill>
                <a:schemeClr val="bg2"/>
              </a:solidFill>
            </a:ln>
          </p:spPr>
          <p:txBody>
            <a:bodyPr wrap="square" rtlCol="0" anchor="ctr">
              <a:spAutoFit/>
            </a:bodyPr>
            <a:lstStyle/>
            <a:p>
              <a:pPr algn="l"/>
              <a:endParaRPr lang="en-US" sz="2400" dirty="0"/>
            </a:p>
          </p:txBody>
        </p:sp>
        <p:sp>
          <p:nvSpPr>
            <p:cNvPr id="37" name="Rectangle 20"/>
            <p:cNvSpPr>
              <a:spLocks noChangeArrowheads="1"/>
            </p:cNvSpPr>
            <p:nvPr/>
          </p:nvSpPr>
          <p:spPr bwMode="auto">
            <a:xfrm>
              <a:off x="5118815" y="600268"/>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err="1">
                  <a:solidFill>
                    <a:schemeClr val="bg2"/>
                  </a:solidFill>
                  <a:sym typeface="Symbol"/>
                </a:rPr>
                <a:t>b;b</a:t>
              </a:r>
              <a:r>
                <a:rPr lang="en-US" sz="1600" dirty="0">
                  <a:solidFill>
                    <a:schemeClr val="bg2"/>
                  </a:solidFill>
                  <a:sym typeface="Symbol"/>
                </a:rPr>
                <a:t>,</a:t>
              </a:r>
              <a:endParaRPr lang="en-US" sz="1600" baseline="-25000" dirty="0">
                <a:solidFill>
                  <a:schemeClr val="accent2"/>
                </a:solidFill>
              </a:endParaRPr>
            </a:p>
          </p:txBody>
        </p:sp>
        <p:cxnSp>
          <p:nvCxnSpPr>
            <p:cNvPr id="38" name="Straight Arrow Connector 37"/>
            <p:cNvCxnSpPr/>
            <p:nvPr/>
          </p:nvCxnSpPr>
          <p:spPr bwMode="auto">
            <a:xfrm>
              <a:off x="5222610" y="680946"/>
              <a:ext cx="6913" cy="291835"/>
            </a:xfrm>
            <a:prstGeom prst="straightConnector1">
              <a:avLst/>
            </a:prstGeom>
            <a:noFill/>
            <a:ln w="12700" cap="sq" cmpd="sng" algn="ctr">
              <a:solidFill>
                <a:schemeClr val="bg1"/>
              </a:solidFill>
              <a:prstDash val="solid"/>
              <a:round/>
              <a:headEnd type="none" w="med" len="med"/>
              <a:tailEnd type="arrow"/>
            </a:ln>
            <a:effectLst/>
          </p:spPr>
        </p:cxnSp>
      </p:grpSp>
      <p:grpSp>
        <p:nvGrpSpPr>
          <p:cNvPr id="39" name="Group 38"/>
          <p:cNvGrpSpPr/>
          <p:nvPr/>
        </p:nvGrpSpPr>
        <p:grpSpPr>
          <a:xfrm>
            <a:off x="5844560" y="3292668"/>
            <a:ext cx="1325748" cy="822132"/>
            <a:chOff x="5080000" y="778068"/>
            <a:chExt cx="1325748" cy="822132"/>
          </a:xfrm>
        </p:grpSpPr>
        <p:sp>
          <p:nvSpPr>
            <p:cNvPr id="40" name="Oval 39"/>
            <p:cNvSpPr/>
            <p:nvPr/>
          </p:nvSpPr>
          <p:spPr>
            <a:xfrm>
              <a:off x="5080000" y="985481"/>
              <a:ext cx="299046" cy="292616"/>
            </a:xfrm>
            <a:prstGeom prst="ellipse">
              <a:avLst/>
            </a:prstGeom>
            <a:ln>
              <a:solidFill>
                <a:schemeClr val="bg2"/>
              </a:solidFill>
            </a:ln>
          </p:spPr>
          <p:txBody>
            <a:bodyPr wrap="square" rtlCol="0" anchor="ctr">
              <a:spAutoFit/>
            </a:bodyPr>
            <a:lstStyle/>
            <a:p>
              <a:pPr algn="l"/>
              <a:endParaRPr lang="en-US" sz="2400" dirty="0"/>
            </a:p>
          </p:txBody>
        </p:sp>
        <p:sp>
          <p:nvSpPr>
            <p:cNvPr id="41" name="Rectangle 20"/>
            <p:cNvSpPr>
              <a:spLocks noChangeArrowheads="1"/>
            </p:cNvSpPr>
            <p:nvPr/>
          </p:nvSpPr>
          <p:spPr bwMode="auto">
            <a:xfrm>
              <a:off x="5245815" y="778068"/>
              <a:ext cx="115993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l230</a:t>
              </a:r>
              <a:endParaRPr lang="en-US" baseline="-25000" dirty="0">
                <a:solidFill>
                  <a:schemeClr val="accent2"/>
                </a:solidFill>
              </a:endParaRPr>
            </a:p>
          </p:txBody>
        </p:sp>
        <p:cxnSp>
          <p:nvCxnSpPr>
            <p:cNvPr id="42" name="Straight Arrow Connector 41"/>
            <p:cNvCxnSpPr/>
            <p:nvPr/>
          </p:nvCxnSpPr>
          <p:spPr bwMode="auto">
            <a:xfrm>
              <a:off x="5215142" y="1261104"/>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43" name="Rectangle 20"/>
            <p:cNvSpPr>
              <a:spLocks noChangeArrowheads="1"/>
            </p:cNvSpPr>
            <p:nvPr/>
          </p:nvSpPr>
          <p:spPr bwMode="auto">
            <a:xfrm>
              <a:off x="5143500" y="1261646"/>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a:solidFill>
                    <a:schemeClr val="bg2"/>
                  </a:solidFill>
                  <a:sym typeface="Symbol"/>
                </a:rPr>
                <a:t>2;2,</a:t>
              </a:r>
              <a:endParaRPr lang="en-US" sz="1600" baseline="-25000" dirty="0">
                <a:solidFill>
                  <a:schemeClr val="accent2"/>
                </a:solidFill>
              </a:endParaRPr>
            </a:p>
          </p:txBody>
        </p:sp>
      </p:grpSp>
      <p:grpSp>
        <p:nvGrpSpPr>
          <p:cNvPr id="44" name="Group 43"/>
          <p:cNvGrpSpPr/>
          <p:nvPr/>
        </p:nvGrpSpPr>
        <p:grpSpPr>
          <a:xfrm>
            <a:off x="5837092" y="3885526"/>
            <a:ext cx="1271082" cy="749471"/>
            <a:chOff x="5072532" y="1370926"/>
            <a:chExt cx="1271082" cy="749471"/>
          </a:xfrm>
        </p:grpSpPr>
        <p:sp>
          <p:nvSpPr>
            <p:cNvPr id="45" name="Rectangle 20"/>
            <p:cNvSpPr>
              <a:spLocks noChangeArrowheads="1"/>
            </p:cNvSpPr>
            <p:nvPr/>
          </p:nvSpPr>
          <p:spPr bwMode="auto">
            <a:xfrm>
              <a:off x="5249404" y="1370926"/>
              <a:ext cx="109421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rPr>
                <a:t>483</a:t>
              </a:r>
              <a:endParaRPr lang="en-US" baseline="-25000" dirty="0">
                <a:solidFill>
                  <a:schemeClr val="accent2"/>
                </a:solidFill>
              </a:endParaRPr>
            </a:p>
          </p:txBody>
        </p:sp>
        <p:sp>
          <p:nvSpPr>
            <p:cNvPr id="46" name="Oval 45"/>
            <p:cNvSpPr/>
            <p:nvPr/>
          </p:nvSpPr>
          <p:spPr>
            <a:xfrm>
              <a:off x="5072532" y="1565639"/>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47" name="Straight Arrow Connector 46"/>
            <p:cNvCxnSpPr/>
            <p:nvPr/>
          </p:nvCxnSpPr>
          <p:spPr bwMode="auto">
            <a:xfrm>
              <a:off x="5207674" y="1828562"/>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48" name="Rectangle 20"/>
            <p:cNvSpPr>
              <a:spLocks noChangeArrowheads="1"/>
            </p:cNvSpPr>
            <p:nvPr/>
          </p:nvSpPr>
          <p:spPr bwMode="auto">
            <a:xfrm>
              <a:off x="5143500" y="1765300"/>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a:solidFill>
                    <a:schemeClr val="bg2"/>
                  </a:solidFill>
                  <a:sym typeface="Symbol"/>
                </a:rPr>
                <a:t>3;3,</a:t>
              </a:r>
              <a:endParaRPr lang="en-US" sz="1600" baseline="-25000" dirty="0">
                <a:solidFill>
                  <a:schemeClr val="accent2"/>
                </a:solidFill>
              </a:endParaRPr>
            </a:p>
          </p:txBody>
        </p:sp>
      </p:grpSp>
      <p:grpSp>
        <p:nvGrpSpPr>
          <p:cNvPr id="49" name="Group 48"/>
          <p:cNvGrpSpPr/>
          <p:nvPr/>
        </p:nvGrpSpPr>
        <p:grpSpPr>
          <a:xfrm>
            <a:off x="5829624" y="4452984"/>
            <a:ext cx="1391307" cy="779416"/>
            <a:chOff x="5065064" y="1938384"/>
            <a:chExt cx="1391307" cy="779416"/>
          </a:xfrm>
        </p:grpSpPr>
        <p:sp>
          <p:nvSpPr>
            <p:cNvPr id="50" name="Rectangle 20"/>
            <p:cNvSpPr>
              <a:spLocks noChangeArrowheads="1"/>
            </p:cNvSpPr>
            <p:nvPr/>
          </p:nvSpPr>
          <p:spPr bwMode="auto">
            <a:xfrm>
              <a:off x="5241936" y="1938384"/>
              <a:ext cx="121443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rPr>
                <a:t>5694</a:t>
              </a:r>
              <a:endParaRPr lang="en-US" baseline="-25000" dirty="0">
                <a:solidFill>
                  <a:schemeClr val="accent2"/>
                </a:solidFill>
              </a:endParaRPr>
            </a:p>
          </p:txBody>
        </p:sp>
        <p:sp>
          <p:nvSpPr>
            <p:cNvPr id="51" name="Oval 50"/>
            <p:cNvSpPr/>
            <p:nvPr/>
          </p:nvSpPr>
          <p:spPr>
            <a:xfrm>
              <a:off x="5065064" y="2133097"/>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52" name="Straight Arrow Connector 51"/>
            <p:cNvCxnSpPr/>
            <p:nvPr/>
          </p:nvCxnSpPr>
          <p:spPr bwMode="auto">
            <a:xfrm>
              <a:off x="5225606" y="2421420"/>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53" name="Rectangle 20"/>
            <p:cNvSpPr>
              <a:spLocks noChangeArrowheads="1"/>
            </p:cNvSpPr>
            <p:nvPr/>
          </p:nvSpPr>
          <p:spPr bwMode="auto">
            <a:xfrm>
              <a:off x="5143500" y="2379246"/>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err="1">
                  <a:solidFill>
                    <a:schemeClr val="bg2"/>
                  </a:solidFill>
                  <a:sym typeface="Symbol"/>
                </a:rPr>
                <a:t>b;b</a:t>
              </a:r>
              <a:r>
                <a:rPr lang="en-US" sz="1600" dirty="0">
                  <a:solidFill>
                    <a:schemeClr val="bg2"/>
                  </a:solidFill>
                  <a:sym typeface="Symbol"/>
                </a:rPr>
                <a:t>,</a:t>
              </a:r>
              <a:endParaRPr lang="en-US" sz="1600" baseline="-25000" dirty="0">
                <a:solidFill>
                  <a:schemeClr val="accent2"/>
                </a:solidFill>
              </a:endParaRPr>
            </a:p>
          </p:txBody>
        </p:sp>
      </p:grpSp>
      <p:grpSp>
        <p:nvGrpSpPr>
          <p:cNvPr id="55" name="Group 54"/>
          <p:cNvGrpSpPr/>
          <p:nvPr/>
        </p:nvGrpSpPr>
        <p:grpSpPr>
          <a:xfrm>
            <a:off x="5847556" y="5045842"/>
            <a:ext cx="1391307" cy="811823"/>
            <a:chOff x="5082996" y="2531242"/>
            <a:chExt cx="1391307" cy="811823"/>
          </a:xfrm>
        </p:grpSpPr>
        <p:sp>
          <p:nvSpPr>
            <p:cNvPr id="63" name="Rectangle 20"/>
            <p:cNvSpPr>
              <a:spLocks noChangeArrowheads="1"/>
            </p:cNvSpPr>
            <p:nvPr/>
          </p:nvSpPr>
          <p:spPr bwMode="auto">
            <a:xfrm>
              <a:off x="5259868" y="2531242"/>
              <a:ext cx="1214435" cy="810478"/>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rPr>
                <a:t>3948</a:t>
              </a:r>
              <a:endParaRPr lang="en-US" baseline="-25000" dirty="0">
                <a:solidFill>
                  <a:schemeClr val="accent2"/>
                </a:solidFill>
              </a:endParaRPr>
            </a:p>
            <a:p>
              <a:pPr eaLnBrk="0" hangingPunct="0">
                <a:defRPr/>
              </a:pPr>
              <a:endParaRPr lang="en-US" baseline="-25000" dirty="0">
                <a:solidFill>
                  <a:schemeClr val="accent2"/>
                </a:solidFill>
              </a:endParaRPr>
            </a:p>
          </p:txBody>
        </p:sp>
        <p:sp>
          <p:nvSpPr>
            <p:cNvPr id="64" name="Oval 63"/>
            <p:cNvSpPr/>
            <p:nvPr/>
          </p:nvSpPr>
          <p:spPr>
            <a:xfrm>
              <a:off x="5082996" y="2725955"/>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65" name="Straight Arrow Connector 64"/>
            <p:cNvCxnSpPr/>
            <p:nvPr/>
          </p:nvCxnSpPr>
          <p:spPr bwMode="auto">
            <a:xfrm>
              <a:off x="5230838" y="3051230"/>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66" name="Rectangle 20"/>
            <p:cNvSpPr>
              <a:spLocks noChangeArrowheads="1"/>
            </p:cNvSpPr>
            <p:nvPr/>
          </p:nvSpPr>
          <p:spPr bwMode="auto">
            <a:xfrm>
              <a:off x="5168900" y="2993192"/>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a:solidFill>
                    <a:schemeClr val="bg2"/>
                  </a:solidFill>
                  <a:sym typeface="Symbol"/>
                </a:rPr>
                <a:t>4;4,</a:t>
              </a:r>
              <a:endParaRPr lang="en-US" sz="1600" baseline="-25000" dirty="0">
                <a:solidFill>
                  <a:schemeClr val="accent2"/>
                </a:solidFill>
              </a:endParaRPr>
            </a:p>
          </p:txBody>
        </p:sp>
      </p:grpSp>
      <p:grpSp>
        <p:nvGrpSpPr>
          <p:cNvPr id="67" name="Group 29">
            <a:extLst>
              <a:ext uri="{FF2B5EF4-FFF2-40B4-BE49-F238E27FC236}">
                <a16:creationId xmlns:a16="http://schemas.microsoft.com/office/drawing/2014/main" id="{8FD5643F-F6B1-4373-83B6-B77EF6BB4601}"/>
              </a:ext>
            </a:extLst>
          </p:cNvPr>
          <p:cNvGrpSpPr>
            <a:grpSpLocks/>
          </p:cNvGrpSpPr>
          <p:nvPr/>
        </p:nvGrpSpPr>
        <p:grpSpPr bwMode="auto">
          <a:xfrm>
            <a:off x="3998701" y="4744361"/>
            <a:ext cx="1223454" cy="1239990"/>
            <a:chOff x="2065" y="1551"/>
            <a:chExt cx="1628" cy="1988"/>
          </a:xfrm>
        </p:grpSpPr>
        <p:sp>
          <p:nvSpPr>
            <p:cNvPr id="68"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1287617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ppt_x"/>
                                          </p:val>
                                        </p:tav>
                                        <p:tav tm="100000">
                                          <p:val>
                                            <p:strVal val="#ppt_x"/>
                                          </p:val>
                                        </p:tav>
                                      </p:tavLst>
                                    </p:anim>
                                    <p:anim calcmode="lin" valueType="num">
                                      <p:cBhvr additive="base">
                                        <p:cTn id="8"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ppt_x"/>
                                          </p:val>
                                        </p:tav>
                                        <p:tav tm="100000">
                                          <p:val>
                                            <p:strVal val="#ppt_x"/>
                                          </p:val>
                                        </p:tav>
                                      </p:tavLst>
                                    </p:anim>
                                    <p:anim calcmode="lin" valueType="num">
                                      <p:cBhvr additive="base">
                                        <p:cTn id="1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ppt_x"/>
                                          </p:val>
                                        </p:tav>
                                        <p:tav tm="100000">
                                          <p:val>
                                            <p:strVal val="#ppt_x"/>
                                          </p:val>
                                        </p:tav>
                                      </p:tavLst>
                                    </p:anim>
                                    <p:anim calcmode="lin" valueType="num">
                                      <p:cBhvr additive="base">
                                        <p:cTn id="2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additive="base">
                                        <p:cTn id="25" dur="500" fill="hold"/>
                                        <p:tgtEl>
                                          <p:spTgt spid="44"/>
                                        </p:tgtEl>
                                        <p:attrNameLst>
                                          <p:attrName>ppt_x</p:attrName>
                                        </p:attrNameLst>
                                      </p:cBhvr>
                                      <p:tavLst>
                                        <p:tav tm="0">
                                          <p:val>
                                            <p:strVal val="#ppt_x"/>
                                          </p:val>
                                        </p:tav>
                                        <p:tav tm="100000">
                                          <p:val>
                                            <p:strVal val="#ppt_x"/>
                                          </p:val>
                                        </p:tav>
                                      </p:tavLst>
                                    </p:anim>
                                    <p:anim calcmode="lin" valueType="num">
                                      <p:cBhvr additive="base">
                                        <p:cTn id="26"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9"/>
                                        </p:tgtEl>
                                        <p:attrNameLst>
                                          <p:attrName>style.visibility</p:attrName>
                                        </p:attrNameLst>
                                      </p:cBhvr>
                                      <p:to>
                                        <p:strVal val="visible"/>
                                      </p:to>
                                    </p:set>
                                    <p:anim calcmode="lin" valueType="num">
                                      <p:cBhvr additive="base">
                                        <p:cTn id="31" dur="500" fill="hold"/>
                                        <p:tgtEl>
                                          <p:spTgt spid="49"/>
                                        </p:tgtEl>
                                        <p:attrNameLst>
                                          <p:attrName>ppt_x</p:attrName>
                                        </p:attrNameLst>
                                      </p:cBhvr>
                                      <p:tavLst>
                                        <p:tav tm="0">
                                          <p:val>
                                            <p:strVal val="#ppt_x"/>
                                          </p:val>
                                        </p:tav>
                                        <p:tav tm="100000">
                                          <p:val>
                                            <p:strVal val="#ppt_x"/>
                                          </p:val>
                                        </p:tav>
                                      </p:tavLst>
                                    </p:anim>
                                    <p:anim calcmode="lin" valueType="num">
                                      <p:cBhvr additive="base">
                                        <p:cTn id="32"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5"/>
                                        </p:tgtEl>
                                        <p:attrNameLst>
                                          <p:attrName>style.visibility</p:attrName>
                                        </p:attrNameLst>
                                      </p:cBhvr>
                                      <p:to>
                                        <p:strVal val="visible"/>
                                      </p:to>
                                    </p:set>
                                    <p:anim calcmode="lin" valueType="num">
                                      <p:cBhvr additive="base">
                                        <p:cTn id="37" dur="500" fill="hold"/>
                                        <p:tgtEl>
                                          <p:spTgt spid="55"/>
                                        </p:tgtEl>
                                        <p:attrNameLst>
                                          <p:attrName>ppt_x</p:attrName>
                                        </p:attrNameLst>
                                      </p:cBhvr>
                                      <p:tavLst>
                                        <p:tav tm="0">
                                          <p:val>
                                            <p:strVal val="#ppt_x"/>
                                          </p:val>
                                        </p:tav>
                                        <p:tav tm="100000">
                                          <p:val>
                                            <p:strVal val="#ppt_x"/>
                                          </p:val>
                                        </p:tav>
                                      </p:tavLst>
                                    </p:anim>
                                    <p:anim calcmode="lin" valueType="num">
                                      <p:cBhvr additive="base">
                                        <p:cTn id="38"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additive="base">
                                        <p:cTn id="43" dur="500" fill="hold"/>
                                        <p:tgtEl>
                                          <p:spTgt spid="67"/>
                                        </p:tgtEl>
                                        <p:attrNameLst>
                                          <p:attrName>ppt_x</p:attrName>
                                        </p:attrNameLst>
                                      </p:cBhvr>
                                      <p:tavLst>
                                        <p:tav tm="0">
                                          <p:val>
                                            <p:strVal val="#ppt_x"/>
                                          </p:val>
                                        </p:tav>
                                        <p:tav tm="100000">
                                          <p:val>
                                            <p:strVal val="#ppt_x"/>
                                          </p:val>
                                        </p:tav>
                                      </p:tavLst>
                                    </p:anim>
                                    <p:anim calcmode="lin" valueType="num">
                                      <p:cBhvr additive="base">
                                        <p:cTn id="44"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grpSp>
        <p:nvGrpSpPr>
          <p:cNvPr id="2" name="Group 1"/>
          <p:cNvGrpSpPr/>
          <p:nvPr/>
        </p:nvGrpSpPr>
        <p:grpSpPr>
          <a:xfrm>
            <a:off x="152400" y="1141679"/>
            <a:ext cx="3440724" cy="534721"/>
            <a:chOff x="152400" y="1141679"/>
            <a:chExt cx="3440724" cy="534721"/>
          </a:xfrm>
        </p:grpSpPr>
        <p:pic>
          <p:nvPicPr>
            <p:cNvPr id="25" name="Picture 3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11416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p:cNvSpPr/>
            <p:nvPr/>
          </p:nvSpPr>
          <p:spPr bwMode="auto">
            <a:xfrm>
              <a:off x="545124" y="1214735"/>
              <a:ext cx="3048000" cy="461665"/>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Sum mod 100</a:t>
              </a:r>
              <a:endParaRPr lang="en-US" sz="2400" dirty="0">
                <a:solidFill>
                  <a:srgbClr val="66FF33"/>
                </a:solidFill>
                <a:effectLst>
                  <a:outerShdw blurRad="38100" dist="38100" dir="2700000" algn="tl">
                    <a:srgbClr val="000000"/>
                  </a:outerShdw>
                </a:effectLst>
              </a:endParaRPr>
            </a:p>
          </p:txBody>
        </p:sp>
      </p:gr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grpSp>
        <p:nvGrpSpPr>
          <p:cNvPr id="117" name="Group 116"/>
          <p:cNvGrpSpPr/>
          <p:nvPr/>
        </p:nvGrpSpPr>
        <p:grpSpPr>
          <a:xfrm>
            <a:off x="5181600" y="118200"/>
            <a:ext cx="6510431" cy="720000"/>
            <a:chOff x="1143000" y="457200"/>
            <a:chExt cx="6510431" cy="720000"/>
          </a:xfrm>
        </p:grpSpPr>
        <p:pic>
          <p:nvPicPr>
            <p:cNvPr id="118" name="Picture 10" descr="dd00786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grpSp>
        <p:nvGrpSpPr>
          <p:cNvPr id="84" name="Group 83"/>
          <p:cNvGrpSpPr/>
          <p:nvPr/>
        </p:nvGrpSpPr>
        <p:grpSpPr>
          <a:xfrm>
            <a:off x="4980169" y="914400"/>
            <a:ext cx="6983231" cy="1289893"/>
            <a:chOff x="5056369" y="914400"/>
            <a:chExt cx="6983231" cy="1289893"/>
          </a:xfrm>
        </p:grpSpPr>
        <p:sp>
          <p:nvSpPr>
            <p:cNvPr id="91" name="Up Arrow 90"/>
            <p:cNvSpPr/>
            <p:nvPr/>
          </p:nvSpPr>
          <p:spPr>
            <a:xfrm flipV="1">
              <a:off x="7391400" y="9144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grpSp>
          <p:nvGrpSpPr>
            <p:cNvPr id="92" name="Group 91"/>
            <p:cNvGrpSpPr/>
            <p:nvPr/>
          </p:nvGrpSpPr>
          <p:grpSpPr>
            <a:xfrm>
              <a:off x="5056369" y="1484293"/>
              <a:ext cx="6983231" cy="720000"/>
              <a:chOff x="937404" y="2556600"/>
              <a:chExt cx="6983231" cy="720000"/>
            </a:xfrm>
          </p:grpSpPr>
          <p:pic>
            <p:nvPicPr>
              <p:cNvPr id="93" name="Picture 10" descr="dd00786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374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Rectangle 7"/>
              <p:cNvSpPr>
                <a:spLocks noChangeArrowheads="1"/>
              </p:cNvSpPr>
              <p:nvPr/>
            </p:nvSpPr>
            <p:spPr bwMode="auto">
              <a:xfrm>
                <a:off x="1656635" y="2632800"/>
                <a:ext cx="626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L1: Meaningful names</a:t>
                </a:r>
              </a:p>
            </p:txBody>
          </p:sp>
        </p:grpSp>
      </p:grpSp>
    </p:spTree>
    <p:extLst>
      <p:ext uri="{BB962C8B-B14F-4D97-AF65-F5344CB8AC3E}">
        <p14:creationId xmlns:p14="http://schemas.microsoft.com/office/powerpoint/2010/main" val="1728537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ppt_x"/>
                                          </p:val>
                                        </p:tav>
                                        <p:tav tm="100000">
                                          <p:val>
                                            <p:strVal val="#ppt_x"/>
                                          </p:val>
                                        </p:tav>
                                      </p:tavLst>
                                    </p:anim>
                                    <p:anim calcmode="lin" valueType="num">
                                      <p:cBhvr additive="base">
                                        <p:cTn id="8" dur="500" fill="hold"/>
                                        <p:tgtEl>
                                          <p:spTgt spid="8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grpSp>
        <p:nvGrpSpPr>
          <p:cNvPr id="2" name="Group 1"/>
          <p:cNvGrpSpPr/>
          <p:nvPr/>
        </p:nvGrpSpPr>
        <p:grpSpPr>
          <a:xfrm>
            <a:off x="152400" y="1141679"/>
            <a:ext cx="3440724" cy="534721"/>
            <a:chOff x="152400" y="1141679"/>
            <a:chExt cx="3440724" cy="534721"/>
          </a:xfrm>
        </p:grpSpPr>
        <p:pic>
          <p:nvPicPr>
            <p:cNvPr id="25" name="Picture 3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11416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p:cNvSpPr/>
            <p:nvPr/>
          </p:nvSpPr>
          <p:spPr bwMode="auto">
            <a:xfrm>
              <a:off x="545124" y="1214735"/>
              <a:ext cx="3048000" cy="461665"/>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Sum mod 100</a:t>
              </a:r>
              <a:endParaRPr lang="en-US" sz="2400" dirty="0">
                <a:solidFill>
                  <a:srgbClr val="66FF33"/>
                </a:solidFill>
                <a:effectLst>
                  <a:outerShdw blurRad="38100" dist="38100" dir="2700000" algn="tl">
                    <a:srgbClr val="000000"/>
                  </a:outerShdw>
                </a:effectLst>
              </a:endParaRPr>
            </a:p>
          </p:txBody>
        </p:sp>
      </p:gr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grpSp>
        <p:nvGrpSpPr>
          <p:cNvPr id="57" name="Group 56"/>
          <p:cNvGrpSpPr/>
          <p:nvPr/>
        </p:nvGrpSpPr>
        <p:grpSpPr>
          <a:xfrm>
            <a:off x="4980169" y="914400"/>
            <a:ext cx="6983231" cy="1289893"/>
            <a:chOff x="5056369" y="914400"/>
            <a:chExt cx="6983231" cy="1289893"/>
          </a:xfrm>
        </p:grpSpPr>
        <p:sp>
          <p:nvSpPr>
            <p:cNvPr id="80" name="Up Arrow 79"/>
            <p:cNvSpPr/>
            <p:nvPr/>
          </p:nvSpPr>
          <p:spPr>
            <a:xfrm flipV="1">
              <a:off x="7391400" y="9144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grpSp>
          <p:nvGrpSpPr>
            <p:cNvPr id="81" name="Group 80"/>
            <p:cNvGrpSpPr/>
            <p:nvPr/>
          </p:nvGrpSpPr>
          <p:grpSpPr>
            <a:xfrm>
              <a:off x="5056369" y="1484293"/>
              <a:ext cx="6983231" cy="720000"/>
              <a:chOff x="937404" y="2556600"/>
              <a:chExt cx="6983231" cy="720000"/>
            </a:xfrm>
          </p:grpSpPr>
          <p:pic>
            <p:nvPicPr>
              <p:cNvPr id="82" name="Picture 10" descr="dd00786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374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 name="Rectangle 7"/>
              <p:cNvSpPr>
                <a:spLocks noChangeArrowheads="1"/>
              </p:cNvSpPr>
              <p:nvPr/>
            </p:nvSpPr>
            <p:spPr bwMode="auto">
              <a:xfrm>
                <a:off x="1656635" y="2632800"/>
                <a:ext cx="626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L1: Meaningful names</a:t>
                </a:r>
              </a:p>
            </p:txBody>
          </p:sp>
        </p:grpSp>
      </p:grpSp>
      <p:grpSp>
        <p:nvGrpSpPr>
          <p:cNvPr id="117" name="Group 116"/>
          <p:cNvGrpSpPr/>
          <p:nvPr/>
        </p:nvGrpSpPr>
        <p:grpSpPr>
          <a:xfrm>
            <a:off x="5181600" y="118200"/>
            <a:ext cx="6510431" cy="720000"/>
            <a:chOff x="1143000" y="457200"/>
            <a:chExt cx="6510431" cy="720000"/>
          </a:xfrm>
        </p:grpSpPr>
        <p:pic>
          <p:nvPicPr>
            <p:cNvPr id="118" name="Picture 10" descr="dd00786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grpSp>
        <p:nvGrpSpPr>
          <p:cNvPr id="84" name="Group 83"/>
          <p:cNvGrpSpPr/>
          <p:nvPr/>
        </p:nvGrpSpPr>
        <p:grpSpPr>
          <a:xfrm>
            <a:off x="5334000" y="152400"/>
            <a:ext cx="3701855" cy="6629400"/>
            <a:chOff x="4680145" y="152400"/>
            <a:chExt cx="3701855" cy="6629400"/>
          </a:xfrm>
        </p:grpSpPr>
        <p:sp>
          <p:nvSpPr>
            <p:cNvPr id="91" name="Rectangle 90"/>
            <p:cNvSpPr/>
            <p:nvPr/>
          </p:nvSpPr>
          <p:spPr>
            <a:xfrm>
              <a:off x="4680145" y="152400"/>
              <a:ext cx="3701855" cy="6629400"/>
            </a:xfrm>
            <a:prstGeom prst="rect">
              <a:avLst/>
            </a:prstGeom>
            <a:solidFill>
              <a:schemeClr val="tx1"/>
            </a:solidFill>
            <a:ln>
              <a:noFill/>
            </a:ln>
          </p:spPr>
          <p:txBody>
            <a:bodyPr wrap="square" rtlCol="0" anchor="ctr">
              <a:spAutoFit/>
            </a:bodyPr>
            <a:lstStyle/>
            <a:p>
              <a:pPr algn="l"/>
              <a:endParaRPr lang="en-US" sz="2400" dirty="0"/>
            </a:p>
          </p:txBody>
        </p:sp>
        <p:sp>
          <p:nvSpPr>
            <p:cNvPr id="92" name="Rectangle 20"/>
            <p:cNvSpPr>
              <a:spLocks noChangeArrowheads="1"/>
            </p:cNvSpPr>
            <p:nvPr/>
          </p:nvSpPr>
          <p:spPr bwMode="auto">
            <a:xfrm>
              <a:off x="5249959" y="170426"/>
              <a:ext cx="158953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=0</a:t>
              </a:r>
              <a:r>
                <a:rPr lang="en-US" baseline="-25000" dirty="0">
                  <a:solidFill>
                    <a:schemeClr val="accent2"/>
                  </a:solidFill>
                  <a:sym typeface="Symbol"/>
                </a:rPr>
                <a:t></a:t>
              </a:r>
              <a:endParaRPr lang="en-US" baseline="-25000" dirty="0">
                <a:solidFill>
                  <a:schemeClr val="accent2"/>
                </a:solidFill>
              </a:endParaRPr>
            </a:p>
          </p:txBody>
        </p:sp>
        <p:sp>
          <p:nvSpPr>
            <p:cNvPr id="93" name="Oval 92"/>
            <p:cNvSpPr/>
            <p:nvPr/>
          </p:nvSpPr>
          <p:spPr>
            <a:xfrm>
              <a:off x="5073087" y="365139"/>
              <a:ext cx="299046" cy="292616"/>
            </a:xfrm>
            <a:prstGeom prst="ellipse">
              <a:avLst/>
            </a:prstGeom>
            <a:ln>
              <a:solidFill>
                <a:schemeClr val="bg2"/>
              </a:solidFill>
            </a:ln>
          </p:spPr>
          <p:txBody>
            <a:bodyPr wrap="square" rtlCol="0" anchor="ctr">
              <a:spAutoFit/>
            </a:bodyPr>
            <a:lstStyle/>
            <a:p>
              <a:pPr algn="l"/>
              <a:endParaRPr lang="en-US" sz="2400" dirty="0"/>
            </a:p>
          </p:txBody>
        </p:sp>
      </p:grpSp>
      <p:grpSp>
        <p:nvGrpSpPr>
          <p:cNvPr id="94" name="Group 93"/>
          <p:cNvGrpSpPr/>
          <p:nvPr/>
        </p:nvGrpSpPr>
        <p:grpSpPr>
          <a:xfrm>
            <a:off x="5733855" y="600268"/>
            <a:ext cx="2189767" cy="701020"/>
            <a:chOff x="5080000" y="600268"/>
            <a:chExt cx="2189767" cy="701020"/>
          </a:xfrm>
        </p:grpSpPr>
        <p:sp>
          <p:nvSpPr>
            <p:cNvPr id="95" name="Rectangle 20"/>
            <p:cNvSpPr>
              <a:spLocks noChangeArrowheads="1"/>
            </p:cNvSpPr>
            <p:nvPr/>
          </p:nvSpPr>
          <p:spPr bwMode="auto">
            <a:xfrm>
              <a:off x="5118815" y="600268"/>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err="1">
                  <a:solidFill>
                    <a:schemeClr val="bg2"/>
                  </a:solidFill>
                  <a:sym typeface="Symbol"/>
                </a:rPr>
                <a:t>b;b</a:t>
              </a:r>
              <a:r>
                <a:rPr lang="en-US" sz="1600" dirty="0">
                  <a:solidFill>
                    <a:schemeClr val="bg2"/>
                  </a:solidFill>
                  <a:sym typeface="Symbol"/>
                </a:rPr>
                <a:t>,</a:t>
              </a:r>
              <a:endParaRPr lang="en-US" sz="1600" baseline="-25000" dirty="0">
                <a:solidFill>
                  <a:schemeClr val="accent2"/>
                </a:solidFill>
              </a:endParaRPr>
            </a:p>
          </p:txBody>
        </p:sp>
        <p:sp>
          <p:nvSpPr>
            <p:cNvPr id="96" name="Oval 95"/>
            <p:cNvSpPr/>
            <p:nvPr/>
          </p:nvSpPr>
          <p:spPr>
            <a:xfrm>
              <a:off x="5080000" y="985481"/>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97" name="Straight Arrow Connector 96"/>
            <p:cNvCxnSpPr/>
            <p:nvPr/>
          </p:nvCxnSpPr>
          <p:spPr bwMode="auto">
            <a:xfrm>
              <a:off x="5222610" y="680946"/>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98" name="Rectangle 20"/>
            <p:cNvSpPr>
              <a:spLocks noChangeArrowheads="1"/>
            </p:cNvSpPr>
            <p:nvPr/>
          </p:nvSpPr>
          <p:spPr bwMode="auto">
            <a:xfrm>
              <a:off x="5245815" y="778068"/>
              <a:ext cx="202395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=1,s=0</a:t>
              </a:r>
              <a:r>
                <a:rPr lang="en-US" baseline="-25000" dirty="0">
                  <a:solidFill>
                    <a:schemeClr val="accent2"/>
                  </a:solidFill>
                  <a:sym typeface="Symbol"/>
                </a:rPr>
                <a:t></a:t>
              </a:r>
              <a:endParaRPr lang="en-US" baseline="-25000" dirty="0">
                <a:solidFill>
                  <a:schemeClr val="accent2"/>
                </a:solidFill>
              </a:endParaRPr>
            </a:p>
          </p:txBody>
        </p:sp>
      </p:grpSp>
      <p:grpSp>
        <p:nvGrpSpPr>
          <p:cNvPr id="99" name="Group 98"/>
          <p:cNvGrpSpPr/>
          <p:nvPr/>
        </p:nvGrpSpPr>
        <p:grpSpPr>
          <a:xfrm>
            <a:off x="5726387" y="1261104"/>
            <a:ext cx="2648061" cy="633042"/>
            <a:chOff x="5072532" y="1261104"/>
            <a:chExt cx="2648061" cy="633042"/>
          </a:xfrm>
        </p:grpSpPr>
        <p:sp>
          <p:nvSpPr>
            <p:cNvPr id="100" name="Rectangle 20"/>
            <p:cNvSpPr>
              <a:spLocks noChangeArrowheads="1"/>
            </p:cNvSpPr>
            <p:nvPr/>
          </p:nvSpPr>
          <p:spPr bwMode="auto">
            <a:xfrm>
              <a:off x="5249404" y="1370926"/>
              <a:ext cx="2471189"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=2,s=0,x=2</a:t>
              </a:r>
              <a:r>
                <a:rPr lang="en-US" baseline="-25000" dirty="0">
                  <a:solidFill>
                    <a:schemeClr val="accent2"/>
                  </a:solidFill>
                  <a:sym typeface="Symbol"/>
                </a:rPr>
                <a:t></a:t>
              </a:r>
              <a:endParaRPr lang="en-US" baseline="-25000" dirty="0">
                <a:solidFill>
                  <a:schemeClr val="accent2"/>
                </a:solidFill>
              </a:endParaRPr>
            </a:p>
          </p:txBody>
        </p:sp>
        <p:sp>
          <p:nvSpPr>
            <p:cNvPr id="101" name="Oval 100"/>
            <p:cNvSpPr/>
            <p:nvPr/>
          </p:nvSpPr>
          <p:spPr>
            <a:xfrm>
              <a:off x="5072532" y="1565639"/>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102" name="Straight Arrow Connector 101"/>
            <p:cNvCxnSpPr/>
            <p:nvPr/>
          </p:nvCxnSpPr>
          <p:spPr bwMode="auto">
            <a:xfrm>
              <a:off x="5215142" y="1261104"/>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103" name="Rectangle 20"/>
            <p:cNvSpPr>
              <a:spLocks noChangeArrowheads="1"/>
            </p:cNvSpPr>
            <p:nvPr/>
          </p:nvSpPr>
          <p:spPr bwMode="auto">
            <a:xfrm>
              <a:off x="5143500" y="1261646"/>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a:solidFill>
                    <a:schemeClr val="bg2"/>
                  </a:solidFill>
                  <a:sym typeface="Symbol"/>
                </a:rPr>
                <a:t>2;2,</a:t>
              </a:r>
              <a:endParaRPr lang="en-US" sz="1600" baseline="-25000" dirty="0">
                <a:solidFill>
                  <a:schemeClr val="accent2"/>
                </a:solidFill>
              </a:endParaRPr>
            </a:p>
          </p:txBody>
        </p:sp>
      </p:grpSp>
      <p:grpSp>
        <p:nvGrpSpPr>
          <p:cNvPr id="104" name="Group 103"/>
          <p:cNvGrpSpPr/>
          <p:nvPr/>
        </p:nvGrpSpPr>
        <p:grpSpPr>
          <a:xfrm>
            <a:off x="5718919" y="1765300"/>
            <a:ext cx="3035988" cy="696304"/>
            <a:chOff x="5065064" y="1765300"/>
            <a:chExt cx="3035988" cy="696304"/>
          </a:xfrm>
        </p:grpSpPr>
        <p:sp>
          <p:nvSpPr>
            <p:cNvPr id="105" name="Rectangle 20"/>
            <p:cNvSpPr>
              <a:spLocks noChangeArrowheads="1"/>
            </p:cNvSpPr>
            <p:nvPr/>
          </p:nvSpPr>
          <p:spPr bwMode="auto">
            <a:xfrm>
              <a:off x="5241936" y="1938384"/>
              <a:ext cx="285911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=3,s=0,x=2,y=3</a:t>
              </a:r>
              <a:r>
                <a:rPr lang="en-US" baseline="-25000" dirty="0">
                  <a:solidFill>
                    <a:schemeClr val="accent2"/>
                  </a:solidFill>
                  <a:sym typeface="Symbol"/>
                </a:rPr>
                <a:t></a:t>
              </a:r>
              <a:endParaRPr lang="en-US" baseline="-25000" dirty="0">
                <a:solidFill>
                  <a:schemeClr val="accent2"/>
                </a:solidFill>
              </a:endParaRPr>
            </a:p>
          </p:txBody>
        </p:sp>
        <p:sp>
          <p:nvSpPr>
            <p:cNvPr id="106" name="Oval 105"/>
            <p:cNvSpPr/>
            <p:nvPr/>
          </p:nvSpPr>
          <p:spPr>
            <a:xfrm>
              <a:off x="5065064" y="2133097"/>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107" name="Straight Arrow Connector 106"/>
            <p:cNvCxnSpPr/>
            <p:nvPr/>
          </p:nvCxnSpPr>
          <p:spPr bwMode="auto">
            <a:xfrm>
              <a:off x="5207674" y="1828562"/>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108" name="Rectangle 20"/>
            <p:cNvSpPr>
              <a:spLocks noChangeArrowheads="1"/>
            </p:cNvSpPr>
            <p:nvPr/>
          </p:nvSpPr>
          <p:spPr bwMode="auto">
            <a:xfrm>
              <a:off x="5143500" y="1765300"/>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a:solidFill>
                    <a:schemeClr val="bg2"/>
                  </a:solidFill>
                  <a:sym typeface="Symbol"/>
                </a:rPr>
                <a:t>3;3,</a:t>
              </a:r>
              <a:endParaRPr lang="en-US" sz="1600" baseline="-25000" dirty="0">
                <a:solidFill>
                  <a:schemeClr val="accent2"/>
                </a:solidFill>
              </a:endParaRPr>
            </a:p>
          </p:txBody>
        </p:sp>
      </p:grpSp>
      <p:grpSp>
        <p:nvGrpSpPr>
          <p:cNvPr id="109" name="Group 108"/>
          <p:cNvGrpSpPr/>
          <p:nvPr/>
        </p:nvGrpSpPr>
        <p:grpSpPr>
          <a:xfrm>
            <a:off x="5736851" y="2379246"/>
            <a:ext cx="2261738" cy="675216"/>
            <a:chOff x="5082996" y="2379246"/>
            <a:chExt cx="2261738" cy="675216"/>
          </a:xfrm>
        </p:grpSpPr>
        <p:sp>
          <p:nvSpPr>
            <p:cNvPr id="110" name="Rectangle 20"/>
            <p:cNvSpPr>
              <a:spLocks noChangeArrowheads="1"/>
            </p:cNvSpPr>
            <p:nvPr/>
          </p:nvSpPr>
          <p:spPr bwMode="auto">
            <a:xfrm>
              <a:off x="5259868" y="2531242"/>
              <a:ext cx="208486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=1,s=23</a:t>
              </a:r>
              <a:r>
                <a:rPr lang="en-US" baseline="-25000" dirty="0">
                  <a:solidFill>
                    <a:schemeClr val="accent2"/>
                  </a:solidFill>
                  <a:sym typeface="Symbol"/>
                </a:rPr>
                <a:t></a:t>
              </a:r>
              <a:endParaRPr lang="en-US" baseline="-25000" dirty="0">
                <a:solidFill>
                  <a:schemeClr val="accent2"/>
                </a:solidFill>
              </a:endParaRPr>
            </a:p>
          </p:txBody>
        </p:sp>
        <p:sp>
          <p:nvSpPr>
            <p:cNvPr id="111" name="Oval 110"/>
            <p:cNvSpPr/>
            <p:nvPr/>
          </p:nvSpPr>
          <p:spPr>
            <a:xfrm>
              <a:off x="5082996" y="2725955"/>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112" name="Straight Arrow Connector 111"/>
            <p:cNvCxnSpPr/>
            <p:nvPr/>
          </p:nvCxnSpPr>
          <p:spPr bwMode="auto">
            <a:xfrm>
              <a:off x="5225606" y="2421420"/>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113" name="Rectangle 20"/>
            <p:cNvSpPr>
              <a:spLocks noChangeArrowheads="1"/>
            </p:cNvSpPr>
            <p:nvPr/>
          </p:nvSpPr>
          <p:spPr bwMode="auto">
            <a:xfrm>
              <a:off x="5143500" y="2379246"/>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err="1">
                  <a:solidFill>
                    <a:schemeClr val="bg2"/>
                  </a:solidFill>
                  <a:sym typeface="Symbol"/>
                </a:rPr>
                <a:t>b;b</a:t>
              </a:r>
              <a:r>
                <a:rPr lang="en-US" sz="1600" dirty="0">
                  <a:solidFill>
                    <a:schemeClr val="bg2"/>
                  </a:solidFill>
                  <a:sym typeface="Symbol"/>
                </a:rPr>
                <a:t>,</a:t>
              </a:r>
              <a:endParaRPr lang="en-US" sz="1600" baseline="-25000" dirty="0">
                <a:solidFill>
                  <a:schemeClr val="accent2"/>
                </a:solidFill>
              </a:endParaRPr>
            </a:p>
          </p:txBody>
        </p:sp>
      </p:grpSp>
      <p:grpSp>
        <p:nvGrpSpPr>
          <p:cNvPr id="114" name="Group 113"/>
          <p:cNvGrpSpPr/>
          <p:nvPr/>
        </p:nvGrpSpPr>
        <p:grpSpPr>
          <a:xfrm>
            <a:off x="5742083" y="2993192"/>
            <a:ext cx="2708975" cy="691080"/>
            <a:chOff x="5088228" y="2993192"/>
            <a:chExt cx="2708975" cy="691080"/>
          </a:xfrm>
        </p:grpSpPr>
        <p:sp>
          <p:nvSpPr>
            <p:cNvPr id="115" name="Rectangle 20"/>
            <p:cNvSpPr>
              <a:spLocks noChangeArrowheads="1"/>
            </p:cNvSpPr>
            <p:nvPr/>
          </p:nvSpPr>
          <p:spPr bwMode="auto">
            <a:xfrm>
              <a:off x="5265100" y="3161052"/>
              <a:ext cx="253210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=2,s=23,x=4</a:t>
              </a:r>
              <a:r>
                <a:rPr lang="en-US" baseline="-25000" dirty="0">
                  <a:solidFill>
                    <a:schemeClr val="accent2"/>
                  </a:solidFill>
                  <a:sym typeface="Symbol"/>
                </a:rPr>
                <a:t></a:t>
              </a:r>
              <a:endParaRPr lang="en-US" baseline="-25000" dirty="0">
                <a:solidFill>
                  <a:schemeClr val="accent2"/>
                </a:solidFill>
              </a:endParaRPr>
            </a:p>
          </p:txBody>
        </p:sp>
        <p:sp>
          <p:nvSpPr>
            <p:cNvPr id="116" name="Oval 115"/>
            <p:cNvSpPr/>
            <p:nvPr/>
          </p:nvSpPr>
          <p:spPr>
            <a:xfrm>
              <a:off x="5088228" y="3355765"/>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120" name="Straight Arrow Connector 119"/>
            <p:cNvCxnSpPr/>
            <p:nvPr/>
          </p:nvCxnSpPr>
          <p:spPr bwMode="auto">
            <a:xfrm>
              <a:off x="5230838" y="3051230"/>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121" name="Rectangle 20"/>
            <p:cNvSpPr>
              <a:spLocks noChangeArrowheads="1"/>
            </p:cNvSpPr>
            <p:nvPr/>
          </p:nvSpPr>
          <p:spPr bwMode="auto">
            <a:xfrm>
              <a:off x="5168900" y="2993192"/>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a:solidFill>
                    <a:schemeClr val="bg2"/>
                  </a:solidFill>
                  <a:sym typeface="Symbol"/>
                </a:rPr>
                <a:t>4;4,</a:t>
              </a:r>
              <a:endParaRPr lang="en-US" sz="1600" baseline="-25000" dirty="0">
                <a:solidFill>
                  <a:schemeClr val="accent2"/>
                </a:solidFill>
              </a:endParaRPr>
            </a:p>
          </p:txBody>
        </p:sp>
      </p:grpSp>
      <p:grpSp>
        <p:nvGrpSpPr>
          <p:cNvPr id="122" name="Group 121"/>
          <p:cNvGrpSpPr/>
          <p:nvPr/>
        </p:nvGrpSpPr>
        <p:grpSpPr>
          <a:xfrm>
            <a:off x="5760015" y="3607138"/>
            <a:ext cx="3156214" cy="669992"/>
            <a:chOff x="5106160" y="3607138"/>
            <a:chExt cx="3156214" cy="669992"/>
          </a:xfrm>
        </p:grpSpPr>
        <p:sp>
          <p:nvSpPr>
            <p:cNvPr id="123" name="Rectangle 20"/>
            <p:cNvSpPr>
              <a:spLocks noChangeArrowheads="1"/>
            </p:cNvSpPr>
            <p:nvPr/>
          </p:nvSpPr>
          <p:spPr bwMode="auto">
            <a:xfrm>
              <a:off x="5283032" y="3753910"/>
              <a:ext cx="297934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=3,s=23,x=4,y=6</a:t>
              </a:r>
              <a:r>
                <a:rPr lang="en-US" baseline="-25000" dirty="0">
                  <a:solidFill>
                    <a:schemeClr val="accent2"/>
                  </a:solidFill>
                  <a:sym typeface="Symbol"/>
                </a:rPr>
                <a:t></a:t>
              </a:r>
              <a:endParaRPr lang="en-US" baseline="-25000" dirty="0">
                <a:solidFill>
                  <a:schemeClr val="accent2"/>
                </a:solidFill>
              </a:endParaRPr>
            </a:p>
          </p:txBody>
        </p:sp>
        <p:sp>
          <p:nvSpPr>
            <p:cNvPr id="124" name="Oval 123"/>
            <p:cNvSpPr/>
            <p:nvPr/>
          </p:nvSpPr>
          <p:spPr>
            <a:xfrm>
              <a:off x="5106160" y="3948623"/>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125" name="Straight Arrow Connector 124"/>
            <p:cNvCxnSpPr/>
            <p:nvPr/>
          </p:nvCxnSpPr>
          <p:spPr bwMode="auto">
            <a:xfrm>
              <a:off x="5248770" y="3644088"/>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126" name="Rectangle 20"/>
            <p:cNvSpPr>
              <a:spLocks noChangeArrowheads="1"/>
            </p:cNvSpPr>
            <p:nvPr/>
          </p:nvSpPr>
          <p:spPr bwMode="auto">
            <a:xfrm>
              <a:off x="5194300" y="3607138"/>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a:solidFill>
                    <a:schemeClr val="bg2"/>
                  </a:solidFill>
                  <a:sym typeface="Symbol"/>
                </a:rPr>
                <a:t>6;6,</a:t>
              </a:r>
              <a:endParaRPr lang="en-US" sz="1600" baseline="-25000" dirty="0">
                <a:solidFill>
                  <a:schemeClr val="accent2"/>
                </a:solidFill>
              </a:endParaRPr>
            </a:p>
          </p:txBody>
        </p:sp>
      </p:grpSp>
      <p:grpSp>
        <p:nvGrpSpPr>
          <p:cNvPr id="127" name="Group 126"/>
          <p:cNvGrpSpPr/>
          <p:nvPr/>
        </p:nvGrpSpPr>
        <p:grpSpPr>
          <a:xfrm>
            <a:off x="5765247" y="4221084"/>
            <a:ext cx="2261738" cy="636204"/>
            <a:chOff x="5111392" y="4221084"/>
            <a:chExt cx="2261738" cy="636204"/>
          </a:xfrm>
        </p:grpSpPr>
        <p:sp>
          <p:nvSpPr>
            <p:cNvPr id="128" name="Rectangle 20"/>
            <p:cNvSpPr>
              <a:spLocks noChangeArrowheads="1"/>
            </p:cNvSpPr>
            <p:nvPr/>
          </p:nvSpPr>
          <p:spPr bwMode="auto">
            <a:xfrm>
              <a:off x="5288264" y="4334068"/>
              <a:ext cx="208486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=1,s=69</a:t>
              </a:r>
              <a:r>
                <a:rPr lang="en-US" baseline="-25000" dirty="0">
                  <a:solidFill>
                    <a:schemeClr val="accent2"/>
                  </a:solidFill>
                  <a:sym typeface="Symbol"/>
                </a:rPr>
                <a:t></a:t>
              </a:r>
              <a:endParaRPr lang="en-US" baseline="-25000" dirty="0">
                <a:solidFill>
                  <a:schemeClr val="accent2"/>
                </a:solidFill>
              </a:endParaRPr>
            </a:p>
          </p:txBody>
        </p:sp>
        <p:sp>
          <p:nvSpPr>
            <p:cNvPr id="129" name="Oval 128"/>
            <p:cNvSpPr/>
            <p:nvPr/>
          </p:nvSpPr>
          <p:spPr>
            <a:xfrm>
              <a:off x="5111392" y="4528781"/>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130" name="Straight Arrow Connector 129"/>
            <p:cNvCxnSpPr/>
            <p:nvPr/>
          </p:nvCxnSpPr>
          <p:spPr bwMode="auto">
            <a:xfrm>
              <a:off x="5254002" y="4224246"/>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131" name="Rectangle 20"/>
            <p:cNvSpPr>
              <a:spLocks noChangeArrowheads="1"/>
            </p:cNvSpPr>
            <p:nvPr/>
          </p:nvSpPr>
          <p:spPr bwMode="auto">
            <a:xfrm>
              <a:off x="5219700" y="4221084"/>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err="1">
                  <a:solidFill>
                    <a:schemeClr val="bg2"/>
                  </a:solidFill>
                  <a:sym typeface="Symbol"/>
                </a:rPr>
                <a:t>b;b</a:t>
              </a:r>
              <a:r>
                <a:rPr lang="en-US" sz="1600" dirty="0">
                  <a:solidFill>
                    <a:schemeClr val="bg2"/>
                  </a:solidFill>
                  <a:sym typeface="Symbol"/>
                </a:rPr>
                <a:t>,</a:t>
              </a:r>
              <a:endParaRPr lang="en-US" sz="1600" baseline="-25000" dirty="0">
                <a:solidFill>
                  <a:schemeClr val="accent2"/>
                </a:solidFill>
              </a:endParaRPr>
            </a:p>
          </p:txBody>
        </p:sp>
      </p:grpSp>
      <p:grpSp>
        <p:nvGrpSpPr>
          <p:cNvPr id="132" name="Group 131"/>
          <p:cNvGrpSpPr/>
          <p:nvPr/>
        </p:nvGrpSpPr>
        <p:grpSpPr>
          <a:xfrm>
            <a:off x="5783179" y="4804404"/>
            <a:ext cx="2708975" cy="633042"/>
            <a:chOff x="5129324" y="4804404"/>
            <a:chExt cx="2708975" cy="633042"/>
          </a:xfrm>
        </p:grpSpPr>
        <p:sp>
          <p:nvSpPr>
            <p:cNvPr id="133" name="Rectangle 20"/>
            <p:cNvSpPr>
              <a:spLocks noChangeArrowheads="1"/>
            </p:cNvSpPr>
            <p:nvPr/>
          </p:nvSpPr>
          <p:spPr bwMode="auto">
            <a:xfrm>
              <a:off x="5306196" y="4914226"/>
              <a:ext cx="253210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=2,s=69,x=5</a:t>
              </a:r>
              <a:r>
                <a:rPr lang="en-US" baseline="-25000" dirty="0">
                  <a:solidFill>
                    <a:schemeClr val="accent2"/>
                  </a:solidFill>
                  <a:sym typeface="Symbol"/>
                </a:rPr>
                <a:t></a:t>
              </a:r>
              <a:endParaRPr lang="en-US" baseline="-25000" dirty="0">
                <a:solidFill>
                  <a:schemeClr val="accent2"/>
                </a:solidFill>
              </a:endParaRPr>
            </a:p>
          </p:txBody>
        </p:sp>
        <p:sp>
          <p:nvSpPr>
            <p:cNvPr id="134" name="Oval 133"/>
            <p:cNvSpPr/>
            <p:nvPr/>
          </p:nvSpPr>
          <p:spPr>
            <a:xfrm>
              <a:off x="5129324" y="5108939"/>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135" name="Straight Arrow Connector 134"/>
            <p:cNvCxnSpPr/>
            <p:nvPr/>
          </p:nvCxnSpPr>
          <p:spPr bwMode="auto">
            <a:xfrm>
              <a:off x="5271934" y="4804404"/>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136" name="Rectangle 20"/>
            <p:cNvSpPr>
              <a:spLocks noChangeArrowheads="1"/>
            </p:cNvSpPr>
            <p:nvPr/>
          </p:nvSpPr>
          <p:spPr bwMode="auto">
            <a:xfrm>
              <a:off x="5245100" y="4835030"/>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a:solidFill>
                    <a:schemeClr val="bg2"/>
                  </a:solidFill>
                  <a:sym typeface="Symbol"/>
                </a:rPr>
                <a:t>5;5,</a:t>
              </a:r>
              <a:endParaRPr lang="en-US" sz="1600" baseline="-25000" dirty="0">
                <a:solidFill>
                  <a:schemeClr val="accent2"/>
                </a:solidFill>
              </a:endParaRPr>
            </a:p>
          </p:txBody>
        </p:sp>
      </p:grpSp>
      <p:grpSp>
        <p:nvGrpSpPr>
          <p:cNvPr id="137" name="Group 136"/>
          <p:cNvGrpSpPr/>
          <p:nvPr/>
        </p:nvGrpSpPr>
        <p:grpSpPr>
          <a:xfrm>
            <a:off x="5795879" y="5415526"/>
            <a:ext cx="3156214" cy="633042"/>
            <a:chOff x="5142024" y="5415526"/>
            <a:chExt cx="3156214" cy="633042"/>
          </a:xfrm>
        </p:grpSpPr>
        <p:sp>
          <p:nvSpPr>
            <p:cNvPr id="138" name="Rectangle 20"/>
            <p:cNvSpPr>
              <a:spLocks noChangeArrowheads="1"/>
            </p:cNvSpPr>
            <p:nvPr/>
          </p:nvSpPr>
          <p:spPr bwMode="auto">
            <a:xfrm>
              <a:off x="5318896" y="5525348"/>
              <a:ext cx="297934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=3,s=69,x=5,y=8</a:t>
              </a:r>
              <a:r>
                <a:rPr lang="en-US" baseline="-25000" dirty="0">
                  <a:solidFill>
                    <a:schemeClr val="accent2"/>
                  </a:solidFill>
                  <a:sym typeface="Symbol"/>
                </a:rPr>
                <a:t></a:t>
              </a:r>
              <a:endParaRPr lang="en-US" baseline="-25000" dirty="0">
                <a:solidFill>
                  <a:schemeClr val="accent2"/>
                </a:solidFill>
              </a:endParaRPr>
            </a:p>
          </p:txBody>
        </p:sp>
        <p:sp>
          <p:nvSpPr>
            <p:cNvPr id="139" name="Oval 138"/>
            <p:cNvSpPr/>
            <p:nvPr/>
          </p:nvSpPr>
          <p:spPr>
            <a:xfrm>
              <a:off x="5142024" y="5720061"/>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140" name="Straight Arrow Connector 139"/>
            <p:cNvCxnSpPr/>
            <p:nvPr/>
          </p:nvCxnSpPr>
          <p:spPr bwMode="auto">
            <a:xfrm>
              <a:off x="5284634" y="5415526"/>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141" name="Rectangle 20"/>
            <p:cNvSpPr>
              <a:spLocks noChangeArrowheads="1"/>
            </p:cNvSpPr>
            <p:nvPr/>
          </p:nvSpPr>
          <p:spPr bwMode="auto">
            <a:xfrm>
              <a:off x="5270500" y="5448976"/>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a:solidFill>
                    <a:schemeClr val="bg2"/>
                  </a:solidFill>
                  <a:sym typeface="Symbol"/>
                </a:rPr>
                <a:t>8;8,</a:t>
              </a:r>
              <a:endParaRPr lang="en-US" sz="1600" baseline="-25000" dirty="0">
                <a:solidFill>
                  <a:schemeClr val="accent2"/>
                </a:solidFill>
              </a:endParaRPr>
            </a:p>
          </p:txBody>
        </p:sp>
      </p:grpSp>
      <p:grpSp>
        <p:nvGrpSpPr>
          <p:cNvPr id="142" name="Group 141"/>
          <p:cNvGrpSpPr/>
          <p:nvPr/>
        </p:nvGrpSpPr>
        <p:grpSpPr>
          <a:xfrm>
            <a:off x="5810055" y="5996358"/>
            <a:ext cx="2321049" cy="633042"/>
            <a:chOff x="5156200" y="5996358"/>
            <a:chExt cx="2321049" cy="633042"/>
          </a:xfrm>
        </p:grpSpPr>
        <p:sp>
          <p:nvSpPr>
            <p:cNvPr id="143" name="Rectangle 20"/>
            <p:cNvSpPr>
              <a:spLocks noChangeArrowheads="1"/>
            </p:cNvSpPr>
            <p:nvPr/>
          </p:nvSpPr>
          <p:spPr bwMode="auto">
            <a:xfrm>
              <a:off x="5333072" y="6106180"/>
              <a:ext cx="214417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=1,s=27</a:t>
              </a:r>
              <a:r>
                <a:rPr lang="en-US" baseline="-25000" dirty="0">
                  <a:solidFill>
                    <a:schemeClr val="accent2"/>
                  </a:solidFill>
                  <a:sym typeface="Symbol"/>
                </a:rPr>
                <a:t></a:t>
              </a:r>
              <a:endParaRPr lang="en-US" baseline="-25000" dirty="0">
                <a:solidFill>
                  <a:schemeClr val="accent2"/>
                </a:solidFill>
              </a:endParaRPr>
            </a:p>
          </p:txBody>
        </p:sp>
        <p:sp>
          <p:nvSpPr>
            <p:cNvPr id="144" name="Oval 143"/>
            <p:cNvSpPr/>
            <p:nvPr/>
          </p:nvSpPr>
          <p:spPr>
            <a:xfrm>
              <a:off x="5156200" y="6300893"/>
              <a:ext cx="299046" cy="292616"/>
            </a:xfrm>
            <a:prstGeom prst="ellipse">
              <a:avLst/>
            </a:prstGeom>
            <a:ln>
              <a:solidFill>
                <a:schemeClr val="bg2"/>
              </a:solidFill>
            </a:ln>
          </p:spPr>
          <p:txBody>
            <a:bodyPr wrap="square" rtlCol="0" anchor="ctr">
              <a:spAutoFit/>
            </a:bodyPr>
            <a:lstStyle/>
            <a:p>
              <a:pPr algn="l"/>
              <a:endParaRPr lang="en-US" sz="2400" dirty="0"/>
            </a:p>
          </p:txBody>
        </p:sp>
        <p:cxnSp>
          <p:nvCxnSpPr>
            <p:cNvPr id="145" name="Straight Arrow Connector 144"/>
            <p:cNvCxnSpPr/>
            <p:nvPr/>
          </p:nvCxnSpPr>
          <p:spPr bwMode="auto">
            <a:xfrm>
              <a:off x="5298810" y="5996358"/>
              <a:ext cx="6913" cy="291835"/>
            </a:xfrm>
            <a:prstGeom prst="straightConnector1">
              <a:avLst/>
            </a:prstGeom>
            <a:noFill/>
            <a:ln w="12700" cap="sq" cmpd="sng" algn="ctr">
              <a:solidFill>
                <a:schemeClr val="bg1"/>
              </a:solidFill>
              <a:prstDash val="solid"/>
              <a:round/>
              <a:headEnd type="none" w="med" len="med"/>
              <a:tailEnd type="arrow"/>
            </a:ln>
            <a:effectLst/>
          </p:spPr>
        </p:cxnSp>
        <p:sp>
          <p:nvSpPr>
            <p:cNvPr id="146" name="Rectangle 20"/>
            <p:cNvSpPr>
              <a:spLocks noChangeArrowheads="1"/>
            </p:cNvSpPr>
            <p:nvPr/>
          </p:nvSpPr>
          <p:spPr bwMode="auto">
            <a:xfrm>
              <a:off x="5295900" y="6062922"/>
              <a:ext cx="1070165" cy="338554"/>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600" dirty="0" err="1">
                  <a:solidFill>
                    <a:schemeClr val="bg2"/>
                  </a:solidFill>
                  <a:sym typeface="Symbol"/>
                </a:rPr>
                <a:t>b;b</a:t>
              </a:r>
              <a:r>
                <a:rPr lang="en-US" sz="1600" dirty="0">
                  <a:solidFill>
                    <a:schemeClr val="bg2"/>
                  </a:solidFill>
                  <a:sym typeface="Symbol"/>
                </a:rPr>
                <a:t>,</a:t>
              </a:r>
              <a:endParaRPr lang="en-US" sz="1600" baseline="-25000" dirty="0">
                <a:solidFill>
                  <a:schemeClr val="accent2"/>
                </a:solidFill>
              </a:endParaRPr>
            </a:p>
          </p:txBody>
        </p:sp>
      </p:grpSp>
      <p:grpSp>
        <p:nvGrpSpPr>
          <p:cNvPr id="147" name="Group 29">
            <a:extLst>
              <a:ext uri="{FF2B5EF4-FFF2-40B4-BE49-F238E27FC236}">
                <a16:creationId xmlns:a16="http://schemas.microsoft.com/office/drawing/2014/main" id="{8FD5643F-F6B1-4373-83B6-B77EF6BB4601}"/>
              </a:ext>
            </a:extLst>
          </p:cNvPr>
          <p:cNvGrpSpPr>
            <a:grpSpLocks/>
          </p:cNvGrpSpPr>
          <p:nvPr/>
        </p:nvGrpSpPr>
        <p:grpSpPr bwMode="auto">
          <a:xfrm>
            <a:off x="2971800" y="5160810"/>
            <a:ext cx="1223454" cy="1239990"/>
            <a:chOff x="2065" y="1551"/>
            <a:chExt cx="1628" cy="1988"/>
          </a:xfrm>
        </p:grpSpPr>
        <p:sp>
          <p:nvSpPr>
            <p:cNvPr id="148"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6"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3"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1620377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ppt_x"/>
                                          </p:val>
                                        </p:tav>
                                        <p:tav tm="100000">
                                          <p:val>
                                            <p:strVal val="#ppt_x"/>
                                          </p:val>
                                        </p:tav>
                                      </p:tavLst>
                                    </p:anim>
                                    <p:anim calcmode="lin" valueType="num">
                                      <p:cBhvr additive="base">
                                        <p:cTn id="8"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4"/>
                                        </p:tgtEl>
                                        <p:attrNameLst>
                                          <p:attrName>style.visibility</p:attrName>
                                        </p:attrNameLst>
                                      </p:cBhvr>
                                      <p:to>
                                        <p:strVal val="visible"/>
                                      </p:to>
                                    </p:set>
                                    <p:anim calcmode="lin" valueType="num">
                                      <p:cBhvr additive="base">
                                        <p:cTn id="13" dur="500" fill="hold"/>
                                        <p:tgtEl>
                                          <p:spTgt spid="94"/>
                                        </p:tgtEl>
                                        <p:attrNameLst>
                                          <p:attrName>ppt_x</p:attrName>
                                        </p:attrNameLst>
                                      </p:cBhvr>
                                      <p:tavLst>
                                        <p:tav tm="0">
                                          <p:val>
                                            <p:strVal val="#ppt_x"/>
                                          </p:val>
                                        </p:tav>
                                        <p:tav tm="100000">
                                          <p:val>
                                            <p:strVal val="#ppt_x"/>
                                          </p:val>
                                        </p:tav>
                                      </p:tavLst>
                                    </p:anim>
                                    <p:anim calcmode="lin" valueType="num">
                                      <p:cBhvr additive="base">
                                        <p:cTn id="14"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9"/>
                                        </p:tgtEl>
                                        <p:attrNameLst>
                                          <p:attrName>style.visibility</p:attrName>
                                        </p:attrNameLst>
                                      </p:cBhvr>
                                      <p:to>
                                        <p:strVal val="visible"/>
                                      </p:to>
                                    </p:set>
                                    <p:anim calcmode="lin" valueType="num">
                                      <p:cBhvr additive="base">
                                        <p:cTn id="19" dur="500" fill="hold"/>
                                        <p:tgtEl>
                                          <p:spTgt spid="99"/>
                                        </p:tgtEl>
                                        <p:attrNameLst>
                                          <p:attrName>ppt_x</p:attrName>
                                        </p:attrNameLst>
                                      </p:cBhvr>
                                      <p:tavLst>
                                        <p:tav tm="0">
                                          <p:val>
                                            <p:strVal val="#ppt_x"/>
                                          </p:val>
                                        </p:tav>
                                        <p:tav tm="100000">
                                          <p:val>
                                            <p:strVal val="#ppt_x"/>
                                          </p:val>
                                        </p:tav>
                                      </p:tavLst>
                                    </p:anim>
                                    <p:anim calcmode="lin" valueType="num">
                                      <p:cBhvr additive="base">
                                        <p:cTn id="20"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04"/>
                                        </p:tgtEl>
                                        <p:attrNameLst>
                                          <p:attrName>style.visibility</p:attrName>
                                        </p:attrNameLst>
                                      </p:cBhvr>
                                      <p:to>
                                        <p:strVal val="visible"/>
                                      </p:to>
                                    </p:set>
                                    <p:anim calcmode="lin" valueType="num">
                                      <p:cBhvr additive="base">
                                        <p:cTn id="25" dur="500" fill="hold"/>
                                        <p:tgtEl>
                                          <p:spTgt spid="104"/>
                                        </p:tgtEl>
                                        <p:attrNameLst>
                                          <p:attrName>ppt_x</p:attrName>
                                        </p:attrNameLst>
                                      </p:cBhvr>
                                      <p:tavLst>
                                        <p:tav tm="0">
                                          <p:val>
                                            <p:strVal val="#ppt_x"/>
                                          </p:val>
                                        </p:tav>
                                        <p:tav tm="100000">
                                          <p:val>
                                            <p:strVal val="#ppt_x"/>
                                          </p:val>
                                        </p:tav>
                                      </p:tavLst>
                                    </p:anim>
                                    <p:anim calcmode="lin" valueType="num">
                                      <p:cBhvr additive="base">
                                        <p:cTn id="26"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 calcmode="lin" valueType="num">
                                      <p:cBhvr additive="base">
                                        <p:cTn id="31" dur="500" fill="hold"/>
                                        <p:tgtEl>
                                          <p:spTgt spid="109"/>
                                        </p:tgtEl>
                                        <p:attrNameLst>
                                          <p:attrName>ppt_x</p:attrName>
                                        </p:attrNameLst>
                                      </p:cBhvr>
                                      <p:tavLst>
                                        <p:tav tm="0">
                                          <p:val>
                                            <p:strVal val="#ppt_x"/>
                                          </p:val>
                                        </p:tav>
                                        <p:tav tm="100000">
                                          <p:val>
                                            <p:strVal val="#ppt_x"/>
                                          </p:val>
                                        </p:tav>
                                      </p:tavLst>
                                    </p:anim>
                                    <p:anim calcmode="lin" valueType="num">
                                      <p:cBhvr additive="base">
                                        <p:cTn id="32"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14"/>
                                        </p:tgtEl>
                                        <p:attrNameLst>
                                          <p:attrName>style.visibility</p:attrName>
                                        </p:attrNameLst>
                                      </p:cBhvr>
                                      <p:to>
                                        <p:strVal val="visible"/>
                                      </p:to>
                                    </p:set>
                                    <p:anim calcmode="lin" valueType="num">
                                      <p:cBhvr additive="base">
                                        <p:cTn id="37" dur="500" fill="hold"/>
                                        <p:tgtEl>
                                          <p:spTgt spid="114"/>
                                        </p:tgtEl>
                                        <p:attrNameLst>
                                          <p:attrName>ppt_x</p:attrName>
                                        </p:attrNameLst>
                                      </p:cBhvr>
                                      <p:tavLst>
                                        <p:tav tm="0">
                                          <p:val>
                                            <p:strVal val="#ppt_x"/>
                                          </p:val>
                                        </p:tav>
                                        <p:tav tm="100000">
                                          <p:val>
                                            <p:strVal val="#ppt_x"/>
                                          </p:val>
                                        </p:tav>
                                      </p:tavLst>
                                    </p:anim>
                                    <p:anim calcmode="lin" valueType="num">
                                      <p:cBhvr additive="base">
                                        <p:cTn id="38" dur="500" fill="hold"/>
                                        <p:tgtEl>
                                          <p:spTgt spid="114"/>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22"/>
                                        </p:tgtEl>
                                        <p:attrNameLst>
                                          <p:attrName>style.visibility</p:attrName>
                                        </p:attrNameLst>
                                      </p:cBhvr>
                                      <p:to>
                                        <p:strVal val="visible"/>
                                      </p:to>
                                    </p:set>
                                    <p:anim calcmode="lin" valueType="num">
                                      <p:cBhvr additive="base">
                                        <p:cTn id="43" dur="500" fill="hold"/>
                                        <p:tgtEl>
                                          <p:spTgt spid="122"/>
                                        </p:tgtEl>
                                        <p:attrNameLst>
                                          <p:attrName>ppt_x</p:attrName>
                                        </p:attrNameLst>
                                      </p:cBhvr>
                                      <p:tavLst>
                                        <p:tav tm="0">
                                          <p:val>
                                            <p:strVal val="#ppt_x"/>
                                          </p:val>
                                        </p:tav>
                                        <p:tav tm="100000">
                                          <p:val>
                                            <p:strVal val="#ppt_x"/>
                                          </p:val>
                                        </p:tav>
                                      </p:tavLst>
                                    </p:anim>
                                    <p:anim calcmode="lin" valueType="num">
                                      <p:cBhvr additive="base">
                                        <p:cTn id="44" dur="500" fill="hold"/>
                                        <p:tgtEl>
                                          <p:spTgt spid="12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27"/>
                                        </p:tgtEl>
                                        <p:attrNameLst>
                                          <p:attrName>style.visibility</p:attrName>
                                        </p:attrNameLst>
                                      </p:cBhvr>
                                      <p:to>
                                        <p:strVal val="visible"/>
                                      </p:to>
                                    </p:set>
                                    <p:anim calcmode="lin" valueType="num">
                                      <p:cBhvr additive="base">
                                        <p:cTn id="49" dur="500" fill="hold"/>
                                        <p:tgtEl>
                                          <p:spTgt spid="127"/>
                                        </p:tgtEl>
                                        <p:attrNameLst>
                                          <p:attrName>ppt_x</p:attrName>
                                        </p:attrNameLst>
                                      </p:cBhvr>
                                      <p:tavLst>
                                        <p:tav tm="0">
                                          <p:val>
                                            <p:strVal val="#ppt_x"/>
                                          </p:val>
                                        </p:tav>
                                        <p:tav tm="100000">
                                          <p:val>
                                            <p:strVal val="#ppt_x"/>
                                          </p:val>
                                        </p:tav>
                                      </p:tavLst>
                                    </p:anim>
                                    <p:anim calcmode="lin" valueType="num">
                                      <p:cBhvr additive="base">
                                        <p:cTn id="50" dur="500" fill="hold"/>
                                        <p:tgtEl>
                                          <p:spTgt spid="127"/>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32"/>
                                        </p:tgtEl>
                                        <p:attrNameLst>
                                          <p:attrName>style.visibility</p:attrName>
                                        </p:attrNameLst>
                                      </p:cBhvr>
                                      <p:to>
                                        <p:strVal val="visible"/>
                                      </p:to>
                                    </p:set>
                                    <p:anim calcmode="lin" valueType="num">
                                      <p:cBhvr additive="base">
                                        <p:cTn id="55" dur="500" fill="hold"/>
                                        <p:tgtEl>
                                          <p:spTgt spid="132"/>
                                        </p:tgtEl>
                                        <p:attrNameLst>
                                          <p:attrName>ppt_x</p:attrName>
                                        </p:attrNameLst>
                                      </p:cBhvr>
                                      <p:tavLst>
                                        <p:tav tm="0">
                                          <p:val>
                                            <p:strVal val="#ppt_x"/>
                                          </p:val>
                                        </p:tav>
                                        <p:tav tm="100000">
                                          <p:val>
                                            <p:strVal val="#ppt_x"/>
                                          </p:val>
                                        </p:tav>
                                      </p:tavLst>
                                    </p:anim>
                                    <p:anim calcmode="lin" valueType="num">
                                      <p:cBhvr additive="base">
                                        <p:cTn id="56" dur="500" fill="hold"/>
                                        <p:tgtEl>
                                          <p:spTgt spid="132"/>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37"/>
                                        </p:tgtEl>
                                        <p:attrNameLst>
                                          <p:attrName>style.visibility</p:attrName>
                                        </p:attrNameLst>
                                      </p:cBhvr>
                                      <p:to>
                                        <p:strVal val="visible"/>
                                      </p:to>
                                    </p:set>
                                    <p:anim calcmode="lin" valueType="num">
                                      <p:cBhvr additive="base">
                                        <p:cTn id="61" dur="500" fill="hold"/>
                                        <p:tgtEl>
                                          <p:spTgt spid="137"/>
                                        </p:tgtEl>
                                        <p:attrNameLst>
                                          <p:attrName>ppt_x</p:attrName>
                                        </p:attrNameLst>
                                      </p:cBhvr>
                                      <p:tavLst>
                                        <p:tav tm="0">
                                          <p:val>
                                            <p:strVal val="#ppt_x"/>
                                          </p:val>
                                        </p:tav>
                                        <p:tav tm="100000">
                                          <p:val>
                                            <p:strVal val="#ppt_x"/>
                                          </p:val>
                                        </p:tav>
                                      </p:tavLst>
                                    </p:anim>
                                    <p:anim calcmode="lin" valueType="num">
                                      <p:cBhvr additive="base">
                                        <p:cTn id="62" dur="500" fill="hold"/>
                                        <p:tgtEl>
                                          <p:spTgt spid="137"/>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42"/>
                                        </p:tgtEl>
                                        <p:attrNameLst>
                                          <p:attrName>style.visibility</p:attrName>
                                        </p:attrNameLst>
                                      </p:cBhvr>
                                      <p:to>
                                        <p:strVal val="visible"/>
                                      </p:to>
                                    </p:set>
                                    <p:anim calcmode="lin" valueType="num">
                                      <p:cBhvr additive="base">
                                        <p:cTn id="67" dur="500" fill="hold"/>
                                        <p:tgtEl>
                                          <p:spTgt spid="142"/>
                                        </p:tgtEl>
                                        <p:attrNameLst>
                                          <p:attrName>ppt_x</p:attrName>
                                        </p:attrNameLst>
                                      </p:cBhvr>
                                      <p:tavLst>
                                        <p:tav tm="0">
                                          <p:val>
                                            <p:strVal val="#ppt_x"/>
                                          </p:val>
                                        </p:tav>
                                        <p:tav tm="100000">
                                          <p:val>
                                            <p:strVal val="#ppt_x"/>
                                          </p:val>
                                        </p:tav>
                                      </p:tavLst>
                                    </p:anim>
                                    <p:anim calcmode="lin" valueType="num">
                                      <p:cBhvr additive="base">
                                        <p:cTn id="68" dur="500" fill="hold"/>
                                        <p:tgtEl>
                                          <p:spTgt spid="142"/>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147"/>
                                        </p:tgtEl>
                                        <p:attrNameLst>
                                          <p:attrName>style.visibility</p:attrName>
                                        </p:attrNameLst>
                                      </p:cBhvr>
                                      <p:to>
                                        <p:strVal val="visible"/>
                                      </p:to>
                                    </p:set>
                                    <p:anim calcmode="lin" valueType="num">
                                      <p:cBhvr additive="base">
                                        <p:cTn id="73" dur="500" fill="hold"/>
                                        <p:tgtEl>
                                          <p:spTgt spid="147"/>
                                        </p:tgtEl>
                                        <p:attrNameLst>
                                          <p:attrName>ppt_x</p:attrName>
                                        </p:attrNameLst>
                                      </p:cBhvr>
                                      <p:tavLst>
                                        <p:tav tm="0">
                                          <p:val>
                                            <p:strVal val="#ppt_x"/>
                                          </p:val>
                                        </p:tav>
                                        <p:tav tm="100000">
                                          <p:val>
                                            <p:strVal val="#ppt_x"/>
                                          </p:val>
                                        </p:tav>
                                      </p:tavLst>
                                    </p:anim>
                                    <p:anim calcmode="lin" valueType="num">
                                      <p:cBhvr additive="base">
                                        <p:cTn id="74"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grpSp>
        <p:nvGrpSpPr>
          <p:cNvPr id="2" name="Group 1"/>
          <p:cNvGrpSpPr/>
          <p:nvPr/>
        </p:nvGrpSpPr>
        <p:grpSpPr>
          <a:xfrm>
            <a:off x="152400" y="1141679"/>
            <a:ext cx="3440724" cy="534721"/>
            <a:chOff x="152400" y="1141679"/>
            <a:chExt cx="3440724" cy="534721"/>
          </a:xfrm>
        </p:grpSpPr>
        <p:pic>
          <p:nvPicPr>
            <p:cNvPr id="25" name="Picture 3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1141679"/>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p:cNvSpPr/>
            <p:nvPr/>
          </p:nvSpPr>
          <p:spPr bwMode="auto">
            <a:xfrm>
              <a:off x="545124" y="1214735"/>
              <a:ext cx="3048000" cy="461665"/>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Sum mod 100</a:t>
              </a:r>
              <a:endParaRPr lang="en-US" sz="2400" dirty="0">
                <a:solidFill>
                  <a:srgbClr val="66FF33"/>
                </a:solidFill>
                <a:effectLst>
                  <a:outerShdw blurRad="38100" dist="38100" dir="2700000" algn="tl">
                    <a:srgbClr val="000000"/>
                  </a:outerShdw>
                </a:effectLst>
              </a:endParaRPr>
            </a:p>
          </p:txBody>
        </p:sp>
      </p:gr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sp>
        <p:nvSpPr>
          <p:cNvPr id="103" name="Text Box 18"/>
          <p:cNvSpPr txBox="1">
            <a:spLocks noChangeArrowheads="1"/>
          </p:cNvSpPr>
          <p:nvPr/>
        </p:nvSpPr>
        <p:spPr bwMode="auto">
          <a:xfrm>
            <a:off x="5807075" y="3213100"/>
            <a:ext cx="15905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a:t>
            </a:r>
            <a:r>
              <a:rPr lang="en-US" altLang="en-US" sz="2400" dirty="0" err="1">
                <a:solidFill>
                  <a:srgbClr val="33CC33"/>
                </a:solidFill>
                <a:latin typeface="Times New Roman" pitchFamily="18" charset="0"/>
              </a:rPr>
              <a:t>preCond</a:t>
            </a:r>
            <a:r>
              <a:rPr lang="en-CA" altLang="en-US" sz="2400" dirty="0">
                <a:solidFill>
                  <a:srgbClr val="33CC33"/>
                </a:solidFill>
                <a:latin typeface="Times New Roman" pitchFamily="18" charset="0"/>
              </a:rPr>
              <a:t>&gt;</a:t>
            </a:r>
            <a:endParaRPr lang="en-US" altLang="en-US" sz="2400" dirty="0">
              <a:solidFill>
                <a:srgbClr val="33CC33"/>
              </a:solidFill>
              <a:latin typeface="Times New Roman" pitchFamily="18" charset="0"/>
            </a:endParaRPr>
          </a:p>
        </p:txBody>
      </p:sp>
      <p:sp>
        <p:nvSpPr>
          <p:cNvPr id="104" name="Rectangle 20"/>
          <p:cNvSpPr>
            <a:spLocks noChangeArrowheads="1"/>
          </p:cNvSpPr>
          <p:nvPr/>
        </p:nvSpPr>
        <p:spPr bwMode="auto">
          <a:xfrm>
            <a:off x="5164014" y="5065693"/>
            <a:ext cx="153022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=0</a:t>
            </a:r>
            <a:r>
              <a:rPr lang="en-US" baseline="-25000" dirty="0">
                <a:solidFill>
                  <a:schemeClr val="accent2"/>
                </a:solidFill>
                <a:sym typeface="Symbol"/>
              </a:rPr>
              <a:t></a:t>
            </a:r>
            <a:endParaRPr lang="en-US" dirty="0">
              <a:solidFill>
                <a:schemeClr val="accent2"/>
              </a:solidFill>
            </a:endParaRPr>
          </a:p>
        </p:txBody>
      </p:sp>
      <p:sp>
        <p:nvSpPr>
          <p:cNvPr id="111" name="Rectangle 7"/>
          <p:cNvSpPr>
            <a:spLocks noChangeArrowheads="1"/>
          </p:cNvSpPr>
          <p:nvPr/>
        </p:nvSpPr>
        <p:spPr bwMode="auto">
          <a:xfrm>
            <a:off x="4529231" y="4796135"/>
            <a:ext cx="2404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TM Start State:</a:t>
            </a:r>
          </a:p>
        </p:txBody>
      </p:sp>
      <p:cxnSp>
        <p:nvCxnSpPr>
          <p:cNvPr id="113" name="Straight Arrow Connector 112"/>
          <p:cNvCxnSpPr/>
          <p:nvPr/>
        </p:nvCxnSpPr>
        <p:spPr bwMode="auto">
          <a:xfrm flipV="1">
            <a:off x="1500552" y="962272"/>
            <a:ext cx="0" cy="228600"/>
          </a:xfrm>
          <a:prstGeom prst="straightConnector1">
            <a:avLst/>
          </a:prstGeom>
          <a:noFill/>
          <a:ln w="38100" cap="sq" cmpd="sng" algn="ctr">
            <a:solidFill>
              <a:schemeClr val="hlink"/>
            </a:solidFill>
            <a:prstDash val="solid"/>
            <a:round/>
            <a:headEnd type="none" w="med" len="med"/>
            <a:tailEnd type="arrow"/>
          </a:ln>
          <a:effectLst/>
        </p:spPr>
      </p:cxnSp>
      <p:grpSp>
        <p:nvGrpSpPr>
          <p:cNvPr id="117" name="Group 116"/>
          <p:cNvGrpSpPr/>
          <p:nvPr/>
        </p:nvGrpSpPr>
        <p:grpSpPr>
          <a:xfrm>
            <a:off x="5181600" y="118200"/>
            <a:ext cx="6510431" cy="720000"/>
            <a:chOff x="1143000" y="457200"/>
            <a:chExt cx="6510431" cy="720000"/>
          </a:xfrm>
        </p:grpSpPr>
        <p:pic>
          <p:nvPicPr>
            <p:cNvPr id="118" name="Picture 10" descr="dd00786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grpSp>
        <p:nvGrpSpPr>
          <p:cNvPr id="32" name="Group 31"/>
          <p:cNvGrpSpPr/>
          <p:nvPr/>
        </p:nvGrpSpPr>
        <p:grpSpPr>
          <a:xfrm>
            <a:off x="4980169" y="914400"/>
            <a:ext cx="6983231" cy="1289893"/>
            <a:chOff x="5056369" y="914400"/>
            <a:chExt cx="6983231" cy="1289893"/>
          </a:xfrm>
        </p:grpSpPr>
        <p:sp>
          <p:nvSpPr>
            <p:cNvPr id="33" name="Up Arrow 32"/>
            <p:cNvSpPr/>
            <p:nvPr/>
          </p:nvSpPr>
          <p:spPr>
            <a:xfrm flipV="1">
              <a:off x="7391400" y="9144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grpSp>
          <p:nvGrpSpPr>
            <p:cNvPr id="34" name="Group 33"/>
            <p:cNvGrpSpPr/>
            <p:nvPr/>
          </p:nvGrpSpPr>
          <p:grpSpPr>
            <a:xfrm>
              <a:off x="5056369" y="1484293"/>
              <a:ext cx="6983231" cy="720000"/>
              <a:chOff x="937404" y="2556600"/>
              <a:chExt cx="6983231" cy="720000"/>
            </a:xfrm>
          </p:grpSpPr>
          <p:pic>
            <p:nvPicPr>
              <p:cNvPr id="35" name="Picture 10" descr="dd00786_"/>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374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Rectangle 7"/>
              <p:cNvSpPr>
                <a:spLocks noChangeArrowheads="1"/>
              </p:cNvSpPr>
              <p:nvPr/>
            </p:nvSpPr>
            <p:spPr bwMode="auto">
              <a:xfrm>
                <a:off x="1656635" y="2632800"/>
                <a:ext cx="626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L1: Meaningful names</a:t>
                </a:r>
              </a:p>
            </p:txBody>
          </p:sp>
        </p:grpSp>
      </p:grpSp>
      <p:grpSp>
        <p:nvGrpSpPr>
          <p:cNvPr id="38" name="Group 29">
            <a:extLst>
              <a:ext uri="{FF2B5EF4-FFF2-40B4-BE49-F238E27FC236}">
                <a16:creationId xmlns:a16="http://schemas.microsoft.com/office/drawing/2014/main" id="{8FD5643F-F6B1-4373-83B6-B77EF6BB4601}"/>
              </a:ext>
            </a:extLst>
          </p:cNvPr>
          <p:cNvGrpSpPr>
            <a:grpSpLocks/>
          </p:cNvGrpSpPr>
          <p:nvPr/>
        </p:nvGrpSpPr>
        <p:grpSpPr bwMode="auto">
          <a:xfrm>
            <a:off x="2971800" y="5160810"/>
            <a:ext cx="1223454" cy="1239990"/>
            <a:chOff x="2065" y="1551"/>
            <a:chExt cx="1628" cy="1988"/>
          </a:xfrm>
        </p:grpSpPr>
        <p:sp>
          <p:nvSpPr>
            <p:cNvPr id="39"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4" name="AutoShape 35">
            <a:extLst>
              <a:ext uri="{FF2B5EF4-FFF2-40B4-BE49-F238E27FC236}">
                <a16:creationId xmlns:a16="http://schemas.microsoft.com/office/drawing/2014/main" id="{92E38E32-17B6-4ED7-A60E-483F6EEA6C21}"/>
              </a:ext>
            </a:extLst>
          </p:cNvPr>
          <p:cNvSpPr>
            <a:spLocks noChangeArrowheads="1"/>
          </p:cNvSpPr>
          <p:nvPr/>
        </p:nvSpPr>
        <p:spPr bwMode="auto">
          <a:xfrm>
            <a:off x="3915693" y="6166730"/>
            <a:ext cx="2924427" cy="538870"/>
          </a:xfrm>
          <a:prstGeom prst="wedgeRoundRectCallout">
            <a:avLst>
              <a:gd name="adj1" fmla="val -52282"/>
              <a:gd name="adj2" fmla="val -81180"/>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Use Loop Invariants</a:t>
            </a:r>
          </a:p>
        </p:txBody>
      </p:sp>
    </p:spTree>
    <p:extLst>
      <p:ext uri="{BB962C8B-B14F-4D97-AF65-F5344CB8AC3E}">
        <p14:creationId xmlns:p14="http://schemas.microsoft.com/office/powerpoint/2010/main" val="2680578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ppt_x"/>
                                          </p:val>
                                        </p:tav>
                                        <p:tav tm="100000">
                                          <p:val>
                                            <p:strVal val="#ppt_x"/>
                                          </p:val>
                                        </p:tav>
                                      </p:tavLst>
                                    </p:anim>
                                    <p:anim calcmode="lin" valueType="num">
                                      <p:cBhvr additive="base">
                                        <p:cTn id="8" dur="500" fill="hold"/>
                                        <p:tgtEl>
                                          <p:spTgt spid="6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4">
                                            <p:txEl>
                                              <p:pRg st="0" end="0"/>
                                            </p:txEl>
                                          </p:spTgt>
                                        </p:tgtEl>
                                        <p:attrNameLst>
                                          <p:attrName>style.visibility</p:attrName>
                                        </p:attrNameLst>
                                      </p:cBhvr>
                                      <p:to>
                                        <p:strVal val="visible"/>
                                      </p:to>
                                    </p:set>
                                    <p:anim calcmode="lin" valueType="num">
                                      <p:cBhvr additive="base">
                                        <p:cTn id="11" dur="500" fill="hold"/>
                                        <p:tgtEl>
                                          <p:spTgt spid="6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3"/>
                                        </p:tgtEl>
                                        <p:attrNameLst>
                                          <p:attrName>style.visibility</p:attrName>
                                        </p:attrNameLst>
                                      </p:cBhvr>
                                      <p:to>
                                        <p:strVal val="visible"/>
                                      </p:to>
                                    </p:set>
                                    <p:anim calcmode="lin" valueType="num">
                                      <p:cBhvr additive="base">
                                        <p:cTn id="17" dur="500" fill="hold"/>
                                        <p:tgtEl>
                                          <p:spTgt spid="103"/>
                                        </p:tgtEl>
                                        <p:attrNameLst>
                                          <p:attrName>ppt_x</p:attrName>
                                        </p:attrNameLst>
                                      </p:cBhvr>
                                      <p:tavLst>
                                        <p:tav tm="0">
                                          <p:val>
                                            <p:strVal val="#ppt_x"/>
                                          </p:val>
                                        </p:tav>
                                        <p:tav tm="100000">
                                          <p:val>
                                            <p:strVal val="#ppt_x"/>
                                          </p:val>
                                        </p:tav>
                                      </p:tavLst>
                                    </p:anim>
                                    <p:anim calcmode="lin" valueType="num">
                                      <p:cBhvr additive="base">
                                        <p:cTn id="18" dur="500" fill="hold"/>
                                        <p:tgtEl>
                                          <p:spTgt spid="103"/>
                                        </p:tgtEl>
                                        <p:attrNameLst>
                                          <p:attrName>ppt_y</p:attrName>
                                        </p:attrNameLst>
                                      </p:cBhvr>
                                      <p:tavLst>
                                        <p:tav tm="0">
                                          <p:val>
                                            <p:strVal val="1+#ppt_h/2"/>
                                          </p:val>
                                        </p:tav>
                                        <p:tav tm="100000">
                                          <p:val>
                                            <p:strVal val="#ppt_y"/>
                                          </p:val>
                                        </p:tav>
                                      </p:tavLst>
                                    </p:anim>
                                  </p:childTnLst>
                                </p:cTn>
                              </p:par>
                              <p:par>
                                <p:cTn id="19" presetID="1" presetClass="exit" presetSubtype="0" fill="hold" nodeType="withEffect">
                                  <p:stCondLst>
                                    <p:cond delay="0"/>
                                  </p:stCondLst>
                                  <p:childTnLst>
                                    <p:set>
                                      <p:cBhvr>
                                        <p:cTn id="20" dur="1" fill="hold">
                                          <p:stCondLst>
                                            <p:cond delay="0"/>
                                          </p:stCondLst>
                                        </p:cTn>
                                        <p:tgtEl>
                                          <p:spTgt spid="2"/>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13"/>
                                        </p:tgtEl>
                                        <p:attrNameLst>
                                          <p:attrName>style.visibility</p:attrName>
                                        </p:attrNameLst>
                                      </p:cBhvr>
                                      <p:to>
                                        <p:strVal val="visible"/>
                                      </p:to>
                                    </p:set>
                                    <p:anim calcmode="lin" valueType="num">
                                      <p:cBhvr additive="base">
                                        <p:cTn id="25" dur="500" fill="hold"/>
                                        <p:tgtEl>
                                          <p:spTgt spid="113"/>
                                        </p:tgtEl>
                                        <p:attrNameLst>
                                          <p:attrName>ppt_x</p:attrName>
                                        </p:attrNameLst>
                                      </p:cBhvr>
                                      <p:tavLst>
                                        <p:tav tm="0">
                                          <p:val>
                                            <p:strVal val="#ppt_x"/>
                                          </p:val>
                                        </p:tav>
                                        <p:tav tm="100000">
                                          <p:val>
                                            <p:strVal val="#ppt_x"/>
                                          </p:val>
                                        </p:tav>
                                      </p:tavLst>
                                    </p:anim>
                                    <p:anim calcmode="lin" valueType="num">
                                      <p:cBhvr additive="base">
                                        <p:cTn id="26" dur="500" fill="hold"/>
                                        <p:tgtEl>
                                          <p:spTgt spid="11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1"/>
                                        </p:tgtEl>
                                        <p:attrNameLst>
                                          <p:attrName>style.visibility</p:attrName>
                                        </p:attrNameLst>
                                      </p:cBhvr>
                                      <p:to>
                                        <p:strVal val="visible"/>
                                      </p:to>
                                    </p:set>
                                    <p:anim calcmode="lin" valueType="num">
                                      <p:cBhvr additive="base">
                                        <p:cTn id="31" dur="500" fill="hold"/>
                                        <p:tgtEl>
                                          <p:spTgt spid="111"/>
                                        </p:tgtEl>
                                        <p:attrNameLst>
                                          <p:attrName>ppt_x</p:attrName>
                                        </p:attrNameLst>
                                      </p:cBhvr>
                                      <p:tavLst>
                                        <p:tav tm="0">
                                          <p:val>
                                            <p:strVal val="#ppt_x"/>
                                          </p:val>
                                        </p:tav>
                                        <p:tav tm="100000">
                                          <p:val>
                                            <p:strVal val="#ppt_x"/>
                                          </p:val>
                                        </p:tav>
                                      </p:tavLst>
                                    </p:anim>
                                    <p:anim calcmode="lin" valueType="num">
                                      <p:cBhvr additive="base">
                                        <p:cTn id="32" dur="500" fill="hold"/>
                                        <p:tgtEl>
                                          <p:spTgt spid="11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04"/>
                                        </p:tgtEl>
                                        <p:attrNameLst>
                                          <p:attrName>style.visibility</p:attrName>
                                        </p:attrNameLst>
                                      </p:cBhvr>
                                      <p:to>
                                        <p:strVal val="visible"/>
                                      </p:to>
                                    </p:set>
                                    <p:anim calcmode="lin" valueType="num">
                                      <p:cBhvr additive="base">
                                        <p:cTn id="37" dur="500" fill="hold"/>
                                        <p:tgtEl>
                                          <p:spTgt spid="104"/>
                                        </p:tgtEl>
                                        <p:attrNameLst>
                                          <p:attrName>ppt_x</p:attrName>
                                        </p:attrNameLst>
                                      </p:cBhvr>
                                      <p:tavLst>
                                        <p:tav tm="0">
                                          <p:val>
                                            <p:strVal val="#ppt_x"/>
                                          </p:val>
                                        </p:tav>
                                        <p:tav tm="100000">
                                          <p:val>
                                            <p:strVal val="#ppt_x"/>
                                          </p:val>
                                        </p:tav>
                                      </p:tavLst>
                                    </p:anim>
                                    <p:anim calcmode="lin" valueType="num">
                                      <p:cBhvr additive="base">
                                        <p:cTn id="38"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4" grpId="0"/>
      <p:bldP spid="111" grpId="0"/>
      <p:bldP spid="6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5"/>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14339" name="Group 9"/>
          <p:cNvGrpSpPr>
            <a:grpSpLocks/>
          </p:cNvGrpSpPr>
          <p:nvPr/>
        </p:nvGrpSpPr>
        <p:grpSpPr bwMode="auto">
          <a:xfrm>
            <a:off x="152400" y="1066800"/>
            <a:ext cx="3673475" cy="3889375"/>
            <a:chOff x="96" y="672"/>
            <a:chExt cx="2314" cy="2450"/>
          </a:xfrm>
        </p:grpSpPr>
        <p:pic>
          <p:nvPicPr>
            <p:cNvPr id="14352" name="Picture 10"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53" name="Rectangle 11"/>
            <p:cNvSpPr>
              <a:spLocks noChangeArrowheads="1"/>
            </p:cNvSpPr>
            <p:nvPr/>
          </p:nvSpPr>
          <p:spPr bwMode="auto">
            <a:xfrm>
              <a:off x="1307" y="2870"/>
              <a:ext cx="110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Turing</a:t>
              </a:r>
            </a:p>
          </p:txBody>
        </p:sp>
      </p:grpSp>
      <p:grpSp>
        <p:nvGrpSpPr>
          <p:cNvPr id="3" name="Group 22"/>
          <p:cNvGrpSpPr>
            <a:grpSpLocks/>
          </p:cNvGrpSpPr>
          <p:nvPr/>
        </p:nvGrpSpPr>
        <p:grpSpPr bwMode="auto">
          <a:xfrm>
            <a:off x="3360738" y="515938"/>
            <a:ext cx="5707062" cy="6240462"/>
            <a:chOff x="3359964" y="515737"/>
            <a:chExt cx="5707836" cy="6240663"/>
          </a:xfrm>
        </p:grpSpPr>
        <p:sp>
          <p:nvSpPr>
            <p:cNvPr id="1316878" name="Oval 14"/>
            <p:cNvSpPr>
              <a:spLocks noChangeArrowheads="1"/>
            </p:cNvSpPr>
            <p:nvPr/>
          </p:nvSpPr>
          <p:spPr bwMode="auto">
            <a:xfrm rot="19785808">
              <a:off x="3809287" y="838009"/>
              <a:ext cx="5258513" cy="5918391"/>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351" name="Text Box 15"/>
            <p:cNvSpPr txBox="1">
              <a:spLocks noChangeArrowheads="1"/>
            </p:cNvSpPr>
            <p:nvPr/>
          </p:nvSpPr>
          <p:spPr bwMode="auto">
            <a:xfrm rot="-1814192">
              <a:off x="3359964" y="515737"/>
              <a:ext cx="230608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Recursive</a:t>
              </a:r>
              <a:r>
                <a:rPr lang="en-US" altLang="en-US" sz="2800">
                  <a:solidFill>
                    <a:srgbClr val="FF5050"/>
                  </a:solidFill>
                  <a:latin typeface="Times New Roman" pitchFamily="18" charset="0"/>
                </a:rPr>
                <a:t> </a:t>
              </a:r>
              <a:br>
                <a:rPr lang="en-US" altLang="en-US" sz="2800">
                  <a:solidFill>
                    <a:srgbClr val="FF5050"/>
                  </a:solidFill>
                  <a:latin typeface="Times New Roman" pitchFamily="18" charset="0"/>
                </a:rPr>
              </a:br>
              <a:r>
                <a:rPr lang="en-US" altLang="en-US" sz="2800">
                  <a:solidFill>
                    <a:srgbClr val="FF5050"/>
                  </a:solidFill>
                  <a:latin typeface="Times New Roman" pitchFamily="18" charset="0"/>
                </a:rPr>
                <a:t>Computable</a:t>
              </a:r>
            </a:p>
          </p:txBody>
        </p:sp>
      </p:grpSp>
      <p:grpSp>
        <p:nvGrpSpPr>
          <p:cNvPr id="4" name="Group 23"/>
          <p:cNvGrpSpPr>
            <a:grpSpLocks/>
          </p:cNvGrpSpPr>
          <p:nvPr/>
        </p:nvGrpSpPr>
        <p:grpSpPr bwMode="auto">
          <a:xfrm>
            <a:off x="3962400" y="465138"/>
            <a:ext cx="5673725" cy="6289675"/>
            <a:chOff x="3962045" y="464896"/>
            <a:chExt cx="5674695" cy="6289833"/>
          </a:xfrm>
        </p:grpSpPr>
        <p:sp>
          <p:nvSpPr>
            <p:cNvPr id="1316883" name="Oval 19"/>
            <p:cNvSpPr>
              <a:spLocks noChangeArrowheads="1"/>
            </p:cNvSpPr>
            <p:nvPr/>
          </p:nvSpPr>
          <p:spPr bwMode="auto">
            <a:xfrm rot="1592238">
              <a:off x="3962045" y="836380"/>
              <a:ext cx="5257112" cy="5918349"/>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US">
                <a:effectLst>
                  <a:outerShdw blurRad="38100" dist="38100" dir="2700000" algn="tl">
                    <a:srgbClr val="000000"/>
                  </a:outerShdw>
                </a:effectLst>
                <a:cs typeface="+mn-cs"/>
              </a:endParaRPr>
            </a:p>
          </p:txBody>
        </p:sp>
        <p:sp>
          <p:nvSpPr>
            <p:cNvPr id="14349" name="Text Box 20"/>
            <p:cNvSpPr txBox="1">
              <a:spLocks noChangeArrowheads="1"/>
            </p:cNvSpPr>
            <p:nvPr/>
          </p:nvSpPr>
          <p:spPr bwMode="auto">
            <a:xfrm rot="1592238">
              <a:off x="7330659" y="464896"/>
              <a:ext cx="230608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Java </a:t>
              </a:r>
            </a:p>
            <a:p>
              <a:pPr algn="ctr">
                <a:spcBef>
                  <a:spcPct val="0"/>
                </a:spcBef>
              </a:pPr>
              <a:r>
                <a:rPr lang="en-US" altLang="en-US" sz="2800">
                  <a:solidFill>
                    <a:srgbClr val="FF5050"/>
                  </a:solidFill>
                  <a:latin typeface="Times New Roman" pitchFamily="18" charset="0"/>
                </a:rPr>
                <a:t>Computable</a:t>
              </a:r>
            </a:p>
          </p:txBody>
        </p:sp>
      </p:grpSp>
      <p:sp>
        <p:nvSpPr>
          <p:cNvPr id="1316885" name="Text Box 21"/>
          <p:cNvSpPr txBox="1">
            <a:spLocks noChangeArrowheads="1"/>
          </p:cNvSpPr>
          <p:nvPr/>
        </p:nvSpPr>
        <p:spPr bwMode="auto">
          <a:xfrm>
            <a:off x="3954463" y="1657350"/>
            <a:ext cx="5284787" cy="408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Are these definitions</a:t>
            </a:r>
            <a:br>
              <a:rPr lang="en-US" altLang="en-US" sz="2800">
                <a:latin typeface="Times New Roman" pitchFamily="18" charset="0"/>
              </a:rPr>
            </a:br>
            <a:r>
              <a:rPr lang="en-US" altLang="en-US" sz="2800">
                <a:latin typeface="Times New Roman" pitchFamily="18" charset="0"/>
              </a:rPr>
              <a:t>equivalent?</a:t>
            </a:r>
            <a:br>
              <a:rPr lang="en-US" altLang="en-US" sz="1800">
                <a:latin typeface="Times New Roman" pitchFamily="18" charset="0"/>
              </a:rPr>
            </a:br>
            <a:r>
              <a:rPr lang="en-US" altLang="en-US" sz="1800">
                <a:latin typeface="Times New Roman" pitchFamily="18" charset="0"/>
              </a:rPr>
              <a:t>  </a:t>
            </a:r>
          </a:p>
          <a:p>
            <a:pPr algn="ctr">
              <a:spcBef>
                <a:spcPct val="0"/>
              </a:spcBef>
            </a:pPr>
            <a:r>
              <a:rPr lang="en-US" altLang="en-US" sz="2800">
                <a:latin typeface="Times New Roman" pitchFamily="18" charset="0"/>
              </a:rPr>
              <a:t>Church says “Yes”</a:t>
            </a:r>
          </a:p>
          <a:p>
            <a:pPr algn="ctr">
              <a:spcBef>
                <a:spcPct val="0"/>
              </a:spcBef>
            </a:pPr>
            <a:r>
              <a:rPr lang="en-US" altLang="en-US" sz="2800">
                <a:latin typeface="Times New Roman" pitchFamily="18" charset="0"/>
              </a:rPr>
              <a:t>All reasonable models </a:t>
            </a:r>
            <a:br>
              <a:rPr lang="en-US" altLang="en-US" sz="2800">
                <a:latin typeface="Times New Roman" pitchFamily="18" charset="0"/>
              </a:rPr>
            </a:br>
            <a:r>
              <a:rPr lang="en-US" altLang="en-US" sz="2800">
                <a:latin typeface="Times New Roman" pitchFamily="18" charset="0"/>
              </a:rPr>
              <a:t>of computation are equivalent</a:t>
            </a:r>
          </a:p>
          <a:p>
            <a:pPr algn="ctr">
              <a:spcBef>
                <a:spcPct val="0"/>
              </a:spcBef>
            </a:pPr>
            <a:r>
              <a:rPr lang="en-US" altLang="en-US" sz="2800">
                <a:latin typeface="Times New Roman" pitchFamily="18" charset="0"/>
              </a:rPr>
              <a:t>as far as what they can compute.</a:t>
            </a:r>
          </a:p>
          <a:p>
            <a:pPr algn="ctr">
              <a:spcBef>
                <a:spcPct val="0"/>
              </a:spcBef>
            </a:pPr>
            <a:endParaRPr lang="en-US" altLang="en-US" sz="2000">
              <a:latin typeface="Times New Roman" pitchFamily="18" charset="0"/>
            </a:endParaRPr>
          </a:p>
          <a:p>
            <a:pPr algn="ctr">
              <a:spcBef>
                <a:spcPct val="0"/>
              </a:spcBef>
            </a:pPr>
            <a:r>
              <a:rPr lang="en-US" altLang="en-US" sz="2800">
                <a:latin typeface="Times New Roman" pitchFamily="18" charset="0"/>
              </a:rPr>
              <a:t>And within a polynomial in time </a:t>
            </a:r>
            <a:endParaRPr lang="en-US" altLang="en-US" sz="2000">
              <a:latin typeface="Times New Roman" pitchFamily="18" charset="0"/>
            </a:endParaRPr>
          </a:p>
          <a:p>
            <a:pPr algn="ctr">
              <a:spcBef>
                <a:spcPct val="0"/>
              </a:spcBef>
            </a:pPr>
            <a:r>
              <a:rPr lang="en-US" altLang="en-US" sz="2800">
                <a:latin typeface="Times New Roman" pitchFamily="18" charset="0"/>
              </a:rPr>
              <a:t>(except for </a:t>
            </a:r>
            <a:r>
              <a:rPr lang="en-US" altLang="en-US" sz="2800">
                <a:solidFill>
                  <a:schemeClr val="accent2"/>
                </a:solidFill>
                <a:latin typeface="Times New Roman" pitchFamily="18" charset="0"/>
              </a:rPr>
              <a:t>Quantum Machines</a:t>
            </a:r>
            <a:r>
              <a:rPr lang="en-US" altLang="en-US" sz="2800">
                <a:latin typeface="Times New Roman" pitchFamily="18" charset="0"/>
              </a:rPr>
              <a:t>)</a:t>
            </a:r>
            <a:endParaRPr lang="en-US" altLang="en-US" sz="2800">
              <a:latin typeface="Monotype Corsiva" pitchFamily="66" charset="0"/>
            </a:endParaRPr>
          </a:p>
        </p:txBody>
      </p:sp>
      <p:grpSp>
        <p:nvGrpSpPr>
          <p:cNvPr id="14343" name="Group 19"/>
          <p:cNvGrpSpPr>
            <a:grpSpLocks/>
          </p:cNvGrpSpPr>
          <p:nvPr/>
        </p:nvGrpSpPr>
        <p:grpSpPr bwMode="auto">
          <a:xfrm>
            <a:off x="3810000" y="381000"/>
            <a:ext cx="5257800" cy="6375400"/>
            <a:chOff x="3810000" y="381000"/>
            <a:chExt cx="5257800" cy="6375400"/>
          </a:xfrm>
        </p:grpSpPr>
        <p:sp>
          <p:nvSpPr>
            <p:cNvPr id="21" name="Oval 22"/>
            <p:cNvSpPr>
              <a:spLocks noChangeArrowheads="1"/>
            </p:cNvSpPr>
            <p:nvPr/>
          </p:nvSpPr>
          <p:spPr bwMode="auto">
            <a:xfrm>
              <a:off x="3810000" y="838200"/>
              <a:ext cx="5257800" cy="5918200"/>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347" name="Text Box 23"/>
            <p:cNvSpPr txBox="1">
              <a:spLocks noChangeArrowheads="1"/>
            </p:cNvSpPr>
            <p:nvPr/>
          </p:nvSpPr>
          <p:spPr bwMode="auto">
            <a:xfrm>
              <a:off x="5284788" y="381000"/>
              <a:ext cx="230608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TM</a:t>
              </a:r>
              <a:br>
                <a:rPr lang="en-US" altLang="en-US" sz="2800">
                  <a:solidFill>
                    <a:srgbClr val="FF5050"/>
                  </a:solidFill>
                  <a:latin typeface="Times New Roman" pitchFamily="18" charset="0"/>
                </a:rPr>
              </a:br>
              <a:r>
                <a:rPr lang="en-US" altLang="en-US" sz="2800">
                  <a:solidFill>
                    <a:srgbClr val="FF5050"/>
                  </a:solidFill>
                  <a:latin typeface="Times New Roman" pitchFamily="18" charset="0"/>
                </a:rPr>
                <a:t>Computable</a:t>
              </a:r>
            </a:p>
          </p:txBody>
        </p:sp>
      </p:grpSp>
      <p:sp>
        <p:nvSpPr>
          <p:cNvPr id="14344" name="Text Box 14"/>
          <p:cNvSpPr txBox="1">
            <a:spLocks noChangeArrowheads="1"/>
          </p:cNvSpPr>
          <p:nvPr/>
        </p:nvSpPr>
        <p:spPr bwMode="auto">
          <a:xfrm>
            <a:off x="-76200" y="5410200"/>
            <a:ext cx="4545013"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Need to formally define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sp>
        <p:nvSpPr>
          <p:cNvPr id="19"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16885">
                                            <p:txEl>
                                              <p:pRg st="0" end="0"/>
                                            </p:txEl>
                                          </p:spTgt>
                                        </p:tgtEl>
                                        <p:attrNameLst>
                                          <p:attrName>style.visibility</p:attrName>
                                        </p:attrNameLst>
                                      </p:cBhvr>
                                      <p:to>
                                        <p:strVal val="visible"/>
                                      </p:to>
                                    </p:set>
                                    <p:anim calcmode="lin" valueType="num">
                                      <p:cBhvr additive="base">
                                        <p:cTn id="19" dur="500" fill="hold"/>
                                        <p:tgtEl>
                                          <p:spTgt spid="1316885">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1688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16885">
                                            <p:txEl>
                                              <p:pRg st="1" end="1"/>
                                            </p:txEl>
                                          </p:spTgt>
                                        </p:tgtEl>
                                        <p:attrNameLst>
                                          <p:attrName>style.visibility</p:attrName>
                                        </p:attrNameLst>
                                      </p:cBhvr>
                                      <p:to>
                                        <p:strVal val="visible"/>
                                      </p:to>
                                    </p:set>
                                    <p:anim calcmode="lin" valueType="num">
                                      <p:cBhvr additive="base">
                                        <p:cTn id="25" dur="500" fill="hold"/>
                                        <p:tgtEl>
                                          <p:spTgt spid="1316885">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16885">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316885">
                                            <p:txEl>
                                              <p:pRg st="2" end="2"/>
                                            </p:txEl>
                                          </p:spTgt>
                                        </p:tgtEl>
                                        <p:attrNameLst>
                                          <p:attrName>style.visibility</p:attrName>
                                        </p:attrNameLst>
                                      </p:cBhvr>
                                      <p:to>
                                        <p:strVal val="visible"/>
                                      </p:to>
                                    </p:set>
                                    <p:anim calcmode="lin" valueType="num">
                                      <p:cBhvr additive="base">
                                        <p:cTn id="29" dur="500" fill="hold"/>
                                        <p:tgtEl>
                                          <p:spTgt spid="1316885">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16885">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316885">
                                            <p:txEl>
                                              <p:pRg st="3" end="3"/>
                                            </p:txEl>
                                          </p:spTgt>
                                        </p:tgtEl>
                                        <p:attrNameLst>
                                          <p:attrName>style.visibility</p:attrName>
                                        </p:attrNameLst>
                                      </p:cBhvr>
                                      <p:to>
                                        <p:strVal val="visible"/>
                                      </p:to>
                                    </p:set>
                                    <p:anim calcmode="lin" valueType="num">
                                      <p:cBhvr additive="base">
                                        <p:cTn id="33" dur="500" fill="hold"/>
                                        <p:tgtEl>
                                          <p:spTgt spid="1316885">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31688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1316885">
                                            <p:txEl>
                                              <p:pRg st="5" end="5"/>
                                            </p:txEl>
                                          </p:spTgt>
                                        </p:tgtEl>
                                        <p:attrNameLst>
                                          <p:attrName>style.visibility</p:attrName>
                                        </p:attrNameLst>
                                      </p:cBhvr>
                                      <p:to>
                                        <p:strVal val="visible"/>
                                      </p:to>
                                    </p:set>
                                    <p:anim calcmode="lin" valueType="num">
                                      <p:cBhvr additive="base">
                                        <p:cTn id="39" dur="500" fill="hold"/>
                                        <p:tgtEl>
                                          <p:spTgt spid="1316885">
                                            <p:txEl>
                                              <p:pRg st="5" end="5"/>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1688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316885">
                                            <p:txEl>
                                              <p:pRg st="6" end="6"/>
                                            </p:txEl>
                                          </p:spTgt>
                                        </p:tgtEl>
                                        <p:attrNameLst>
                                          <p:attrName>style.visibility</p:attrName>
                                        </p:attrNameLst>
                                      </p:cBhvr>
                                      <p:to>
                                        <p:strVal val="visible"/>
                                      </p:to>
                                    </p:set>
                                    <p:anim calcmode="lin" valueType="num">
                                      <p:cBhvr additive="base">
                                        <p:cTn id="45" dur="500" fill="hold"/>
                                        <p:tgtEl>
                                          <p:spTgt spid="1316885">
                                            <p:txEl>
                                              <p:pRg st="6" end="6"/>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316885">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grpSp>
        <p:nvGrpSpPr>
          <p:cNvPr id="85" name="Group 5"/>
          <p:cNvGrpSpPr>
            <a:grpSpLocks/>
          </p:cNvGrpSpPr>
          <p:nvPr/>
        </p:nvGrpSpPr>
        <p:grpSpPr bwMode="auto">
          <a:xfrm>
            <a:off x="4283075" y="2590800"/>
            <a:ext cx="4770438" cy="2362201"/>
            <a:chOff x="432" y="473"/>
            <a:chExt cx="3005" cy="1488"/>
          </a:xfrm>
        </p:grpSpPr>
        <p:grpSp>
          <p:nvGrpSpPr>
            <p:cNvPr id="86" name="Group 6"/>
            <p:cNvGrpSpPr>
              <a:grpSpLocks/>
            </p:cNvGrpSpPr>
            <p:nvPr/>
          </p:nvGrpSpPr>
          <p:grpSpPr bwMode="auto">
            <a:xfrm>
              <a:off x="534" y="768"/>
              <a:ext cx="737" cy="804"/>
              <a:chOff x="144" y="607"/>
              <a:chExt cx="737" cy="804"/>
            </a:xfrm>
          </p:grpSpPr>
          <p:grpSp>
            <p:nvGrpSpPr>
              <p:cNvPr id="91" name="Group 90"/>
              <p:cNvGrpSpPr>
                <a:grpSpLocks noChangeAspect="1"/>
              </p:cNvGrpSpPr>
              <p:nvPr/>
            </p:nvGrpSpPr>
            <p:grpSpPr bwMode="auto">
              <a:xfrm>
                <a:off x="144" y="607"/>
                <a:ext cx="737" cy="737"/>
                <a:chOff x="2976" y="2352"/>
                <a:chExt cx="907" cy="907"/>
              </a:xfrm>
            </p:grpSpPr>
            <p:sp>
              <p:nvSpPr>
                <p:cNvPr id="99" name="Freeform 8"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sp>
              <p:nvSpPr>
                <p:cNvPr id="100" name="Oval 9"/>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pic>
              <p:nvPicPr>
                <p:cNvPr id="101"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2" name="Group 11"/>
              <p:cNvGrpSpPr>
                <a:grpSpLocks noChangeAspect="1"/>
              </p:cNvGrpSpPr>
              <p:nvPr/>
            </p:nvGrpSpPr>
            <p:grpSpPr bwMode="auto">
              <a:xfrm rot="2360341">
                <a:off x="374" y="983"/>
                <a:ext cx="342" cy="428"/>
                <a:chOff x="2227" y="1194"/>
                <a:chExt cx="1944" cy="2413"/>
              </a:xfrm>
            </p:grpSpPr>
            <p:sp>
              <p:nvSpPr>
                <p:cNvPr id="93" name="Freeform 1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1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1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1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1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 name="Freeform 1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87" name="Text Box 18"/>
            <p:cNvSpPr txBox="1">
              <a:spLocks noChangeArrowheads="1"/>
            </p:cNvSpPr>
            <p:nvPr/>
          </p:nvSpPr>
          <p:spPr bwMode="auto">
            <a:xfrm>
              <a:off x="1392" y="865"/>
              <a:ext cx="100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a:t>
              </a:r>
              <a:r>
                <a:rPr lang="en-US" altLang="en-US" sz="2400" dirty="0" err="1">
                  <a:solidFill>
                    <a:srgbClr val="33CC33"/>
                  </a:solidFill>
                  <a:latin typeface="Times New Roman" pitchFamily="18" charset="0"/>
                </a:rPr>
                <a:t>preCond</a:t>
              </a:r>
              <a:r>
                <a:rPr lang="en-CA" altLang="en-US" sz="2400" dirty="0">
                  <a:solidFill>
                    <a:srgbClr val="33CC33"/>
                  </a:solidFill>
                  <a:latin typeface="Times New Roman" pitchFamily="18" charset="0"/>
                </a:rPr>
                <a:t>&gt;</a:t>
              </a:r>
              <a:endParaRPr lang="en-US" altLang="en-US" sz="2400" dirty="0">
                <a:solidFill>
                  <a:srgbClr val="33CC33"/>
                </a:solidFill>
                <a:latin typeface="Times New Roman" pitchFamily="18" charset="0"/>
              </a:endParaRPr>
            </a:p>
            <a:p>
              <a:pPr eaLnBrk="1" hangingPunct="1">
                <a:spcBef>
                  <a:spcPct val="0"/>
                </a:spcBef>
              </a:pPr>
              <a:r>
                <a:rPr lang="en-CA" altLang="en-US" sz="2400" dirty="0">
                  <a:solidFill>
                    <a:schemeClr val="accent2"/>
                  </a:solidFill>
                  <a:latin typeface="Times New Roman" pitchFamily="18" charset="0"/>
                </a:rPr>
                <a:t>cod</a:t>
              </a:r>
              <a:r>
                <a:rPr lang="en-US" altLang="en-US" sz="2400" dirty="0" err="1">
                  <a:solidFill>
                    <a:schemeClr val="accent2"/>
                  </a:solidFill>
                  <a:latin typeface="Times New Roman" pitchFamily="18" charset="0"/>
                </a:rPr>
                <a:t>eA</a:t>
              </a:r>
              <a:endParaRPr lang="en-CA" altLang="en-US" sz="2400" baseline="-25000" dirty="0">
                <a:solidFill>
                  <a:schemeClr val="accent2"/>
                </a:solidFill>
                <a:latin typeface="Times New Roman" pitchFamily="18" charset="0"/>
              </a:endParaRPr>
            </a:p>
          </p:txBody>
        </p:sp>
        <p:sp>
          <p:nvSpPr>
            <p:cNvPr id="88" name="Text Box 19"/>
            <p:cNvSpPr txBox="1">
              <a:spLocks noChangeArrowheads="1"/>
            </p:cNvSpPr>
            <p:nvPr/>
          </p:nvSpPr>
          <p:spPr bwMode="auto">
            <a:xfrm>
              <a:off x="2006" y="1670"/>
              <a:ext cx="143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&lt;loop-invariant&gt;</a:t>
              </a:r>
            </a:p>
          </p:txBody>
        </p:sp>
        <p:sp>
          <p:nvSpPr>
            <p:cNvPr id="89" name="AutoShape 20"/>
            <p:cNvSpPr>
              <a:spLocks noChangeArrowheads="1"/>
            </p:cNvSpPr>
            <p:nvPr/>
          </p:nvSpPr>
          <p:spPr bwMode="auto">
            <a:xfrm>
              <a:off x="2063" y="1289"/>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90" name="Text Box 21"/>
            <p:cNvSpPr txBox="1">
              <a:spLocks noChangeArrowheads="1"/>
            </p:cNvSpPr>
            <p:nvPr/>
          </p:nvSpPr>
          <p:spPr bwMode="auto">
            <a:xfrm>
              <a:off x="432" y="473"/>
              <a:ext cx="22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dirty="0">
                  <a:solidFill>
                    <a:schemeClr val="tx2"/>
                  </a:solidFill>
                  <a:latin typeface="Times New Roman" pitchFamily="18" charset="0"/>
                </a:rPr>
                <a:t>Establishing Loop Invariant</a:t>
              </a:r>
              <a:endParaRPr lang="en-CA" altLang="en-US" sz="2400" dirty="0">
                <a:solidFill>
                  <a:schemeClr val="tx2"/>
                </a:solidFill>
                <a:latin typeface="Times New Roman" pitchFamily="18" charset="0"/>
              </a:endParaRPr>
            </a:p>
            <a:p>
              <a:pPr eaLnBrk="1" hangingPunct="1">
                <a:spcBef>
                  <a:spcPct val="0"/>
                </a:spcBef>
              </a:pPr>
              <a:endParaRPr lang="en-CA" altLang="en-US" sz="2400" dirty="0">
                <a:solidFill>
                  <a:schemeClr val="tx2"/>
                </a:solidFill>
                <a:latin typeface="Times New Roman" pitchFamily="18" charset="0"/>
              </a:endParaRPr>
            </a:p>
          </p:txBody>
        </p:sp>
      </p:grpSp>
      <p:sp>
        <p:nvSpPr>
          <p:cNvPr id="102" name="Rectangle 20"/>
          <p:cNvSpPr>
            <a:spLocks noChangeArrowheads="1"/>
          </p:cNvSpPr>
          <p:nvPr/>
        </p:nvSpPr>
        <p:spPr bwMode="auto">
          <a:xfrm>
            <a:off x="4438739" y="5065693"/>
            <a:ext cx="4324261"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=0</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b)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=1,s=0</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b,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103" name="Text Box 18"/>
          <p:cNvSpPr txBox="1">
            <a:spLocks noChangeArrowheads="1"/>
          </p:cNvSpPr>
          <p:nvPr/>
        </p:nvSpPr>
        <p:spPr bwMode="auto">
          <a:xfrm>
            <a:off x="5807075" y="3213100"/>
            <a:ext cx="15905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a:t>
            </a:r>
            <a:r>
              <a:rPr lang="en-US" altLang="en-US" sz="2400" dirty="0" err="1">
                <a:solidFill>
                  <a:srgbClr val="33CC33"/>
                </a:solidFill>
                <a:latin typeface="Times New Roman" pitchFamily="18" charset="0"/>
              </a:rPr>
              <a:t>preCond</a:t>
            </a:r>
            <a:r>
              <a:rPr lang="en-CA" altLang="en-US" sz="2400" dirty="0">
                <a:solidFill>
                  <a:srgbClr val="33CC33"/>
                </a:solidFill>
                <a:latin typeface="Times New Roman" pitchFamily="18" charset="0"/>
              </a:rPr>
              <a:t>&gt;</a:t>
            </a:r>
            <a:endParaRPr lang="en-US" altLang="en-US" sz="2400" dirty="0">
              <a:solidFill>
                <a:srgbClr val="33CC33"/>
              </a:solidFill>
              <a:latin typeface="Times New Roman" pitchFamily="18" charset="0"/>
            </a:endParaRPr>
          </a:p>
        </p:txBody>
      </p:sp>
      <p:sp>
        <p:nvSpPr>
          <p:cNvPr id="104" name="Rectangle 20"/>
          <p:cNvSpPr>
            <a:spLocks noChangeArrowheads="1"/>
          </p:cNvSpPr>
          <p:nvPr/>
        </p:nvSpPr>
        <p:spPr bwMode="auto">
          <a:xfrm>
            <a:off x="5164014" y="5065693"/>
            <a:ext cx="153022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=0</a:t>
            </a:r>
            <a:r>
              <a:rPr lang="en-US" baseline="-25000" dirty="0">
                <a:solidFill>
                  <a:schemeClr val="accent2"/>
                </a:solidFill>
                <a:sym typeface="Symbol"/>
              </a:rPr>
              <a:t></a:t>
            </a:r>
            <a:endParaRPr lang="en-US" dirty="0">
              <a:solidFill>
                <a:schemeClr val="accent2"/>
              </a:solidFill>
            </a:endParaRPr>
          </a:p>
        </p:txBody>
      </p:sp>
      <p:sp>
        <p:nvSpPr>
          <p:cNvPr id="105" name="Oval 104"/>
          <p:cNvSpPr/>
          <p:nvPr/>
        </p:nvSpPr>
        <p:spPr>
          <a:xfrm>
            <a:off x="76201" y="4706814"/>
            <a:ext cx="1359876" cy="298938"/>
          </a:xfrm>
          <a:prstGeom prst="ellipse">
            <a:avLst/>
          </a:prstGeom>
          <a:ln w="25400">
            <a:solidFill>
              <a:schemeClr val="hlink"/>
            </a:solidFill>
          </a:ln>
        </p:spPr>
        <p:txBody>
          <a:bodyPr wrap="square" rtlCol="0" anchor="ctr">
            <a:spAutoFit/>
          </a:bodyPr>
          <a:lstStyle/>
          <a:p>
            <a:pPr algn="l"/>
            <a:endParaRPr lang="en-CA" sz="2400" dirty="0"/>
          </a:p>
        </p:txBody>
      </p:sp>
      <p:cxnSp>
        <p:nvCxnSpPr>
          <p:cNvPr id="106" name="Straight Arrow Connector 105"/>
          <p:cNvCxnSpPr/>
          <p:nvPr/>
        </p:nvCxnSpPr>
        <p:spPr bwMode="auto">
          <a:xfrm flipV="1">
            <a:off x="1500552" y="962272"/>
            <a:ext cx="0" cy="228600"/>
          </a:xfrm>
          <a:prstGeom prst="straightConnector1">
            <a:avLst/>
          </a:prstGeom>
          <a:noFill/>
          <a:ln w="38100" cap="sq" cmpd="sng" algn="ctr">
            <a:solidFill>
              <a:schemeClr val="hlink"/>
            </a:solidFill>
            <a:prstDash val="solid"/>
            <a:round/>
            <a:headEnd type="none" w="med" len="med"/>
            <a:tailEnd type="arrow"/>
          </a:ln>
          <a:effectLst/>
        </p:spPr>
      </p:cxnSp>
      <p:cxnSp>
        <p:nvCxnSpPr>
          <p:cNvPr id="107" name="Straight Arrow Connector 106"/>
          <p:cNvCxnSpPr/>
          <p:nvPr/>
        </p:nvCxnSpPr>
        <p:spPr bwMode="auto">
          <a:xfrm flipV="1">
            <a:off x="1652952" y="973014"/>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44" name="Oval 43"/>
          <p:cNvSpPr/>
          <p:nvPr/>
        </p:nvSpPr>
        <p:spPr>
          <a:xfrm>
            <a:off x="-152400" y="1676400"/>
            <a:ext cx="4638675" cy="2662712"/>
          </a:xfrm>
          <a:prstGeom prst="ellipse">
            <a:avLst/>
          </a:prstGeom>
          <a:ln w="25400">
            <a:solidFill>
              <a:srgbClr val="66FF33"/>
            </a:solidFill>
          </a:ln>
        </p:spPr>
        <p:txBody>
          <a:bodyPr wrap="square" rtlCol="0" anchor="ctr">
            <a:spAutoFit/>
          </a:bodyPr>
          <a:lstStyle/>
          <a:p>
            <a:pPr algn="l"/>
            <a:endParaRPr lang="en-CA" sz="2400" dirty="0"/>
          </a:p>
        </p:txBody>
      </p:sp>
      <p:sp>
        <p:nvSpPr>
          <p:cNvPr id="45" name="Rectangle 7"/>
          <p:cNvSpPr>
            <a:spLocks noChangeArrowheads="1"/>
          </p:cNvSpPr>
          <p:nvPr/>
        </p:nvSpPr>
        <p:spPr bwMode="auto">
          <a:xfrm>
            <a:off x="803028" y="1524000"/>
            <a:ext cx="30831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solidFill>
                  <a:srgbClr val="66FF33"/>
                </a:solidFill>
              </a:rPr>
              <a:t>Established to be  true</a:t>
            </a:r>
          </a:p>
        </p:txBody>
      </p:sp>
      <p:sp>
        <p:nvSpPr>
          <p:cNvPr id="46" name="Rectangle 45"/>
          <p:cNvSpPr/>
          <p:nvPr/>
        </p:nvSpPr>
        <p:spPr>
          <a:xfrm>
            <a:off x="3368453" y="3048000"/>
            <a:ext cx="821059" cy="461665"/>
          </a:xfrm>
          <a:prstGeom prst="rect">
            <a:avLst/>
          </a:prstGeom>
        </p:spPr>
        <p:txBody>
          <a:bodyPr wrap="none">
            <a:spAutoFit/>
          </a:bodyPr>
          <a:lstStyle/>
          <a:p>
            <a:r>
              <a:rPr lang="en-US" sz="2400" i="1" dirty="0">
                <a:solidFill>
                  <a:schemeClr val="accent2"/>
                </a:solidFill>
                <a:effectLst>
                  <a:outerShdw blurRad="38100" dist="38100" dir="2700000" algn="tl">
                    <a:srgbClr val="000000"/>
                  </a:outerShdw>
                </a:effectLst>
                <a:cs typeface="Times New Roman" pitchFamily="18" charset="0"/>
              </a:rPr>
              <a:t>s </a:t>
            </a:r>
            <a:r>
              <a:rPr lang="en-US" sz="2400" i="1" dirty="0">
                <a:solidFill>
                  <a:schemeClr val="accent2"/>
                </a:solidFill>
                <a:cs typeface="Times New Roman" pitchFamily="18" charset="0"/>
              </a:rPr>
              <a:t>= 0</a:t>
            </a:r>
            <a:endParaRPr lang="en-CA" sz="2400" i="1" dirty="0">
              <a:solidFill>
                <a:schemeClr val="accent2"/>
              </a:solidFill>
            </a:endParaRPr>
          </a:p>
        </p:txBody>
      </p:sp>
      <p:grpSp>
        <p:nvGrpSpPr>
          <p:cNvPr id="47" name="Group 46"/>
          <p:cNvGrpSpPr/>
          <p:nvPr/>
        </p:nvGrpSpPr>
        <p:grpSpPr>
          <a:xfrm>
            <a:off x="5181600" y="118200"/>
            <a:ext cx="6510431" cy="720000"/>
            <a:chOff x="1143000" y="457200"/>
            <a:chExt cx="6510431" cy="720000"/>
          </a:xfrm>
        </p:grpSpPr>
        <p:pic>
          <p:nvPicPr>
            <p:cNvPr id="48" name="Picture 10" descr="dd00786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grpSp>
        <p:nvGrpSpPr>
          <p:cNvPr id="50" name="Group 49"/>
          <p:cNvGrpSpPr/>
          <p:nvPr/>
        </p:nvGrpSpPr>
        <p:grpSpPr>
          <a:xfrm>
            <a:off x="4980169" y="914400"/>
            <a:ext cx="6983231" cy="1289893"/>
            <a:chOff x="5056369" y="914400"/>
            <a:chExt cx="6983231" cy="1289893"/>
          </a:xfrm>
        </p:grpSpPr>
        <p:sp>
          <p:nvSpPr>
            <p:cNvPr id="51" name="Up Arrow 50"/>
            <p:cNvSpPr/>
            <p:nvPr/>
          </p:nvSpPr>
          <p:spPr>
            <a:xfrm flipV="1">
              <a:off x="7391400" y="9144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grpSp>
          <p:nvGrpSpPr>
            <p:cNvPr id="52" name="Group 51"/>
            <p:cNvGrpSpPr/>
            <p:nvPr/>
          </p:nvGrpSpPr>
          <p:grpSpPr>
            <a:xfrm>
              <a:off x="5056369" y="1484293"/>
              <a:ext cx="6983231" cy="720000"/>
              <a:chOff x="937404" y="2556600"/>
              <a:chExt cx="6983231" cy="720000"/>
            </a:xfrm>
          </p:grpSpPr>
          <p:pic>
            <p:nvPicPr>
              <p:cNvPr id="53" name="Picture 10" descr="dd00786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374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Rectangle 7"/>
              <p:cNvSpPr>
                <a:spLocks noChangeArrowheads="1"/>
              </p:cNvSpPr>
              <p:nvPr/>
            </p:nvSpPr>
            <p:spPr bwMode="auto">
              <a:xfrm>
                <a:off x="1656635" y="2632800"/>
                <a:ext cx="626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L1: Meaningful names</a:t>
                </a:r>
              </a:p>
            </p:txBody>
          </p:sp>
        </p:grpSp>
      </p:grpSp>
      <p:grpSp>
        <p:nvGrpSpPr>
          <p:cNvPr id="57" name="Group 29">
            <a:extLst>
              <a:ext uri="{FF2B5EF4-FFF2-40B4-BE49-F238E27FC236}">
                <a16:creationId xmlns:a16="http://schemas.microsoft.com/office/drawing/2014/main" id="{8FD5643F-F6B1-4373-83B6-B77EF6BB4601}"/>
              </a:ext>
            </a:extLst>
          </p:cNvPr>
          <p:cNvGrpSpPr>
            <a:grpSpLocks/>
          </p:cNvGrpSpPr>
          <p:nvPr/>
        </p:nvGrpSpPr>
        <p:grpSpPr bwMode="auto">
          <a:xfrm>
            <a:off x="2971800" y="5160810"/>
            <a:ext cx="1223454" cy="1239990"/>
            <a:chOff x="2065" y="1551"/>
            <a:chExt cx="1628" cy="1988"/>
          </a:xfrm>
        </p:grpSpPr>
        <p:sp>
          <p:nvSpPr>
            <p:cNvPr id="63"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8"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0" name="AutoShape 35">
            <a:extLst>
              <a:ext uri="{FF2B5EF4-FFF2-40B4-BE49-F238E27FC236}">
                <a16:creationId xmlns:a16="http://schemas.microsoft.com/office/drawing/2014/main" id="{92E38E32-17B6-4ED7-A60E-483F6EEA6C21}"/>
              </a:ext>
            </a:extLst>
          </p:cNvPr>
          <p:cNvSpPr>
            <a:spLocks noChangeArrowheads="1"/>
          </p:cNvSpPr>
          <p:nvPr/>
        </p:nvSpPr>
        <p:spPr bwMode="auto">
          <a:xfrm>
            <a:off x="3915693" y="6166730"/>
            <a:ext cx="2924427" cy="538870"/>
          </a:xfrm>
          <a:prstGeom prst="wedgeRoundRectCallout">
            <a:avLst>
              <a:gd name="adj1" fmla="val -52282"/>
              <a:gd name="adj2" fmla="val -81180"/>
              <a:gd name="adj3" fmla="val 16667"/>
            </a:avLst>
          </a:prstGeom>
          <a:noFill/>
          <a:ln w="222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Use Loop Invariants</a:t>
            </a:r>
          </a:p>
        </p:txBody>
      </p:sp>
    </p:spTree>
    <p:extLst>
      <p:ext uri="{BB962C8B-B14F-4D97-AF65-F5344CB8AC3E}">
        <p14:creationId xmlns:p14="http://schemas.microsoft.com/office/powerpoint/2010/main" val="3965416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5"/>
                                        </p:tgtEl>
                                        <p:attrNameLst>
                                          <p:attrName>style.visibility</p:attrName>
                                        </p:attrNameLst>
                                      </p:cBhvr>
                                      <p:to>
                                        <p:strVal val="visible"/>
                                      </p:to>
                                    </p:set>
                                    <p:anim calcmode="lin" valueType="num">
                                      <p:cBhvr additive="base">
                                        <p:cTn id="7" dur="500" fill="hold"/>
                                        <p:tgtEl>
                                          <p:spTgt spid="85"/>
                                        </p:tgtEl>
                                        <p:attrNameLst>
                                          <p:attrName>ppt_x</p:attrName>
                                        </p:attrNameLst>
                                      </p:cBhvr>
                                      <p:tavLst>
                                        <p:tav tm="0">
                                          <p:val>
                                            <p:strVal val="#ppt_x"/>
                                          </p:val>
                                        </p:tav>
                                        <p:tav tm="100000">
                                          <p:val>
                                            <p:strVal val="#ppt_x"/>
                                          </p:val>
                                        </p:tav>
                                      </p:tavLst>
                                    </p:anim>
                                    <p:anim calcmode="lin" valueType="num">
                                      <p:cBhvr additive="base">
                                        <p:cTn id="8" dur="500" fill="hold"/>
                                        <p:tgtEl>
                                          <p:spTgt spid="8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2">
                                            <p:txEl>
                                              <p:pRg st="0" end="0"/>
                                            </p:txEl>
                                          </p:spTgt>
                                        </p:tgtEl>
                                        <p:attrNameLst>
                                          <p:attrName>style.visibility</p:attrName>
                                        </p:attrNameLst>
                                      </p:cBhvr>
                                      <p:to>
                                        <p:strVal val="visible"/>
                                      </p:to>
                                    </p:set>
                                    <p:anim calcmode="lin" valueType="num">
                                      <p:cBhvr additive="base">
                                        <p:cTn id="13" dur="500" fill="hold"/>
                                        <p:tgtEl>
                                          <p:spTgt spid="10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5"/>
                                        </p:tgtEl>
                                        <p:attrNameLst>
                                          <p:attrName>style.visibility</p:attrName>
                                        </p:attrNameLst>
                                      </p:cBhvr>
                                      <p:to>
                                        <p:strVal val="visible"/>
                                      </p:to>
                                    </p:set>
                                    <p:anim calcmode="lin" valueType="num">
                                      <p:cBhvr additive="base">
                                        <p:cTn id="19" dur="500" fill="hold"/>
                                        <p:tgtEl>
                                          <p:spTgt spid="105"/>
                                        </p:tgtEl>
                                        <p:attrNameLst>
                                          <p:attrName>ppt_x</p:attrName>
                                        </p:attrNameLst>
                                      </p:cBhvr>
                                      <p:tavLst>
                                        <p:tav tm="0">
                                          <p:val>
                                            <p:strVal val="#ppt_x"/>
                                          </p:val>
                                        </p:tav>
                                        <p:tav tm="100000">
                                          <p:val>
                                            <p:strVal val="#ppt_x"/>
                                          </p:val>
                                        </p:tav>
                                      </p:tavLst>
                                    </p:anim>
                                    <p:anim calcmode="lin" valueType="num">
                                      <p:cBhvr additive="base">
                                        <p:cTn id="20"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6"/>
                                        </p:tgtEl>
                                        <p:attrNameLst>
                                          <p:attrName>style.visibility</p:attrName>
                                        </p:attrNameLst>
                                      </p:cBhvr>
                                      <p:to>
                                        <p:strVal val="visible"/>
                                      </p:to>
                                    </p:set>
                                    <p:anim calcmode="lin" valueType="num">
                                      <p:cBhvr additive="base">
                                        <p:cTn id="25" dur="500" fill="hold"/>
                                        <p:tgtEl>
                                          <p:spTgt spid="46"/>
                                        </p:tgtEl>
                                        <p:attrNameLst>
                                          <p:attrName>ppt_x</p:attrName>
                                        </p:attrNameLst>
                                      </p:cBhvr>
                                      <p:tavLst>
                                        <p:tav tm="0">
                                          <p:val>
                                            <p:strVal val="0-#ppt_w/2"/>
                                          </p:val>
                                        </p:tav>
                                        <p:tav tm="100000">
                                          <p:val>
                                            <p:strVal val="#ppt_x"/>
                                          </p:val>
                                        </p:tav>
                                      </p:tavLst>
                                    </p:anim>
                                    <p:anim calcmode="lin" valueType="num">
                                      <p:cBhvr additive="base">
                                        <p:cTn id="26"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7"/>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106"/>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02">
                                            <p:txEl>
                                              <p:pRg st="1" end="1"/>
                                            </p:txEl>
                                          </p:spTgt>
                                        </p:tgtEl>
                                        <p:attrNameLst>
                                          <p:attrName>style.visibility</p:attrName>
                                        </p:attrNameLst>
                                      </p:cBhvr>
                                      <p:to>
                                        <p:strVal val="visible"/>
                                      </p:to>
                                    </p:set>
                                    <p:anim calcmode="lin" valueType="num">
                                      <p:cBhvr additive="base">
                                        <p:cTn id="37" dur="500" fill="hold"/>
                                        <p:tgtEl>
                                          <p:spTgt spid="102">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0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additive="base">
                                        <p:cTn id="43" dur="500" fill="hold"/>
                                        <p:tgtEl>
                                          <p:spTgt spid="44"/>
                                        </p:tgtEl>
                                        <p:attrNameLst>
                                          <p:attrName>ppt_x</p:attrName>
                                        </p:attrNameLst>
                                      </p:cBhvr>
                                      <p:tavLst>
                                        <p:tav tm="0">
                                          <p:val>
                                            <p:strVal val="0-#ppt_w/2"/>
                                          </p:val>
                                        </p:tav>
                                        <p:tav tm="100000">
                                          <p:val>
                                            <p:strVal val="#ppt_x"/>
                                          </p:val>
                                        </p:tav>
                                      </p:tavLst>
                                    </p:anim>
                                    <p:anim calcmode="lin" valueType="num">
                                      <p:cBhvr additive="base">
                                        <p:cTn id="44" dur="500" fill="hold"/>
                                        <p:tgtEl>
                                          <p:spTgt spid="44"/>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additive="base">
                                        <p:cTn id="47" dur="500" fill="hold"/>
                                        <p:tgtEl>
                                          <p:spTgt spid="45"/>
                                        </p:tgtEl>
                                        <p:attrNameLst>
                                          <p:attrName>ppt_x</p:attrName>
                                        </p:attrNameLst>
                                      </p:cBhvr>
                                      <p:tavLst>
                                        <p:tav tm="0">
                                          <p:val>
                                            <p:strVal val="0-#ppt_w/2"/>
                                          </p:val>
                                        </p:tav>
                                        <p:tav tm="100000">
                                          <p:val>
                                            <p:strVal val="#ppt_x"/>
                                          </p:val>
                                        </p:tav>
                                      </p:tavLst>
                                    </p:anim>
                                    <p:anim calcmode="lin" valueType="num">
                                      <p:cBhvr additive="base">
                                        <p:cTn id="48" dur="500" fill="hold"/>
                                        <p:tgtEl>
                                          <p:spTgt spid="45"/>
                                        </p:tgtEl>
                                        <p:attrNameLst>
                                          <p:attrName>ppt_y</p:attrName>
                                        </p:attrNameLst>
                                      </p:cBhvr>
                                      <p:tavLst>
                                        <p:tav tm="0">
                                          <p:val>
                                            <p:strVal val="#ppt_y"/>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44"/>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45"/>
                                        </p:tgtEl>
                                        <p:attrNameLst>
                                          <p:attrName>style.visibility</p:attrName>
                                        </p:attrNameLst>
                                      </p:cBhvr>
                                      <p:to>
                                        <p:strVal val="hidden"/>
                                      </p:to>
                                    </p:set>
                                  </p:childTnLst>
                                </p:cTn>
                              </p:par>
                              <p:par>
                                <p:cTn id="53" presetID="2" presetClass="entr" presetSubtype="8" fill="hold" grpId="2" nodeType="with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additive="base">
                                        <p:cTn id="55" dur="500" fill="hold"/>
                                        <p:tgtEl>
                                          <p:spTgt spid="44"/>
                                        </p:tgtEl>
                                        <p:attrNameLst>
                                          <p:attrName>ppt_x</p:attrName>
                                        </p:attrNameLst>
                                      </p:cBhvr>
                                      <p:tavLst>
                                        <p:tav tm="0">
                                          <p:val>
                                            <p:strVal val="0-#ppt_w/2"/>
                                          </p:val>
                                        </p:tav>
                                        <p:tav tm="100000">
                                          <p:val>
                                            <p:strVal val="#ppt_x"/>
                                          </p:val>
                                        </p:tav>
                                      </p:tavLst>
                                    </p:anim>
                                    <p:anim calcmode="lin" valueType="num">
                                      <p:cBhvr additive="base">
                                        <p:cTn id="56"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44" grpId="0" animBg="1"/>
      <p:bldP spid="44" grpId="1" animBg="1"/>
      <p:bldP spid="44" grpId="2" animBg="1"/>
      <p:bldP spid="45" grpId="0"/>
      <p:bldP spid="45" grpId="1"/>
      <p:bldP spid="46"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sp>
        <p:nvSpPr>
          <p:cNvPr id="105" name="Oval 104"/>
          <p:cNvSpPr/>
          <p:nvPr/>
        </p:nvSpPr>
        <p:spPr>
          <a:xfrm>
            <a:off x="76200" y="5238066"/>
            <a:ext cx="3041027" cy="480012"/>
          </a:xfrm>
          <a:prstGeom prst="ellipse">
            <a:avLst/>
          </a:prstGeom>
          <a:ln w="25400">
            <a:solidFill>
              <a:schemeClr val="hlink"/>
            </a:solidFill>
          </a:ln>
        </p:spPr>
        <p:txBody>
          <a:bodyPr wrap="square" rtlCol="0" anchor="ctr">
            <a:spAutoFit/>
          </a:bodyPr>
          <a:lstStyle/>
          <a:p>
            <a:pPr algn="l"/>
            <a:endParaRPr lang="en-CA" sz="2400" dirty="0"/>
          </a:p>
        </p:txBody>
      </p:sp>
      <p:cxnSp>
        <p:nvCxnSpPr>
          <p:cNvPr id="107" name="Straight Arrow Connector 106"/>
          <p:cNvCxnSpPr/>
          <p:nvPr/>
        </p:nvCxnSpPr>
        <p:spPr bwMode="auto">
          <a:xfrm flipV="1">
            <a:off x="2131394" y="973014"/>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47" name="Rectangle 20"/>
          <p:cNvSpPr>
            <a:spLocks noChangeArrowheads="1"/>
          </p:cNvSpPr>
          <p:nvPr/>
        </p:nvSpPr>
        <p:spPr bwMode="auto">
          <a:xfrm>
            <a:off x="3637035" y="3590428"/>
            <a:ext cx="4989507"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=1,s=23</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4)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=2,s=23,x=4</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4,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48" name="Rectangle 20"/>
          <p:cNvSpPr>
            <a:spLocks noChangeArrowheads="1"/>
          </p:cNvSpPr>
          <p:nvPr/>
        </p:nvSpPr>
        <p:spPr bwMode="auto">
          <a:xfrm>
            <a:off x="3657600" y="4511020"/>
            <a:ext cx="5249194"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=2,s=23,x=4</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6)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=3,s=23,x=4,y=6</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6,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49" name="Rectangle 20"/>
          <p:cNvSpPr>
            <a:spLocks noChangeArrowheads="1"/>
          </p:cNvSpPr>
          <p:nvPr/>
        </p:nvSpPr>
        <p:spPr bwMode="auto">
          <a:xfrm>
            <a:off x="3657600" y="5446693"/>
            <a:ext cx="5290872"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=3,s=23,x=4,y=6</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,b)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=1,s=23+10</a:t>
            </a:r>
            <a:r>
              <a:rPr lang="el-GR" altLang="en-US" baseline="-25000" dirty="0">
                <a:solidFill>
                  <a:schemeClr val="accent2"/>
                </a:solidFill>
                <a:cs typeface="Times New Roman" panose="02020603050405020304" pitchFamily="18" charset="0"/>
                <a:sym typeface="Symbol" panose="05050102010706020507" pitchFamily="18" charset="2"/>
              </a:rPr>
              <a:t></a:t>
            </a:r>
            <a:r>
              <a:rPr lang="en-US" i="1" baseline="-25000" dirty="0">
                <a:solidFill>
                  <a:schemeClr val="accent2"/>
                </a:solidFill>
                <a:effectLst>
                  <a:outerShdw blurRad="38100" dist="38100" dir="2700000" algn="tl">
                    <a:srgbClr val="000000"/>
                  </a:outerShdw>
                </a:effectLst>
                <a:cs typeface="+mn-cs"/>
              </a:rPr>
              <a:t>4+6</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b,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grpSp>
        <p:nvGrpSpPr>
          <p:cNvPr id="50" name="Group 41"/>
          <p:cNvGrpSpPr>
            <a:grpSpLocks/>
          </p:cNvGrpSpPr>
          <p:nvPr/>
        </p:nvGrpSpPr>
        <p:grpSpPr bwMode="auto">
          <a:xfrm>
            <a:off x="4505325" y="288926"/>
            <a:ext cx="4595813" cy="3216274"/>
            <a:chOff x="432" y="1581"/>
            <a:chExt cx="2895" cy="2026"/>
          </a:xfrm>
        </p:grpSpPr>
        <p:sp>
          <p:nvSpPr>
            <p:cNvPr id="51"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&lt;loop-</a:t>
              </a:r>
              <a:r>
                <a:rPr lang="en-CA" altLang="en-US" sz="2400" dirty="0" err="1">
                  <a:solidFill>
                    <a:srgbClr val="33CC33"/>
                  </a:solidFill>
                  <a:latin typeface="Times New Roman" pitchFamily="18" charset="0"/>
                </a:rPr>
                <a:t>invariant</a:t>
              </a:r>
              <a:r>
                <a:rPr lang="en-CA" altLang="en-US" sz="2400" baseline="-25000" dirty="0" err="1">
                  <a:solidFill>
                    <a:srgbClr val="33CC33"/>
                  </a:solidFill>
                  <a:latin typeface="Times New Roman" pitchFamily="18" charset="0"/>
                </a:rPr>
                <a:t>i</a:t>
              </a:r>
              <a:r>
                <a:rPr lang="en-CA" altLang="en-US" sz="2400" dirty="0">
                  <a:solidFill>
                    <a:srgbClr val="33CC33"/>
                  </a:solidFill>
                  <a:latin typeface="Times New Roman" pitchFamily="18" charset="0"/>
                </a:rPr>
                <a:t>&gt;</a:t>
              </a:r>
            </a:p>
            <a:p>
              <a:pPr eaLnBrk="1" hangingPunct="1">
                <a:spcBef>
                  <a:spcPct val="0"/>
                </a:spcBef>
              </a:pPr>
              <a:r>
                <a:rPr lang="en-CA" altLang="en-US" sz="2400" dirty="0">
                  <a:solidFill>
                    <a:schemeClr val="accent1"/>
                  </a:solidFill>
                  <a:latin typeface="Times New Roman" pitchFamily="18" charset="0"/>
                  <a:cs typeface="Times New Roman" pitchFamily="18" charset="0"/>
                </a:rPr>
                <a:t>¬</a:t>
              </a:r>
              <a:r>
                <a:rPr lang="en-CA" altLang="en-US" sz="2400" dirty="0">
                  <a:solidFill>
                    <a:schemeClr val="accent1"/>
                  </a:solidFill>
                  <a:latin typeface="Times New Roman" pitchFamily="18" charset="0"/>
                </a:rPr>
                <a:t>&lt;exit Cond&gt;</a:t>
              </a:r>
              <a:endParaRPr lang="en-US" altLang="en-US" sz="2400" dirty="0">
                <a:solidFill>
                  <a:srgbClr val="33CC33"/>
                </a:solidFill>
                <a:latin typeface="Times New Roman" pitchFamily="18" charset="0"/>
              </a:endParaRPr>
            </a:p>
            <a:p>
              <a:pPr eaLnBrk="1" hangingPunct="1">
                <a:spcBef>
                  <a:spcPct val="0"/>
                </a:spcBef>
              </a:pPr>
              <a:r>
                <a:rPr lang="en-CA" altLang="en-US" sz="2400" dirty="0" err="1">
                  <a:solidFill>
                    <a:schemeClr val="accent2"/>
                  </a:solidFill>
                  <a:latin typeface="Times New Roman" pitchFamily="18" charset="0"/>
                </a:rPr>
                <a:t>codeB</a:t>
              </a:r>
              <a:endParaRPr lang="en-CA" altLang="en-US" sz="2400" dirty="0">
                <a:solidFill>
                  <a:schemeClr val="accent2"/>
                </a:solidFill>
                <a:latin typeface="Times New Roman" pitchFamily="18" charset="0"/>
              </a:endParaRPr>
            </a:p>
          </p:txBody>
        </p:sp>
        <p:sp>
          <p:nvSpPr>
            <p:cNvPr id="52" name="Text Box 43"/>
            <p:cNvSpPr txBox="1">
              <a:spLocks noChangeArrowheads="1"/>
            </p:cNvSpPr>
            <p:nvPr/>
          </p:nvSpPr>
          <p:spPr bwMode="auto">
            <a:xfrm>
              <a:off x="1722" y="3084"/>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&lt;loop-invariant</a:t>
              </a:r>
              <a:r>
                <a:rPr lang="en-CA" altLang="en-US" sz="2400" baseline="-25000" dirty="0">
                  <a:solidFill>
                    <a:srgbClr val="33CC33"/>
                  </a:solidFill>
                  <a:latin typeface="Times New Roman" pitchFamily="18" charset="0"/>
                </a:rPr>
                <a:t>i+1</a:t>
              </a:r>
              <a:r>
                <a:rPr lang="en-CA" altLang="en-US" sz="2400" dirty="0">
                  <a:solidFill>
                    <a:srgbClr val="33CC33"/>
                  </a:solidFill>
                  <a:latin typeface="Times New Roman" pitchFamily="18" charset="0"/>
                </a:rPr>
                <a:t>&gt;</a:t>
              </a:r>
            </a:p>
            <a:p>
              <a:pPr eaLnBrk="1" hangingPunct="1">
                <a:spcBef>
                  <a:spcPct val="0"/>
                </a:spcBef>
              </a:pPr>
              <a:endParaRPr lang="en-CA" altLang="en-US" sz="2400" dirty="0">
                <a:solidFill>
                  <a:srgbClr val="33CC33"/>
                </a:solidFill>
                <a:latin typeface="Times New Roman" pitchFamily="18" charset="0"/>
              </a:endParaRPr>
            </a:p>
          </p:txBody>
        </p:sp>
        <p:sp>
          <p:nvSpPr>
            <p:cNvPr id="53" name="AutoShape 44"/>
            <p:cNvSpPr>
              <a:spLocks noChangeArrowheads="1"/>
            </p:cNvSpPr>
            <p:nvPr/>
          </p:nvSpPr>
          <p:spPr bwMode="auto">
            <a:xfrm>
              <a:off x="1674" y="2725"/>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55"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Maintaining Loop Invariant</a:t>
              </a:r>
              <a:endParaRPr lang="en-CA" altLang="en-US" sz="2400" dirty="0">
                <a:solidFill>
                  <a:schemeClr val="tx2"/>
                </a:solidFill>
                <a:latin typeface="Times New Roman" pitchFamily="18" charset="0"/>
              </a:endParaRPr>
            </a:p>
          </p:txBody>
        </p:sp>
        <p:grpSp>
          <p:nvGrpSpPr>
            <p:cNvPr id="57" name="Group 46"/>
            <p:cNvGrpSpPr>
              <a:grpSpLocks noChangeAspect="1"/>
            </p:cNvGrpSpPr>
            <p:nvPr/>
          </p:nvGrpSpPr>
          <p:grpSpPr bwMode="auto">
            <a:xfrm>
              <a:off x="511" y="1920"/>
              <a:ext cx="737" cy="737"/>
              <a:chOff x="4320" y="2016"/>
              <a:chExt cx="912" cy="912"/>
            </a:xfrm>
          </p:grpSpPr>
          <p:grpSp>
            <p:nvGrpSpPr>
              <p:cNvPr id="63" name="Group 47"/>
              <p:cNvGrpSpPr>
                <a:grpSpLocks noChangeAspect="1"/>
              </p:cNvGrpSpPr>
              <p:nvPr/>
            </p:nvGrpSpPr>
            <p:grpSpPr bwMode="auto">
              <a:xfrm>
                <a:off x="4320" y="2016"/>
                <a:ext cx="912" cy="912"/>
                <a:chOff x="2496" y="1104"/>
                <a:chExt cx="912" cy="912"/>
              </a:xfrm>
            </p:grpSpPr>
            <p:grpSp>
              <p:nvGrpSpPr>
                <p:cNvPr id="70" name="Group 48"/>
                <p:cNvGrpSpPr>
                  <a:grpSpLocks noChangeAspect="1"/>
                </p:cNvGrpSpPr>
                <p:nvPr/>
              </p:nvGrpSpPr>
              <p:grpSpPr bwMode="auto">
                <a:xfrm rot="2360341">
                  <a:off x="2592" y="1248"/>
                  <a:ext cx="680" cy="680"/>
                  <a:chOff x="1224" y="1212"/>
                  <a:chExt cx="3144" cy="3112"/>
                </a:xfrm>
              </p:grpSpPr>
              <p:sp>
                <p:nvSpPr>
                  <p:cNvPr id="72"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sp>
                <p:nvSpPr>
                  <p:cNvPr id="80"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81" name="Group 51"/>
                  <p:cNvGrpSpPr>
                    <a:grpSpLocks noChangeAspect="1"/>
                  </p:cNvGrpSpPr>
                  <p:nvPr/>
                </p:nvGrpSpPr>
                <p:grpSpPr bwMode="auto">
                  <a:xfrm>
                    <a:off x="1776" y="1212"/>
                    <a:ext cx="1944" cy="2413"/>
                    <a:chOff x="2227" y="1194"/>
                    <a:chExt cx="1944" cy="2413"/>
                  </a:xfrm>
                </p:grpSpPr>
                <p:sp>
                  <p:nvSpPr>
                    <p:cNvPr id="82"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71"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64" name="Group 59"/>
              <p:cNvGrpSpPr>
                <a:grpSpLocks noChangeAspect="1"/>
              </p:cNvGrpSpPr>
              <p:nvPr/>
            </p:nvGrpSpPr>
            <p:grpSpPr bwMode="auto">
              <a:xfrm>
                <a:off x="4368" y="2112"/>
                <a:ext cx="432" cy="240"/>
                <a:chOff x="-1152" y="3504"/>
                <a:chExt cx="432" cy="240"/>
              </a:xfrm>
            </p:grpSpPr>
            <p:grpSp>
              <p:nvGrpSpPr>
                <p:cNvPr id="65" name="Group 60"/>
                <p:cNvGrpSpPr>
                  <a:grpSpLocks noChangeAspect="1"/>
                </p:cNvGrpSpPr>
                <p:nvPr/>
              </p:nvGrpSpPr>
              <p:grpSpPr bwMode="auto">
                <a:xfrm>
                  <a:off x="-1075" y="3504"/>
                  <a:ext cx="256" cy="210"/>
                  <a:chOff x="1728" y="2064"/>
                  <a:chExt cx="768" cy="672"/>
                </a:xfrm>
              </p:grpSpPr>
              <p:sp>
                <p:nvSpPr>
                  <p:cNvPr id="68"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69"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66"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67"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
        <p:nvSpPr>
          <p:cNvPr id="111" name="Rectangle 20"/>
          <p:cNvSpPr>
            <a:spLocks noChangeArrowheads="1"/>
          </p:cNvSpPr>
          <p:nvPr/>
        </p:nvSpPr>
        <p:spPr bwMode="auto">
          <a:xfrm>
            <a:off x="4349262" y="3585527"/>
            <a:ext cx="214417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=1,s=23</a:t>
            </a:r>
            <a:r>
              <a:rPr lang="en-US" baseline="-25000" dirty="0">
                <a:solidFill>
                  <a:schemeClr val="accent2"/>
                </a:solidFill>
                <a:sym typeface="Symbol"/>
              </a:rPr>
              <a:t> </a:t>
            </a:r>
            <a:endParaRPr lang="en-US" dirty="0">
              <a:solidFill>
                <a:schemeClr val="accent2"/>
              </a:solidFill>
            </a:endParaRPr>
          </a:p>
        </p:txBody>
      </p:sp>
      <p:sp>
        <p:nvSpPr>
          <p:cNvPr id="112" name="Rectangle 20"/>
          <p:cNvSpPr>
            <a:spLocks noChangeArrowheads="1"/>
          </p:cNvSpPr>
          <p:nvPr/>
        </p:nvSpPr>
        <p:spPr bwMode="auto">
          <a:xfrm>
            <a:off x="4373240" y="4508153"/>
            <a:ext cx="253210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line=2,s=23,x=4</a:t>
            </a:r>
            <a:r>
              <a:rPr lang="en-US" baseline="-25000" dirty="0">
                <a:solidFill>
                  <a:schemeClr val="accent2"/>
                </a:solidFill>
                <a:sym typeface="Symbol"/>
              </a:rPr>
              <a:t></a:t>
            </a:r>
            <a:endParaRPr lang="en-US" dirty="0">
              <a:solidFill>
                <a:schemeClr val="accent2"/>
              </a:solidFill>
            </a:endParaRPr>
          </a:p>
        </p:txBody>
      </p:sp>
      <p:sp>
        <p:nvSpPr>
          <p:cNvPr id="113" name="Rectangle 20"/>
          <p:cNvSpPr>
            <a:spLocks noChangeArrowheads="1"/>
          </p:cNvSpPr>
          <p:nvPr/>
        </p:nvSpPr>
        <p:spPr bwMode="auto">
          <a:xfrm>
            <a:off x="4374611" y="5442040"/>
            <a:ext cx="303865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=3,s=23,x=4,y=6</a:t>
            </a:r>
            <a:r>
              <a:rPr lang="en-US" baseline="-25000" dirty="0">
                <a:solidFill>
                  <a:schemeClr val="accent2"/>
                </a:solidFill>
                <a:sym typeface="Symbol"/>
              </a:rPr>
              <a:t> </a:t>
            </a:r>
            <a:endParaRPr lang="en-US" dirty="0">
              <a:solidFill>
                <a:schemeClr val="accent2"/>
              </a:solidFill>
            </a:endParaRPr>
          </a:p>
        </p:txBody>
      </p:sp>
      <p:cxnSp>
        <p:nvCxnSpPr>
          <p:cNvPr id="114" name="Straight Arrow Connector 113"/>
          <p:cNvCxnSpPr/>
          <p:nvPr/>
        </p:nvCxnSpPr>
        <p:spPr bwMode="auto">
          <a:xfrm flipV="1">
            <a:off x="2274918" y="968410"/>
            <a:ext cx="0" cy="228600"/>
          </a:xfrm>
          <a:prstGeom prst="straightConnector1">
            <a:avLst/>
          </a:prstGeom>
          <a:noFill/>
          <a:ln w="38100" cap="sq" cmpd="sng" algn="ctr">
            <a:solidFill>
              <a:schemeClr val="hlink"/>
            </a:solidFill>
            <a:prstDash val="solid"/>
            <a:round/>
            <a:headEnd type="none" w="med" len="med"/>
            <a:tailEnd type="arrow"/>
          </a:ln>
          <a:effectLst/>
        </p:spPr>
      </p:cxnSp>
      <p:cxnSp>
        <p:nvCxnSpPr>
          <p:cNvPr id="115" name="Straight Arrow Connector 114"/>
          <p:cNvCxnSpPr/>
          <p:nvPr/>
        </p:nvCxnSpPr>
        <p:spPr bwMode="auto">
          <a:xfrm flipV="1">
            <a:off x="2420661" y="968244"/>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116" name="Oval 115"/>
          <p:cNvSpPr/>
          <p:nvPr/>
        </p:nvSpPr>
        <p:spPr>
          <a:xfrm>
            <a:off x="135255" y="5516928"/>
            <a:ext cx="3041027" cy="480012"/>
          </a:xfrm>
          <a:prstGeom prst="ellipse">
            <a:avLst/>
          </a:prstGeom>
          <a:ln w="25400">
            <a:solidFill>
              <a:schemeClr val="hlink"/>
            </a:solidFill>
          </a:ln>
        </p:spPr>
        <p:txBody>
          <a:bodyPr wrap="square" rtlCol="0" anchor="ctr">
            <a:spAutoFit/>
          </a:bodyPr>
          <a:lstStyle/>
          <a:p>
            <a:pPr algn="l"/>
            <a:endParaRPr lang="en-CA" sz="2400" dirty="0"/>
          </a:p>
        </p:txBody>
      </p:sp>
      <p:sp>
        <p:nvSpPr>
          <p:cNvPr id="117" name="Oval 116"/>
          <p:cNvSpPr/>
          <p:nvPr/>
        </p:nvSpPr>
        <p:spPr>
          <a:xfrm>
            <a:off x="77458" y="5841510"/>
            <a:ext cx="3041027" cy="480012"/>
          </a:xfrm>
          <a:prstGeom prst="ellipse">
            <a:avLst/>
          </a:prstGeom>
          <a:ln w="25400">
            <a:solidFill>
              <a:schemeClr val="hlink"/>
            </a:solidFill>
          </a:ln>
        </p:spPr>
        <p:txBody>
          <a:bodyPr wrap="square" rtlCol="0" anchor="ctr">
            <a:spAutoFit/>
          </a:bodyPr>
          <a:lstStyle/>
          <a:p>
            <a:pPr algn="l"/>
            <a:endParaRPr lang="en-CA" sz="2400" dirty="0"/>
          </a:p>
        </p:txBody>
      </p:sp>
      <p:cxnSp>
        <p:nvCxnSpPr>
          <p:cNvPr id="118" name="Straight Arrow Connector 117"/>
          <p:cNvCxnSpPr/>
          <p:nvPr/>
        </p:nvCxnSpPr>
        <p:spPr bwMode="auto">
          <a:xfrm flipV="1">
            <a:off x="2593754" y="981456"/>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119" name="Oval 118"/>
          <p:cNvSpPr/>
          <p:nvPr/>
        </p:nvSpPr>
        <p:spPr>
          <a:xfrm>
            <a:off x="-152400" y="1676400"/>
            <a:ext cx="4638675" cy="2662712"/>
          </a:xfrm>
          <a:prstGeom prst="ellipse">
            <a:avLst/>
          </a:prstGeom>
          <a:ln w="25400">
            <a:solidFill>
              <a:srgbClr val="66FF33"/>
            </a:solidFill>
          </a:ln>
        </p:spPr>
        <p:txBody>
          <a:bodyPr wrap="square" rtlCol="0" anchor="ctr">
            <a:spAutoFit/>
          </a:bodyPr>
          <a:lstStyle/>
          <a:p>
            <a:pPr algn="l"/>
            <a:endParaRPr lang="en-CA" sz="2400" dirty="0"/>
          </a:p>
        </p:txBody>
      </p:sp>
      <p:sp>
        <p:nvSpPr>
          <p:cNvPr id="120" name="Rectangle 7"/>
          <p:cNvSpPr>
            <a:spLocks noChangeArrowheads="1"/>
          </p:cNvSpPr>
          <p:nvPr/>
        </p:nvSpPr>
        <p:spPr bwMode="auto">
          <a:xfrm>
            <a:off x="803028" y="1524000"/>
            <a:ext cx="20163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solidFill>
                  <a:srgbClr val="66FF33"/>
                </a:solidFill>
              </a:rPr>
              <a:t>Assume true</a:t>
            </a:r>
          </a:p>
        </p:txBody>
      </p:sp>
      <p:sp>
        <p:nvSpPr>
          <p:cNvPr id="121" name="Rectangle 7"/>
          <p:cNvSpPr>
            <a:spLocks noChangeArrowheads="1"/>
          </p:cNvSpPr>
          <p:nvPr/>
        </p:nvSpPr>
        <p:spPr bwMode="auto">
          <a:xfrm>
            <a:off x="838200" y="1524000"/>
            <a:ext cx="25518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solidFill>
                  <a:srgbClr val="66FF33"/>
                </a:solidFill>
              </a:rPr>
              <a:t>Note true again</a:t>
            </a:r>
          </a:p>
        </p:txBody>
      </p:sp>
      <p:sp>
        <p:nvSpPr>
          <p:cNvPr id="4" name="Rectangle 3"/>
          <p:cNvSpPr/>
          <p:nvPr/>
        </p:nvSpPr>
        <p:spPr>
          <a:xfrm>
            <a:off x="3368453" y="3048000"/>
            <a:ext cx="974947" cy="461665"/>
          </a:xfrm>
          <a:prstGeom prst="rect">
            <a:avLst/>
          </a:prstGeom>
        </p:spPr>
        <p:txBody>
          <a:bodyPr wrap="none">
            <a:spAutoFit/>
          </a:bodyPr>
          <a:lstStyle/>
          <a:p>
            <a:r>
              <a:rPr lang="en-US" sz="2400" i="1" dirty="0">
                <a:solidFill>
                  <a:schemeClr val="accent2"/>
                </a:solidFill>
                <a:effectLst>
                  <a:outerShdw blurRad="38100" dist="38100" dir="2700000" algn="tl">
                    <a:srgbClr val="000000"/>
                  </a:outerShdw>
                </a:effectLst>
                <a:cs typeface="Times New Roman" pitchFamily="18" charset="0"/>
              </a:rPr>
              <a:t>s </a:t>
            </a:r>
            <a:r>
              <a:rPr lang="en-US" sz="2400" i="1" dirty="0">
                <a:solidFill>
                  <a:schemeClr val="accent2"/>
                </a:solidFill>
                <a:cs typeface="Times New Roman" pitchFamily="18" charset="0"/>
              </a:rPr>
              <a:t>= 23</a:t>
            </a:r>
            <a:endParaRPr lang="en-CA" sz="2400" i="1" dirty="0">
              <a:solidFill>
                <a:schemeClr val="accent2"/>
              </a:solidFill>
            </a:endParaRPr>
          </a:p>
        </p:txBody>
      </p:sp>
      <p:cxnSp>
        <p:nvCxnSpPr>
          <p:cNvPr id="122" name="Straight Arrow Connector 121"/>
          <p:cNvCxnSpPr/>
          <p:nvPr/>
        </p:nvCxnSpPr>
        <p:spPr bwMode="auto">
          <a:xfrm rot="5400000" flipV="1">
            <a:off x="149680" y="5363936"/>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73" name="Rectangle 20"/>
          <p:cNvSpPr>
            <a:spLocks noChangeArrowheads="1"/>
          </p:cNvSpPr>
          <p:nvPr/>
        </p:nvSpPr>
        <p:spPr bwMode="auto">
          <a:xfrm>
            <a:off x="4351020" y="6258580"/>
            <a:ext cx="214417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line=1,s=69</a:t>
            </a:r>
            <a:r>
              <a:rPr lang="en-US" baseline="-25000" dirty="0">
                <a:solidFill>
                  <a:schemeClr val="accent2"/>
                </a:solidFill>
                <a:sym typeface="Symbol"/>
              </a:rPr>
              <a:t> </a:t>
            </a:r>
            <a:endParaRPr lang="en-US" dirty="0">
              <a:solidFill>
                <a:schemeClr val="accent2"/>
              </a:solidFill>
            </a:endParaRPr>
          </a:p>
        </p:txBody>
      </p:sp>
      <p:sp>
        <p:nvSpPr>
          <p:cNvPr id="74" name="Rectangle 73"/>
          <p:cNvSpPr/>
          <p:nvPr/>
        </p:nvSpPr>
        <p:spPr>
          <a:xfrm>
            <a:off x="3437033" y="3043535"/>
            <a:ext cx="974947" cy="461665"/>
          </a:xfrm>
          <a:prstGeom prst="rect">
            <a:avLst/>
          </a:prstGeom>
        </p:spPr>
        <p:txBody>
          <a:bodyPr wrap="none">
            <a:spAutoFit/>
          </a:bodyPr>
          <a:lstStyle/>
          <a:p>
            <a:r>
              <a:rPr lang="en-US" sz="2400" i="1" dirty="0">
                <a:solidFill>
                  <a:schemeClr val="accent2"/>
                </a:solidFill>
                <a:effectLst>
                  <a:outerShdw blurRad="38100" dist="38100" dir="2700000" algn="tl">
                    <a:srgbClr val="000000"/>
                  </a:outerShdw>
                </a:effectLst>
                <a:cs typeface="Times New Roman" pitchFamily="18" charset="0"/>
              </a:rPr>
              <a:t>s </a:t>
            </a:r>
            <a:r>
              <a:rPr lang="en-US" sz="2400" i="1" dirty="0">
                <a:solidFill>
                  <a:schemeClr val="accent2"/>
                </a:solidFill>
                <a:cs typeface="Times New Roman" pitchFamily="18" charset="0"/>
              </a:rPr>
              <a:t>= 69</a:t>
            </a:r>
            <a:endParaRPr lang="en-CA" sz="2400" i="1" dirty="0">
              <a:solidFill>
                <a:schemeClr val="accent2"/>
              </a:solidFill>
            </a:endParaRPr>
          </a:p>
        </p:txBody>
      </p:sp>
    </p:spTree>
    <p:extLst>
      <p:ext uri="{BB962C8B-B14F-4D97-AF65-F5344CB8AC3E}">
        <p14:creationId xmlns:p14="http://schemas.microsoft.com/office/powerpoint/2010/main" val="1695407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9"/>
                                        </p:tgtEl>
                                        <p:attrNameLst>
                                          <p:attrName>style.visibility</p:attrName>
                                        </p:attrNameLst>
                                      </p:cBhvr>
                                      <p:to>
                                        <p:strVal val="visible"/>
                                      </p:to>
                                    </p:set>
                                    <p:anim calcmode="lin" valueType="num">
                                      <p:cBhvr additive="base">
                                        <p:cTn id="13" dur="500" fill="hold"/>
                                        <p:tgtEl>
                                          <p:spTgt spid="119"/>
                                        </p:tgtEl>
                                        <p:attrNameLst>
                                          <p:attrName>ppt_x</p:attrName>
                                        </p:attrNameLst>
                                      </p:cBhvr>
                                      <p:tavLst>
                                        <p:tav tm="0">
                                          <p:val>
                                            <p:strVal val="0-#ppt_w/2"/>
                                          </p:val>
                                        </p:tav>
                                        <p:tav tm="100000">
                                          <p:val>
                                            <p:strVal val="#ppt_x"/>
                                          </p:val>
                                        </p:tav>
                                      </p:tavLst>
                                    </p:anim>
                                    <p:anim calcmode="lin" valueType="num">
                                      <p:cBhvr additive="base">
                                        <p:cTn id="14" dur="500" fill="hold"/>
                                        <p:tgtEl>
                                          <p:spTgt spid="119"/>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0-#ppt_w/2"/>
                                          </p:val>
                                        </p:tav>
                                        <p:tav tm="100000">
                                          <p:val>
                                            <p:strVal val="#ppt_x"/>
                                          </p:val>
                                        </p:tav>
                                      </p:tavLst>
                                    </p:anim>
                                    <p:anim calcmode="lin" valueType="num">
                                      <p:cBhvr additive="base">
                                        <p:cTn id="18" dur="500" fill="hold"/>
                                        <p:tgtEl>
                                          <p:spTgt spid="12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7"/>
                                        </p:tgtEl>
                                        <p:attrNameLst>
                                          <p:attrName>style.visibility</p:attrName>
                                        </p:attrNameLst>
                                      </p:cBhvr>
                                      <p:to>
                                        <p:strVal val="visible"/>
                                      </p:to>
                                    </p:set>
                                    <p:anim calcmode="lin" valueType="num">
                                      <p:cBhvr additive="base">
                                        <p:cTn id="23" dur="500" fill="hold"/>
                                        <p:tgtEl>
                                          <p:spTgt spid="107"/>
                                        </p:tgtEl>
                                        <p:attrNameLst>
                                          <p:attrName>ppt_x</p:attrName>
                                        </p:attrNameLst>
                                      </p:cBhvr>
                                      <p:tavLst>
                                        <p:tav tm="0">
                                          <p:val>
                                            <p:strVal val="0-#ppt_w/2"/>
                                          </p:val>
                                        </p:tav>
                                        <p:tav tm="100000">
                                          <p:val>
                                            <p:strVal val="#ppt_x"/>
                                          </p:val>
                                        </p:tav>
                                      </p:tavLst>
                                    </p:anim>
                                    <p:anim calcmode="lin" valueType="num">
                                      <p:cBhvr additive="base">
                                        <p:cTn id="24" dur="500" fill="hold"/>
                                        <p:tgtEl>
                                          <p:spTgt spid="10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2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0-#ppt_w/2"/>
                                          </p:val>
                                        </p:tav>
                                        <p:tav tm="100000">
                                          <p:val>
                                            <p:strVal val="#ppt_x"/>
                                          </p:val>
                                        </p:tav>
                                      </p:tavLst>
                                    </p:anim>
                                    <p:anim calcmode="lin" valueType="num">
                                      <p:cBhvr additive="base">
                                        <p:cTn id="3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11">
                                            <p:txEl>
                                              <p:pRg st="0" end="0"/>
                                            </p:txEl>
                                          </p:spTgt>
                                        </p:tgtEl>
                                        <p:attrNameLst>
                                          <p:attrName>style.visibility</p:attrName>
                                        </p:attrNameLst>
                                      </p:cBhvr>
                                      <p:to>
                                        <p:strVal val="visible"/>
                                      </p:to>
                                    </p:set>
                                    <p:anim calcmode="lin" valueType="num">
                                      <p:cBhvr additive="base">
                                        <p:cTn id="39" dur="500" fill="hold"/>
                                        <p:tgtEl>
                                          <p:spTgt spid="111">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05"/>
                                        </p:tgtEl>
                                        <p:attrNameLst>
                                          <p:attrName>style.visibility</p:attrName>
                                        </p:attrNameLst>
                                      </p:cBhvr>
                                      <p:to>
                                        <p:strVal val="visible"/>
                                      </p:to>
                                    </p:set>
                                    <p:anim calcmode="lin" valueType="num">
                                      <p:cBhvr additive="base">
                                        <p:cTn id="45" dur="500" fill="hold"/>
                                        <p:tgtEl>
                                          <p:spTgt spid="105"/>
                                        </p:tgtEl>
                                        <p:attrNameLst>
                                          <p:attrName>ppt_x</p:attrName>
                                        </p:attrNameLst>
                                      </p:cBhvr>
                                      <p:tavLst>
                                        <p:tav tm="0">
                                          <p:val>
                                            <p:strVal val="#ppt_x"/>
                                          </p:val>
                                        </p:tav>
                                        <p:tav tm="100000">
                                          <p:val>
                                            <p:strVal val="#ppt_x"/>
                                          </p:val>
                                        </p:tav>
                                      </p:tavLst>
                                    </p:anim>
                                    <p:anim calcmode="lin" valueType="num">
                                      <p:cBhvr additive="base">
                                        <p:cTn id="46" dur="500" fill="hold"/>
                                        <p:tgtEl>
                                          <p:spTgt spid="105"/>
                                        </p:tgtEl>
                                        <p:attrNameLst>
                                          <p:attrName>ppt_y</p:attrName>
                                        </p:attrNameLst>
                                      </p:cBhvr>
                                      <p:tavLst>
                                        <p:tav tm="0">
                                          <p:val>
                                            <p:strVal val="1+#ppt_h/2"/>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122"/>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119"/>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120"/>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47">
                                            <p:txEl>
                                              <p:pRg st="0" end="0"/>
                                            </p:txEl>
                                          </p:spTgt>
                                        </p:tgtEl>
                                        <p:attrNameLst>
                                          <p:attrName>style.visibility</p:attrName>
                                        </p:attrNameLst>
                                      </p:cBhvr>
                                      <p:to>
                                        <p:strVal val="visible"/>
                                      </p:to>
                                    </p:set>
                                    <p:anim calcmode="lin" valueType="num">
                                      <p:cBhvr additive="base">
                                        <p:cTn id="57"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47">
                                            <p:txEl>
                                              <p:pRg st="1" end="1"/>
                                            </p:txEl>
                                          </p:spTgt>
                                        </p:tgtEl>
                                        <p:attrNameLst>
                                          <p:attrName>style.visibility</p:attrName>
                                        </p:attrNameLst>
                                      </p:cBhvr>
                                      <p:to>
                                        <p:strVal val="visible"/>
                                      </p:to>
                                    </p:set>
                                    <p:anim calcmode="lin" valueType="num">
                                      <p:cBhvr additive="base">
                                        <p:cTn id="63" dur="500" fill="hold"/>
                                        <p:tgtEl>
                                          <p:spTgt spid="47">
                                            <p:txEl>
                                              <p:pRg st="1" end="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114"/>
                                        </p:tgtEl>
                                        <p:attrNameLst>
                                          <p:attrName>style.visibility</p:attrName>
                                        </p:attrNameLst>
                                      </p:cBhvr>
                                      <p:to>
                                        <p:strVal val="visible"/>
                                      </p:to>
                                    </p:set>
                                  </p:childTnLst>
                                </p:cTn>
                              </p:par>
                              <p:par>
                                <p:cTn id="69" presetID="1" presetClass="exit" presetSubtype="0" fill="hold" nodeType="withEffect">
                                  <p:stCondLst>
                                    <p:cond delay="0"/>
                                  </p:stCondLst>
                                  <p:childTnLst>
                                    <p:set>
                                      <p:cBhvr>
                                        <p:cTn id="70" dur="1" fill="hold">
                                          <p:stCondLst>
                                            <p:cond delay="0"/>
                                          </p:stCondLst>
                                        </p:cTn>
                                        <p:tgtEl>
                                          <p:spTgt spid="107"/>
                                        </p:tgtEl>
                                        <p:attrNameLst>
                                          <p:attrName>style.visibility</p:attrName>
                                        </p:attrNameLst>
                                      </p:cBhvr>
                                      <p:to>
                                        <p:strVal val="hidden"/>
                                      </p:to>
                                    </p:set>
                                  </p:childTnLst>
                                </p:cTn>
                              </p:par>
                              <p:par>
                                <p:cTn id="71" presetID="1" presetClass="exit" presetSubtype="0" fill="hold" grpId="2" nodeType="withEffect">
                                  <p:stCondLst>
                                    <p:cond delay="0"/>
                                  </p:stCondLst>
                                  <p:childTnLst>
                                    <p:set>
                                      <p:cBhvr>
                                        <p:cTn id="72" dur="1" fill="hold">
                                          <p:stCondLst>
                                            <p:cond delay="0"/>
                                          </p:stCondLst>
                                        </p:cTn>
                                        <p:tgtEl>
                                          <p:spTgt spid="4"/>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12">
                                            <p:txEl>
                                              <p:pRg st="0" end="0"/>
                                            </p:txEl>
                                          </p:spTgt>
                                        </p:tgtEl>
                                        <p:attrNameLst>
                                          <p:attrName>style.visibility</p:attrName>
                                        </p:attrNameLst>
                                      </p:cBhvr>
                                      <p:to>
                                        <p:strVal val="visible"/>
                                      </p:to>
                                    </p:set>
                                    <p:anim calcmode="lin" valueType="num">
                                      <p:cBhvr additive="base">
                                        <p:cTn id="77" dur="500" fill="hold"/>
                                        <p:tgtEl>
                                          <p:spTgt spid="112">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116"/>
                                        </p:tgtEl>
                                        <p:attrNameLst>
                                          <p:attrName>style.visibility</p:attrName>
                                        </p:attrNameLst>
                                      </p:cBhvr>
                                      <p:to>
                                        <p:strVal val="visible"/>
                                      </p:to>
                                    </p:set>
                                    <p:anim calcmode="lin" valueType="num">
                                      <p:cBhvr additive="base">
                                        <p:cTn id="83" dur="500" fill="hold"/>
                                        <p:tgtEl>
                                          <p:spTgt spid="116"/>
                                        </p:tgtEl>
                                        <p:attrNameLst>
                                          <p:attrName>ppt_x</p:attrName>
                                        </p:attrNameLst>
                                      </p:cBhvr>
                                      <p:tavLst>
                                        <p:tav tm="0">
                                          <p:val>
                                            <p:strVal val="#ppt_x"/>
                                          </p:val>
                                        </p:tav>
                                        <p:tav tm="100000">
                                          <p:val>
                                            <p:strVal val="#ppt_x"/>
                                          </p:val>
                                        </p:tav>
                                      </p:tavLst>
                                    </p:anim>
                                    <p:anim calcmode="lin" valueType="num">
                                      <p:cBhvr additive="base">
                                        <p:cTn id="84" dur="500" fill="hold"/>
                                        <p:tgtEl>
                                          <p:spTgt spid="116"/>
                                        </p:tgtEl>
                                        <p:attrNameLst>
                                          <p:attrName>ppt_y</p:attrName>
                                        </p:attrNameLst>
                                      </p:cBhvr>
                                      <p:tavLst>
                                        <p:tav tm="0">
                                          <p:val>
                                            <p:strVal val="1+#ppt_h/2"/>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105"/>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48">
                                            <p:txEl>
                                              <p:pRg st="0" end="0"/>
                                            </p:txEl>
                                          </p:spTgt>
                                        </p:tgtEl>
                                        <p:attrNameLst>
                                          <p:attrName>style.visibility</p:attrName>
                                        </p:attrNameLst>
                                      </p:cBhvr>
                                      <p:to>
                                        <p:strVal val="visible"/>
                                      </p:to>
                                    </p:set>
                                    <p:anim calcmode="lin" valueType="num">
                                      <p:cBhvr additive="base">
                                        <p:cTn id="91"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4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48">
                                            <p:txEl>
                                              <p:pRg st="1" end="1"/>
                                            </p:txEl>
                                          </p:spTgt>
                                        </p:tgtEl>
                                        <p:attrNameLst>
                                          <p:attrName>style.visibility</p:attrName>
                                        </p:attrNameLst>
                                      </p:cBhvr>
                                      <p:to>
                                        <p:strVal val="visible"/>
                                      </p:to>
                                    </p:set>
                                    <p:anim calcmode="lin" valueType="num">
                                      <p:cBhvr additive="base">
                                        <p:cTn id="97" dur="500" fill="hold"/>
                                        <p:tgtEl>
                                          <p:spTgt spid="48">
                                            <p:txEl>
                                              <p:pRg st="1" end="1"/>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4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nodeType="clickEffect">
                                  <p:stCondLst>
                                    <p:cond delay="0"/>
                                  </p:stCondLst>
                                  <p:childTnLst>
                                    <p:set>
                                      <p:cBhvr>
                                        <p:cTn id="102" dur="1" fill="hold">
                                          <p:stCondLst>
                                            <p:cond delay="0"/>
                                          </p:stCondLst>
                                        </p:cTn>
                                        <p:tgtEl>
                                          <p:spTgt spid="115"/>
                                        </p:tgtEl>
                                        <p:attrNameLst>
                                          <p:attrName>style.visibility</p:attrName>
                                        </p:attrNameLst>
                                      </p:cBhvr>
                                      <p:to>
                                        <p:strVal val="visible"/>
                                      </p:to>
                                    </p:set>
                                  </p:childTnLst>
                                </p:cTn>
                              </p:par>
                              <p:par>
                                <p:cTn id="103" presetID="1" presetClass="exit" presetSubtype="0" fill="hold" nodeType="withEffect">
                                  <p:stCondLst>
                                    <p:cond delay="0"/>
                                  </p:stCondLst>
                                  <p:childTnLst>
                                    <p:set>
                                      <p:cBhvr>
                                        <p:cTn id="104" dur="1" fill="hold">
                                          <p:stCondLst>
                                            <p:cond delay="0"/>
                                          </p:stCondLst>
                                        </p:cTn>
                                        <p:tgtEl>
                                          <p:spTgt spid="114"/>
                                        </p:tgtEl>
                                        <p:attrNameLst>
                                          <p:attrName>style.visibility</p:attrName>
                                        </p:attrNameLst>
                                      </p:cBhvr>
                                      <p:to>
                                        <p:strVal val="hidden"/>
                                      </p:to>
                                    </p:set>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113">
                                            <p:txEl>
                                              <p:pRg st="0" end="0"/>
                                            </p:txEl>
                                          </p:spTgt>
                                        </p:tgtEl>
                                        <p:attrNameLst>
                                          <p:attrName>style.visibility</p:attrName>
                                        </p:attrNameLst>
                                      </p:cBhvr>
                                      <p:to>
                                        <p:strVal val="visible"/>
                                      </p:to>
                                    </p:set>
                                    <p:anim calcmode="lin" valueType="num">
                                      <p:cBhvr additive="base">
                                        <p:cTn id="109" dur="500" fill="hold"/>
                                        <p:tgtEl>
                                          <p:spTgt spid="113">
                                            <p:txEl>
                                              <p:pRg st="0" end="0"/>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1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117"/>
                                        </p:tgtEl>
                                        <p:attrNameLst>
                                          <p:attrName>style.visibility</p:attrName>
                                        </p:attrNameLst>
                                      </p:cBhvr>
                                      <p:to>
                                        <p:strVal val="visible"/>
                                      </p:to>
                                    </p:set>
                                    <p:anim calcmode="lin" valueType="num">
                                      <p:cBhvr additive="base">
                                        <p:cTn id="115" dur="500" fill="hold"/>
                                        <p:tgtEl>
                                          <p:spTgt spid="117"/>
                                        </p:tgtEl>
                                        <p:attrNameLst>
                                          <p:attrName>ppt_x</p:attrName>
                                        </p:attrNameLst>
                                      </p:cBhvr>
                                      <p:tavLst>
                                        <p:tav tm="0">
                                          <p:val>
                                            <p:strVal val="#ppt_x"/>
                                          </p:val>
                                        </p:tav>
                                        <p:tav tm="100000">
                                          <p:val>
                                            <p:strVal val="#ppt_x"/>
                                          </p:val>
                                        </p:tav>
                                      </p:tavLst>
                                    </p:anim>
                                    <p:anim calcmode="lin" valueType="num">
                                      <p:cBhvr additive="base">
                                        <p:cTn id="116" dur="500" fill="hold"/>
                                        <p:tgtEl>
                                          <p:spTgt spid="117"/>
                                        </p:tgtEl>
                                        <p:attrNameLst>
                                          <p:attrName>ppt_y</p:attrName>
                                        </p:attrNameLst>
                                      </p:cBhvr>
                                      <p:tavLst>
                                        <p:tav tm="0">
                                          <p:val>
                                            <p:strVal val="1+#ppt_h/2"/>
                                          </p:val>
                                        </p:tav>
                                        <p:tav tm="100000">
                                          <p:val>
                                            <p:strVal val="#ppt_y"/>
                                          </p:val>
                                        </p:tav>
                                      </p:tavLst>
                                    </p:anim>
                                  </p:childTnLst>
                                </p:cTn>
                              </p:par>
                              <p:par>
                                <p:cTn id="117" presetID="1" presetClass="exit" presetSubtype="0" fill="hold" grpId="1" nodeType="withEffect">
                                  <p:stCondLst>
                                    <p:cond delay="0"/>
                                  </p:stCondLst>
                                  <p:childTnLst>
                                    <p:set>
                                      <p:cBhvr>
                                        <p:cTn id="118" dur="1" fill="hold">
                                          <p:stCondLst>
                                            <p:cond delay="0"/>
                                          </p:stCondLst>
                                        </p:cTn>
                                        <p:tgtEl>
                                          <p:spTgt spid="116"/>
                                        </p:tgtEl>
                                        <p:attrNameLst>
                                          <p:attrName>style.visibility</p:attrName>
                                        </p:attrNameLst>
                                      </p:cBhvr>
                                      <p:to>
                                        <p:strVal val="hidden"/>
                                      </p:to>
                                    </p:set>
                                  </p:childTnLst>
                                </p:cTn>
                              </p:par>
                            </p:childTnLst>
                          </p:cTn>
                        </p:par>
                      </p:childTnLst>
                    </p:cTn>
                  </p:par>
                  <p:par>
                    <p:cTn id="119" fill="hold">
                      <p:stCondLst>
                        <p:cond delay="indefinite"/>
                      </p:stCondLst>
                      <p:childTnLst>
                        <p:par>
                          <p:cTn id="120" fill="hold">
                            <p:stCondLst>
                              <p:cond delay="0"/>
                            </p:stCondLst>
                            <p:childTnLst>
                              <p:par>
                                <p:cTn id="121" presetID="2" presetClass="entr" presetSubtype="4" fill="hold" nodeType="clickEffect">
                                  <p:stCondLst>
                                    <p:cond delay="0"/>
                                  </p:stCondLst>
                                  <p:childTnLst>
                                    <p:set>
                                      <p:cBhvr>
                                        <p:cTn id="122" dur="1" fill="hold">
                                          <p:stCondLst>
                                            <p:cond delay="0"/>
                                          </p:stCondLst>
                                        </p:cTn>
                                        <p:tgtEl>
                                          <p:spTgt spid="49">
                                            <p:txEl>
                                              <p:pRg st="0" end="0"/>
                                            </p:txEl>
                                          </p:spTgt>
                                        </p:tgtEl>
                                        <p:attrNameLst>
                                          <p:attrName>style.visibility</p:attrName>
                                        </p:attrNameLst>
                                      </p:cBhvr>
                                      <p:to>
                                        <p:strVal val="visible"/>
                                      </p:to>
                                    </p:set>
                                    <p:anim calcmode="lin" valueType="num">
                                      <p:cBhvr additive="base">
                                        <p:cTn id="123" dur="500" fill="hold"/>
                                        <p:tgtEl>
                                          <p:spTgt spid="49">
                                            <p:txEl>
                                              <p:pRg st="0" end="0"/>
                                            </p:txEl>
                                          </p:spTgt>
                                        </p:tgtEl>
                                        <p:attrNameLst>
                                          <p:attrName>ppt_x</p:attrName>
                                        </p:attrNameLst>
                                      </p:cBhvr>
                                      <p:tavLst>
                                        <p:tav tm="0">
                                          <p:val>
                                            <p:strVal val="#ppt_x"/>
                                          </p:val>
                                        </p:tav>
                                        <p:tav tm="100000">
                                          <p:val>
                                            <p:strVal val="#ppt_x"/>
                                          </p:val>
                                        </p:tav>
                                      </p:tavLst>
                                    </p:anim>
                                    <p:anim calcmode="lin" valueType="num">
                                      <p:cBhvr additive="base">
                                        <p:cTn id="124" dur="500" fill="hold"/>
                                        <p:tgtEl>
                                          <p:spTgt spid="4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nodeType="clickEffect">
                                  <p:stCondLst>
                                    <p:cond delay="0"/>
                                  </p:stCondLst>
                                  <p:childTnLst>
                                    <p:set>
                                      <p:cBhvr>
                                        <p:cTn id="128" dur="1" fill="hold">
                                          <p:stCondLst>
                                            <p:cond delay="0"/>
                                          </p:stCondLst>
                                        </p:cTn>
                                        <p:tgtEl>
                                          <p:spTgt spid="49">
                                            <p:txEl>
                                              <p:pRg st="1" end="1"/>
                                            </p:txEl>
                                          </p:spTgt>
                                        </p:tgtEl>
                                        <p:attrNameLst>
                                          <p:attrName>style.visibility</p:attrName>
                                        </p:attrNameLst>
                                      </p:cBhvr>
                                      <p:to>
                                        <p:strVal val="visible"/>
                                      </p:to>
                                    </p:set>
                                    <p:anim calcmode="lin" valueType="num">
                                      <p:cBhvr additive="base">
                                        <p:cTn id="129" dur="500" fill="hold"/>
                                        <p:tgtEl>
                                          <p:spTgt spid="49">
                                            <p:txEl>
                                              <p:pRg st="1" end="1"/>
                                            </p:txEl>
                                          </p:spTgt>
                                        </p:tgtEl>
                                        <p:attrNameLst>
                                          <p:attrName>ppt_x</p:attrName>
                                        </p:attrNameLst>
                                      </p:cBhvr>
                                      <p:tavLst>
                                        <p:tav tm="0">
                                          <p:val>
                                            <p:strVal val="#ppt_x"/>
                                          </p:val>
                                        </p:tav>
                                        <p:tav tm="100000">
                                          <p:val>
                                            <p:strVal val="#ppt_x"/>
                                          </p:val>
                                        </p:tav>
                                      </p:tavLst>
                                    </p:anim>
                                    <p:anim calcmode="lin" valueType="num">
                                      <p:cBhvr additive="base">
                                        <p:cTn id="130" dur="500" fill="hold"/>
                                        <p:tgtEl>
                                          <p:spTgt spid="4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4" fill="hold" nodeType="clickEffect">
                                  <p:stCondLst>
                                    <p:cond delay="0"/>
                                  </p:stCondLst>
                                  <p:childTnLst>
                                    <p:set>
                                      <p:cBhvr>
                                        <p:cTn id="134" dur="1" fill="hold">
                                          <p:stCondLst>
                                            <p:cond delay="0"/>
                                          </p:stCondLst>
                                        </p:cTn>
                                        <p:tgtEl>
                                          <p:spTgt spid="73">
                                            <p:txEl>
                                              <p:pRg st="0" end="0"/>
                                            </p:txEl>
                                          </p:spTgt>
                                        </p:tgtEl>
                                        <p:attrNameLst>
                                          <p:attrName>style.visibility</p:attrName>
                                        </p:attrNameLst>
                                      </p:cBhvr>
                                      <p:to>
                                        <p:strVal val="visible"/>
                                      </p:to>
                                    </p:set>
                                    <p:anim calcmode="lin" valueType="num">
                                      <p:cBhvr additive="base">
                                        <p:cTn id="135"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136" dur="500" fill="hold"/>
                                        <p:tgtEl>
                                          <p:spTgt spid="73">
                                            <p:txEl>
                                              <p:pRg st="0" end="0"/>
                                            </p:txEl>
                                          </p:spTgt>
                                        </p:tgtEl>
                                        <p:attrNameLst>
                                          <p:attrName>ppt_y</p:attrName>
                                        </p:attrNameLst>
                                      </p:cBhvr>
                                      <p:tavLst>
                                        <p:tav tm="0">
                                          <p:val>
                                            <p:strVal val="1+#ppt_h/2"/>
                                          </p:val>
                                        </p:tav>
                                        <p:tav tm="100000">
                                          <p:val>
                                            <p:strVal val="#ppt_y"/>
                                          </p:val>
                                        </p:tav>
                                      </p:tavLst>
                                    </p:anim>
                                  </p:childTnLst>
                                </p:cTn>
                              </p:par>
                              <p:par>
                                <p:cTn id="137" presetID="1" presetClass="exit" presetSubtype="0" fill="hold" grpId="1" nodeType="withEffect">
                                  <p:stCondLst>
                                    <p:cond delay="0"/>
                                  </p:stCondLst>
                                  <p:childTnLst>
                                    <p:set>
                                      <p:cBhvr>
                                        <p:cTn id="138" dur="1" fill="hold">
                                          <p:stCondLst>
                                            <p:cond delay="0"/>
                                          </p:stCondLst>
                                        </p:cTn>
                                        <p:tgtEl>
                                          <p:spTgt spid="117"/>
                                        </p:tgtEl>
                                        <p:attrNameLst>
                                          <p:attrName>style.visibility</p:attrName>
                                        </p:attrNameLst>
                                      </p:cBhvr>
                                      <p:to>
                                        <p:strVal val="hidden"/>
                                      </p:to>
                                    </p:set>
                                  </p:childTnLst>
                                </p:cTn>
                              </p:par>
                            </p:childTnLst>
                          </p:cTn>
                        </p:par>
                      </p:childTnLst>
                    </p:cTn>
                  </p:par>
                  <p:par>
                    <p:cTn id="139" fill="hold">
                      <p:stCondLst>
                        <p:cond delay="indefinite"/>
                      </p:stCondLst>
                      <p:childTnLst>
                        <p:par>
                          <p:cTn id="140" fill="hold">
                            <p:stCondLst>
                              <p:cond delay="0"/>
                            </p:stCondLst>
                            <p:childTnLst>
                              <p:par>
                                <p:cTn id="141" presetID="1" presetClass="entr" presetSubtype="0" fill="hold" nodeType="clickEffect">
                                  <p:stCondLst>
                                    <p:cond delay="0"/>
                                  </p:stCondLst>
                                  <p:childTnLst>
                                    <p:set>
                                      <p:cBhvr>
                                        <p:cTn id="142" dur="1" fill="hold">
                                          <p:stCondLst>
                                            <p:cond delay="0"/>
                                          </p:stCondLst>
                                        </p:cTn>
                                        <p:tgtEl>
                                          <p:spTgt spid="118"/>
                                        </p:tgtEl>
                                        <p:attrNameLst>
                                          <p:attrName>style.visibility</p:attrName>
                                        </p:attrNameLst>
                                      </p:cBhvr>
                                      <p:to>
                                        <p:strVal val="visible"/>
                                      </p:to>
                                    </p:set>
                                  </p:childTnLst>
                                </p:cTn>
                              </p:par>
                              <p:par>
                                <p:cTn id="143" presetID="1" presetClass="exit" presetSubtype="0" fill="hold" nodeType="withEffect">
                                  <p:stCondLst>
                                    <p:cond delay="0"/>
                                  </p:stCondLst>
                                  <p:childTnLst>
                                    <p:set>
                                      <p:cBhvr>
                                        <p:cTn id="144" dur="1" fill="hold">
                                          <p:stCondLst>
                                            <p:cond delay="0"/>
                                          </p:stCondLst>
                                        </p:cTn>
                                        <p:tgtEl>
                                          <p:spTgt spid="115"/>
                                        </p:tgtEl>
                                        <p:attrNameLst>
                                          <p:attrName>style.visibility</p:attrName>
                                        </p:attrNameLst>
                                      </p:cBhvr>
                                      <p:to>
                                        <p:strVal val="hidden"/>
                                      </p:to>
                                    </p:set>
                                  </p:childTnLst>
                                </p:cTn>
                              </p:par>
                            </p:childTnLst>
                          </p:cTn>
                        </p:par>
                      </p:childTnLst>
                    </p:cTn>
                  </p:par>
                  <p:par>
                    <p:cTn id="145" fill="hold">
                      <p:stCondLst>
                        <p:cond delay="indefinite"/>
                      </p:stCondLst>
                      <p:childTnLst>
                        <p:par>
                          <p:cTn id="146" fill="hold">
                            <p:stCondLst>
                              <p:cond delay="0"/>
                            </p:stCondLst>
                            <p:childTnLst>
                              <p:par>
                                <p:cTn id="147" presetID="2" presetClass="entr" presetSubtype="4" fill="hold" nodeType="clickEffect">
                                  <p:stCondLst>
                                    <p:cond delay="0"/>
                                  </p:stCondLst>
                                  <p:childTnLst>
                                    <p:set>
                                      <p:cBhvr>
                                        <p:cTn id="148" dur="1" fill="hold">
                                          <p:stCondLst>
                                            <p:cond delay="0"/>
                                          </p:stCondLst>
                                        </p:cTn>
                                        <p:tgtEl>
                                          <p:spTgt spid="122"/>
                                        </p:tgtEl>
                                        <p:attrNameLst>
                                          <p:attrName>style.visibility</p:attrName>
                                        </p:attrNameLst>
                                      </p:cBhvr>
                                      <p:to>
                                        <p:strVal val="visible"/>
                                      </p:to>
                                    </p:set>
                                    <p:anim calcmode="lin" valueType="num">
                                      <p:cBhvr additive="base">
                                        <p:cTn id="149" dur="500" fill="hold"/>
                                        <p:tgtEl>
                                          <p:spTgt spid="122"/>
                                        </p:tgtEl>
                                        <p:attrNameLst>
                                          <p:attrName>ppt_x</p:attrName>
                                        </p:attrNameLst>
                                      </p:cBhvr>
                                      <p:tavLst>
                                        <p:tav tm="0">
                                          <p:val>
                                            <p:strVal val="#ppt_x"/>
                                          </p:val>
                                        </p:tav>
                                        <p:tav tm="100000">
                                          <p:val>
                                            <p:strVal val="#ppt_x"/>
                                          </p:val>
                                        </p:tav>
                                      </p:tavLst>
                                    </p:anim>
                                    <p:anim calcmode="lin" valueType="num">
                                      <p:cBhvr additive="base">
                                        <p:cTn id="150" dur="500" fill="hold"/>
                                        <p:tgtEl>
                                          <p:spTgt spid="122"/>
                                        </p:tgtEl>
                                        <p:attrNameLst>
                                          <p:attrName>ppt_y</p:attrName>
                                        </p:attrNameLst>
                                      </p:cBhvr>
                                      <p:tavLst>
                                        <p:tav tm="0">
                                          <p:val>
                                            <p:strVal val="1+#ppt_h/2"/>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8" fill="hold" grpId="0" nodeType="clickEffect">
                                  <p:stCondLst>
                                    <p:cond delay="0"/>
                                  </p:stCondLst>
                                  <p:childTnLst>
                                    <p:set>
                                      <p:cBhvr>
                                        <p:cTn id="154" dur="1" fill="hold">
                                          <p:stCondLst>
                                            <p:cond delay="0"/>
                                          </p:stCondLst>
                                        </p:cTn>
                                        <p:tgtEl>
                                          <p:spTgt spid="74"/>
                                        </p:tgtEl>
                                        <p:attrNameLst>
                                          <p:attrName>style.visibility</p:attrName>
                                        </p:attrNameLst>
                                      </p:cBhvr>
                                      <p:to>
                                        <p:strVal val="visible"/>
                                      </p:to>
                                    </p:set>
                                    <p:anim calcmode="lin" valueType="num">
                                      <p:cBhvr additive="base">
                                        <p:cTn id="155" dur="500" fill="hold"/>
                                        <p:tgtEl>
                                          <p:spTgt spid="74"/>
                                        </p:tgtEl>
                                        <p:attrNameLst>
                                          <p:attrName>ppt_x</p:attrName>
                                        </p:attrNameLst>
                                      </p:cBhvr>
                                      <p:tavLst>
                                        <p:tav tm="0">
                                          <p:val>
                                            <p:strVal val="0-#ppt_w/2"/>
                                          </p:val>
                                        </p:tav>
                                        <p:tav tm="100000">
                                          <p:val>
                                            <p:strVal val="#ppt_x"/>
                                          </p:val>
                                        </p:tav>
                                      </p:tavLst>
                                    </p:anim>
                                    <p:anim calcmode="lin" valueType="num">
                                      <p:cBhvr additive="base">
                                        <p:cTn id="156"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8" fill="hold" grpId="0" nodeType="clickEffect">
                                  <p:stCondLst>
                                    <p:cond delay="0"/>
                                  </p:stCondLst>
                                  <p:childTnLst>
                                    <p:set>
                                      <p:cBhvr>
                                        <p:cTn id="160" dur="1" fill="hold">
                                          <p:stCondLst>
                                            <p:cond delay="0"/>
                                          </p:stCondLst>
                                        </p:cTn>
                                        <p:tgtEl>
                                          <p:spTgt spid="121"/>
                                        </p:tgtEl>
                                        <p:attrNameLst>
                                          <p:attrName>style.visibility</p:attrName>
                                        </p:attrNameLst>
                                      </p:cBhvr>
                                      <p:to>
                                        <p:strVal val="visible"/>
                                      </p:to>
                                    </p:set>
                                    <p:anim calcmode="lin" valueType="num">
                                      <p:cBhvr additive="base">
                                        <p:cTn id="161" dur="500" fill="hold"/>
                                        <p:tgtEl>
                                          <p:spTgt spid="121"/>
                                        </p:tgtEl>
                                        <p:attrNameLst>
                                          <p:attrName>ppt_x</p:attrName>
                                        </p:attrNameLst>
                                      </p:cBhvr>
                                      <p:tavLst>
                                        <p:tav tm="0">
                                          <p:val>
                                            <p:strVal val="0-#ppt_w/2"/>
                                          </p:val>
                                        </p:tav>
                                        <p:tav tm="100000">
                                          <p:val>
                                            <p:strVal val="#ppt_x"/>
                                          </p:val>
                                        </p:tav>
                                      </p:tavLst>
                                    </p:anim>
                                    <p:anim calcmode="lin" valueType="num">
                                      <p:cBhvr additive="base">
                                        <p:cTn id="162" dur="500" fill="hold"/>
                                        <p:tgtEl>
                                          <p:spTgt spid="121"/>
                                        </p:tgtEl>
                                        <p:attrNameLst>
                                          <p:attrName>ppt_y</p:attrName>
                                        </p:attrNameLst>
                                      </p:cBhvr>
                                      <p:tavLst>
                                        <p:tav tm="0">
                                          <p:val>
                                            <p:strVal val="#ppt_y"/>
                                          </p:val>
                                        </p:tav>
                                        <p:tav tm="100000">
                                          <p:val>
                                            <p:strVal val="#ppt_y"/>
                                          </p:val>
                                        </p:tav>
                                      </p:tavLst>
                                    </p:anim>
                                  </p:childTnLst>
                                </p:cTn>
                              </p:par>
                              <p:par>
                                <p:cTn id="163" presetID="2" presetClass="entr" presetSubtype="8" fill="hold" grpId="2" nodeType="withEffect">
                                  <p:stCondLst>
                                    <p:cond delay="0"/>
                                  </p:stCondLst>
                                  <p:childTnLst>
                                    <p:set>
                                      <p:cBhvr>
                                        <p:cTn id="164" dur="1" fill="hold">
                                          <p:stCondLst>
                                            <p:cond delay="0"/>
                                          </p:stCondLst>
                                        </p:cTn>
                                        <p:tgtEl>
                                          <p:spTgt spid="119"/>
                                        </p:tgtEl>
                                        <p:attrNameLst>
                                          <p:attrName>style.visibility</p:attrName>
                                        </p:attrNameLst>
                                      </p:cBhvr>
                                      <p:to>
                                        <p:strVal val="visible"/>
                                      </p:to>
                                    </p:set>
                                    <p:anim calcmode="lin" valueType="num">
                                      <p:cBhvr additive="base">
                                        <p:cTn id="165" dur="500" fill="hold"/>
                                        <p:tgtEl>
                                          <p:spTgt spid="119"/>
                                        </p:tgtEl>
                                        <p:attrNameLst>
                                          <p:attrName>ppt_x</p:attrName>
                                        </p:attrNameLst>
                                      </p:cBhvr>
                                      <p:tavLst>
                                        <p:tav tm="0">
                                          <p:val>
                                            <p:strVal val="0-#ppt_w/2"/>
                                          </p:val>
                                        </p:tav>
                                        <p:tav tm="100000">
                                          <p:val>
                                            <p:strVal val="#ppt_x"/>
                                          </p:val>
                                        </p:tav>
                                      </p:tavLst>
                                    </p:anim>
                                    <p:anim calcmode="lin" valueType="num">
                                      <p:cBhvr additive="base">
                                        <p:cTn id="166"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05" grpId="1" animBg="1"/>
      <p:bldP spid="116" grpId="0" animBg="1"/>
      <p:bldP spid="116" grpId="1" animBg="1"/>
      <p:bldP spid="117" grpId="0" animBg="1"/>
      <p:bldP spid="117" grpId="1" animBg="1"/>
      <p:bldP spid="119" grpId="0" animBg="1"/>
      <p:bldP spid="119" grpId="1" animBg="1"/>
      <p:bldP spid="119" grpId="2" animBg="1"/>
      <p:bldP spid="120" grpId="0"/>
      <p:bldP spid="120" grpId="1"/>
      <p:bldP spid="121" grpId="0"/>
      <p:bldP spid="4" grpId="0"/>
      <p:bldP spid="4" grpId="2"/>
      <p:bldP spid="74"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sp>
        <p:nvSpPr>
          <p:cNvPr id="88" name="Rectangle 87"/>
          <p:cNvSpPr/>
          <p:nvPr/>
        </p:nvSpPr>
        <p:spPr bwMode="auto">
          <a:xfrm>
            <a:off x="0" y="584922"/>
            <a:ext cx="2371162" cy="1938992"/>
          </a:xfrm>
          <a:prstGeom prst="rect">
            <a:avLst/>
          </a:prstGeom>
        </p:spPr>
        <p:txBody>
          <a:bodyPr wrap="none">
            <a:spAutoFit/>
          </a:bodyPr>
          <a:lstStyle/>
          <a:p>
            <a:pPr>
              <a:defRPr/>
            </a:pPr>
            <a:r>
              <a:rPr lang="en-US" sz="2400" dirty="0">
                <a:effectLst>
                  <a:outerShdw blurRad="38100" dist="38100" dir="2700000" algn="tl">
                    <a:srgbClr val="000000"/>
                  </a:outerShdw>
                </a:effectLst>
              </a:rPr>
              <a:t>Number of states:</a:t>
            </a:r>
          </a:p>
          <a:p>
            <a:pPr>
              <a:defRPr/>
            </a:pPr>
            <a:r>
              <a:rPr lang="en-US" sz="2400" dirty="0">
                <a:effectLst>
                  <a:outerShdw blurRad="38100" dist="38100" dir="2700000" algn="tl">
                    <a:srgbClr val="000000"/>
                  </a:outerShdw>
                </a:effectLst>
              </a:rPr>
              <a:t>   with </a:t>
            </a:r>
            <a:r>
              <a:rPr lang="en-US" sz="2400" i="1" dirty="0">
                <a:solidFill>
                  <a:schemeClr val="accent6"/>
                </a:solidFill>
              </a:rPr>
              <a:t>line=0</a:t>
            </a:r>
          </a:p>
          <a:p>
            <a:pPr>
              <a:defRPr/>
            </a:pPr>
            <a:r>
              <a:rPr lang="en-US" sz="2400" dirty="0">
                <a:effectLst>
                  <a:outerShdw blurRad="38100" dist="38100" dir="2700000" algn="tl">
                    <a:srgbClr val="000000"/>
                  </a:outerShdw>
                </a:effectLst>
              </a:rPr>
              <a:t>   with </a:t>
            </a:r>
            <a:r>
              <a:rPr lang="en-US" sz="2400" i="1" dirty="0">
                <a:solidFill>
                  <a:schemeClr val="accent6"/>
                </a:solidFill>
              </a:rPr>
              <a:t>line=1</a:t>
            </a:r>
          </a:p>
          <a:p>
            <a:pPr>
              <a:defRPr/>
            </a:pPr>
            <a:r>
              <a:rPr lang="en-US" sz="2400" dirty="0">
                <a:effectLst>
                  <a:outerShdw blurRad="38100" dist="38100" dir="2700000" algn="tl">
                    <a:srgbClr val="000000"/>
                  </a:outerShdw>
                </a:effectLst>
              </a:rPr>
              <a:t>   with </a:t>
            </a:r>
            <a:r>
              <a:rPr lang="en-US" sz="2400" i="1" dirty="0">
                <a:solidFill>
                  <a:schemeClr val="accent6"/>
                </a:solidFill>
              </a:rPr>
              <a:t>line=2</a:t>
            </a:r>
          </a:p>
          <a:p>
            <a:pPr>
              <a:defRPr/>
            </a:pPr>
            <a:r>
              <a:rPr lang="en-US" sz="2400" dirty="0">
                <a:effectLst>
                  <a:outerShdw blurRad="38100" dist="38100" dir="2700000" algn="tl">
                    <a:srgbClr val="000000"/>
                  </a:outerShdw>
                </a:effectLst>
              </a:rPr>
              <a:t>   with </a:t>
            </a:r>
            <a:r>
              <a:rPr lang="en-US" sz="2400" i="1" dirty="0">
                <a:solidFill>
                  <a:schemeClr val="accent6"/>
                </a:solidFill>
              </a:rPr>
              <a:t>line=3</a:t>
            </a:r>
          </a:p>
        </p:txBody>
      </p:sp>
      <p:sp>
        <p:nvSpPr>
          <p:cNvPr id="89" name="Rectangle 88"/>
          <p:cNvSpPr/>
          <p:nvPr/>
        </p:nvSpPr>
        <p:spPr bwMode="auto">
          <a:xfrm>
            <a:off x="2482686" y="944940"/>
            <a:ext cx="1598515" cy="1938992"/>
          </a:xfrm>
          <a:prstGeom prst="rect">
            <a:avLst/>
          </a:prstGeom>
        </p:spPr>
        <p:txBody>
          <a:bodyPr wrap="none">
            <a:spAutoFit/>
          </a:bodyPr>
          <a:lstStyle/>
          <a:p>
            <a:pPr>
              <a:defRPr/>
            </a:pPr>
            <a:r>
              <a:rPr lang="en-US" sz="2400" dirty="0">
                <a:effectLst>
                  <a:outerShdw blurRad="38100" dist="38100" dir="2700000" algn="tl">
                    <a:srgbClr val="000000"/>
                  </a:outerShdw>
                </a:effectLst>
              </a:rPr>
              <a:t>1</a:t>
            </a:r>
          </a:p>
          <a:p>
            <a:pPr>
              <a:defRPr/>
            </a:pPr>
            <a:r>
              <a:rPr lang="en-US" sz="2400" dirty="0">
                <a:effectLst>
                  <a:outerShdw blurRad="38100" dist="38100" dir="2700000" algn="tl">
                    <a:srgbClr val="000000"/>
                  </a:outerShdw>
                </a:effectLst>
              </a:rPr>
              <a:t>100</a:t>
            </a:r>
          </a:p>
          <a:p>
            <a:pPr>
              <a:defRPr/>
            </a:pPr>
            <a:r>
              <a:rPr lang="en-US" sz="2400" dirty="0">
                <a:effectLst>
                  <a:outerShdw blurRad="38100" dist="38100" dir="2700000" algn="tl">
                    <a:srgbClr val="000000"/>
                  </a:outerShdw>
                </a:effectLst>
              </a:rPr>
              <a:t>100</a:t>
            </a:r>
            <a:r>
              <a:rPr lang="en-US" sz="2400" dirty="0">
                <a:effectLst>
                  <a:outerShdw blurRad="38100" dist="38100" dir="2700000" algn="tl">
                    <a:srgbClr val="000000"/>
                  </a:outerShdw>
                </a:effectLst>
                <a:sym typeface="Symbol"/>
              </a:rPr>
              <a:t>10</a:t>
            </a:r>
          </a:p>
          <a:p>
            <a:pPr>
              <a:defRPr/>
            </a:pPr>
            <a:r>
              <a:rPr lang="en-US" sz="2400" dirty="0">
                <a:effectLst>
                  <a:outerShdw blurRad="38100" dist="38100" dir="2700000" algn="tl">
                    <a:srgbClr val="000000"/>
                  </a:outerShdw>
                </a:effectLst>
                <a:sym typeface="Symbol"/>
              </a:rPr>
              <a:t>1001010</a:t>
            </a:r>
          </a:p>
          <a:p>
            <a:pPr>
              <a:defRPr/>
            </a:pPr>
            <a:r>
              <a:rPr lang="en-US" sz="2400" dirty="0">
                <a:effectLst>
                  <a:outerShdw blurRad="38100" dist="38100" dir="2700000" algn="tl">
                    <a:srgbClr val="000000"/>
                  </a:outerShdw>
                </a:effectLst>
                <a:sym typeface="Symbol"/>
              </a:rPr>
              <a:t>11,101</a:t>
            </a:r>
            <a:endParaRPr lang="en-US" sz="2400" dirty="0"/>
          </a:p>
        </p:txBody>
      </p:sp>
      <p:cxnSp>
        <p:nvCxnSpPr>
          <p:cNvPr id="90" name="Straight Connector 89"/>
          <p:cNvCxnSpPr/>
          <p:nvPr/>
        </p:nvCxnSpPr>
        <p:spPr bwMode="auto">
          <a:xfrm>
            <a:off x="2514600" y="2438400"/>
            <a:ext cx="1566601" cy="0"/>
          </a:xfrm>
          <a:prstGeom prst="line">
            <a:avLst/>
          </a:prstGeom>
          <a:noFill/>
          <a:ln w="12700" cap="sq" cmpd="sng" algn="ctr">
            <a:solidFill>
              <a:schemeClr val="tx1"/>
            </a:solidFill>
            <a:prstDash val="solid"/>
            <a:round/>
            <a:headEnd type="none" w="med" len="med"/>
            <a:tailEnd type="none" w="med" len="med"/>
          </a:ln>
          <a:effectLst/>
        </p:spPr>
      </p:cxnSp>
      <p:sp>
        <p:nvSpPr>
          <p:cNvPr id="92" name="Rectangle 91"/>
          <p:cNvSpPr/>
          <p:nvPr/>
        </p:nvSpPr>
        <p:spPr bwMode="auto">
          <a:xfrm>
            <a:off x="448238" y="2785408"/>
            <a:ext cx="3643370" cy="1200329"/>
          </a:xfrm>
          <a:prstGeom prst="rect">
            <a:avLst/>
          </a:prstGeom>
        </p:spPr>
        <p:txBody>
          <a:bodyPr wrap="none">
            <a:spAutoFit/>
          </a:bodyPr>
          <a:lstStyle/>
          <a:p>
            <a:pPr algn="ctr">
              <a:defRPr/>
            </a:pPr>
            <a:r>
              <a:rPr lang="en-US" sz="2400" dirty="0">
                <a:effectLst>
                  <a:outerShdw blurRad="38100" dist="38100" dir="2700000" algn="tl">
                    <a:srgbClr val="000000"/>
                  </a:outerShdw>
                </a:effectLst>
              </a:rPr>
              <a:t>This is a big state graph.</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We should try to describe it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more succinctly. </a:t>
            </a:r>
            <a:endParaRPr lang="en-US" sz="2400" i="1" dirty="0">
              <a:solidFill>
                <a:schemeClr val="accent6"/>
              </a:solidFill>
            </a:endParaRPr>
          </a:p>
        </p:txBody>
      </p:sp>
      <p:sp>
        <p:nvSpPr>
          <p:cNvPr id="61" name="Rectangle 20"/>
          <p:cNvSpPr>
            <a:spLocks noChangeArrowheads="1"/>
          </p:cNvSpPr>
          <p:nvPr/>
        </p:nvSpPr>
        <p:spPr bwMode="auto">
          <a:xfrm>
            <a:off x="3657600" y="4511020"/>
            <a:ext cx="5249194"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=2,s=23,x=4</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6)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=3,s=23,x=4,y=6</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6,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62" name="Rectangle 20"/>
          <p:cNvSpPr>
            <a:spLocks noChangeArrowheads="1"/>
          </p:cNvSpPr>
          <p:nvPr/>
        </p:nvSpPr>
        <p:spPr bwMode="auto">
          <a:xfrm>
            <a:off x="3657600" y="5446693"/>
            <a:ext cx="5290872"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=3,s=23,x=4,y=6</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,b)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=1,s=23+10</a:t>
            </a:r>
            <a:r>
              <a:rPr lang="el-GR" altLang="en-US" baseline="-25000" dirty="0">
                <a:solidFill>
                  <a:schemeClr val="accent2"/>
                </a:solidFill>
                <a:cs typeface="Times New Roman" panose="02020603050405020304" pitchFamily="18" charset="0"/>
                <a:sym typeface="Symbol" panose="05050102010706020507" pitchFamily="18" charset="2"/>
              </a:rPr>
              <a:t></a:t>
            </a:r>
            <a:r>
              <a:rPr lang="en-US" i="1" baseline="-25000" dirty="0">
                <a:solidFill>
                  <a:schemeClr val="accent2"/>
                </a:solidFill>
                <a:effectLst>
                  <a:outerShdw blurRad="38100" dist="38100" dir="2700000" algn="tl">
                    <a:srgbClr val="000000"/>
                  </a:outerShdw>
                </a:effectLst>
                <a:cs typeface="+mn-cs"/>
              </a:rPr>
              <a:t>4+6</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b,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63" name="Rectangle 20"/>
          <p:cNvSpPr>
            <a:spLocks noChangeArrowheads="1"/>
          </p:cNvSpPr>
          <p:nvPr/>
        </p:nvSpPr>
        <p:spPr bwMode="auto">
          <a:xfrm>
            <a:off x="4349262" y="3585527"/>
            <a:ext cx="214417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=1,s=23</a:t>
            </a:r>
            <a:r>
              <a:rPr lang="en-US" baseline="-25000" dirty="0">
                <a:solidFill>
                  <a:schemeClr val="accent2"/>
                </a:solidFill>
                <a:sym typeface="Symbol"/>
              </a:rPr>
              <a:t> </a:t>
            </a:r>
            <a:endParaRPr lang="en-US" dirty="0">
              <a:solidFill>
                <a:schemeClr val="accent2"/>
              </a:solidFill>
            </a:endParaRPr>
          </a:p>
        </p:txBody>
      </p:sp>
      <p:sp>
        <p:nvSpPr>
          <p:cNvPr id="64" name="Rectangle 20"/>
          <p:cNvSpPr>
            <a:spLocks noChangeArrowheads="1"/>
          </p:cNvSpPr>
          <p:nvPr/>
        </p:nvSpPr>
        <p:spPr bwMode="auto">
          <a:xfrm>
            <a:off x="4373240" y="4508153"/>
            <a:ext cx="253210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line=2,s=23,x=4</a:t>
            </a:r>
            <a:r>
              <a:rPr lang="en-US" baseline="-25000" dirty="0">
                <a:solidFill>
                  <a:schemeClr val="accent2"/>
                </a:solidFill>
                <a:sym typeface="Symbol"/>
              </a:rPr>
              <a:t></a:t>
            </a:r>
            <a:endParaRPr lang="en-US" dirty="0">
              <a:solidFill>
                <a:schemeClr val="accent2"/>
              </a:solidFill>
            </a:endParaRPr>
          </a:p>
        </p:txBody>
      </p:sp>
      <p:sp>
        <p:nvSpPr>
          <p:cNvPr id="65" name="Rectangle 20"/>
          <p:cNvSpPr>
            <a:spLocks noChangeArrowheads="1"/>
          </p:cNvSpPr>
          <p:nvPr/>
        </p:nvSpPr>
        <p:spPr bwMode="auto">
          <a:xfrm>
            <a:off x="4374611" y="5442040"/>
            <a:ext cx="303865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=3,s=23,x=4,y=6</a:t>
            </a:r>
            <a:r>
              <a:rPr lang="en-US" baseline="-25000" dirty="0">
                <a:solidFill>
                  <a:schemeClr val="accent2"/>
                </a:solidFill>
                <a:sym typeface="Symbol"/>
              </a:rPr>
              <a:t> </a:t>
            </a:r>
            <a:endParaRPr lang="en-US" dirty="0">
              <a:solidFill>
                <a:schemeClr val="accent2"/>
              </a:solidFill>
            </a:endParaRPr>
          </a:p>
        </p:txBody>
      </p:sp>
      <p:sp>
        <p:nvSpPr>
          <p:cNvPr id="68" name="Rectangle 20"/>
          <p:cNvSpPr>
            <a:spLocks noChangeArrowheads="1"/>
          </p:cNvSpPr>
          <p:nvPr/>
        </p:nvSpPr>
        <p:spPr bwMode="auto">
          <a:xfrm>
            <a:off x="3637035" y="3590428"/>
            <a:ext cx="4989507"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=1,s=23</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4)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=2,s=23,x=4</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4,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72" name="Rectangle 20"/>
          <p:cNvSpPr>
            <a:spLocks noChangeArrowheads="1"/>
          </p:cNvSpPr>
          <p:nvPr/>
        </p:nvSpPr>
        <p:spPr bwMode="auto">
          <a:xfrm>
            <a:off x="4438739" y="2133600"/>
            <a:ext cx="4324261"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=0</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b)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=1,s=0</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b,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73" name="Rectangle 20"/>
          <p:cNvSpPr>
            <a:spLocks noChangeArrowheads="1"/>
          </p:cNvSpPr>
          <p:nvPr/>
        </p:nvSpPr>
        <p:spPr bwMode="auto">
          <a:xfrm>
            <a:off x="5164014" y="2133600"/>
            <a:ext cx="153022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=0</a:t>
            </a:r>
            <a:r>
              <a:rPr lang="en-US" baseline="-25000" dirty="0">
                <a:solidFill>
                  <a:schemeClr val="accent2"/>
                </a:solidFill>
                <a:sym typeface="Symbol"/>
              </a:rPr>
              <a:t></a:t>
            </a:r>
            <a:endParaRPr lang="en-US" dirty="0">
              <a:solidFill>
                <a:schemeClr val="accent2"/>
              </a:solidFill>
            </a:endParaRPr>
          </a:p>
        </p:txBody>
      </p:sp>
    </p:spTree>
    <p:extLst>
      <p:ext uri="{BB962C8B-B14F-4D97-AF65-F5344CB8AC3E}">
        <p14:creationId xmlns:p14="http://schemas.microsoft.com/office/powerpoint/2010/main" val="365584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 calcmode="lin" valueType="num">
                                      <p:cBhvr additive="base">
                                        <p:cTn id="7" dur="500" fill="hold"/>
                                        <p:tgtEl>
                                          <p:spTgt spid="88"/>
                                        </p:tgtEl>
                                        <p:attrNameLst>
                                          <p:attrName>ppt_x</p:attrName>
                                        </p:attrNameLst>
                                      </p:cBhvr>
                                      <p:tavLst>
                                        <p:tav tm="0">
                                          <p:val>
                                            <p:strVal val="#ppt_x"/>
                                          </p:val>
                                        </p:tav>
                                        <p:tav tm="100000">
                                          <p:val>
                                            <p:strVal val="#ppt_x"/>
                                          </p:val>
                                        </p:tav>
                                      </p:tavLst>
                                    </p:anim>
                                    <p:anim calcmode="lin" valueType="num">
                                      <p:cBhvr additive="base">
                                        <p:cTn id="8" dur="500" fill="hold"/>
                                        <p:tgtEl>
                                          <p:spTgt spid="8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9">
                                            <p:txEl>
                                              <p:pRg st="0" end="0"/>
                                            </p:txEl>
                                          </p:spTgt>
                                        </p:tgtEl>
                                        <p:attrNameLst>
                                          <p:attrName>style.visibility</p:attrName>
                                        </p:attrNameLst>
                                      </p:cBhvr>
                                      <p:to>
                                        <p:strVal val="visible"/>
                                      </p:to>
                                    </p:set>
                                    <p:anim calcmode="lin" valueType="num">
                                      <p:cBhvr additive="base">
                                        <p:cTn id="13" dur="500" fill="hold"/>
                                        <p:tgtEl>
                                          <p:spTgt spid="89">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9">
                                            <p:txEl>
                                              <p:pRg st="1" end="1"/>
                                            </p:txEl>
                                          </p:spTgt>
                                        </p:tgtEl>
                                        <p:attrNameLst>
                                          <p:attrName>style.visibility</p:attrName>
                                        </p:attrNameLst>
                                      </p:cBhvr>
                                      <p:to>
                                        <p:strVal val="visible"/>
                                      </p:to>
                                    </p:set>
                                    <p:anim calcmode="lin" valueType="num">
                                      <p:cBhvr additive="base">
                                        <p:cTn id="19" dur="500" fill="hold"/>
                                        <p:tgtEl>
                                          <p:spTgt spid="89">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9">
                                            <p:txEl>
                                              <p:pRg st="2" end="2"/>
                                            </p:txEl>
                                          </p:spTgt>
                                        </p:tgtEl>
                                        <p:attrNameLst>
                                          <p:attrName>style.visibility</p:attrName>
                                        </p:attrNameLst>
                                      </p:cBhvr>
                                      <p:to>
                                        <p:strVal val="visible"/>
                                      </p:to>
                                    </p:set>
                                    <p:anim calcmode="lin" valueType="num">
                                      <p:cBhvr additive="base">
                                        <p:cTn id="25" dur="500" fill="hold"/>
                                        <p:tgtEl>
                                          <p:spTgt spid="89">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9">
                                            <p:txEl>
                                              <p:pRg st="3" end="3"/>
                                            </p:txEl>
                                          </p:spTgt>
                                        </p:tgtEl>
                                        <p:attrNameLst>
                                          <p:attrName>style.visibility</p:attrName>
                                        </p:attrNameLst>
                                      </p:cBhvr>
                                      <p:to>
                                        <p:strVal val="visible"/>
                                      </p:to>
                                    </p:set>
                                    <p:anim calcmode="lin" valueType="num">
                                      <p:cBhvr additive="base">
                                        <p:cTn id="31" dur="500" fill="hold"/>
                                        <p:tgtEl>
                                          <p:spTgt spid="89">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89">
                                            <p:txEl>
                                              <p:pRg st="4" end="4"/>
                                            </p:txEl>
                                          </p:spTgt>
                                        </p:tgtEl>
                                        <p:attrNameLst>
                                          <p:attrName>style.visibility</p:attrName>
                                        </p:attrNameLst>
                                      </p:cBhvr>
                                      <p:to>
                                        <p:strVal val="visible"/>
                                      </p:to>
                                    </p:set>
                                    <p:anim calcmode="lin" valueType="num">
                                      <p:cBhvr additive="base">
                                        <p:cTn id="37" dur="500" fill="hold"/>
                                        <p:tgtEl>
                                          <p:spTgt spid="89">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89">
                                            <p:txEl>
                                              <p:pRg st="4" end="4"/>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90"/>
                                        </p:tgtEl>
                                        <p:attrNameLst>
                                          <p:attrName>style.visibility</p:attrName>
                                        </p:attrNameLst>
                                      </p:cBhvr>
                                      <p:to>
                                        <p:strVal val="visible"/>
                                      </p:to>
                                    </p:set>
                                    <p:anim calcmode="lin" valueType="num">
                                      <p:cBhvr additive="base">
                                        <p:cTn id="41" dur="500" fill="hold"/>
                                        <p:tgtEl>
                                          <p:spTgt spid="90"/>
                                        </p:tgtEl>
                                        <p:attrNameLst>
                                          <p:attrName>ppt_x</p:attrName>
                                        </p:attrNameLst>
                                      </p:cBhvr>
                                      <p:tavLst>
                                        <p:tav tm="0">
                                          <p:val>
                                            <p:strVal val="#ppt_x"/>
                                          </p:val>
                                        </p:tav>
                                        <p:tav tm="100000">
                                          <p:val>
                                            <p:strVal val="#ppt_x"/>
                                          </p:val>
                                        </p:tav>
                                      </p:tavLst>
                                    </p:anim>
                                    <p:anim calcmode="lin" valueType="num">
                                      <p:cBhvr additive="base">
                                        <p:cTn id="42"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92"/>
                                        </p:tgtEl>
                                        <p:attrNameLst>
                                          <p:attrName>style.visibility</p:attrName>
                                        </p:attrNameLst>
                                      </p:cBhvr>
                                      <p:to>
                                        <p:strVal val="visible"/>
                                      </p:to>
                                    </p:set>
                                    <p:anim calcmode="lin" valueType="num">
                                      <p:cBhvr additive="base">
                                        <p:cTn id="47" dur="500" fill="hold"/>
                                        <p:tgtEl>
                                          <p:spTgt spid="92"/>
                                        </p:tgtEl>
                                        <p:attrNameLst>
                                          <p:attrName>ppt_x</p:attrName>
                                        </p:attrNameLst>
                                      </p:cBhvr>
                                      <p:tavLst>
                                        <p:tav tm="0">
                                          <p:val>
                                            <p:strVal val="#ppt_x"/>
                                          </p:val>
                                        </p:tav>
                                        <p:tav tm="100000">
                                          <p:val>
                                            <p:strVal val="#ppt_x"/>
                                          </p:val>
                                        </p:tav>
                                      </p:tavLst>
                                    </p:anim>
                                    <p:anim calcmode="lin" valueType="num">
                                      <p:cBhvr additive="base">
                                        <p:cTn id="48"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92"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grpSp>
        <p:nvGrpSpPr>
          <p:cNvPr id="57" name="Group 56"/>
          <p:cNvGrpSpPr/>
          <p:nvPr/>
        </p:nvGrpSpPr>
        <p:grpSpPr>
          <a:xfrm>
            <a:off x="5208769" y="914400"/>
            <a:ext cx="6983231" cy="1600200"/>
            <a:chOff x="5284969" y="914400"/>
            <a:chExt cx="6983231" cy="1600200"/>
          </a:xfrm>
        </p:grpSpPr>
        <p:sp>
          <p:nvSpPr>
            <p:cNvPr id="80" name="Up Arrow 79"/>
            <p:cNvSpPr/>
            <p:nvPr/>
          </p:nvSpPr>
          <p:spPr>
            <a:xfrm flipV="1">
              <a:off x="7391400" y="9144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grpSp>
          <p:nvGrpSpPr>
            <p:cNvPr id="81" name="Group 80"/>
            <p:cNvGrpSpPr/>
            <p:nvPr/>
          </p:nvGrpSpPr>
          <p:grpSpPr>
            <a:xfrm>
              <a:off x="5284969" y="1484293"/>
              <a:ext cx="6983231" cy="1030307"/>
              <a:chOff x="1166004" y="2556600"/>
              <a:chExt cx="6983231" cy="1030307"/>
            </a:xfrm>
          </p:grpSpPr>
          <p:pic>
            <p:nvPicPr>
              <p:cNvPr id="82" name="Picture 10" descr="dd00786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 name="Rectangle 7"/>
              <p:cNvSpPr>
                <a:spLocks noChangeArrowheads="1"/>
              </p:cNvSpPr>
              <p:nvPr/>
            </p:nvSpPr>
            <p:spPr bwMode="auto">
              <a:xfrm>
                <a:off x="1885235" y="2632800"/>
                <a:ext cx="626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Names and </a:t>
                </a:r>
                <a:br>
                  <a:rPr lang="en-CA" altLang="en-US" sz="2800" dirty="0">
                    <a:solidFill>
                      <a:schemeClr val="tx2"/>
                    </a:solidFill>
                  </a:rPr>
                </a:br>
                <a:r>
                  <a:rPr lang="en-CA" altLang="en-US" sz="2800" dirty="0">
                    <a:solidFill>
                      <a:schemeClr val="tx2"/>
                    </a:solidFill>
                  </a:rPr>
                  <a:t>  Transition Function</a:t>
                </a:r>
              </a:p>
            </p:txBody>
          </p:sp>
        </p:grpSp>
      </p:grpSp>
      <p:sp>
        <p:nvSpPr>
          <p:cNvPr id="84" name="Text Box 6"/>
          <p:cNvSpPr txBox="1">
            <a:spLocks noChangeArrowheads="1"/>
          </p:cNvSpPr>
          <p:nvPr/>
        </p:nvSpPr>
        <p:spPr bwMode="auto">
          <a:xfrm>
            <a:off x="3581400" y="84838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will be on the test!</a:t>
            </a:r>
          </a:p>
        </p:txBody>
      </p:sp>
      <p:grpSp>
        <p:nvGrpSpPr>
          <p:cNvPr id="117" name="Group 116"/>
          <p:cNvGrpSpPr/>
          <p:nvPr/>
        </p:nvGrpSpPr>
        <p:grpSpPr>
          <a:xfrm>
            <a:off x="5181600" y="118200"/>
            <a:ext cx="6510431" cy="720000"/>
            <a:chOff x="1143000" y="457200"/>
            <a:chExt cx="6510431" cy="720000"/>
          </a:xfrm>
        </p:grpSpPr>
        <p:pic>
          <p:nvPicPr>
            <p:cNvPr id="118" name="Picture 10" descr="dd00786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sp>
        <p:nvSpPr>
          <p:cNvPr id="32" name="Rectangle 7"/>
          <p:cNvSpPr>
            <a:spLocks noChangeArrowheads="1"/>
          </p:cNvSpPr>
          <p:nvPr/>
        </p:nvSpPr>
        <p:spPr bwMode="auto">
          <a:xfrm>
            <a:off x="5291231" y="3200400"/>
            <a:ext cx="3471769"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buNone/>
            </a:pPr>
            <a:r>
              <a:rPr lang="en-CA" altLang="en-US" sz="2400" dirty="0"/>
              <a:t>We do the same as before but in more generality.</a:t>
            </a:r>
          </a:p>
        </p:txBody>
      </p:sp>
    </p:spTree>
    <p:extLst>
      <p:ext uri="{BB962C8B-B14F-4D97-AF65-F5344CB8AC3E}">
        <p14:creationId xmlns:p14="http://schemas.microsoft.com/office/powerpoint/2010/main" val="3334246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ppt_x"/>
                                          </p:val>
                                        </p:tav>
                                        <p:tav tm="100000">
                                          <p:val>
                                            <p:strVal val="#ppt_x"/>
                                          </p:val>
                                        </p:tav>
                                      </p:tavLst>
                                    </p:anim>
                                    <p:anim calcmode="lin" valueType="num">
                                      <p:cBhvr additive="base">
                                        <p:cTn id="8"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ppt_x"/>
                                          </p:val>
                                        </p:tav>
                                        <p:tav tm="100000">
                                          <p:val>
                                            <p:strVal val="#ppt_x"/>
                                          </p:val>
                                        </p:tav>
                                      </p:tavLst>
                                    </p:anim>
                                    <p:anim calcmode="lin" valueType="num">
                                      <p:cBhvr additive="base">
                                        <p:cTn id="14"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84"/>
                                        </p:tgtEl>
                                        <p:attrNameLst>
                                          <p:attrName>style.visibility</p:attrName>
                                        </p:attrNameLst>
                                      </p:cBhvr>
                                      <p:to>
                                        <p:strVal val="visible"/>
                                      </p:to>
                                    </p:set>
                                    <p:anim calcmode="lin" valueType="num">
                                      <p:cBhvr additive="base">
                                        <p:cTn id="19" dur="500" fill="hold"/>
                                        <p:tgtEl>
                                          <p:spTgt spid="84"/>
                                        </p:tgtEl>
                                        <p:attrNameLst>
                                          <p:attrName>ppt_x</p:attrName>
                                        </p:attrNameLst>
                                      </p:cBhvr>
                                      <p:tavLst>
                                        <p:tav tm="0">
                                          <p:val>
                                            <p:strVal val="#ppt_x"/>
                                          </p:val>
                                        </p:tav>
                                        <p:tav tm="100000">
                                          <p:val>
                                            <p:strVal val="#ppt_x"/>
                                          </p:val>
                                        </p:tav>
                                      </p:tavLst>
                                    </p:anim>
                                    <p:anim calcmode="lin" valueType="num">
                                      <p:cBhvr additive="base">
                                        <p:cTn id="20" dur="500" fill="hold"/>
                                        <p:tgtEl>
                                          <p:spTgt spid="8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32"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sp>
        <p:nvSpPr>
          <p:cNvPr id="105" name="Oval 104"/>
          <p:cNvSpPr/>
          <p:nvPr/>
        </p:nvSpPr>
        <p:spPr>
          <a:xfrm>
            <a:off x="76200" y="5238066"/>
            <a:ext cx="3041027" cy="480012"/>
          </a:xfrm>
          <a:prstGeom prst="ellipse">
            <a:avLst/>
          </a:prstGeom>
          <a:ln w="25400">
            <a:solidFill>
              <a:schemeClr val="hlink"/>
            </a:solidFill>
          </a:ln>
        </p:spPr>
        <p:txBody>
          <a:bodyPr wrap="square" rtlCol="0" anchor="ctr">
            <a:spAutoFit/>
          </a:bodyPr>
          <a:lstStyle/>
          <a:p>
            <a:pPr algn="l"/>
            <a:endParaRPr lang="en-CA" sz="2400" dirty="0"/>
          </a:p>
        </p:txBody>
      </p:sp>
      <p:cxnSp>
        <p:nvCxnSpPr>
          <p:cNvPr id="107" name="Straight Arrow Connector 106"/>
          <p:cNvCxnSpPr/>
          <p:nvPr/>
        </p:nvCxnSpPr>
        <p:spPr bwMode="auto">
          <a:xfrm flipV="1">
            <a:off x="2131394" y="973014"/>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47" name="Rectangle 20"/>
          <p:cNvSpPr>
            <a:spLocks noChangeArrowheads="1"/>
          </p:cNvSpPr>
          <p:nvPr/>
        </p:nvSpPr>
        <p:spPr bwMode="auto">
          <a:xfrm>
            <a:off x="3637035" y="3901281"/>
            <a:ext cx="4989507"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=1,s=s’</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x’)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=x’</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x’,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48" name="Rectangle 20"/>
          <p:cNvSpPr>
            <a:spLocks noChangeArrowheads="1"/>
          </p:cNvSpPr>
          <p:nvPr/>
        </p:nvSpPr>
        <p:spPr bwMode="auto">
          <a:xfrm>
            <a:off x="3657600" y="4821873"/>
            <a:ext cx="5502468"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line=2,s=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=x’</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rPr>
              <a:t>y’</a:t>
            </a:r>
            <a:r>
              <a:rPr lang="en-US" i="1" dirty="0">
                <a:solidFill>
                  <a:schemeClr val="accent2"/>
                </a:solidFill>
                <a:effectLst>
                  <a:outerShdw blurRad="38100" dist="38100" dir="2700000" algn="tl">
                    <a:srgbClr val="000000"/>
                  </a:outerShdw>
                </a:effectLst>
                <a:cs typeface="+mn-cs"/>
              </a:rPr>
              <a:t>)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y’,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49" name="Rectangle 20"/>
          <p:cNvSpPr>
            <a:spLocks noChangeArrowheads="1"/>
          </p:cNvSpPr>
          <p:nvPr/>
        </p:nvSpPr>
        <p:spPr bwMode="auto">
          <a:xfrm>
            <a:off x="3657600" y="5757546"/>
            <a:ext cx="5223546"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,b)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=1,s=s’+10x’+y’</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b,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grpSp>
        <p:nvGrpSpPr>
          <p:cNvPr id="50" name="Group 41"/>
          <p:cNvGrpSpPr>
            <a:grpSpLocks/>
          </p:cNvGrpSpPr>
          <p:nvPr/>
        </p:nvGrpSpPr>
        <p:grpSpPr bwMode="auto">
          <a:xfrm>
            <a:off x="4505325" y="288926"/>
            <a:ext cx="4595813" cy="3216274"/>
            <a:chOff x="432" y="1581"/>
            <a:chExt cx="2895" cy="2026"/>
          </a:xfrm>
        </p:grpSpPr>
        <p:sp>
          <p:nvSpPr>
            <p:cNvPr id="51"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&lt;loop-</a:t>
              </a:r>
              <a:r>
                <a:rPr lang="en-CA" altLang="en-US" sz="2400" dirty="0" err="1">
                  <a:solidFill>
                    <a:srgbClr val="33CC33"/>
                  </a:solidFill>
                  <a:latin typeface="Times New Roman" pitchFamily="18" charset="0"/>
                </a:rPr>
                <a:t>invariant</a:t>
              </a:r>
              <a:r>
                <a:rPr lang="en-CA" altLang="en-US" sz="2400" baseline="-25000" dirty="0" err="1">
                  <a:solidFill>
                    <a:srgbClr val="33CC33"/>
                  </a:solidFill>
                  <a:latin typeface="Times New Roman" pitchFamily="18" charset="0"/>
                </a:rPr>
                <a:t>i</a:t>
              </a:r>
              <a:r>
                <a:rPr lang="en-CA" altLang="en-US" sz="2400" dirty="0">
                  <a:solidFill>
                    <a:srgbClr val="33CC33"/>
                  </a:solidFill>
                  <a:latin typeface="Times New Roman" pitchFamily="18" charset="0"/>
                </a:rPr>
                <a:t>&gt;</a:t>
              </a:r>
            </a:p>
            <a:p>
              <a:pPr eaLnBrk="1" hangingPunct="1">
                <a:spcBef>
                  <a:spcPct val="0"/>
                </a:spcBef>
              </a:pPr>
              <a:r>
                <a:rPr lang="en-CA" altLang="en-US" sz="2400" dirty="0">
                  <a:solidFill>
                    <a:schemeClr val="accent1"/>
                  </a:solidFill>
                  <a:latin typeface="Times New Roman" pitchFamily="18" charset="0"/>
                  <a:cs typeface="Times New Roman" pitchFamily="18" charset="0"/>
                </a:rPr>
                <a:t>¬</a:t>
              </a:r>
              <a:r>
                <a:rPr lang="en-CA" altLang="en-US" sz="2400" dirty="0">
                  <a:solidFill>
                    <a:schemeClr val="accent1"/>
                  </a:solidFill>
                  <a:latin typeface="Times New Roman" pitchFamily="18" charset="0"/>
                </a:rPr>
                <a:t>&lt;exit Cond&gt;</a:t>
              </a:r>
              <a:endParaRPr lang="en-US" altLang="en-US" sz="2400" dirty="0">
                <a:solidFill>
                  <a:srgbClr val="33CC33"/>
                </a:solidFill>
                <a:latin typeface="Times New Roman" pitchFamily="18" charset="0"/>
              </a:endParaRPr>
            </a:p>
            <a:p>
              <a:pPr eaLnBrk="1" hangingPunct="1">
                <a:spcBef>
                  <a:spcPct val="0"/>
                </a:spcBef>
              </a:pPr>
              <a:r>
                <a:rPr lang="en-CA" altLang="en-US" sz="2400" dirty="0" err="1">
                  <a:solidFill>
                    <a:schemeClr val="accent2"/>
                  </a:solidFill>
                  <a:latin typeface="Times New Roman" pitchFamily="18" charset="0"/>
                </a:rPr>
                <a:t>codeB</a:t>
              </a:r>
              <a:endParaRPr lang="en-CA" altLang="en-US" sz="2400" dirty="0">
                <a:solidFill>
                  <a:schemeClr val="accent2"/>
                </a:solidFill>
                <a:latin typeface="Times New Roman" pitchFamily="18" charset="0"/>
              </a:endParaRPr>
            </a:p>
          </p:txBody>
        </p:sp>
        <p:sp>
          <p:nvSpPr>
            <p:cNvPr id="52" name="Text Box 43"/>
            <p:cNvSpPr txBox="1">
              <a:spLocks noChangeArrowheads="1"/>
            </p:cNvSpPr>
            <p:nvPr/>
          </p:nvSpPr>
          <p:spPr bwMode="auto">
            <a:xfrm>
              <a:off x="1722" y="3084"/>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&lt;loop-invariant</a:t>
              </a:r>
              <a:r>
                <a:rPr lang="en-CA" altLang="en-US" sz="2400" baseline="-25000" dirty="0">
                  <a:solidFill>
                    <a:srgbClr val="33CC33"/>
                  </a:solidFill>
                  <a:latin typeface="Times New Roman" pitchFamily="18" charset="0"/>
                </a:rPr>
                <a:t>i+1</a:t>
              </a:r>
              <a:r>
                <a:rPr lang="en-CA" altLang="en-US" sz="2400" dirty="0">
                  <a:solidFill>
                    <a:srgbClr val="33CC33"/>
                  </a:solidFill>
                  <a:latin typeface="Times New Roman" pitchFamily="18" charset="0"/>
                </a:rPr>
                <a:t>&gt;</a:t>
              </a:r>
            </a:p>
            <a:p>
              <a:pPr eaLnBrk="1" hangingPunct="1">
                <a:spcBef>
                  <a:spcPct val="0"/>
                </a:spcBef>
              </a:pPr>
              <a:endParaRPr lang="en-CA" altLang="en-US" sz="2400" dirty="0">
                <a:solidFill>
                  <a:srgbClr val="33CC33"/>
                </a:solidFill>
                <a:latin typeface="Times New Roman" pitchFamily="18" charset="0"/>
              </a:endParaRPr>
            </a:p>
          </p:txBody>
        </p:sp>
        <p:sp>
          <p:nvSpPr>
            <p:cNvPr id="53" name="AutoShape 44"/>
            <p:cNvSpPr>
              <a:spLocks noChangeArrowheads="1"/>
            </p:cNvSpPr>
            <p:nvPr/>
          </p:nvSpPr>
          <p:spPr bwMode="auto">
            <a:xfrm>
              <a:off x="1674" y="2725"/>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55"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Maintaining Loop Invariant</a:t>
              </a:r>
              <a:endParaRPr lang="en-CA" altLang="en-US" sz="2400" dirty="0">
                <a:solidFill>
                  <a:schemeClr val="tx2"/>
                </a:solidFill>
                <a:latin typeface="Times New Roman" pitchFamily="18" charset="0"/>
              </a:endParaRPr>
            </a:p>
          </p:txBody>
        </p:sp>
        <p:grpSp>
          <p:nvGrpSpPr>
            <p:cNvPr id="57" name="Group 46"/>
            <p:cNvGrpSpPr>
              <a:grpSpLocks noChangeAspect="1"/>
            </p:cNvGrpSpPr>
            <p:nvPr/>
          </p:nvGrpSpPr>
          <p:grpSpPr bwMode="auto">
            <a:xfrm>
              <a:off x="511" y="1920"/>
              <a:ext cx="737" cy="737"/>
              <a:chOff x="4320" y="2016"/>
              <a:chExt cx="912" cy="912"/>
            </a:xfrm>
          </p:grpSpPr>
          <p:grpSp>
            <p:nvGrpSpPr>
              <p:cNvPr id="63" name="Group 47"/>
              <p:cNvGrpSpPr>
                <a:grpSpLocks noChangeAspect="1"/>
              </p:cNvGrpSpPr>
              <p:nvPr/>
            </p:nvGrpSpPr>
            <p:grpSpPr bwMode="auto">
              <a:xfrm>
                <a:off x="4320" y="2016"/>
                <a:ext cx="912" cy="912"/>
                <a:chOff x="2496" y="1104"/>
                <a:chExt cx="912" cy="912"/>
              </a:xfrm>
            </p:grpSpPr>
            <p:grpSp>
              <p:nvGrpSpPr>
                <p:cNvPr id="70" name="Group 48"/>
                <p:cNvGrpSpPr>
                  <a:grpSpLocks noChangeAspect="1"/>
                </p:cNvGrpSpPr>
                <p:nvPr/>
              </p:nvGrpSpPr>
              <p:grpSpPr bwMode="auto">
                <a:xfrm rot="2360341">
                  <a:off x="2592" y="1248"/>
                  <a:ext cx="680" cy="680"/>
                  <a:chOff x="1224" y="1212"/>
                  <a:chExt cx="3144" cy="3112"/>
                </a:xfrm>
              </p:grpSpPr>
              <p:sp>
                <p:nvSpPr>
                  <p:cNvPr id="72"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sp>
                <p:nvSpPr>
                  <p:cNvPr id="80"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81" name="Group 51"/>
                  <p:cNvGrpSpPr>
                    <a:grpSpLocks noChangeAspect="1"/>
                  </p:cNvGrpSpPr>
                  <p:nvPr/>
                </p:nvGrpSpPr>
                <p:grpSpPr bwMode="auto">
                  <a:xfrm>
                    <a:off x="1776" y="1212"/>
                    <a:ext cx="1944" cy="2413"/>
                    <a:chOff x="2227" y="1194"/>
                    <a:chExt cx="1944" cy="2413"/>
                  </a:xfrm>
                </p:grpSpPr>
                <p:sp>
                  <p:nvSpPr>
                    <p:cNvPr id="82"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71"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64" name="Group 59"/>
              <p:cNvGrpSpPr>
                <a:grpSpLocks noChangeAspect="1"/>
              </p:cNvGrpSpPr>
              <p:nvPr/>
            </p:nvGrpSpPr>
            <p:grpSpPr bwMode="auto">
              <a:xfrm>
                <a:off x="4368" y="2112"/>
                <a:ext cx="432" cy="240"/>
                <a:chOff x="-1152" y="3504"/>
                <a:chExt cx="432" cy="240"/>
              </a:xfrm>
            </p:grpSpPr>
            <p:grpSp>
              <p:nvGrpSpPr>
                <p:cNvPr id="65" name="Group 60"/>
                <p:cNvGrpSpPr>
                  <a:grpSpLocks noChangeAspect="1"/>
                </p:cNvGrpSpPr>
                <p:nvPr/>
              </p:nvGrpSpPr>
              <p:grpSpPr bwMode="auto">
                <a:xfrm>
                  <a:off x="-1075" y="3504"/>
                  <a:ext cx="256" cy="210"/>
                  <a:chOff x="1728" y="2064"/>
                  <a:chExt cx="768" cy="672"/>
                </a:xfrm>
              </p:grpSpPr>
              <p:sp>
                <p:nvSpPr>
                  <p:cNvPr id="68"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69"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66"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67"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
        <p:nvSpPr>
          <p:cNvPr id="111" name="Rectangle 20"/>
          <p:cNvSpPr>
            <a:spLocks noChangeArrowheads="1"/>
          </p:cNvSpPr>
          <p:nvPr/>
        </p:nvSpPr>
        <p:spPr bwMode="auto">
          <a:xfrm>
            <a:off x="4352193" y="3896380"/>
            <a:ext cx="207685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=1,s=s’</a:t>
            </a:r>
            <a:r>
              <a:rPr lang="en-US" baseline="-25000" dirty="0">
                <a:solidFill>
                  <a:schemeClr val="accent2"/>
                </a:solidFill>
                <a:sym typeface="Symbol"/>
              </a:rPr>
              <a:t> </a:t>
            </a:r>
            <a:endParaRPr lang="en-US" dirty="0">
              <a:solidFill>
                <a:schemeClr val="accent2"/>
              </a:solidFill>
            </a:endParaRPr>
          </a:p>
        </p:txBody>
      </p:sp>
      <p:sp>
        <p:nvSpPr>
          <p:cNvPr id="112" name="Rectangle 20"/>
          <p:cNvSpPr>
            <a:spLocks noChangeArrowheads="1"/>
          </p:cNvSpPr>
          <p:nvPr/>
        </p:nvSpPr>
        <p:spPr bwMode="auto">
          <a:xfrm>
            <a:off x="4376171" y="4819006"/>
            <a:ext cx="258981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=x’</a:t>
            </a:r>
            <a:r>
              <a:rPr lang="en-US" baseline="-25000" dirty="0">
                <a:solidFill>
                  <a:schemeClr val="accent2"/>
                </a:solidFill>
                <a:sym typeface="Symbol"/>
              </a:rPr>
              <a:t> </a:t>
            </a:r>
            <a:endParaRPr lang="en-US" dirty="0">
              <a:solidFill>
                <a:schemeClr val="accent2"/>
              </a:solidFill>
            </a:endParaRPr>
          </a:p>
        </p:txBody>
      </p:sp>
      <p:sp>
        <p:nvSpPr>
          <p:cNvPr id="113" name="Rectangle 20"/>
          <p:cNvSpPr>
            <a:spLocks noChangeArrowheads="1"/>
          </p:cNvSpPr>
          <p:nvPr/>
        </p:nvSpPr>
        <p:spPr bwMode="auto">
          <a:xfrm>
            <a:off x="4377542" y="5752893"/>
            <a:ext cx="3202159"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a:t>
            </a:r>
            <a:r>
              <a:rPr lang="en-US" baseline="-25000" dirty="0">
                <a:solidFill>
                  <a:schemeClr val="accent2"/>
                </a:solidFill>
                <a:sym typeface="Symbol"/>
              </a:rPr>
              <a:t> </a:t>
            </a:r>
            <a:endParaRPr lang="en-US" dirty="0">
              <a:solidFill>
                <a:schemeClr val="accent2"/>
              </a:solidFill>
            </a:endParaRPr>
          </a:p>
        </p:txBody>
      </p:sp>
      <p:cxnSp>
        <p:nvCxnSpPr>
          <p:cNvPr id="114" name="Straight Arrow Connector 113"/>
          <p:cNvCxnSpPr/>
          <p:nvPr/>
        </p:nvCxnSpPr>
        <p:spPr bwMode="auto">
          <a:xfrm flipV="1">
            <a:off x="2274918" y="968410"/>
            <a:ext cx="0" cy="228600"/>
          </a:xfrm>
          <a:prstGeom prst="straightConnector1">
            <a:avLst/>
          </a:prstGeom>
          <a:noFill/>
          <a:ln w="38100" cap="sq" cmpd="sng" algn="ctr">
            <a:solidFill>
              <a:schemeClr val="hlink"/>
            </a:solidFill>
            <a:prstDash val="solid"/>
            <a:round/>
            <a:headEnd type="none" w="med" len="med"/>
            <a:tailEnd type="arrow"/>
          </a:ln>
          <a:effectLst/>
        </p:spPr>
      </p:cxnSp>
      <p:cxnSp>
        <p:nvCxnSpPr>
          <p:cNvPr id="115" name="Straight Arrow Connector 114"/>
          <p:cNvCxnSpPr/>
          <p:nvPr/>
        </p:nvCxnSpPr>
        <p:spPr bwMode="auto">
          <a:xfrm flipV="1">
            <a:off x="2420661" y="968244"/>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116" name="Oval 115"/>
          <p:cNvSpPr/>
          <p:nvPr/>
        </p:nvSpPr>
        <p:spPr>
          <a:xfrm>
            <a:off x="135255" y="5516928"/>
            <a:ext cx="3041027" cy="480012"/>
          </a:xfrm>
          <a:prstGeom prst="ellipse">
            <a:avLst/>
          </a:prstGeom>
          <a:ln w="25400">
            <a:solidFill>
              <a:schemeClr val="hlink"/>
            </a:solidFill>
          </a:ln>
        </p:spPr>
        <p:txBody>
          <a:bodyPr wrap="square" rtlCol="0" anchor="ctr">
            <a:spAutoFit/>
          </a:bodyPr>
          <a:lstStyle/>
          <a:p>
            <a:pPr algn="l"/>
            <a:endParaRPr lang="en-CA" sz="2400" dirty="0"/>
          </a:p>
        </p:txBody>
      </p:sp>
      <p:sp>
        <p:nvSpPr>
          <p:cNvPr id="117" name="Oval 116"/>
          <p:cNvSpPr/>
          <p:nvPr/>
        </p:nvSpPr>
        <p:spPr>
          <a:xfrm>
            <a:off x="77458" y="5841510"/>
            <a:ext cx="3041027" cy="480012"/>
          </a:xfrm>
          <a:prstGeom prst="ellipse">
            <a:avLst/>
          </a:prstGeom>
          <a:ln w="25400">
            <a:solidFill>
              <a:schemeClr val="hlink"/>
            </a:solidFill>
          </a:ln>
        </p:spPr>
        <p:txBody>
          <a:bodyPr wrap="square" rtlCol="0" anchor="ctr">
            <a:spAutoFit/>
          </a:bodyPr>
          <a:lstStyle/>
          <a:p>
            <a:pPr algn="l"/>
            <a:endParaRPr lang="en-CA" sz="2400" dirty="0"/>
          </a:p>
        </p:txBody>
      </p:sp>
      <p:cxnSp>
        <p:nvCxnSpPr>
          <p:cNvPr id="118" name="Straight Arrow Connector 117"/>
          <p:cNvCxnSpPr/>
          <p:nvPr/>
        </p:nvCxnSpPr>
        <p:spPr bwMode="auto">
          <a:xfrm flipV="1">
            <a:off x="2593754" y="981456"/>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119" name="Oval 118"/>
          <p:cNvSpPr/>
          <p:nvPr/>
        </p:nvSpPr>
        <p:spPr>
          <a:xfrm>
            <a:off x="-152400" y="1676400"/>
            <a:ext cx="4638675" cy="2662712"/>
          </a:xfrm>
          <a:prstGeom prst="ellipse">
            <a:avLst/>
          </a:prstGeom>
          <a:ln w="25400">
            <a:solidFill>
              <a:srgbClr val="66FF33"/>
            </a:solidFill>
          </a:ln>
        </p:spPr>
        <p:txBody>
          <a:bodyPr wrap="square" rtlCol="0" anchor="ctr">
            <a:spAutoFit/>
          </a:bodyPr>
          <a:lstStyle/>
          <a:p>
            <a:pPr algn="l"/>
            <a:endParaRPr lang="en-CA" sz="2400" dirty="0"/>
          </a:p>
        </p:txBody>
      </p:sp>
      <p:sp>
        <p:nvSpPr>
          <p:cNvPr id="120" name="Rectangle 7"/>
          <p:cNvSpPr>
            <a:spLocks noChangeArrowheads="1"/>
          </p:cNvSpPr>
          <p:nvPr/>
        </p:nvSpPr>
        <p:spPr bwMode="auto">
          <a:xfrm>
            <a:off x="803028" y="1524000"/>
            <a:ext cx="20163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solidFill>
                  <a:srgbClr val="66FF33"/>
                </a:solidFill>
              </a:rPr>
              <a:t>Assume true</a:t>
            </a:r>
          </a:p>
        </p:txBody>
      </p:sp>
      <p:sp>
        <p:nvSpPr>
          <p:cNvPr id="121" name="Rectangle 7"/>
          <p:cNvSpPr>
            <a:spLocks noChangeArrowheads="1"/>
          </p:cNvSpPr>
          <p:nvPr/>
        </p:nvSpPr>
        <p:spPr bwMode="auto">
          <a:xfrm>
            <a:off x="808381" y="1524505"/>
            <a:ext cx="25518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solidFill>
                  <a:srgbClr val="66FF33"/>
                </a:solidFill>
              </a:rPr>
              <a:t>Note true again</a:t>
            </a:r>
          </a:p>
        </p:txBody>
      </p:sp>
      <p:sp>
        <p:nvSpPr>
          <p:cNvPr id="4" name="Rectangle 3"/>
          <p:cNvSpPr/>
          <p:nvPr/>
        </p:nvSpPr>
        <p:spPr>
          <a:xfrm>
            <a:off x="3368453" y="3048000"/>
            <a:ext cx="889987" cy="461665"/>
          </a:xfrm>
          <a:prstGeom prst="rect">
            <a:avLst/>
          </a:prstGeom>
        </p:spPr>
        <p:txBody>
          <a:bodyPr wrap="none">
            <a:spAutoFit/>
          </a:bodyPr>
          <a:lstStyle/>
          <a:p>
            <a:r>
              <a:rPr lang="en-US" sz="2400" i="1" dirty="0">
                <a:solidFill>
                  <a:schemeClr val="accent2"/>
                </a:solidFill>
                <a:effectLst>
                  <a:outerShdw blurRad="38100" dist="38100" dir="2700000" algn="tl">
                    <a:srgbClr val="000000"/>
                  </a:outerShdw>
                </a:effectLst>
                <a:cs typeface="Times New Roman" pitchFamily="18" charset="0"/>
              </a:rPr>
              <a:t>s </a:t>
            </a:r>
            <a:r>
              <a:rPr lang="en-US" sz="2400" i="1" dirty="0">
                <a:solidFill>
                  <a:schemeClr val="accent2"/>
                </a:solidFill>
                <a:cs typeface="Times New Roman" pitchFamily="18" charset="0"/>
              </a:rPr>
              <a:t>= s’</a:t>
            </a:r>
            <a:endParaRPr lang="en-CA" sz="2400" i="1" dirty="0">
              <a:solidFill>
                <a:schemeClr val="accent2"/>
              </a:solidFill>
            </a:endParaRPr>
          </a:p>
        </p:txBody>
      </p:sp>
      <p:cxnSp>
        <p:nvCxnSpPr>
          <p:cNvPr id="122" name="Straight Arrow Connector 121"/>
          <p:cNvCxnSpPr/>
          <p:nvPr/>
        </p:nvCxnSpPr>
        <p:spPr bwMode="auto">
          <a:xfrm rot="5400000" flipV="1">
            <a:off x="149680" y="5363936"/>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74" name="Rectangle 19"/>
          <p:cNvSpPr>
            <a:spLocks noChangeArrowheads="1"/>
          </p:cNvSpPr>
          <p:nvPr/>
        </p:nvSpPr>
        <p:spPr bwMode="auto">
          <a:xfrm>
            <a:off x="4411975" y="3352800"/>
            <a:ext cx="427482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a:solidFill>
                  <a:schemeClr val="accent2"/>
                </a:solidFill>
                <a:effectLst>
                  <a:outerShdw blurRad="38100" dist="38100" dir="2700000" algn="tl">
                    <a:srgbClr val="000000"/>
                  </a:outerShdw>
                </a:effectLst>
                <a:cs typeface="+mn-cs"/>
                <a:sym typeface="Symbol" pitchFamily="18" charset="2"/>
              </a:rPr>
              <a:t>s’</a:t>
            </a:r>
            <a:r>
              <a:rPr lang="en-US" i="1" dirty="0">
                <a:solidFill>
                  <a:schemeClr val="accent2"/>
                </a:solidFill>
                <a:effectLst>
                  <a:outerShdw blurRad="38100" dist="38100" dir="2700000" algn="tl">
                    <a:srgbClr val="000000"/>
                  </a:outerShdw>
                </a:effectLst>
                <a:cs typeface="+mn-cs"/>
                <a:sym typeface="Symbol"/>
              </a:rPr>
              <a:t>[0..99], </a:t>
            </a:r>
            <a:r>
              <a:rPr lang="en-US" i="1" dirty="0" err="1">
                <a:solidFill>
                  <a:schemeClr val="accent2"/>
                </a:solidFill>
                <a:effectLst>
                  <a:outerShdw blurRad="38100" dist="38100" dir="2700000" algn="tl">
                    <a:srgbClr val="000000"/>
                  </a:outerShdw>
                </a:effectLst>
                <a:cs typeface="+mn-cs"/>
                <a:sym typeface="Symbol"/>
              </a:rPr>
              <a:t>x’</a:t>
            </a:r>
            <a:r>
              <a:rPr lang="en-US" i="1" dirty="0" err="1">
                <a:solidFill>
                  <a:schemeClr val="accent2"/>
                </a:solidFill>
                <a:effectLst>
                  <a:outerShdw blurRad="38100" dist="38100" dir="2700000" algn="tl">
                    <a:srgbClr val="000000"/>
                  </a:outerShdw>
                </a:effectLst>
                <a:cs typeface="+mn-cs"/>
                <a:sym typeface="Symbol" pitchFamily="18" charset="2"/>
              </a:rPr>
              <a:t>,y</a:t>
            </a:r>
            <a:r>
              <a:rPr lang="en-US" i="1" dirty="0">
                <a:solidFill>
                  <a:schemeClr val="accent2"/>
                </a:solidFill>
                <a:effectLst>
                  <a:outerShdw blurRad="38100" dist="38100" dir="2700000" algn="tl">
                    <a:srgbClr val="000000"/>
                  </a:outerShdw>
                </a:effectLst>
                <a:cs typeface="+mn-cs"/>
                <a:sym typeface="Symbol" pitchFamily="18" charset="2"/>
              </a:rPr>
              <a:t>’</a:t>
            </a:r>
            <a:r>
              <a:rPr lang="en-US" i="1" dirty="0">
                <a:solidFill>
                  <a:schemeClr val="accent2"/>
                </a:solidFill>
                <a:effectLst>
                  <a:outerShdw blurRad="38100" dist="38100" dir="2700000" algn="tl">
                    <a:srgbClr val="000000"/>
                  </a:outerShdw>
                </a:effectLst>
                <a:sym typeface="Symbol"/>
              </a:rPr>
              <a:t>[0..9]</a:t>
            </a:r>
            <a:endParaRPr lang="el-GR" dirty="0">
              <a:cs typeface="+mn-cs"/>
              <a:sym typeface="Symbol" pitchFamily="18" charset="2"/>
            </a:endParaRPr>
          </a:p>
        </p:txBody>
      </p:sp>
    </p:spTree>
    <p:extLst>
      <p:ext uri="{BB962C8B-B14F-4D97-AF65-F5344CB8AC3E}">
        <p14:creationId xmlns:p14="http://schemas.microsoft.com/office/powerpoint/2010/main" val="3334474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9"/>
                                        </p:tgtEl>
                                        <p:attrNameLst>
                                          <p:attrName>style.visibility</p:attrName>
                                        </p:attrNameLst>
                                      </p:cBhvr>
                                      <p:to>
                                        <p:strVal val="visible"/>
                                      </p:to>
                                    </p:set>
                                    <p:anim calcmode="lin" valueType="num">
                                      <p:cBhvr additive="base">
                                        <p:cTn id="13" dur="500" fill="hold"/>
                                        <p:tgtEl>
                                          <p:spTgt spid="119"/>
                                        </p:tgtEl>
                                        <p:attrNameLst>
                                          <p:attrName>ppt_x</p:attrName>
                                        </p:attrNameLst>
                                      </p:cBhvr>
                                      <p:tavLst>
                                        <p:tav tm="0">
                                          <p:val>
                                            <p:strVal val="0-#ppt_w/2"/>
                                          </p:val>
                                        </p:tav>
                                        <p:tav tm="100000">
                                          <p:val>
                                            <p:strVal val="#ppt_x"/>
                                          </p:val>
                                        </p:tav>
                                      </p:tavLst>
                                    </p:anim>
                                    <p:anim calcmode="lin" valueType="num">
                                      <p:cBhvr additive="base">
                                        <p:cTn id="14" dur="500" fill="hold"/>
                                        <p:tgtEl>
                                          <p:spTgt spid="119"/>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0-#ppt_w/2"/>
                                          </p:val>
                                        </p:tav>
                                        <p:tav tm="100000">
                                          <p:val>
                                            <p:strVal val="#ppt_x"/>
                                          </p:val>
                                        </p:tav>
                                      </p:tavLst>
                                    </p:anim>
                                    <p:anim calcmode="lin" valueType="num">
                                      <p:cBhvr additive="base">
                                        <p:cTn id="18" dur="500" fill="hold"/>
                                        <p:tgtEl>
                                          <p:spTgt spid="12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7"/>
                                        </p:tgtEl>
                                        <p:attrNameLst>
                                          <p:attrName>style.visibility</p:attrName>
                                        </p:attrNameLst>
                                      </p:cBhvr>
                                      <p:to>
                                        <p:strVal val="visible"/>
                                      </p:to>
                                    </p:set>
                                    <p:anim calcmode="lin" valueType="num">
                                      <p:cBhvr additive="base">
                                        <p:cTn id="23" dur="500" fill="hold"/>
                                        <p:tgtEl>
                                          <p:spTgt spid="107"/>
                                        </p:tgtEl>
                                        <p:attrNameLst>
                                          <p:attrName>ppt_x</p:attrName>
                                        </p:attrNameLst>
                                      </p:cBhvr>
                                      <p:tavLst>
                                        <p:tav tm="0">
                                          <p:val>
                                            <p:strVal val="0-#ppt_w/2"/>
                                          </p:val>
                                        </p:tav>
                                        <p:tav tm="100000">
                                          <p:val>
                                            <p:strVal val="#ppt_x"/>
                                          </p:val>
                                        </p:tav>
                                      </p:tavLst>
                                    </p:anim>
                                    <p:anim calcmode="lin" valueType="num">
                                      <p:cBhvr additive="base">
                                        <p:cTn id="24" dur="500" fill="hold"/>
                                        <p:tgtEl>
                                          <p:spTgt spid="10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2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0-#ppt_w/2"/>
                                          </p:val>
                                        </p:tav>
                                        <p:tav tm="100000">
                                          <p:val>
                                            <p:strVal val="#ppt_x"/>
                                          </p:val>
                                        </p:tav>
                                      </p:tavLst>
                                    </p:anim>
                                    <p:anim calcmode="lin" valueType="num">
                                      <p:cBhvr additive="base">
                                        <p:cTn id="3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fill="hold"/>
                                        <p:tgtEl>
                                          <p:spTgt spid="74"/>
                                        </p:tgtEl>
                                        <p:attrNameLst>
                                          <p:attrName>ppt_x</p:attrName>
                                        </p:attrNameLst>
                                      </p:cBhvr>
                                      <p:tavLst>
                                        <p:tav tm="0">
                                          <p:val>
                                            <p:strVal val="#ppt_x"/>
                                          </p:val>
                                        </p:tav>
                                        <p:tav tm="100000">
                                          <p:val>
                                            <p:strVal val="#ppt_x"/>
                                          </p:val>
                                        </p:tav>
                                      </p:tavLst>
                                    </p:anim>
                                    <p:anim calcmode="lin" valueType="num">
                                      <p:cBhvr additive="base">
                                        <p:cTn id="40"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11">
                                            <p:txEl>
                                              <p:pRg st="0" end="0"/>
                                            </p:txEl>
                                          </p:spTgt>
                                        </p:tgtEl>
                                        <p:attrNameLst>
                                          <p:attrName>style.visibility</p:attrName>
                                        </p:attrNameLst>
                                      </p:cBhvr>
                                      <p:to>
                                        <p:strVal val="visible"/>
                                      </p:to>
                                    </p:set>
                                    <p:anim calcmode="lin" valueType="num">
                                      <p:cBhvr additive="base">
                                        <p:cTn id="45" dur="500" fill="hold"/>
                                        <p:tgtEl>
                                          <p:spTgt spid="111">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105"/>
                                        </p:tgtEl>
                                        <p:attrNameLst>
                                          <p:attrName>style.visibility</p:attrName>
                                        </p:attrNameLst>
                                      </p:cBhvr>
                                      <p:to>
                                        <p:strVal val="visible"/>
                                      </p:to>
                                    </p:set>
                                    <p:anim calcmode="lin" valueType="num">
                                      <p:cBhvr additive="base">
                                        <p:cTn id="51" dur="500" fill="hold"/>
                                        <p:tgtEl>
                                          <p:spTgt spid="105"/>
                                        </p:tgtEl>
                                        <p:attrNameLst>
                                          <p:attrName>ppt_x</p:attrName>
                                        </p:attrNameLst>
                                      </p:cBhvr>
                                      <p:tavLst>
                                        <p:tav tm="0">
                                          <p:val>
                                            <p:strVal val="#ppt_x"/>
                                          </p:val>
                                        </p:tav>
                                        <p:tav tm="100000">
                                          <p:val>
                                            <p:strVal val="#ppt_x"/>
                                          </p:val>
                                        </p:tav>
                                      </p:tavLst>
                                    </p:anim>
                                    <p:anim calcmode="lin" valueType="num">
                                      <p:cBhvr additive="base">
                                        <p:cTn id="52" dur="500" fill="hold"/>
                                        <p:tgtEl>
                                          <p:spTgt spid="105"/>
                                        </p:tgtEl>
                                        <p:attrNameLst>
                                          <p:attrName>ppt_y</p:attrName>
                                        </p:attrNameLst>
                                      </p:cBhvr>
                                      <p:tavLst>
                                        <p:tav tm="0">
                                          <p:val>
                                            <p:strVal val="1+#ppt_h/2"/>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122"/>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119"/>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120"/>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47">
                                            <p:txEl>
                                              <p:pRg st="0" end="0"/>
                                            </p:txEl>
                                          </p:spTgt>
                                        </p:tgtEl>
                                        <p:attrNameLst>
                                          <p:attrName>style.visibility</p:attrName>
                                        </p:attrNameLst>
                                      </p:cBhvr>
                                      <p:to>
                                        <p:strVal val="visible"/>
                                      </p:to>
                                    </p:set>
                                    <p:anim calcmode="lin" valueType="num">
                                      <p:cBhvr additive="base">
                                        <p:cTn id="63"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47">
                                            <p:txEl>
                                              <p:pRg st="1" end="1"/>
                                            </p:txEl>
                                          </p:spTgt>
                                        </p:tgtEl>
                                        <p:attrNameLst>
                                          <p:attrName>style.visibility</p:attrName>
                                        </p:attrNameLst>
                                      </p:cBhvr>
                                      <p:to>
                                        <p:strVal val="visible"/>
                                      </p:to>
                                    </p:set>
                                    <p:anim calcmode="lin" valueType="num">
                                      <p:cBhvr additive="base">
                                        <p:cTn id="69" dur="500" fill="hold"/>
                                        <p:tgtEl>
                                          <p:spTgt spid="47">
                                            <p:txEl>
                                              <p:pRg st="1" end="1"/>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114"/>
                                        </p:tgtEl>
                                        <p:attrNameLst>
                                          <p:attrName>style.visibility</p:attrName>
                                        </p:attrNameLst>
                                      </p:cBhvr>
                                      <p:to>
                                        <p:strVal val="visible"/>
                                      </p:to>
                                    </p:set>
                                  </p:childTnLst>
                                </p:cTn>
                              </p:par>
                              <p:par>
                                <p:cTn id="75" presetID="1" presetClass="exit" presetSubtype="0" fill="hold" nodeType="withEffect">
                                  <p:stCondLst>
                                    <p:cond delay="0"/>
                                  </p:stCondLst>
                                  <p:childTnLst>
                                    <p:set>
                                      <p:cBhvr>
                                        <p:cTn id="76" dur="1" fill="hold">
                                          <p:stCondLst>
                                            <p:cond delay="0"/>
                                          </p:stCondLst>
                                        </p:cTn>
                                        <p:tgtEl>
                                          <p:spTgt spid="107"/>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4"/>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112">
                                            <p:txEl>
                                              <p:pRg st="0" end="0"/>
                                            </p:txEl>
                                          </p:spTgt>
                                        </p:tgtEl>
                                        <p:attrNameLst>
                                          <p:attrName>style.visibility</p:attrName>
                                        </p:attrNameLst>
                                      </p:cBhvr>
                                      <p:to>
                                        <p:strVal val="visible"/>
                                      </p:to>
                                    </p:set>
                                    <p:anim calcmode="lin" valueType="num">
                                      <p:cBhvr additive="base">
                                        <p:cTn id="83" dur="500" fill="hold"/>
                                        <p:tgtEl>
                                          <p:spTgt spid="112">
                                            <p:txEl>
                                              <p:pRg st="0" end="0"/>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1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116"/>
                                        </p:tgtEl>
                                        <p:attrNameLst>
                                          <p:attrName>style.visibility</p:attrName>
                                        </p:attrNameLst>
                                      </p:cBhvr>
                                      <p:to>
                                        <p:strVal val="visible"/>
                                      </p:to>
                                    </p:set>
                                    <p:anim calcmode="lin" valueType="num">
                                      <p:cBhvr additive="base">
                                        <p:cTn id="89" dur="500" fill="hold"/>
                                        <p:tgtEl>
                                          <p:spTgt spid="116"/>
                                        </p:tgtEl>
                                        <p:attrNameLst>
                                          <p:attrName>ppt_x</p:attrName>
                                        </p:attrNameLst>
                                      </p:cBhvr>
                                      <p:tavLst>
                                        <p:tav tm="0">
                                          <p:val>
                                            <p:strVal val="#ppt_x"/>
                                          </p:val>
                                        </p:tav>
                                        <p:tav tm="100000">
                                          <p:val>
                                            <p:strVal val="#ppt_x"/>
                                          </p:val>
                                        </p:tav>
                                      </p:tavLst>
                                    </p:anim>
                                    <p:anim calcmode="lin" valueType="num">
                                      <p:cBhvr additive="base">
                                        <p:cTn id="90" dur="500" fill="hold"/>
                                        <p:tgtEl>
                                          <p:spTgt spid="116"/>
                                        </p:tgtEl>
                                        <p:attrNameLst>
                                          <p:attrName>ppt_y</p:attrName>
                                        </p:attrNameLst>
                                      </p:cBhvr>
                                      <p:tavLst>
                                        <p:tav tm="0">
                                          <p:val>
                                            <p:strVal val="1+#ppt_h/2"/>
                                          </p:val>
                                        </p:tav>
                                        <p:tav tm="100000">
                                          <p:val>
                                            <p:strVal val="#ppt_y"/>
                                          </p:val>
                                        </p:tav>
                                      </p:tavLst>
                                    </p:anim>
                                  </p:childTnLst>
                                </p:cTn>
                              </p:par>
                              <p:par>
                                <p:cTn id="91" presetID="1" presetClass="exit" presetSubtype="0" fill="hold" grpId="1" nodeType="withEffect">
                                  <p:stCondLst>
                                    <p:cond delay="0"/>
                                  </p:stCondLst>
                                  <p:childTnLst>
                                    <p:set>
                                      <p:cBhvr>
                                        <p:cTn id="92" dur="1" fill="hold">
                                          <p:stCondLst>
                                            <p:cond delay="0"/>
                                          </p:stCondLst>
                                        </p:cTn>
                                        <p:tgtEl>
                                          <p:spTgt spid="105"/>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48">
                                            <p:txEl>
                                              <p:pRg st="0" end="0"/>
                                            </p:txEl>
                                          </p:spTgt>
                                        </p:tgtEl>
                                        <p:attrNameLst>
                                          <p:attrName>style.visibility</p:attrName>
                                        </p:attrNameLst>
                                      </p:cBhvr>
                                      <p:to>
                                        <p:strVal val="visible"/>
                                      </p:to>
                                    </p:set>
                                    <p:anim calcmode="lin" valueType="num">
                                      <p:cBhvr additive="base">
                                        <p:cTn id="97"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4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nodeType="clickEffect">
                                  <p:stCondLst>
                                    <p:cond delay="0"/>
                                  </p:stCondLst>
                                  <p:childTnLst>
                                    <p:set>
                                      <p:cBhvr>
                                        <p:cTn id="102" dur="1" fill="hold">
                                          <p:stCondLst>
                                            <p:cond delay="0"/>
                                          </p:stCondLst>
                                        </p:cTn>
                                        <p:tgtEl>
                                          <p:spTgt spid="48">
                                            <p:txEl>
                                              <p:pRg st="1" end="1"/>
                                            </p:txEl>
                                          </p:spTgt>
                                        </p:tgtEl>
                                        <p:attrNameLst>
                                          <p:attrName>style.visibility</p:attrName>
                                        </p:attrNameLst>
                                      </p:cBhvr>
                                      <p:to>
                                        <p:strVal val="visible"/>
                                      </p:to>
                                    </p:set>
                                    <p:anim calcmode="lin" valueType="num">
                                      <p:cBhvr additive="base">
                                        <p:cTn id="103" dur="500" fill="hold"/>
                                        <p:tgtEl>
                                          <p:spTgt spid="48">
                                            <p:txEl>
                                              <p:pRg st="1" end="1"/>
                                            </p:txEl>
                                          </p:spTgt>
                                        </p:tgtEl>
                                        <p:attrNameLst>
                                          <p:attrName>ppt_x</p:attrName>
                                        </p:attrNameLst>
                                      </p:cBhvr>
                                      <p:tavLst>
                                        <p:tav tm="0">
                                          <p:val>
                                            <p:strVal val="#ppt_x"/>
                                          </p:val>
                                        </p:tav>
                                        <p:tav tm="100000">
                                          <p:val>
                                            <p:strVal val="#ppt_x"/>
                                          </p:val>
                                        </p:tav>
                                      </p:tavLst>
                                    </p:anim>
                                    <p:anim calcmode="lin" valueType="num">
                                      <p:cBhvr additive="base">
                                        <p:cTn id="104" dur="500" fill="hold"/>
                                        <p:tgtEl>
                                          <p:spTgt spid="4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115"/>
                                        </p:tgtEl>
                                        <p:attrNameLst>
                                          <p:attrName>style.visibility</p:attrName>
                                        </p:attrNameLst>
                                      </p:cBhvr>
                                      <p:to>
                                        <p:strVal val="visible"/>
                                      </p:to>
                                    </p:set>
                                  </p:childTnLst>
                                </p:cTn>
                              </p:par>
                              <p:par>
                                <p:cTn id="109" presetID="1" presetClass="exit" presetSubtype="0" fill="hold" nodeType="withEffect">
                                  <p:stCondLst>
                                    <p:cond delay="0"/>
                                  </p:stCondLst>
                                  <p:childTnLst>
                                    <p:set>
                                      <p:cBhvr>
                                        <p:cTn id="110" dur="1" fill="hold">
                                          <p:stCondLst>
                                            <p:cond delay="0"/>
                                          </p:stCondLst>
                                        </p:cTn>
                                        <p:tgtEl>
                                          <p:spTgt spid="114"/>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nodeType="clickEffect">
                                  <p:stCondLst>
                                    <p:cond delay="0"/>
                                  </p:stCondLst>
                                  <p:childTnLst>
                                    <p:set>
                                      <p:cBhvr>
                                        <p:cTn id="114" dur="1" fill="hold">
                                          <p:stCondLst>
                                            <p:cond delay="0"/>
                                          </p:stCondLst>
                                        </p:cTn>
                                        <p:tgtEl>
                                          <p:spTgt spid="113">
                                            <p:txEl>
                                              <p:pRg st="0" end="0"/>
                                            </p:txEl>
                                          </p:spTgt>
                                        </p:tgtEl>
                                        <p:attrNameLst>
                                          <p:attrName>style.visibility</p:attrName>
                                        </p:attrNameLst>
                                      </p:cBhvr>
                                      <p:to>
                                        <p:strVal val="visible"/>
                                      </p:to>
                                    </p:set>
                                    <p:anim calcmode="lin" valueType="num">
                                      <p:cBhvr additive="base">
                                        <p:cTn id="115" dur="500" fill="hold"/>
                                        <p:tgtEl>
                                          <p:spTgt spid="113">
                                            <p:txEl>
                                              <p:pRg st="0" end="0"/>
                                            </p:txEl>
                                          </p:spTgt>
                                        </p:tgtEl>
                                        <p:attrNameLst>
                                          <p:attrName>ppt_x</p:attrName>
                                        </p:attrNameLst>
                                      </p:cBhvr>
                                      <p:tavLst>
                                        <p:tav tm="0">
                                          <p:val>
                                            <p:strVal val="#ppt_x"/>
                                          </p:val>
                                        </p:tav>
                                        <p:tav tm="100000">
                                          <p:val>
                                            <p:strVal val="#ppt_x"/>
                                          </p:val>
                                        </p:tav>
                                      </p:tavLst>
                                    </p:anim>
                                    <p:anim calcmode="lin" valueType="num">
                                      <p:cBhvr additive="base">
                                        <p:cTn id="116" dur="500" fill="hold"/>
                                        <p:tgtEl>
                                          <p:spTgt spid="1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117"/>
                                        </p:tgtEl>
                                        <p:attrNameLst>
                                          <p:attrName>style.visibility</p:attrName>
                                        </p:attrNameLst>
                                      </p:cBhvr>
                                      <p:to>
                                        <p:strVal val="visible"/>
                                      </p:to>
                                    </p:set>
                                    <p:anim calcmode="lin" valueType="num">
                                      <p:cBhvr additive="base">
                                        <p:cTn id="121" dur="500" fill="hold"/>
                                        <p:tgtEl>
                                          <p:spTgt spid="117"/>
                                        </p:tgtEl>
                                        <p:attrNameLst>
                                          <p:attrName>ppt_x</p:attrName>
                                        </p:attrNameLst>
                                      </p:cBhvr>
                                      <p:tavLst>
                                        <p:tav tm="0">
                                          <p:val>
                                            <p:strVal val="#ppt_x"/>
                                          </p:val>
                                        </p:tav>
                                        <p:tav tm="100000">
                                          <p:val>
                                            <p:strVal val="#ppt_x"/>
                                          </p:val>
                                        </p:tav>
                                      </p:tavLst>
                                    </p:anim>
                                    <p:anim calcmode="lin" valueType="num">
                                      <p:cBhvr additive="base">
                                        <p:cTn id="122" dur="500" fill="hold"/>
                                        <p:tgtEl>
                                          <p:spTgt spid="117"/>
                                        </p:tgtEl>
                                        <p:attrNameLst>
                                          <p:attrName>ppt_y</p:attrName>
                                        </p:attrNameLst>
                                      </p:cBhvr>
                                      <p:tavLst>
                                        <p:tav tm="0">
                                          <p:val>
                                            <p:strVal val="1+#ppt_h/2"/>
                                          </p:val>
                                        </p:tav>
                                        <p:tav tm="100000">
                                          <p:val>
                                            <p:strVal val="#ppt_y"/>
                                          </p:val>
                                        </p:tav>
                                      </p:tavLst>
                                    </p:anim>
                                  </p:childTnLst>
                                </p:cTn>
                              </p:par>
                              <p:par>
                                <p:cTn id="123" presetID="1" presetClass="exit" presetSubtype="0" fill="hold" grpId="1" nodeType="withEffect">
                                  <p:stCondLst>
                                    <p:cond delay="0"/>
                                  </p:stCondLst>
                                  <p:childTnLst>
                                    <p:set>
                                      <p:cBhvr>
                                        <p:cTn id="124" dur="1" fill="hold">
                                          <p:stCondLst>
                                            <p:cond delay="0"/>
                                          </p:stCondLst>
                                        </p:cTn>
                                        <p:tgtEl>
                                          <p:spTgt spid="116"/>
                                        </p:tgtEl>
                                        <p:attrNameLst>
                                          <p:attrName>style.visibility</p:attrName>
                                        </p:attrNameLst>
                                      </p:cBhvr>
                                      <p:to>
                                        <p:strVal val="hidden"/>
                                      </p:to>
                                    </p:set>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nodeType="clickEffect">
                                  <p:stCondLst>
                                    <p:cond delay="0"/>
                                  </p:stCondLst>
                                  <p:childTnLst>
                                    <p:set>
                                      <p:cBhvr>
                                        <p:cTn id="128" dur="1" fill="hold">
                                          <p:stCondLst>
                                            <p:cond delay="0"/>
                                          </p:stCondLst>
                                        </p:cTn>
                                        <p:tgtEl>
                                          <p:spTgt spid="49">
                                            <p:txEl>
                                              <p:pRg st="0" end="0"/>
                                            </p:txEl>
                                          </p:spTgt>
                                        </p:tgtEl>
                                        <p:attrNameLst>
                                          <p:attrName>style.visibility</p:attrName>
                                        </p:attrNameLst>
                                      </p:cBhvr>
                                      <p:to>
                                        <p:strVal val="visible"/>
                                      </p:to>
                                    </p:set>
                                    <p:anim calcmode="lin" valueType="num">
                                      <p:cBhvr additive="base">
                                        <p:cTn id="129" dur="500" fill="hold"/>
                                        <p:tgtEl>
                                          <p:spTgt spid="49">
                                            <p:txEl>
                                              <p:pRg st="0" end="0"/>
                                            </p:txEl>
                                          </p:spTgt>
                                        </p:tgtEl>
                                        <p:attrNameLst>
                                          <p:attrName>ppt_x</p:attrName>
                                        </p:attrNameLst>
                                      </p:cBhvr>
                                      <p:tavLst>
                                        <p:tav tm="0">
                                          <p:val>
                                            <p:strVal val="#ppt_x"/>
                                          </p:val>
                                        </p:tav>
                                        <p:tav tm="100000">
                                          <p:val>
                                            <p:strVal val="#ppt_x"/>
                                          </p:val>
                                        </p:tav>
                                      </p:tavLst>
                                    </p:anim>
                                    <p:anim calcmode="lin" valueType="num">
                                      <p:cBhvr additive="base">
                                        <p:cTn id="130" dur="500" fill="hold"/>
                                        <p:tgtEl>
                                          <p:spTgt spid="4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4" fill="hold" nodeType="clickEffect">
                                  <p:stCondLst>
                                    <p:cond delay="0"/>
                                  </p:stCondLst>
                                  <p:childTnLst>
                                    <p:set>
                                      <p:cBhvr>
                                        <p:cTn id="134" dur="1" fill="hold">
                                          <p:stCondLst>
                                            <p:cond delay="0"/>
                                          </p:stCondLst>
                                        </p:cTn>
                                        <p:tgtEl>
                                          <p:spTgt spid="49">
                                            <p:txEl>
                                              <p:pRg st="1" end="1"/>
                                            </p:txEl>
                                          </p:spTgt>
                                        </p:tgtEl>
                                        <p:attrNameLst>
                                          <p:attrName>style.visibility</p:attrName>
                                        </p:attrNameLst>
                                      </p:cBhvr>
                                      <p:to>
                                        <p:strVal val="visible"/>
                                      </p:to>
                                    </p:set>
                                    <p:anim calcmode="lin" valueType="num">
                                      <p:cBhvr additive="base">
                                        <p:cTn id="135" dur="500" fill="hold"/>
                                        <p:tgtEl>
                                          <p:spTgt spid="49">
                                            <p:txEl>
                                              <p:pRg st="1" end="1"/>
                                            </p:txEl>
                                          </p:spTgt>
                                        </p:tgtEl>
                                        <p:attrNameLst>
                                          <p:attrName>ppt_x</p:attrName>
                                        </p:attrNameLst>
                                      </p:cBhvr>
                                      <p:tavLst>
                                        <p:tav tm="0">
                                          <p:val>
                                            <p:strVal val="#ppt_x"/>
                                          </p:val>
                                        </p:tav>
                                        <p:tav tm="100000">
                                          <p:val>
                                            <p:strVal val="#ppt_x"/>
                                          </p:val>
                                        </p:tav>
                                      </p:tavLst>
                                    </p:anim>
                                    <p:anim calcmode="lin" valueType="num">
                                      <p:cBhvr additive="base">
                                        <p:cTn id="136" dur="500" fill="hold"/>
                                        <p:tgtEl>
                                          <p:spTgt spid="4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1" presetClass="entr" presetSubtype="0" fill="hold" nodeType="clickEffect">
                                  <p:stCondLst>
                                    <p:cond delay="0"/>
                                  </p:stCondLst>
                                  <p:childTnLst>
                                    <p:set>
                                      <p:cBhvr>
                                        <p:cTn id="140" dur="1" fill="hold">
                                          <p:stCondLst>
                                            <p:cond delay="0"/>
                                          </p:stCondLst>
                                        </p:cTn>
                                        <p:tgtEl>
                                          <p:spTgt spid="118"/>
                                        </p:tgtEl>
                                        <p:attrNameLst>
                                          <p:attrName>style.visibility</p:attrName>
                                        </p:attrNameLst>
                                      </p:cBhvr>
                                      <p:to>
                                        <p:strVal val="visible"/>
                                      </p:to>
                                    </p:set>
                                  </p:childTnLst>
                                </p:cTn>
                              </p:par>
                              <p:par>
                                <p:cTn id="141" presetID="1" presetClass="exit" presetSubtype="0" fill="hold" nodeType="withEffect">
                                  <p:stCondLst>
                                    <p:cond delay="0"/>
                                  </p:stCondLst>
                                  <p:childTnLst>
                                    <p:set>
                                      <p:cBhvr>
                                        <p:cTn id="142" dur="1" fill="hold">
                                          <p:stCondLst>
                                            <p:cond delay="0"/>
                                          </p:stCondLst>
                                        </p:cTn>
                                        <p:tgtEl>
                                          <p:spTgt spid="115"/>
                                        </p:tgtEl>
                                        <p:attrNameLst>
                                          <p:attrName>style.visibility</p:attrName>
                                        </p:attrNameLst>
                                      </p:cBhvr>
                                      <p:to>
                                        <p:strVal val="hidden"/>
                                      </p:to>
                                    </p:set>
                                  </p:childTnLst>
                                </p:cTn>
                              </p:par>
                              <p:par>
                                <p:cTn id="143" presetID="1" presetClass="exit" presetSubtype="0" fill="hold" grpId="1" nodeType="withEffect">
                                  <p:stCondLst>
                                    <p:cond delay="0"/>
                                  </p:stCondLst>
                                  <p:childTnLst>
                                    <p:set>
                                      <p:cBhvr>
                                        <p:cTn id="144" dur="1" fill="hold">
                                          <p:stCondLst>
                                            <p:cond delay="0"/>
                                          </p:stCondLst>
                                        </p:cTn>
                                        <p:tgtEl>
                                          <p:spTgt spid="117"/>
                                        </p:tgtEl>
                                        <p:attrNameLst>
                                          <p:attrName>style.visibility</p:attrName>
                                        </p:attrNameLst>
                                      </p:cBhvr>
                                      <p:to>
                                        <p:strVal val="hidden"/>
                                      </p:to>
                                    </p:set>
                                  </p:childTnLst>
                                </p:cTn>
                              </p:par>
                            </p:childTnLst>
                          </p:cTn>
                        </p:par>
                      </p:childTnLst>
                    </p:cTn>
                  </p:par>
                  <p:par>
                    <p:cTn id="145" fill="hold">
                      <p:stCondLst>
                        <p:cond delay="indefinite"/>
                      </p:stCondLst>
                      <p:childTnLst>
                        <p:par>
                          <p:cTn id="146" fill="hold">
                            <p:stCondLst>
                              <p:cond delay="0"/>
                            </p:stCondLst>
                            <p:childTnLst>
                              <p:par>
                                <p:cTn id="147" presetID="2" presetClass="entr" presetSubtype="4" fill="hold" nodeType="clickEffect">
                                  <p:stCondLst>
                                    <p:cond delay="0"/>
                                  </p:stCondLst>
                                  <p:childTnLst>
                                    <p:set>
                                      <p:cBhvr>
                                        <p:cTn id="148" dur="1" fill="hold">
                                          <p:stCondLst>
                                            <p:cond delay="0"/>
                                          </p:stCondLst>
                                        </p:cTn>
                                        <p:tgtEl>
                                          <p:spTgt spid="122"/>
                                        </p:tgtEl>
                                        <p:attrNameLst>
                                          <p:attrName>style.visibility</p:attrName>
                                        </p:attrNameLst>
                                      </p:cBhvr>
                                      <p:to>
                                        <p:strVal val="visible"/>
                                      </p:to>
                                    </p:set>
                                    <p:anim calcmode="lin" valueType="num">
                                      <p:cBhvr additive="base">
                                        <p:cTn id="149" dur="500" fill="hold"/>
                                        <p:tgtEl>
                                          <p:spTgt spid="122"/>
                                        </p:tgtEl>
                                        <p:attrNameLst>
                                          <p:attrName>ppt_x</p:attrName>
                                        </p:attrNameLst>
                                      </p:cBhvr>
                                      <p:tavLst>
                                        <p:tav tm="0">
                                          <p:val>
                                            <p:strVal val="#ppt_x"/>
                                          </p:val>
                                        </p:tav>
                                        <p:tav tm="100000">
                                          <p:val>
                                            <p:strVal val="#ppt_x"/>
                                          </p:val>
                                        </p:tav>
                                      </p:tavLst>
                                    </p:anim>
                                    <p:anim calcmode="lin" valueType="num">
                                      <p:cBhvr additive="base">
                                        <p:cTn id="150" dur="500" fill="hold"/>
                                        <p:tgtEl>
                                          <p:spTgt spid="122"/>
                                        </p:tgtEl>
                                        <p:attrNameLst>
                                          <p:attrName>ppt_y</p:attrName>
                                        </p:attrNameLst>
                                      </p:cBhvr>
                                      <p:tavLst>
                                        <p:tav tm="0">
                                          <p:val>
                                            <p:strVal val="1+#ppt_h/2"/>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8" fill="hold" grpId="0" nodeType="clickEffect">
                                  <p:stCondLst>
                                    <p:cond delay="0"/>
                                  </p:stCondLst>
                                  <p:childTnLst>
                                    <p:set>
                                      <p:cBhvr>
                                        <p:cTn id="154" dur="1" fill="hold">
                                          <p:stCondLst>
                                            <p:cond delay="0"/>
                                          </p:stCondLst>
                                        </p:cTn>
                                        <p:tgtEl>
                                          <p:spTgt spid="121"/>
                                        </p:tgtEl>
                                        <p:attrNameLst>
                                          <p:attrName>style.visibility</p:attrName>
                                        </p:attrNameLst>
                                      </p:cBhvr>
                                      <p:to>
                                        <p:strVal val="visible"/>
                                      </p:to>
                                    </p:set>
                                    <p:anim calcmode="lin" valueType="num">
                                      <p:cBhvr additive="base">
                                        <p:cTn id="155" dur="500" fill="hold"/>
                                        <p:tgtEl>
                                          <p:spTgt spid="121"/>
                                        </p:tgtEl>
                                        <p:attrNameLst>
                                          <p:attrName>ppt_x</p:attrName>
                                        </p:attrNameLst>
                                      </p:cBhvr>
                                      <p:tavLst>
                                        <p:tav tm="0">
                                          <p:val>
                                            <p:strVal val="0-#ppt_w/2"/>
                                          </p:val>
                                        </p:tav>
                                        <p:tav tm="100000">
                                          <p:val>
                                            <p:strVal val="#ppt_x"/>
                                          </p:val>
                                        </p:tav>
                                      </p:tavLst>
                                    </p:anim>
                                    <p:anim calcmode="lin" valueType="num">
                                      <p:cBhvr additive="base">
                                        <p:cTn id="156" dur="500" fill="hold"/>
                                        <p:tgtEl>
                                          <p:spTgt spid="121"/>
                                        </p:tgtEl>
                                        <p:attrNameLst>
                                          <p:attrName>ppt_y</p:attrName>
                                        </p:attrNameLst>
                                      </p:cBhvr>
                                      <p:tavLst>
                                        <p:tav tm="0">
                                          <p:val>
                                            <p:strVal val="#ppt_y"/>
                                          </p:val>
                                        </p:tav>
                                        <p:tav tm="100000">
                                          <p:val>
                                            <p:strVal val="#ppt_y"/>
                                          </p:val>
                                        </p:tav>
                                      </p:tavLst>
                                    </p:anim>
                                  </p:childTnLst>
                                </p:cTn>
                              </p:par>
                              <p:par>
                                <p:cTn id="157" presetID="2" presetClass="entr" presetSubtype="8" fill="hold" grpId="2" nodeType="withEffect">
                                  <p:stCondLst>
                                    <p:cond delay="0"/>
                                  </p:stCondLst>
                                  <p:childTnLst>
                                    <p:set>
                                      <p:cBhvr>
                                        <p:cTn id="158" dur="1" fill="hold">
                                          <p:stCondLst>
                                            <p:cond delay="0"/>
                                          </p:stCondLst>
                                        </p:cTn>
                                        <p:tgtEl>
                                          <p:spTgt spid="119"/>
                                        </p:tgtEl>
                                        <p:attrNameLst>
                                          <p:attrName>style.visibility</p:attrName>
                                        </p:attrNameLst>
                                      </p:cBhvr>
                                      <p:to>
                                        <p:strVal val="visible"/>
                                      </p:to>
                                    </p:set>
                                    <p:anim calcmode="lin" valueType="num">
                                      <p:cBhvr additive="base">
                                        <p:cTn id="159" dur="500" fill="hold"/>
                                        <p:tgtEl>
                                          <p:spTgt spid="119"/>
                                        </p:tgtEl>
                                        <p:attrNameLst>
                                          <p:attrName>ppt_x</p:attrName>
                                        </p:attrNameLst>
                                      </p:cBhvr>
                                      <p:tavLst>
                                        <p:tav tm="0">
                                          <p:val>
                                            <p:strVal val="0-#ppt_w/2"/>
                                          </p:val>
                                        </p:tav>
                                        <p:tav tm="100000">
                                          <p:val>
                                            <p:strVal val="#ppt_x"/>
                                          </p:val>
                                        </p:tav>
                                      </p:tavLst>
                                    </p:anim>
                                    <p:anim calcmode="lin" valueType="num">
                                      <p:cBhvr additive="base">
                                        <p:cTn id="160"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05" grpId="1" animBg="1"/>
      <p:bldP spid="116" grpId="0" animBg="1"/>
      <p:bldP spid="116" grpId="1" animBg="1"/>
      <p:bldP spid="117" grpId="0" animBg="1"/>
      <p:bldP spid="117" grpId="1" animBg="1"/>
      <p:bldP spid="119" grpId="0" animBg="1"/>
      <p:bldP spid="119" grpId="1" animBg="1"/>
      <p:bldP spid="119" grpId="2" animBg="1"/>
      <p:bldP spid="120" grpId="0"/>
      <p:bldP spid="120" grpId="1"/>
      <p:bldP spid="121" grpId="0"/>
      <p:bldP spid="4" grpId="0"/>
      <p:bldP spid="4" grpId="1"/>
      <p:bldP spid="74"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sp>
        <p:nvSpPr>
          <p:cNvPr id="47" name="Rectangle 20"/>
          <p:cNvSpPr>
            <a:spLocks noChangeArrowheads="1"/>
          </p:cNvSpPr>
          <p:nvPr/>
        </p:nvSpPr>
        <p:spPr bwMode="auto">
          <a:xfrm>
            <a:off x="3637035" y="3901281"/>
            <a:ext cx="4989507"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=1,s=s’</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x’)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=x’</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x’,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48" name="Rectangle 20"/>
          <p:cNvSpPr>
            <a:spLocks noChangeArrowheads="1"/>
          </p:cNvSpPr>
          <p:nvPr/>
        </p:nvSpPr>
        <p:spPr bwMode="auto">
          <a:xfrm>
            <a:off x="3657600" y="4821873"/>
            <a:ext cx="5502468"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line=2,s=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=x’</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rPr>
              <a:t>y’</a:t>
            </a:r>
            <a:r>
              <a:rPr lang="en-US" i="1" dirty="0">
                <a:solidFill>
                  <a:schemeClr val="accent2"/>
                </a:solidFill>
                <a:effectLst>
                  <a:outerShdw blurRad="38100" dist="38100" dir="2700000" algn="tl">
                    <a:srgbClr val="000000"/>
                  </a:outerShdw>
                </a:effectLst>
                <a:cs typeface="+mn-cs"/>
              </a:rPr>
              <a:t>)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y’,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49" name="Rectangle 20"/>
          <p:cNvSpPr>
            <a:spLocks noChangeArrowheads="1"/>
          </p:cNvSpPr>
          <p:nvPr/>
        </p:nvSpPr>
        <p:spPr bwMode="auto">
          <a:xfrm>
            <a:off x="3657600" y="5757546"/>
            <a:ext cx="5223546"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,b)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=1,s=s’+10x’+y’</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b,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111" name="Rectangle 20"/>
          <p:cNvSpPr>
            <a:spLocks noChangeArrowheads="1"/>
          </p:cNvSpPr>
          <p:nvPr/>
        </p:nvSpPr>
        <p:spPr bwMode="auto">
          <a:xfrm>
            <a:off x="4352193" y="3896380"/>
            <a:ext cx="207685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=1,s=s’</a:t>
            </a:r>
            <a:r>
              <a:rPr lang="en-US" baseline="-25000" dirty="0">
                <a:solidFill>
                  <a:schemeClr val="accent2"/>
                </a:solidFill>
                <a:sym typeface="Symbol"/>
              </a:rPr>
              <a:t> </a:t>
            </a:r>
            <a:endParaRPr lang="en-US" dirty="0">
              <a:solidFill>
                <a:schemeClr val="accent2"/>
              </a:solidFill>
            </a:endParaRPr>
          </a:p>
        </p:txBody>
      </p:sp>
      <p:sp>
        <p:nvSpPr>
          <p:cNvPr id="112" name="Rectangle 20"/>
          <p:cNvSpPr>
            <a:spLocks noChangeArrowheads="1"/>
          </p:cNvSpPr>
          <p:nvPr/>
        </p:nvSpPr>
        <p:spPr bwMode="auto">
          <a:xfrm>
            <a:off x="4376171" y="4819006"/>
            <a:ext cx="258981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=x’</a:t>
            </a:r>
            <a:r>
              <a:rPr lang="en-US" baseline="-25000" dirty="0">
                <a:solidFill>
                  <a:schemeClr val="accent2"/>
                </a:solidFill>
                <a:sym typeface="Symbol"/>
              </a:rPr>
              <a:t> </a:t>
            </a:r>
            <a:endParaRPr lang="en-US" dirty="0">
              <a:solidFill>
                <a:schemeClr val="accent2"/>
              </a:solidFill>
            </a:endParaRPr>
          </a:p>
        </p:txBody>
      </p:sp>
      <p:sp>
        <p:nvSpPr>
          <p:cNvPr id="113" name="Rectangle 20"/>
          <p:cNvSpPr>
            <a:spLocks noChangeArrowheads="1"/>
          </p:cNvSpPr>
          <p:nvPr/>
        </p:nvSpPr>
        <p:spPr bwMode="auto">
          <a:xfrm>
            <a:off x="4377542" y="5752893"/>
            <a:ext cx="3202159"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a:t>
            </a:r>
            <a:r>
              <a:rPr lang="en-US" i="1" baseline="-25000" dirty="0" err="1">
                <a:solidFill>
                  <a:schemeClr val="accent2"/>
                </a:solidFill>
                <a:effectLst>
                  <a:outerShdw blurRad="38100" dist="38100" dir="2700000" algn="tl">
                    <a:srgbClr val="000000"/>
                  </a:outerShdw>
                </a:effectLst>
                <a:cs typeface="+mn-cs"/>
              </a:rPr>
              <a:t>s’,x</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a:t>
            </a:r>
            <a:r>
              <a:rPr lang="en-US" baseline="-25000" dirty="0">
                <a:solidFill>
                  <a:schemeClr val="accent2"/>
                </a:solidFill>
                <a:sym typeface="Symbol"/>
              </a:rPr>
              <a:t> </a:t>
            </a:r>
            <a:endParaRPr lang="en-US" dirty="0">
              <a:solidFill>
                <a:schemeClr val="accent2"/>
              </a:solidFill>
            </a:endParaRPr>
          </a:p>
        </p:txBody>
      </p:sp>
      <p:sp>
        <p:nvSpPr>
          <p:cNvPr id="74" name="Rectangle 19"/>
          <p:cNvSpPr>
            <a:spLocks noChangeArrowheads="1"/>
          </p:cNvSpPr>
          <p:nvPr/>
        </p:nvSpPr>
        <p:spPr bwMode="auto">
          <a:xfrm>
            <a:off x="4411975" y="3352800"/>
            <a:ext cx="427482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a:solidFill>
                  <a:schemeClr val="accent2"/>
                </a:solidFill>
                <a:effectLst>
                  <a:outerShdw blurRad="38100" dist="38100" dir="2700000" algn="tl">
                    <a:srgbClr val="000000"/>
                  </a:outerShdw>
                </a:effectLst>
                <a:cs typeface="+mn-cs"/>
                <a:sym typeface="Symbol" pitchFamily="18" charset="2"/>
              </a:rPr>
              <a:t>s’</a:t>
            </a:r>
            <a:r>
              <a:rPr lang="en-US" i="1" dirty="0">
                <a:solidFill>
                  <a:schemeClr val="accent2"/>
                </a:solidFill>
                <a:effectLst>
                  <a:outerShdw blurRad="38100" dist="38100" dir="2700000" algn="tl">
                    <a:srgbClr val="000000"/>
                  </a:outerShdw>
                </a:effectLst>
                <a:cs typeface="+mn-cs"/>
                <a:sym typeface="Symbol"/>
              </a:rPr>
              <a:t>[0..99], </a:t>
            </a:r>
            <a:r>
              <a:rPr lang="en-US" i="1" dirty="0" err="1">
                <a:solidFill>
                  <a:schemeClr val="accent2"/>
                </a:solidFill>
                <a:effectLst>
                  <a:outerShdw blurRad="38100" dist="38100" dir="2700000" algn="tl">
                    <a:srgbClr val="000000"/>
                  </a:outerShdw>
                </a:effectLst>
                <a:cs typeface="+mn-cs"/>
                <a:sym typeface="Symbol"/>
              </a:rPr>
              <a:t>x’</a:t>
            </a:r>
            <a:r>
              <a:rPr lang="en-US" i="1" dirty="0" err="1">
                <a:solidFill>
                  <a:schemeClr val="accent2"/>
                </a:solidFill>
                <a:effectLst>
                  <a:outerShdw blurRad="38100" dist="38100" dir="2700000" algn="tl">
                    <a:srgbClr val="000000"/>
                  </a:outerShdw>
                </a:effectLst>
                <a:cs typeface="+mn-cs"/>
                <a:sym typeface="Symbol" pitchFamily="18" charset="2"/>
              </a:rPr>
              <a:t>,y</a:t>
            </a:r>
            <a:r>
              <a:rPr lang="en-US" i="1" dirty="0">
                <a:solidFill>
                  <a:schemeClr val="accent2"/>
                </a:solidFill>
                <a:effectLst>
                  <a:outerShdw blurRad="38100" dist="38100" dir="2700000" algn="tl">
                    <a:srgbClr val="000000"/>
                  </a:outerShdw>
                </a:effectLst>
                <a:cs typeface="+mn-cs"/>
                <a:sym typeface="Symbol" pitchFamily="18" charset="2"/>
              </a:rPr>
              <a:t>’</a:t>
            </a:r>
            <a:r>
              <a:rPr lang="en-US" i="1" dirty="0">
                <a:solidFill>
                  <a:schemeClr val="accent2"/>
                </a:solidFill>
                <a:effectLst>
                  <a:outerShdw blurRad="38100" dist="38100" dir="2700000" algn="tl">
                    <a:srgbClr val="000000"/>
                  </a:outerShdw>
                </a:effectLst>
                <a:sym typeface="Symbol"/>
              </a:rPr>
              <a:t>[0..9]</a:t>
            </a:r>
            <a:endParaRPr lang="el-GR" dirty="0">
              <a:cs typeface="+mn-cs"/>
              <a:sym typeface="Symbol" pitchFamily="18" charset="2"/>
            </a:endParaRPr>
          </a:p>
        </p:txBody>
      </p:sp>
      <p:sp>
        <p:nvSpPr>
          <p:cNvPr id="73" name="Rectangle 20"/>
          <p:cNvSpPr>
            <a:spLocks noChangeArrowheads="1"/>
          </p:cNvSpPr>
          <p:nvPr/>
        </p:nvSpPr>
        <p:spPr bwMode="auto">
          <a:xfrm>
            <a:off x="-609600" y="3880147"/>
            <a:ext cx="4885312"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=1,s=s’</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x’)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=2,s=s’+10x’</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x’,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75" name="Rectangle 20"/>
          <p:cNvSpPr>
            <a:spLocks noChangeArrowheads="1"/>
          </p:cNvSpPr>
          <p:nvPr/>
        </p:nvSpPr>
        <p:spPr bwMode="auto">
          <a:xfrm>
            <a:off x="-609600" y="4815820"/>
            <a:ext cx="4644861"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=2,s=s’</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y’)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a:t>
            </a:r>
            <a:r>
              <a:rPr lang="en-US" i="1" baseline="-25000" dirty="0" err="1">
                <a:solidFill>
                  <a:schemeClr val="accent2"/>
                </a:solidFill>
                <a:effectLst>
                  <a:outerShdw blurRad="38100" dist="38100" dir="2700000" algn="tl">
                    <a:srgbClr val="000000"/>
                  </a:outerShdw>
                </a:effectLst>
                <a:cs typeface="+mn-cs"/>
              </a:rPr>
              <a:t>s’+y</a:t>
            </a:r>
            <a:r>
              <a:rPr lang="en-US" i="1" baseline="-25000" dirty="0">
                <a:solidFill>
                  <a:schemeClr val="accent2"/>
                </a:solidFill>
                <a:effectLst>
                  <a:outerShdw blurRad="38100" dist="38100" dir="2700000" algn="tl">
                    <a:srgbClr val="000000"/>
                  </a:outerShdw>
                </a:effectLst>
                <a:cs typeface="+mn-cs"/>
              </a:rPr>
              <a:t>’</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y’,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76" name="Rectangle 20"/>
          <p:cNvSpPr>
            <a:spLocks noChangeArrowheads="1"/>
          </p:cNvSpPr>
          <p:nvPr/>
        </p:nvSpPr>
        <p:spPr bwMode="auto">
          <a:xfrm>
            <a:off x="-609600" y="5751493"/>
            <a:ext cx="4197624"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a:t>
            </a:r>
            <a:r>
              <a:rPr lang="en-US" i="1" baseline="-25000" dirty="0" err="1">
                <a:solidFill>
                  <a:schemeClr val="accent2"/>
                </a:solidFill>
                <a:effectLst>
                  <a:outerShdw blurRad="38100" dist="38100" dir="2700000" algn="tl">
                    <a:srgbClr val="000000"/>
                  </a:outerShdw>
                </a:effectLst>
                <a:cs typeface="+mn-cs"/>
              </a:rPr>
              <a:t>s’</a:t>
            </a:r>
            <a:r>
              <a:rPr lang="en-US" baseline="-25000" dirty="0" err="1">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,b</a:t>
            </a:r>
            <a:r>
              <a:rPr lang="en-US" i="1" dirty="0">
                <a:solidFill>
                  <a:schemeClr val="accent2"/>
                </a:solidFill>
                <a:effectLst>
                  <a:outerShdw blurRad="38100" dist="38100" dir="2700000" algn="tl">
                    <a:srgbClr val="000000"/>
                  </a:outerShdw>
                </a:effectLst>
                <a:cs typeface="+mn-cs"/>
              </a:rPr>
              <a:t>)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=1,s=s’</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b,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77" name="Rectangle 76"/>
          <p:cNvSpPr/>
          <p:nvPr/>
        </p:nvSpPr>
        <p:spPr bwMode="auto">
          <a:xfrm>
            <a:off x="-102428" y="3223736"/>
            <a:ext cx="3437159" cy="738664"/>
          </a:xfrm>
          <a:prstGeom prst="rect">
            <a:avLst/>
          </a:prstGeom>
        </p:spPr>
        <p:txBody>
          <a:bodyPr wrap="none">
            <a:spAutoFit/>
          </a:bodyPr>
          <a:lstStyle/>
          <a:p>
            <a:pPr algn="ctr">
              <a:defRPr/>
            </a:pPr>
            <a:r>
              <a:rPr lang="en-US" sz="2400" dirty="0">
                <a:effectLst>
                  <a:outerShdw blurRad="38100" dist="38100" dir="2700000" algn="tl">
                    <a:srgbClr val="000000"/>
                  </a:outerShdw>
                </a:effectLst>
              </a:rPr>
              <a:t>Optimize number of states</a:t>
            </a:r>
            <a:br>
              <a:rPr lang="en-US" sz="2400" dirty="0">
                <a:effectLst>
                  <a:outerShdw blurRad="38100" dist="38100" dir="2700000" algn="tl">
                    <a:srgbClr val="000000"/>
                  </a:outerShdw>
                </a:effectLst>
              </a:rPr>
            </a:br>
            <a:r>
              <a:rPr lang="en-US" sz="1800" dirty="0">
                <a:effectLst>
                  <a:outerShdw blurRad="38100" dist="38100" dir="2700000" algn="tl">
                    <a:srgbClr val="000000"/>
                  </a:outerShdw>
                </a:effectLst>
              </a:rPr>
              <a:t>(don’t worry about it)</a:t>
            </a:r>
            <a:endParaRPr lang="en-US" sz="1800" i="1" dirty="0">
              <a:solidFill>
                <a:schemeClr val="accent6"/>
              </a:solidFill>
            </a:endParaRPr>
          </a:p>
        </p:txBody>
      </p:sp>
    </p:spTree>
    <p:extLst>
      <p:ext uri="{BB962C8B-B14F-4D97-AF65-F5344CB8AC3E}">
        <p14:creationId xmlns:p14="http://schemas.microsoft.com/office/powerpoint/2010/main" val="3414790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7"/>
                                        </p:tgtEl>
                                        <p:attrNameLst>
                                          <p:attrName>style.visibility</p:attrName>
                                        </p:attrNameLst>
                                      </p:cBhvr>
                                      <p:to>
                                        <p:strVal val="visible"/>
                                      </p:to>
                                    </p:set>
                                    <p:anim calcmode="lin" valueType="num">
                                      <p:cBhvr additive="base">
                                        <p:cTn id="7" dur="500" fill="hold"/>
                                        <p:tgtEl>
                                          <p:spTgt spid="77"/>
                                        </p:tgtEl>
                                        <p:attrNameLst>
                                          <p:attrName>ppt_x</p:attrName>
                                        </p:attrNameLst>
                                      </p:cBhvr>
                                      <p:tavLst>
                                        <p:tav tm="0">
                                          <p:val>
                                            <p:strVal val="#ppt_x"/>
                                          </p:val>
                                        </p:tav>
                                        <p:tav tm="100000">
                                          <p:val>
                                            <p:strVal val="#ppt_x"/>
                                          </p:val>
                                        </p:tav>
                                      </p:tavLst>
                                    </p:anim>
                                    <p:anim calcmode="lin" valueType="num">
                                      <p:cBhvr additive="base">
                                        <p:cTn id="8"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3">
                                            <p:txEl>
                                              <p:pRg st="0" end="0"/>
                                            </p:txEl>
                                          </p:spTgt>
                                        </p:tgtEl>
                                        <p:attrNameLst>
                                          <p:attrName>style.visibility</p:attrName>
                                        </p:attrNameLst>
                                      </p:cBhvr>
                                      <p:to>
                                        <p:strVal val="visible"/>
                                      </p:to>
                                    </p:set>
                                    <p:anim calcmode="lin" valueType="num">
                                      <p:cBhvr additive="base">
                                        <p:cTn id="13" dur="500" fill="hold"/>
                                        <p:tgtEl>
                                          <p:spTgt spid="7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3">
                                            <p:txEl>
                                              <p:pRg st="1" end="1"/>
                                            </p:txEl>
                                          </p:spTgt>
                                        </p:tgtEl>
                                        <p:attrNameLst>
                                          <p:attrName>style.visibility</p:attrName>
                                        </p:attrNameLst>
                                      </p:cBhvr>
                                      <p:to>
                                        <p:strVal val="visible"/>
                                      </p:to>
                                    </p:set>
                                    <p:anim calcmode="lin" valueType="num">
                                      <p:cBhvr additive="base">
                                        <p:cTn id="19" dur="500" fill="hold"/>
                                        <p:tgtEl>
                                          <p:spTgt spid="73">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75">
                                            <p:txEl>
                                              <p:pRg st="0" end="0"/>
                                            </p:txEl>
                                          </p:spTgt>
                                        </p:tgtEl>
                                        <p:attrNameLst>
                                          <p:attrName>style.visibility</p:attrName>
                                        </p:attrNameLst>
                                      </p:cBhvr>
                                      <p:to>
                                        <p:strVal val="visible"/>
                                      </p:to>
                                    </p:set>
                                    <p:anim calcmode="lin" valueType="num">
                                      <p:cBhvr additive="base">
                                        <p:cTn id="25" dur="500" fill="hold"/>
                                        <p:tgtEl>
                                          <p:spTgt spid="75">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75">
                                            <p:txEl>
                                              <p:pRg st="1" end="1"/>
                                            </p:txEl>
                                          </p:spTgt>
                                        </p:tgtEl>
                                        <p:attrNameLst>
                                          <p:attrName>style.visibility</p:attrName>
                                        </p:attrNameLst>
                                      </p:cBhvr>
                                      <p:to>
                                        <p:strVal val="visible"/>
                                      </p:to>
                                    </p:set>
                                    <p:anim calcmode="lin" valueType="num">
                                      <p:cBhvr additive="base">
                                        <p:cTn id="31" dur="500" fill="hold"/>
                                        <p:tgtEl>
                                          <p:spTgt spid="75">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76">
                                            <p:txEl>
                                              <p:pRg st="0" end="0"/>
                                            </p:txEl>
                                          </p:spTgt>
                                        </p:tgtEl>
                                        <p:attrNameLst>
                                          <p:attrName>style.visibility</p:attrName>
                                        </p:attrNameLst>
                                      </p:cBhvr>
                                      <p:to>
                                        <p:strVal val="visible"/>
                                      </p:to>
                                    </p:set>
                                    <p:anim calcmode="lin" valueType="num">
                                      <p:cBhvr additive="base">
                                        <p:cTn id="3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76">
                                            <p:txEl>
                                              <p:pRg st="1" end="1"/>
                                            </p:txEl>
                                          </p:spTgt>
                                        </p:tgtEl>
                                        <p:attrNameLst>
                                          <p:attrName>style.visibility</p:attrName>
                                        </p:attrNameLst>
                                      </p:cBhvr>
                                      <p:to>
                                        <p:strVal val="visible"/>
                                      </p:to>
                                    </p:set>
                                    <p:anim calcmode="lin" valueType="num">
                                      <p:cBhvr additive="base">
                                        <p:cTn id="43" dur="500" fill="hold"/>
                                        <p:tgtEl>
                                          <p:spTgt spid="76">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7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sp>
        <p:nvSpPr>
          <p:cNvPr id="73" name="Rectangle 20"/>
          <p:cNvSpPr>
            <a:spLocks noChangeArrowheads="1"/>
          </p:cNvSpPr>
          <p:nvPr/>
        </p:nvSpPr>
        <p:spPr bwMode="auto">
          <a:xfrm>
            <a:off x="-609600" y="3880147"/>
            <a:ext cx="4885312"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=1,s=s’</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x’)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=2,s=s’+10x’</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x’,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75" name="Rectangle 20"/>
          <p:cNvSpPr>
            <a:spLocks noChangeArrowheads="1"/>
          </p:cNvSpPr>
          <p:nvPr/>
        </p:nvSpPr>
        <p:spPr bwMode="auto">
          <a:xfrm>
            <a:off x="-609600" y="4815820"/>
            <a:ext cx="4644861"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=2,s=s’</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y’)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a:t>
            </a:r>
            <a:r>
              <a:rPr lang="en-US" i="1" baseline="-25000" dirty="0" err="1">
                <a:solidFill>
                  <a:schemeClr val="accent2"/>
                </a:solidFill>
                <a:effectLst>
                  <a:outerShdw blurRad="38100" dist="38100" dir="2700000" algn="tl">
                    <a:srgbClr val="000000"/>
                  </a:outerShdw>
                </a:effectLst>
                <a:cs typeface="+mn-cs"/>
              </a:rPr>
              <a:t>s’+y</a:t>
            </a:r>
            <a:r>
              <a:rPr lang="en-US" i="1" baseline="-25000" dirty="0">
                <a:solidFill>
                  <a:schemeClr val="accent2"/>
                </a:solidFill>
                <a:effectLst>
                  <a:outerShdw blurRad="38100" dist="38100" dir="2700000" algn="tl">
                    <a:srgbClr val="000000"/>
                  </a:outerShdw>
                </a:effectLst>
                <a:cs typeface="+mn-cs"/>
              </a:rPr>
              <a:t>’</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y’,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76" name="Rectangle 20"/>
          <p:cNvSpPr>
            <a:spLocks noChangeArrowheads="1"/>
          </p:cNvSpPr>
          <p:nvPr/>
        </p:nvSpPr>
        <p:spPr bwMode="auto">
          <a:xfrm>
            <a:off x="-609600" y="5751493"/>
            <a:ext cx="4197624"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=3,s=</a:t>
            </a:r>
            <a:r>
              <a:rPr lang="en-US" i="1" baseline="-25000" dirty="0" err="1">
                <a:solidFill>
                  <a:schemeClr val="accent2"/>
                </a:solidFill>
                <a:effectLst>
                  <a:outerShdw blurRad="38100" dist="38100" dir="2700000" algn="tl">
                    <a:srgbClr val="000000"/>
                  </a:outerShdw>
                </a:effectLst>
                <a:cs typeface="+mn-cs"/>
              </a:rPr>
              <a:t>s’</a:t>
            </a:r>
            <a:r>
              <a:rPr lang="en-US" baseline="-25000" dirty="0" err="1">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,b</a:t>
            </a:r>
            <a:r>
              <a:rPr lang="en-US" i="1" dirty="0">
                <a:solidFill>
                  <a:schemeClr val="accent2"/>
                </a:solidFill>
                <a:effectLst>
                  <a:outerShdw blurRad="38100" dist="38100" dir="2700000" algn="tl">
                    <a:srgbClr val="000000"/>
                  </a:outerShdw>
                </a:effectLst>
                <a:cs typeface="+mn-cs"/>
              </a:rPr>
              <a:t>)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=1,s=s’</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 b,  </a:t>
            </a:r>
            <a:r>
              <a:rPr lang="en-US" dirty="0">
                <a:solidFill>
                  <a:schemeClr val="accent2"/>
                </a:solidFill>
                <a:effectLst>
                  <a:outerShdw blurRad="38100" dist="38100" dir="2700000" algn="tl">
                    <a:srgbClr val="000000"/>
                  </a:outerShdw>
                </a:effectLst>
                <a:cs typeface="+mn-cs"/>
                <a:sym typeface="Symbol"/>
              </a:rPr>
              <a:t></a:t>
            </a:r>
            <a:r>
              <a:rPr lang="en-US" dirty="0">
                <a:solidFill>
                  <a:schemeClr val="accent2"/>
                </a:solidFill>
                <a:sym typeface="Symbol"/>
              </a:rPr>
              <a:t></a:t>
            </a:r>
            <a:endParaRPr lang="en-US" dirty="0">
              <a:solidFill>
                <a:schemeClr val="accent2"/>
              </a:solidFill>
            </a:endParaRPr>
          </a:p>
        </p:txBody>
      </p:sp>
      <p:sp>
        <p:nvSpPr>
          <p:cNvPr id="77" name="Rectangle 76"/>
          <p:cNvSpPr/>
          <p:nvPr/>
        </p:nvSpPr>
        <p:spPr bwMode="auto">
          <a:xfrm>
            <a:off x="-102428" y="3223736"/>
            <a:ext cx="3437159" cy="738664"/>
          </a:xfrm>
          <a:prstGeom prst="rect">
            <a:avLst/>
          </a:prstGeom>
        </p:spPr>
        <p:txBody>
          <a:bodyPr wrap="none">
            <a:spAutoFit/>
          </a:bodyPr>
          <a:lstStyle/>
          <a:p>
            <a:pPr algn="ctr">
              <a:defRPr/>
            </a:pPr>
            <a:r>
              <a:rPr lang="en-US" sz="2400" dirty="0">
                <a:effectLst>
                  <a:outerShdw blurRad="38100" dist="38100" dir="2700000" algn="tl">
                    <a:srgbClr val="000000"/>
                  </a:outerShdw>
                </a:effectLst>
              </a:rPr>
              <a:t>Optimize number of states</a:t>
            </a:r>
            <a:br>
              <a:rPr lang="en-US" sz="2400" dirty="0">
                <a:effectLst>
                  <a:outerShdw blurRad="38100" dist="38100" dir="2700000" algn="tl">
                    <a:srgbClr val="000000"/>
                  </a:outerShdw>
                </a:effectLst>
              </a:rPr>
            </a:br>
            <a:r>
              <a:rPr lang="en-US" sz="1800" dirty="0">
                <a:effectLst>
                  <a:outerShdw blurRad="38100" dist="38100" dir="2700000" algn="tl">
                    <a:srgbClr val="000000"/>
                  </a:outerShdw>
                </a:effectLst>
              </a:rPr>
              <a:t>(don’t worry about it)</a:t>
            </a:r>
            <a:endParaRPr lang="en-US" sz="1800" i="1" dirty="0">
              <a:solidFill>
                <a:schemeClr val="accent6"/>
              </a:solidFill>
            </a:endParaRPr>
          </a:p>
        </p:txBody>
      </p:sp>
      <p:grpSp>
        <p:nvGrpSpPr>
          <p:cNvPr id="2" name="Group 1"/>
          <p:cNvGrpSpPr/>
          <p:nvPr/>
        </p:nvGrpSpPr>
        <p:grpSpPr>
          <a:xfrm>
            <a:off x="4876800" y="685800"/>
            <a:ext cx="4081201" cy="2299010"/>
            <a:chOff x="338399" y="685800"/>
            <a:chExt cx="4081201" cy="2299010"/>
          </a:xfrm>
        </p:grpSpPr>
        <p:sp>
          <p:nvSpPr>
            <p:cNvPr id="78" name="Rectangle 77"/>
            <p:cNvSpPr/>
            <p:nvPr/>
          </p:nvSpPr>
          <p:spPr bwMode="auto">
            <a:xfrm>
              <a:off x="338399" y="685800"/>
              <a:ext cx="2371162" cy="1938992"/>
            </a:xfrm>
            <a:prstGeom prst="rect">
              <a:avLst/>
            </a:prstGeom>
          </p:spPr>
          <p:txBody>
            <a:bodyPr wrap="none">
              <a:spAutoFit/>
            </a:bodyPr>
            <a:lstStyle/>
            <a:p>
              <a:pPr>
                <a:defRPr/>
              </a:pPr>
              <a:r>
                <a:rPr lang="en-US" sz="2400" dirty="0">
                  <a:effectLst>
                    <a:outerShdw blurRad="38100" dist="38100" dir="2700000" algn="tl">
                      <a:srgbClr val="000000"/>
                    </a:outerShdw>
                  </a:effectLst>
                </a:rPr>
                <a:t>Number of states:</a:t>
              </a:r>
            </a:p>
            <a:p>
              <a:pPr>
                <a:defRPr/>
              </a:pPr>
              <a:r>
                <a:rPr lang="en-US" sz="2400" dirty="0">
                  <a:effectLst>
                    <a:outerShdw blurRad="38100" dist="38100" dir="2700000" algn="tl">
                      <a:srgbClr val="000000"/>
                    </a:outerShdw>
                  </a:effectLst>
                </a:rPr>
                <a:t>   with </a:t>
              </a:r>
              <a:r>
                <a:rPr lang="en-US" sz="2400" i="1" dirty="0">
                  <a:solidFill>
                    <a:schemeClr val="accent6"/>
                  </a:solidFill>
                </a:rPr>
                <a:t>line=0</a:t>
              </a:r>
            </a:p>
            <a:p>
              <a:pPr>
                <a:defRPr/>
              </a:pPr>
              <a:r>
                <a:rPr lang="en-US" sz="2400" dirty="0">
                  <a:effectLst>
                    <a:outerShdw blurRad="38100" dist="38100" dir="2700000" algn="tl">
                      <a:srgbClr val="000000"/>
                    </a:outerShdw>
                  </a:effectLst>
                </a:rPr>
                <a:t>   with </a:t>
              </a:r>
              <a:r>
                <a:rPr lang="en-US" sz="2400" i="1" dirty="0">
                  <a:solidFill>
                    <a:schemeClr val="accent6"/>
                  </a:solidFill>
                </a:rPr>
                <a:t>line=1</a:t>
              </a:r>
            </a:p>
            <a:p>
              <a:pPr>
                <a:defRPr/>
              </a:pPr>
              <a:r>
                <a:rPr lang="en-US" sz="2400" dirty="0">
                  <a:effectLst>
                    <a:outerShdw blurRad="38100" dist="38100" dir="2700000" algn="tl">
                      <a:srgbClr val="000000"/>
                    </a:outerShdw>
                  </a:effectLst>
                </a:rPr>
                <a:t>   with </a:t>
              </a:r>
              <a:r>
                <a:rPr lang="en-US" sz="2400" i="1" dirty="0">
                  <a:solidFill>
                    <a:schemeClr val="accent6"/>
                  </a:solidFill>
                </a:rPr>
                <a:t>line=2</a:t>
              </a:r>
            </a:p>
            <a:p>
              <a:pPr>
                <a:defRPr/>
              </a:pPr>
              <a:r>
                <a:rPr lang="en-US" sz="2400" dirty="0">
                  <a:effectLst>
                    <a:outerShdw blurRad="38100" dist="38100" dir="2700000" algn="tl">
                      <a:srgbClr val="000000"/>
                    </a:outerShdw>
                  </a:effectLst>
                </a:rPr>
                <a:t>   with </a:t>
              </a:r>
              <a:r>
                <a:rPr lang="en-US" sz="2400" i="1" dirty="0">
                  <a:solidFill>
                    <a:schemeClr val="accent6"/>
                  </a:solidFill>
                </a:rPr>
                <a:t>line=3</a:t>
              </a:r>
            </a:p>
          </p:txBody>
        </p:sp>
        <p:sp>
          <p:nvSpPr>
            <p:cNvPr id="85" name="Rectangle 84"/>
            <p:cNvSpPr/>
            <p:nvPr/>
          </p:nvSpPr>
          <p:spPr bwMode="auto">
            <a:xfrm>
              <a:off x="2821085" y="1045818"/>
              <a:ext cx="1598515" cy="1938992"/>
            </a:xfrm>
            <a:prstGeom prst="rect">
              <a:avLst/>
            </a:prstGeom>
          </p:spPr>
          <p:txBody>
            <a:bodyPr wrap="none">
              <a:spAutoFit/>
            </a:bodyPr>
            <a:lstStyle/>
            <a:p>
              <a:pPr>
                <a:defRPr/>
              </a:pPr>
              <a:r>
                <a:rPr lang="en-US" sz="2400" dirty="0">
                  <a:effectLst>
                    <a:outerShdw blurRad="38100" dist="38100" dir="2700000" algn="tl">
                      <a:srgbClr val="000000"/>
                    </a:outerShdw>
                  </a:effectLst>
                </a:rPr>
                <a:t>1</a:t>
              </a:r>
            </a:p>
            <a:p>
              <a:pPr>
                <a:defRPr/>
              </a:pPr>
              <a:r>
                <a:rPr lang="en-US" sz="2400" dirty="0">
                  <a:effectLst>
                    <a:outerShdw blurRad="38100" dist="38100" dir="2700000" algn="tl">
                      <a:srgbClr val="000000"/>
                    </a:outerShdw>
                  </a:effectLst>
                </a:rPr>
                <a:t>100</a:t>
              </a:r>
            </a:p>
            <a:p>
              <a:pPr>
                <a:defRPr/>
              </a:pPr>
              <a:r>
                <a:rPr lang="en-US" sz="2400" dirty="0">
                  <a:effectLst>
                    <a:outerShdw blurRad="38100" dist="38100" dir="2700000" algn="tl">
                      <a:srgbClr val="000000"/>
                    </a:outerShdw>
                  </a:effectLst>
                </a:rPr>
                <a:t>100</a:t>
              </a:r>
              <a:r>
                <a:rPr lang="en-US" sz="2400" dirty="0">
                  <a:effectLst>
                    <a:outerShdw blurRad="38100" dist="38100" dir="2700000" algn="tl">
                      <a:srgbClr val="000000"/>
                    </a:outerShdw>
                  </a:effectLst>
                  <a:sym typeface="Symbol"/>
                </a:rPr>
                <a:t>10</a:t>
              </a:r>
            </a:p>
            <a:p>
              <a:pPr>
                <a:defRPr/>
              </a:pPr>
              <a:r>
                <a:rPr lang="en-US" sz="2400" dirty="0">
                  <a:effectLst>
                    <a:outerShdw blurRad="38100" dist="38100" dir="2700000" algn="tl">
                      <a:srgbClr val="000000"/>
                    </a:outerShdw>
                  </a:effectLst>
                  <a:sym typeface="Symbol"/>
                </a:rPr>
                <a:t>1001010</a:t>
              </a:r>
            </a:p>
            <a:p>
              <a:pPr>
                <a:defRPr/>
              </a:pPr>
              <a:r>
                <a:rPr lang="en-US" sz="2400" dirty="0">
                  <a:effectLst>
                    <a:outerShdw blurRad="38100" dist="38100" dir="2700000" algn="tl">
                      <a:srgbClr val="000000"/>
                    </a:outerShdw>
                  </a:effectLst>
                  <a:sym typeface="Symbol"/>
                </a:rPr>
                <a:t>11,101</a:t>
              </a:r>
              <a:endParaRPr lang="en-US" sz="2400" dirty="0"/>
            </a:p>
          </p:txBody>
        </p:sp>
        <p:cxnSp>
          <p:nvCxnSpPr>
            <p:cNvPr id="86" name="Straight Connector 85"/>
            <p:cNvCxnSpPr/>
            <p:nvPr/>
          </p:nvCxnSpPr>
          <p:spPr bwMode="auto">
            <a:xfrm>
              <a:off x="2852999" y="2539278"/>
              <a:ext cx="1566601" cy="0"/>
            </a:xfrm>
            <a:prstGeom prst="line">
              <a:avLst/>
            </a:prstGeom>
            <a:noFill/>
            <a:ln w="12700" cap="sq" cmpd="sng" algn="ctr">
              <a:solidFill>
                <a:schemeClr val="tx1"/>
              </a:solidFill>
              <a:prstDash val="solid"/>
              <a:round/>
              <a:headEnd type="none" w="med" len="med"/>
              <a:tailEnd type="none" w="med" len="med"/>
            </a:ln>
            <a:effectLst/>
          </p:spPr>
        </p:cxnSp>
      </p:grpSp>
      <p:sp>
        <p:nvSpPr>
          <p:cNvPr id="87" name="Rectangle 86"/>
          <p:cNvSpPr/>
          <p:nvPr/>
        </p:nvSpPr>
        <p:spPr bwMode="auto">
          <a:xfrm>
            <a:off x="4953000" y="3644590"/>
            <a:ext cx="2371162" cy="1938992"/>
          </a:xfrm>
          <a:prstGeom prst="rect">
            <a:avLst/>
          </a:prstGeom>
        </p:spPr>
        <p:txBody>
          <a:bodyPr wrap="none">
            <a:spAutoFit/>
          </a:bodyPr>
          <a:lstStyle/>
          <a:p>
            <a:pPr>
              <a:defRPr/>
            </a:pPr>
            <a:r>
              <a:rPr lang="en-US" sz="2400" dirty="0">
                <a:effectLst>
                  <a:outerShdw blurRad="38100" dist="38100" dir="2700000" algn="tl">
                    <a:srgbClr val="000000"/>
                  </a:outerShdw>
                </a:effectLst>
              </a:rPr>
              <a:t>Number of states:</a:t>
            </a:r>
          </a:p>
          <a:p>
            <a:pPr>
              <a:defRPr/>
            </a:pPr>
            <a:r>
              <a:rPr lang="en-US" sz="2400" dirty="0">
                <a:effectLst>
                  <a:outerShdw blurRad="38100" dist="38100" dir="2700000" algn="tl">
                    <a:srgbClr val="000000"/>
                  </a:outerShdw>
                </a:effectLst>
              </a:rPr>
              <a:t>   with </a:t>
            </a:r>
            <a:r>
              <a:rPr lang="en-US" sz="2400" i="1" dirty="0">
                <a:solidFill>
                  <a:schemeClr val="accent6"/>
                </a:solidFill>
              </a:rPr>
              <a:t>line=0</a:t>
            </a:r>
          </a:p>
          <a:p>
            <a:pPr>
              <a:defRPr/>
            </a:pPr>
            <a:r>
              <a:rPr lang="en-US" sz="2400" dirty="0">
                <a:effectLst>
                  <a:outerShdw blurRad="38100" dist="38100" dir="2700000" algn="tl">
                    <a:srgbClr val="000000"/>
                  </a:outerShdw>
                </a:effectLst>
              </a:rPr>
              <a:t>   with </a:t>
            </a:r>
            <a:r>
              <a:rPr lang="en-US" sz="2400" i="1" dirty="0">
                <a:solidFill>
                  <a:schemeClr val="accent6"/>
                </a:solidFill>
              </a:rPr>
              <a:t>line=1</a:t>
            </a:r>
          </a:p>
          <a:p>
            <a:pPr>
              <a:defRPr/>
            </a:pPr>
            <a:r>
              <a:rPr lang="en-US" sz="2400" dirty="0">
                <a:effectLst>
                  <a:outerShdw blurRad="38100" dist="38100" dir="2700000" algn="tl">
                    <a:srgbClr val="000000"/>
                  </a:outerShdw>
                </a:effectLst>
              </a:rPr>
              <a:t>   with </a:t>
            </a:r>
            <a:r>
              <a:rPr lang="en-US" sz="2400" i="1" dirty="0">
                <a:solidFill>
                  <a:schemeClr val="accent6"/>
                </a:solidFill>
              </a:rPr>
              <a:t>line=2</a:t>
            </a:r>
          </a:p>
          <a:p>
            <a:pPr>
              <a:defRPr/>
            </a:pPr>
            <a:r>
              <a:rPr lang="en-US" sz="2400" dirty="0">
                <a:effectLst>
                  <a:outerShdw blurRad="38100" dist="38100" dir="2700000" algn="tl">
                    <a:srgbClr val="000000"/>
                  </a:outerShdw>
                </a:effectLst>
              </a:rPr>
              <a:t>   with </a:t>
            </a:r>
            <a:r>
              <a:rPr lang="en-US" sz="2400" i="1" dirty="0">
                <a:solidFill>
                  <a:schemeClr val="accent6"/>
                </a:solidFill>
              </a:rPr>
              <a:t>line=3</a:t>
            </a:r>
          </a:p>
        </p:txBody>
      </p:sp>
      <p:sp>
        <p:nvSpPr>
          <p:cNvPr id="88" name="Rectangle 87"/>
          <p:cNvSpPr/>
          <p:nvPr/>
        </p:nvSpPr>
        <p:spPr bwMode="auto">
          <a:xfrm>
            <a:off x="7435686" y="4004608"/>
            <a:ext cx="646331" cy="1938992"/>
          </a:xfrm>
          <a:prstGeom prst="rect">
            <a:avLst/>
          </a:prstGeom>
        </p:spPr>
        <p:txBody>
          <a:bodyPr wrap="none">
            <a:spAutoFit/>
          </a:bodyPr>
          <a:lstStyle/>
          <a:p>
            <a:pPr>
              <a:defRPr/>
            </a:pPr>
            <a:r>
              <a:rPr lang="en-US" sz="2400" dirty="0">
                <a:effectLst>
                  <a:outerShdw blurRad="38100" dist="38100" dir="2700000" algn="tl">
                    <a:srgbClr val="000000"/>
                  </a:outerShdw>
                </a:effectLst>
              </a:rPr>
              <a:t>1</a:t>
            </a:r>
          </a:p>
          <a:p>
            <a:pPr>
              <a:defRPr/>
            </a:pPr>
            <a:r>
              <a:rPr lang="en-US" sz="2400" dirty="0">
                <a:effectLst>
                  <a:outerShdw blurRad="38100" dist="38100" dir="2700000" algn="tl">
                    <a:srgbClr val="000000"/>
                  </a:outerShdw>
                </a:effectLst>
              </a:rPr>
              <a:t>100</a:t>
            </a:r>
          </a:p>
          <a:p>
            <a:pPr>
              <a:defRPr/>
            </a:pPr>
            <a:r>
              <a:rPr lang="en-US" sz="2400" dirty="0">
                <a:effectLst>
                  <a:outerShdw blurRad="38100" dist="38100" dir="2700000" algn="tl">
                    <a:srgbClr val="000000"/>
                  </a:outerShdw>
                </a:effectLst>
              </a:rPr>
              <a:t>100</a:t>
            </a:r>
            <a:endParaRPr lang="en-US" sz="2400" dirty="0">
              <a:effectLst>
                <a:outerShdw blurRad="38100" dist="38100" dir="2700000" algn="tl">
                  <a:srgbClr val="000000"/>
                </a:outerShdw>
              </a:effectLst>
              <a:sym typeface="Symbol"/>
            </a:endParaRPr>
          </a:p>
          <a:p>
            <a:pPr>
              <a:defRPr/>
            </a:pPr>
            <a:r>
              <a:rPr lang="en-US" sz="2400" dirty="0">
                <a:effectLst>
                  <a:outerShdw blurRad="38100" dist="38100" dir="2700000" algn="tl">
                    <a:srgbClr val="000000"/>
                  </a:outerShdw>
                </a:effectLst>
                <a:sym typeface="Symbol"/>
              </a:rPr>
              <a:t>100</a:t>
            </a:r>
          </a:p>
          <a:p>
            <a:pPr>
              <a:defRPr/>
            </a:pPr>
            <a:r>
              <a:rPr lang="en-US" sz="2400" dirty="0">
                <a:effectLst>
                  <a:outerShdw blurRad="38100" dist="38100" dir="2700000" algn="tl">
                    <a:srgbClr val="000000"/>
                  </a:outerShdw>
                </a:effectLst>
                <a:sym typeface="Symbol"/>
              </a:rPr>
              <a:t>301</a:t>
            </a:r>
            <a:endParaRPr lang="en-US" sz="2400" dirty="0"/>
          </a:p>
        </p:txBody>
      </p:sp>
      <p:cxnSp>
        <p:nvCxnSpPr>
          <p:cNvPr id="89" name="Straight Connector 88"/>
          <p:cNvCxnSpPr/>
          <p:nvPr/>
        </p:nvCxnSpPr>
        <p:spPr bwMode="auto">
          <a:xfrm>
            <a:off x="7467600" y="5498068"/>
            <a:ext cx="614417" cy="0"/>
          </a:xfrm>
          <a:prstGeom prst="line">
            <a:avLst/>
          </a:prstGeom>
          <a:noFill/>
          <a:ln w="12700" cap="sq" cmpd="sng" algn="ctr">
            <a:solidFill>
              <a:schemeClr val="tx1"/>
            </a:solidFill>
            <a:prstDash val="solid"/>
            <a:round/>
            <a:headEnd type="none" w="med" len="med"/>
            <a:tailEnd type="none" w="med" len="med"/>
          </a:ln>
          <a:effectLst/>
        </p:spPr>
      </p:cxnSp>
    </p:spTree>
    <p:extLst>
      <p:ext uri="{BB962C8B-B14F-4D97-AF65-F5344CB8AC3E}">
        <p14:creationId xmlns:p14="http://schemas.microsoft.com/office/powerpoint/2010/main" val="3690102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7"/>
                                        </p:tgtEl>
                                        <p:attrNameLst>
                                          <p:attrName>style.visibility</p:attrName>
                                        </p:attrNameLst>
                                      </p:cBhvr>
                                      <p:to>
                                        <p:strVal val="visible"/>
                                      </p:to>
                                    </p:set>
                                    <p:anim calcmode="lin" valueType="num">
                                      <p:cBhvr additive="base">
                                        <p:cTn id="13" dur="500" fill="hold"/>
                                        <p:tgtEl>
                                          <p:spTgt spid="87"/>
                                        </p:tgtEl>
                                        <p:attrNameLst>
                                          <p:attrName>ppt_x</p:attrName>
                                        </p:attrNameLst>
                                      </p:cBhvr>
                                      <p:tavLst>
                                        <p:tav tm="0">
                                          <p:val>
                                            <p:strVal val="0-#ppt_w/2"/>
                                          </p:val>
                                        </p:tav>
                                        <p:tav tm="100000">
                                          <p:val>
                                            <p:strVal val="#ppt_x"/>
                                          </p:val>
                                        </p:tav>
                                      </p:tavLst>
                                    </p:anim>
                                    <p:anim calcmode="lin" valueType="num">
                                      <p:cBhvr additive="base">
                                        <p:cTn id="14" dur="500" fill="hold"/>
                                        <p:tgtEl>
                                          <p:spTgt spid="8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8">
                                            <p:txEl>
                                              <p:pRg st="0" end="0"/>
                                            </p:txEl>
                                          </p:spTgt>
                                        </p:tgtEl>
                                        <p:attrNameLst>
                                          <p:attrName>style.visibility</p:attrName>
                                        </p:attrNameLst>
                                      </p:cBhvr>
                                      <p:to>
                                        <p:strVal val="visible"/>
                                      </p:to>
                                    </p:set>
                                    <p:anim calcmode="lin" valueType="num">
                                      <p:cBhvr additive="base">
                                        <p:cTn id="19" dur="500" fill="hold"/>
                                        <p:tgtEl>
                                          <p:spTgt spid="88">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8">
                                            <p:txEl>
                                              <p:pRg st="1" end="1"/>
                                            </p:txEl>
                                          </p:spTgt>
                                        </p:tgtEl>
                                        <p:attrNameLst>
                                          <p:attrName>style.visibility</p:attrName>
                                        </p:attrNameLst>
                                      </p:cBhvr>
                                      <p:to>
                                        <p:strVal val="visible"/>
                                      </p:to>
                                    </p:set>
                                    <p:anim calcmode="lin" valueType="num">
                                      <p:cBhvr additive="base">
                                        <p:cTn id="25" dur="500" fill="hold"/>
                                        <p:tgtEl>
                                          <p:spTgt spid="88">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88">
                                            <p:txEl>
                                              <p:pRg st="2" end="2"/>
                                            </p:txEl>
                                          </p:spTgt>
                                        </p:tgtEl>
                                        <p:attrNameLst>
                                          <p:attrName>style.visibility</p:attrName>
                                        </p:attrNameLst>
                                      </p:cBhvr>
                                      <p:to>
                                        <p:strVal val="visible"/>
                                      </p:to>
                                    </p:set>
                                    <p:anim calcmode="lin" valueType="num">
                                      <p:cBhvr additive="base">
                                        <p:cTn id="31" dur="500" fill="hold"/>
                                        <p:tgtEl>
                                          <p:spTgt spid="88">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88">
                                            <p:txEl>
                                              <p:pRg st="3" end="3"/>
                                            </p:txEl>
                                          </p:spTgt>
                                        </p:tgtEl>
                                        <p:attrNameLst>
                                          <p:attrName>style.visibility</p:attrName>
                                        </p:attrNameLst>
                                      </p:cBhvr>
                                      <p:to>
                                        <p:strVal val="visible"/>
                                      </p:to>
                                    </p:set>
                                    <p:anim calcmode="lin" valueType="num">
                                      <p:cBhvr additive="base">
                                        <p:cTn id="37" dur="500" fill="hold"/>
                                        <p:tgtEl>
                                          <p:spTgt spid="88">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88">
                                            <p:txEl>
                                              <p:pRg st="4" end="4"/>
                                            </p:txEl>
                                          </p:spTgt>
                                        </p:tgtEl>
                                        <p:attrNameLst>
                                          <p:attrName>style.visibility</p:attrName>
                                        </p:attrNameLst>
                                      </p:cBhvr>
                                      <p:to>
                                        <p:strVal val="visible"/>
                                      </p:to>
                                    </p:set>
                                    <p:anim calcmode="lin" valueType="num">
                                      <p:cBhvr additive="base">
                                        <p:cTn id="43" dur="500" fill="hold"/>
                                        <p:tgtEl>
                                          <p:spTgt spid="88">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88">
                                            <p:txEl>
                                              <p:pRg st="4" end="4"/>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89"/>
                                        </p:tgtEl>
                                        <p:attrNameLst>
                                          <p:attrName>style.visibility</p:attrName>
                                        </p:attrNameLst>
                                      </p:cBhvr>
                                      <p:to>
                                        <p:strVal val="visible"/>
                                      </p:to>
                                    </p:set>
                                    <p:anim calcmode="lin" valueType="num">
                                      <p:cBhvr additive="base">
                                        <p:cTn id="47" dur="500" fill="hold"/>
                                        <p:tgtEl>
                                          <p:spTgt spid="89"/>
                                        </p:tgtEl>
                                        <p:attrNameLst>
                                          <p:attrName>ppt_x</p:attrName>
                                        </p:attrNameLst>
                                      </p:cBhvr>
                                      <p:tavLst>
                                        <p:tav tm="0">
                                          <p:val>
                                            <p:strVal val="0-#ppt_w/2"/>
                                          </p:val>
                                        </p:tav>
                                        <p:tav tm="100000">
                                          <p:val>
                                            <p:strVal val="#ppt_x"/>
                                          </p:val>
                                        </p:tav>
                                      </p:tavLst>
                                    </p:anim>
                                    <p:anim calcmode="lin" valueType="num">
                                      <p:cBhvr additive="base">
                                        <p:cTn id="48" dur="500" fill="hold"/>
                                        <p:tgtEl>
                                          <p:spTgt spid="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cxnSp>
        <p:nvCxnSpPr>
          <p:cNvPr id="107" name="Straight Arrow Connector 106"/>
          <p:cNvCxnSpPr/>
          <p:nvPr/>
        </p:nvCxnSpPr>
        <p:spPr bwMode="auto">
          <a:xfrm flipV="1">
            <a:off x="3021897" y="973014"/>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47" name="Rectangle 20"/>
          <p:cNvSpPr>
            <a:spLocks noChangeArrowheads="1"/>
          </p:cNvSpPr>
          <p:nvPr/>
        </p:nvSpPr>
        <p:spPr bwMode="auto">
          <a:xfrm>
            <a:off x="3637035" y="3901281"/>
            <a:ext cx="3449021"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line=1,s=27</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b)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line=4,s=27</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a:t>
            </a:r>
            <a:endParaRPr lang="en-US" dirty="0">
              <a:solidFill>
                <a:schemeClr val="accent2"/>
              </a:solidFill>
            </a:endParaRPr>
          </a:p>
        </p:txBody>
      </p:sp>
      <p:sp>
        <p:nvSpPr>
          <p:cNvPr id="111" name="Rectangle 20"/>
          <p:cNvSpPr>
            <a:spLocks noChangeArrowheads="1"/>
          </p:cNvSpPr>
          <p:nvPr/>
        </p:nvSpPr>
        <p:spPr bwMode="auto">
          <a:xfrm>
            <a:off x="4352193" y="3896380"/>
            <a:ext cx="214417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line=1,s=27</a:t>
            </a:r>
            <a:r>
              <a:rPr lang="en-US" baseline="-25000" dirty="0">
                <a:solidFill>
                  <a:schemeClr val="accent2"/>
                </a:solidFill>
                <a:sym typeface="Symbol"/>
              </a:rPr>
              <a:t> </a:t>
            </a:r>
            <a:endParaRPr lang="en-US" dirty="0">
              <a:solidFill>
                <a:schemeClr val="accent2"/>
              </a:solidFill>
            </a:endParaRPr>
          </a:p>
        </p:txBody>
      </p:sp>
      <p:cxnSp>
        <p:nvCxnSpPr>
          <p:cNvPr id="114" name="Straight Arrow Connector 113"/>
          <p:cNvCxnSpPr/>
          <p:nvPr/>
        </p:nvCxnSpPr>
        <p:spPr bwMode="auto">
          <a:xfrm flipV="1">
            <a:off x="3200400" y="96841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119" name="Oval 118"/>
          <p:cNvSpPr/>
          <p:nvPr/>
        </p:nvSpPr>
        <p:spPr>
          <a:xfrm>
            <a:off x="-152400" y="1676400"/>
            <a:ext cx="4638675" cy="2662712"/>
          </a:xfrm>
          <a:prstGeom prst="ellipse">
            <a:avLst/>
          </a:prstGeom>
          <a:ln w="25400">
            <a:solidFill>
              <a:srgbClr val="66FF33"/>
            </a:solidFill>
          </a:ln>
        </p:spPr>
        <p:txBody>
          <a:bodyPr wrap="square" rtlCol="0" anchor="ctr">
            <a:spAutoFit/>
          </a:bodyPr>
          <a:lstStyle/>
          <a:p>
            <a:pPr algn="l"/>
            <a:endParaRPr lang="en-CA" sz="2400" dirty="0"/>
          </a:p>
        </p:txBody>
      </p:sp>
      <p:sp>
        <p:nvSpPr>
          <p:cNvPr id="120" name="Rectangle 7"/>
          <p:cNvSpPr>
            <a:spLocks noChangeArrowheads="1"/>
          </p:cNvSpPr>
          <p:nvPr/>
        </p:nvSpPr>
        <p:spPr bwMode="auto">
          <a:xfrm>
            <a:off x="803028" y="1524000"/>
            <a:ext cx="20163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solidFill>
                  <a:srgbClr val="66FF33"/>
                </a:solidFill>
              </a:rPr>
              <a:t>Assume true</a:t>
            </a:r>
          </a:p>
        </p:txBody>
      </p:sp>
      <p:sp>
        <p:nvSpPr>
          <p:cNvPr id="4" name="Rectangle 3"/>
          <p:cNvSpPr/>
          <p:nvPr/>
        </p:nvSpPr>
        <p:spPr>
          <a:xfrm>
            <a:off x="3368453" y="3048000"/>
            <a:ext cx="974947" cy="461665"/>
          </a:xfrm>
          <a:prstGeom prst="rect">
            <a:avLst/>
          </a:prstGeom>
        </p:spPr>
        <p:txBody>
          <a:bodyPr wrap="none">
            <a:spAutoFit/>
          </a:bodyPr>
          <a:lstStyle/>
          <a:p>
            <a:r>
              <a:rPr lang="en-US" sz="2400" i="1" dirty="0">
                <a:solidFill>
                  <a:schemeClr val="accent2"/>
                </a:solidFill>
                <a:effectLst>
                  <a:outerShdw blurRad="38100" dist="38100" dir="2700000" algn="tl">
                    <a:srgbClr val="000000"/>
                  </a:outerShdw>
                </a:effectLst>
                <a:cs typeface="Times New Roman" pitchFamily="18" charset="0"/>
              </a:rPr>
              <a:t>s </a:t>
            </a:r>
            <a:r>
              <a:rPr lang="en-US" sz="2400" i="1" dirty="0">
                <a:solidFill>
                  <a:schemeClr val="accent2"/>
                </a:solidFill>
                <a:cs typeface="Times New Roman" pitchFamily="18" charset="0"/>
              </a:rPr>
              <a:t>= 27</a:t>
            </a:r>
            <a:endParaRPr lang="en-CA" sz="2400" i="1" dirty="0">
              <a:solidFill>
                <a:schemeClr val="accent2"/>
              </a:solidFill>
            </a:endParaRPr>
          </a:p>
        </p:txBody>
      </p:sp>
      <p:cxnSp>
        <p:nvCxnSpPr>
          <p:cNvPr id="122" name="Straight Arrow Connector 121"/>
          <p:cNvCxnSpPr/>
          <p:nvPr/>
        </p:nvCxnSpPr>
        <p:spPr bwMode="auto">
          <a:xfrm rot="5400000" flipV="1">
            <a:off x="149680" y="5183260"/>
            <a:ext cx="0" cy="228600"/>
          </a:xfrm>
          <a:prstGeom prst="straightConnector1">
            <a:avLst/>
          </a:prstGeom>
          <a:noFill/>
          <a:ln w="38100" cap="sq" cmpd="sng" algn="ctr">
            <a:solidFill>
              <a:schemeClr val="hlink"/>
            </a:solidFill>
            <a:prstDash val="solid"/>
            <a:round/>
            <a:headEnd type="none" w="med" len="med"/>
            <a:tailEnd type="arrow"/>
          </a:ln>
          <a:effectLst/>
        </p:spPr>
      </p:cxnSp>
      <p:grpSp>
        <p:nvGrpSpPr>
          <p:cNvPr id="73" name="Group 72"/>
          <p:cNvGrpSpPr/>
          <p:nvPr/>
        </p:nvGrpSpPr>
        <p:grpSpPr>
          <a:xfrm>
            <a:off x="3434862" y="581024"/>
            <a:ext cx="5480050" cy="2390776"/>
            <a:chOff x="928688" y="4343401"/>
            <a:chExt cx="5480050" cy="2390776"/>
          </a:xfrm>
        </p:grpSpPr>
        <p:grpSp>
          <p:nvGrpSpPr>
            <p:cNvPr id="75" name="Group 22"/>
            <p:cNvGrpSpPr>
              <a:grpSpLocks/>
            </p:cNvGrpSpPr>
            <p:nvPr/>
          </p:nvGrpSpPr>
          <p:grpSpPr bwMode="auto">
            <a:xfrm>
              <a:off x="928688" y="4343401"/>
              <a:ext cx="5480050" cy="2390776"/>
              <a:chOff x="489" y="2741"/>
              <a:chExt cx="3452" cy="1506"/>
            </a:xfrm>
          </p:grpSpPr>
          <p:sp>
            <p:nvSpPr>
              <p:cNvPr id="77" name="Text Box 23"/>
              <p:cNvSpPr txBox="1">
                <a:spLocks noChangeArrowheads="1"/>
              </p:cNvSpPr>
              <p:nvPr/>
            </p:nvSpPr>
            <p:spPr bwMode="auto">
              <a:xfrm>
                <a:off x="1353" y="3036"/>
                <a:ext cx="1431"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&lt;loop-invariant&gt;</a:t>
                </a:r>
              </a:p>
              <a:p>
                <a:pPr eaLnBrk="1" hangingPunct="1">
                  <a:spcBef>
                    <a:spcPct val="0"/>
                  </a:spcBef>
                </a:pPr>
                <a:r>
                  <a:rPr lang="en-CA" altLang="en-US" sz="2400" dirty="0">
                    <a:solidFill>
                      <a:schemeClr val="accent1"/>
                    </a:solidFill>
                    <a:latin typeface="Times New Roman" pitchFamily="18" charset="0"/>
                  </a:rPr>
                  <a:t>&lt;exit Cond&gt;</a:t>
                </a:r>
                <a:endParaRPr lang="en-US" altLang="en-US" sz="2400" dirty="0">
                  <a:solidFill>
                    <a:srgbClr val="33CC33"/>
                  </a:solidFill>
                  <a:latin typeface="Times New Roman" pitchFamily="18" charset="0"/>
                </a:endParaRPr>
              </a:p>
              <a:p>
                <a:pPr eaLnBrk="1" hangingPunct="1">
                  <a:spcBef>
                    <a:spcPct val="0"/>
                  </a:spcBef>
                </a:pPr>
                <a:r>
                  <a:rPr lang="en-CA" altLang="en-US" sz="2400" dirty="0">
                    <a:solidFill>
                      <a:schemeClr val="accent2"/>
                    </a:solidFill>
                    <a:latin typeface="Times New Roman" pitchFamily="18" charset="0"/>
                  </a:rPr>
                  <a:t>code</a:t>
                </a:r>
                <a:r>
                  <a:rPr lang="en-US" altLang="en-US" sz="2400" dirty="0">
                    <a:solidFill>
                      <a:schemeClr val="accent2"/>
                    </a:solidFill>
                    <a:latin typeface="Times New Roman" pitchFamily="18" charset="0"/>
                  </a:rPr>
                  <a:t>C</a:t>
                </a:r>
                <a:endParaRPr lang="en-CA" altLang="en-US" sz="2400" dirty="0">
                  <a:solidFill>
                    <a:schemeClr val="accent2"/>
                  </a:solidFill>
                  <a:latin typeface="Times New Roman" pitchFamily="18" charset="0"/>
                </a:endParaRPr>
              </a:p>
            </p:txBody>
          </p:sp>
          <p:sp>
            <p:nvSpPr>
              <p:cNvPr id="78" name="Text Box 24"/>
              <p:cNvSpPr txBox="1">
                <a:spLocks noChangeArrowheads="1"/>
              </p:cNvSpPr>
              <p:nvPr/>
            </p:nvSpPr>
            <p:spPr bwMode="auto">
              <a:xfrm>
                <a:off x="2863" y="3724"/>
                <a:ext cx="10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a:t>
                </a:r>
                <a:r>
                  <a:rPr lang="en-CA" altLang="en-US" sz="2400" dirty="0" err="1">
                    <a:solidFill>
                      <a:srgbClr val="33CC33"/>
                    </a:solidFill>
                    <a:latin typeface="Times New Roman" pitchFamily="18" charset="0"/>
                  </a:rPr>
                  <a:t>postCond</a:t>
                </a:r>
                <a:r>
                  <a:rPr lang="en-CA" altLang="en-US" sz="2400" dirty="0">
                    <a:solidFill>
                      <a:srgbClr val="33CC33"/>
                    </a:solidFill>
                    <a:latin typeface="Times New Roman" pitchFamily="18" charset="0"/>
                  </a:rPr>
                  <a:t>&gt;</a:t>
                </a:r>
              </a:p>
              <a:p>
                <a:pPr eaLnBrk="1" hangingPunct="1">
                  <a:spcBef>
                    <a:spcPct val="0"/>
                  </a:spcBef>
                </a:pPr>
                <a:endParaRPr lang="en-CA" altLang="en-US" sz="2400" dirty="0">
                  <a:solidFill>
                    <a:srgbClr val="33CC33"/>
                  </a:solidFill>
                  <a:latin typeface="Times New Roman" pitchFamily="18" charset="0"/>
                </a:endParaRPr>
              </a:p>
            </p:txBody>
          </p:sp>
          <p:sp>
            <p:nvSpPr>
              <p:cNvPr id="85" name="AutoShape 25"/>
              <p:cNvSpPr>
                <a:spLocks noChangeArrowheads="1"/>
              </p:cNvSpPr>
              <p:nvPr/>
            </p:nvSpPr>
            <p:spPr bwMode="auto">
              <a:xfrm>
                <a:off x="2309" y="3691"/>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86" name="Text Box 26"/>
              <p:cNvSpPr txBox="1">
                <a:spLocks noChangeArrowheads="1"/>
              </p:cNvSpPr>
              <p:nvPr/>
            </p:nvSpPr>
            <p:spPr bwMode="auto">
              <a:xfrm>
                <a:off x="489" y="2741"/>
                <a:ext cx="16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chemeClr val="tx2"/>
                    </a:solidFill>
                    <a:latin typeface="Times New Roman" pitchFamily="18" charset="0"/>
                  </a:rPr>
                  <a:t>Clean up loose ends</a:t>
                </a:r>
              </a:p>
              <a:p>
                <a:pPr eaLnBrk="1" hangingPunct="1">
                  <a:spcBef>
                    <a:spcPct val="0"/>
                  </a:spcBef>
                </a:pPr>
                <a:endParaRPr lang="en-CA" altLang="en-US" sz="2400" dirty="0">
                  <a:solidFill>
                    <a:schemeClr val="tx2"/>
                  </a:solidFill>
                  <a:latin typeface="Times New Roman" pitchFamily="18" charset="0"/>
                </a:endParaRPr>
              </a:p>
            </p:txBody>
          </p:sp>
          <p:grpSp>
            <p:nvGrpSpPr>
              <p:cNvPr id="87" name="Group 27"/>
              <p:cNvGrpSpPr>
                <a:grpSpLocks noChangeAspect="1"/>
              </p:cNvGrpSpPr>
              <p:nvPr/>
            </p:nvGrpSpPr>
            <p:grpSpPr bwMode="auto">
              <a:xfrm>
                <a:off x="543" y="3024"/>
                <a:ext cx="705" cy="737"/>
                <a:chOff x="4641" y="2352"/>
                <a:chExt cx="735" cy="768"/>
              </a:xfrm>
            </p:grpSpPr>
            <p:sp>
              <p:nvSpPr>
                <p:cNvPr id="88" name="Freeform 28"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89" name="Group 29"/>
                <p:cNvGrpSpPr>
                  <a:grpSpLocks noChangeAspect="1"/>
                </p:cNvGrpSpPr>
                <p:nvPr/>
              </p:nvGrpSpPr>
              <p:grpSpPr bwMode="auto">
                <a:xfrm>
                  <a:off x="4703" y="2655"/>
                  <a:ext cx="208" cy="170"/>
                  <a:chOff x="1728" y="2064"/>
                  <a:chExt cx="768" cy="672"/>
                </a:xfrm>
              </p:grpSpPr>
              <p:sp>
                <p:nvSpPr>
                  <p:cNvPr id="99" name="AutoShape 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00" name="Line 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90" name="Oval 32"/>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sp>
              <p:nvSpPr>
                <p:cNvPr id="91" name="Picture 33"/>
                <p:cNvSpPr>
                  <a:spLocks noChangeAspect="1" noChangeArrowheads="1"/>
                </p:cNvSpPr>
                <p:nvPr/>
              </p:nvSpPr>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p>
              </p:txBody>
            </p:sp>
            <p:grpSp>
              <p:nvGrpSpPr>
                <p:cNvPr id="92" name="Group 34"/>
                <p:cNvGrpSpPr>
                  <a:grpSpLocks noChangeAspect="1"/>
                </p:cNvGrpSpPr>
                <p:nvPr/>
              </p:nvGrpSpPr>
              <p:grpSpPr bwMode="auto">
                <a:xfrm rot="2360341">
                  <a:off x="4794" y="2352"/>
                  <a:ext cx="342" cy="428"/>
                  <a:chOff x="2227" y="1194"/>
                  <a:chExt cx="1944" cy="2413"/>
                </a:xfrm>
              </p:grpSpPr>
              <p:sp>
                <p:nvSpPr>
                  <p:cNvPr id="93" name="Freeform 35"/>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36"/>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37"/>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8"/>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9"/>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 name="Freeform 40"/>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76" name="Picture 3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550405" y="5253498"/>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Rectangle 1"/>
          <p:cNvSpPr/>
          <p:nvPr/>
        </p:nvSpPr>
        <p:spPr>
          <a:xfrm>
            <a:off x="1174054" y="5010090"/>
            <a:ext cx="1188146" cy="400110"/>
          </a:xfrm>
          <a:prstGeom prst="rect">
            <a:avLst/>
          </a:prstGeom>
        </p:spPr>
        <p:txBody>
          <a:bodyPr wrap="none">
            <a:spAutoFit/>
          </a:bodyPr>
          <a:lstStyle/>
          <a:p>
            <a:r>
              <a:rPr lang="en-US" sz="2000" dirty="0">
                <a:solidFill>
                  <a:schemeClr val="bg2"/>
                </a:solidFill>
              </a:rPr>
              <a:t>exit when</a:t>
            </a:r>
            <a:endParaRPr lang="en-CA" sz="2000" dirty="0"/>
          </a:p>
        </p:txBody>
      </p:sp>
      <p:sp>
        <p:nvSpPr>
          <p:cNvPr id="5" name="Rectangle 4"/>
          <p:cNvSpPr/>
          <p:nvPr/>
        </p:nvSpPr>
        <p:spPr>
          <a:xfrm>
            <a:off x="2864143" y="598010"/>
            <a:ext cx="338554" cy="461665"/>
          </a:xfrm>
          <a:prstGeom prst="rect">
            <a:avLst/>
          </a:prstGeom>
        </p:spPr>
        <p:txBody>
          <a:bodyPr wrap="none">
            <a:spAutoFit/>
          </a:bodyPr>
          <a:lstStyle/>
          <a:p>
            <a:r>
              <a:rPr lang="en-US" sz="2400" dirty="0">
                <a:solidFill>
                  <a:srgbClr val="FF0000"/>
                </a:solidFill>
                <a:effectLst>
                  <a:outerShdw blurRad="38100" dist="38100" dir="2700000" algn="tl">
                    <a:srgbClr val="000000"/>
                  </a:outerShdw>
                </a:effectLst>
              </a:rPr>
              <a:t>b</a:t>
            </a:r>
            <a:endParaRPr lang="en-CA" sz="2400" dirty="0">
              <a:solidFill>
                <a:srgbClr val="FF0000"/>
              </a:solidFill>
            </a:endParaRPr>
          </a:p>
        </p:txBody>
      </p:sp>
      <p:grpSp>
        <p:nvGrpSpPr>
          <p:cNvPr id="8" name="Group 7"/>
          <p:cNvGrpSpPr/>
          <p:nvPr/>
        </p:nvGrpSpPr>
        <p:grpSpPr>
          <a:xfrm>
            <a:off x="2253863" y="4748520"/>
            <a:ext cx="1582784" cy="1800000"/>
            <a:chOff x="2253863" y="4748520"/>
            <a:chExt cx="1582784" cy="1800000"/>
          </a:xfrm>
        </p:grpSpPr>
        <p:sp>
          <p:nvSpPr>
            <p:cNvPr id="124" name="Rectangle 123"/>
            <p:cNvSpPr/>
            <p:nvPr/>
          </p:nvSpPr>
          <p:spPr>
            <a:xfrm>
              <a:off x="3044647" y="4748520"/>
              <a:ext cx="792000" cy="1800000"/>
            </a:xfrm>
            <a:prstGeom prst="rect">
              <a:avLst/>
            </a:prstGeom>
            <a:solidFill>
              <a:schemeClr val="tx1"/>
            </a:solidFill>
            <a:ln>
              <a:noFill/>
            </a:ln>
          </p:spPr>
          <p:txBody>
            <a:bodyPr wrap="square" rtlCol="0" anchor="ctr">
              <a:spAutoFit/>
            </a:bodyPr>
            <a:lstStyle/>
            <a:p>
              <a:pPr algn="l"/>
              <a:endParaRPr lang="en-US" sz="2400" dirty="0"/>
            </a:p>
          </p:txBody>
        </p:sp>
        <p:sp>
          <p:nvSpPr>
            <p:cNvPr id="101" name="Rectangle 100"/>
            <p:cNvSpPr/>
            <p:nvPr/>
          </p:nvSpPr>
          <p:spPr>
            <a:xfrm>
              <a:off x="2253863" y="4999380"/>
              <a:ext cx="1550424" cy="400110"/>
            </a:xfrm>
            <a:prstGeom prst="rect">
              <a:avLst/>
            </a:prstGeom>
          </p:spPr>
          <p:txBody>
            <a:bodyPr wrap="none">
              <a:spAutoFit/>
            </a:bodyPr>
            <a:lstStyle/>
            <a:p>
              <a:r>
                <a:rPr lang="en-US" sz="2000" dirty="0">
                  <a:solidFill>
                    <a:schemeClr val="bg2"/>
                  </a:solidFill>
                </a:rPr>
                <a:t>head at blank</a:t>
              </a:r>
              <a:endParaRPr lang="en-CA" sz="2000" dirty="0"/>
            </a:p>
          </p:txBody>
        </p:sp>
      </p:grpSp>
      <p:sp>
        <p:nvSpPr>
          <p:cNvPr id="104" name="Rectangle 20"/>
          <p:cNvSpPr>
            <a:spLocks noChangeArrowheads="1"/>
          </p:cNvSpPr>
          <p:nvPr/>
        </p:nvSpPr>
        <p:spPr bwMode="auto">
          <a:xfrm>
            <a:off x="6400800" y="4385449"/>
            <a:ext cx="1166345" cy="379591"/>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baseline="-25000" dirty="0">
                <a:solidFill>
                  <a:schemeClr val="accent2"/>
                </a:solidFill>
                <a:effectLst>
                  <a:outerShdw blurRad="38100" dist="38100" dir="2700000" algn="tl">
                    <a:srgbClr val="000000"/>
                  </a:outerShdw>
                </a:effectLst>
                <a:cs typeface="+mn-cs"/>
              </a:rPr>
              <a:t>2,  </a:t>
            </a:r>
            <a:r>
              <a:rPr lang="en-US" baseline="-25000" dirty="0">
                <a:solidFill>
                  <a:schemeClr val="accent2"/>
                </a:solidFill>
                <a:effectLst>
                  <a:outerShdw blurRad="38100" dist="38100" dir="2700000" algn="tl">
                    <a:srgbClr val="000000"/>
                  </a:outerShdw>
                </a:effectLst>
                <a:cs typeface="+mn-cs"/>
                <a:sym typeface="Symbol"/>
              </a:rPr>
              <a:t></a:t>
            </a:r>
            <a:r>
              <a:rPr lang="en-US" baseline="-25000" dirty="0">
                <a:solidFill>
                  <a:schemeClr val="accent2"/>
                </a:solidFill>
                <a:sym typeface="Symbol"/>
              </a:rPr>
              <a:t></a:t>
            </a:r>
            <a:endParaRPr lang="en-US" baseline="-25000" dirty="0">
              <a:solidFill>
                <a:schemeClr val="accent2"/>
              </a:solidFill>
            </a:endParaRPr>
          </a:p>
        </p:txBody>
      </p:sp>
      <p:grpSp>
        <p:nvGrpSpPr>
          <p:cNvPr id="7" name="Group 6"/>
          <p:cNvGrpSpPr/>
          <p:nvPr/>
        </p:nvGrpSpPr>
        <p:grpSpPr>
          <a:xfrm>
            <a:off x="158115" y="6422838"/>
            <a:ext cx="3690877" cy="587562"/>
            <a:chOff x="158115" y="6060004"/>
            <a:chExt cx="3690877" cy="587562"/>
          </a:xfrm>
        </p:grpSpPr>
        <p:sp>
          <p:nvSpPr>
            <p:cNvPr id="103" name="Rectangle 102"/>
            <p:cNvSpPr/>
            <p:nvPr/>
          </p:nvSpPr>
          <p:spPr>
            <a:xfrm>
              <a:off x="168098" y="6111770"/>
              <a:ext cx="3680894" cy="535796"/>
            </a:xfrm>
            <a:prstGeom prst="rect">
              <a:avLst/>
            </a:prstGeom>
            <a:solidFill>
              <a:schemeClr val="tx1"/>
            </a:solidFill>
            <a:ln>
              <a:noFill/>
            </a:ln>
          </p:spPr>
          <p:txBody>
            <a:bodyPr wrap="square" rtlCol="0" anchor="ctr">
              <a:spAutoFit/>
            </a:bodyPr>
            <a:lstStyle/>
            <a:p>
              <a:pPr algn="l"/>
              <a:endParaRPr lang="en-US" sz="2400" dirty="0"/>
            </a:p>
          </p:txBody>
        </p:sp>
        <p:sp>
          <p:nvSpPr>
            <p:cNvPr id="123" name="Rectangle 122"/>
            <p:cNvSpPr/>
            <p:nvPr/>
          </p:nvSpPr>
          <p:spPr>
            <a:xfrm>
              <a:off x="158115" y="6060004"/>
              <a:ext cx="3678532" cy="400110"/>
            </a:xfrm>
            <a:prstGeom prst="rect">
              <a:avLst/>
            </a:prstGeom>
          </p:spPr>
          <p:txBody>
            <a:bodyPr wrap="square">
              <a:spAutoFit/>
            </a:bodyPr>
            <a:lstStyle/>
            <a:p>
              <a:r>
                <a:rPr lang="en-US" sz="2000" dirty="0">
                  <a:solidFill>
                    <a:schemeClr val="bg2"/>
                  </a:solidFill>
                </a:rPr>
                <a:t>4:  save value in two cells.</a:t>
              </a:r>
              <a:endParaRPr lang="en-CA" sz="2000" dirty="0"/>
            </a:p>
          </p:txBody>
        </p:sp>
      </p:grpSp>
      <p:sp>
        <p:nvSpPr>
          <p:cNvPr id="117" name="Oval 116"/>
          <p:cNvSpPr/>
          <p:nvPr/>
        </p:nvSpPr>
        <p:spPr>
          <a:xfrm>
            <a:off x="77458" y="6400800"/>
            <a:ext cx="3041027" cy="480012"/>
          </a:xfrm>
          <a:prstGeom prst="ellipse">
            <a:avLst/>
          </a:prstGeom>
          <a:ln w="25400">
            <a:solidFill>
              <a:schemeClr val="hlink"/>
            </a:solidFill>
          </a:ln>
        </p:spPr>
        <p:txBody>
          <a:bodyPr wrap="square" rtlCol="0" anchor="ctr">
            <a:spAutoFit/>
          </a:bodyPr>
          <a:lstStyle/>
          <a:p>
            <a:pPr algn="l"/>
            <a:endParaRPr lang="en-CA" sz="2400" dirty="0"/>
          </a:p>
        </p:txBody>
      </p:sp>
      <p:sp>
        <p:nvSpPr>
          <p:cNvPr id="105" name="Oval 104"/>
          <p:cNvSpPr/>
          <p:nvPr/>
        </p:nvSpPr>
        <p:spPr>
          <a:xfrm>
            <a:off x="1142999" y="5005879"/>
            <a:ext cx="2788719" cy="404321"/>
          </a:xfrm>
          <a:prstGeom prst="ellipse">
            <a:avLst/>
          </a:prstGeom>
          <a:ln w="25400">
            <a:solidFill>
              <a:schemeClr val="hlink"/>
            </a:solidFill>
          </a:ln>
        </p:spPr>
        <p:txBody>
          <a:bodyPr wrap="square" rtlCol="0" anchor="ctr">
            <a:spAutoFit/>
          </a:bodyPr>
          <a:lstStyle/>
          <a:p>
            <a:pPr algn="l"/>
            <a:endParaRPr lang="en-CA" sz="2400" dirty="0"/>
          </a:p>
        </p:txBody>
      </p:sp>
      <p:sp>
        <p:nvSpPr>
          <p:cNvPr id="125" name="Rectangle 124"/>
          <p:cNvSpPr/>
          <p:nvPr/>
        </p:nvSpPr>
        <p:spPr>
          <a:xfrm>
            <a:off x="2881436" y="590098"/>
            <a:ext cx="338554" cy="461665"/>
          </a:xfrm>
          <a:prstGeom prst="rect">
            <a:avLst/>
          </a:prstGeom>
        </p:spPr>
        <p:txBody>
          <a:bodyPr wrap="none">
            <a:spAutoFit/>
          </a:bodyPr>
          <a:lstStyle/>
          <a:p>
            <a:r>
              <a:rPr lang="en-US" sz="2400" dirty="0">
                <a:solidFill>
                  <a:srgbClr val="FF0000"/>
                </a:solidFill>
                <a:effectLst>
                  <a:outerShdw blurRad="38100" dist="38100" dir="2700000" algn="tl">
                    <a:srgbClr val="000000"/>
                  </a:outerShdw>
                </a:effectLst>
              </a:rPr>
              <a:t>2</a:t>
            </a:r>
            <a:endParaRPr lang="en-CA" sz="2400" dirty="0">
              <a:solidFill>
                <a:srgbClr val="FF0000"/>
              </a:solidFill>
            </a:endParaRPr>
          </a:p>
        </p:txBody>
      </p:sp>
      <p:sp>
        <p:nvSpPr>
          <p:cNvPr id="127" name="Rectangle 126"/>
          <p:cNvSpPr/>
          <p:nvPr/>
        </p:nvSpPr>
        <p:spPr>
          <a:xfrm>
            <a:off x="3027576" y="587990"/>
            <a:ext cx="338554" cy="461665"/>
          </a:xfrm>
          <a:prstGeom prst="rect">
            <a:avLst/>
          </a:prstGeom>
        </p:spPr>
        <p:txBody>
          <a:bodyPr wrap="none">
            <a:spAutoFit/>
          </a:bodyPr>
          <a:lstStyle/>
          <a:p>
            <a:r>
              <a:rPr lang="en-US" sz="2400" dirty="0">
                <a:solidFill>
                  <a:srgbClr val="FF0000"/>
                </a:solidFill>
                <a:effectLst>
                  <a:outerShdw blurRad="38100" dist="38100" dir="2700000" algn="tl">
                    <a:srgbClr val="000000"/>
                  </a:outerShdw>
                </a:effectLst>
              </a:rPr>
              <a:t>7</a:t>
            </a:r>
            <a:endParaRPr lang="en-CA" sz="2400" dirty="0">
              <a:solidFill>
                <a:srgbClr val="FF0000"/>
              </a:solidFill>
            </a:endParaRPr>
          </a:p>
        </p:txBody>
      </p:sp>
      <p:sp>
        <p:nvSpPr>
          <p:cNvPr id="130" name="Rectangle 20"/>
          <p:cNvSpPr>
            <a:spLocks noChangeArrowheads="1"/>
          </p:cNvSpPr>
          <p:nvPr/>
        </p:nvSpPr>
        <p:spPr bwMode="auto">
          <a:xfrm>
            <a:off x="3657600" y="4684693"/>
            <a:ext cx="3449021"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line=1,s=27</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b)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sym typeface="Symbol"/>
              </a:rPr>
              <a:t>halt</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a:t>
            </a:r>
            <a:endParaRPr lang="en-US" dirty="0">
              <a:solidFill>
                <a:schemeClr val="accent2"/>
              </a:solidFill>
            </a:endParaRPr>
          </a:p>
        </p:txBody>
      </p:sp>
      <p:sp>
        <p:nvSpPr>
          <p:cNvPr id="131" name="Rectangle 20"/>
          <p:cNvSpPr>
            <a:spLocks noChangeArrowheads="1"/>
          </p:cNvSpPr>
          <p:nvPr/>
        </p:nvSpPr>
        <p:spPr bwMode="auto">
          <a:xfrm>
            <a:off x="4372758" y="4679792"/>
            <a:ext cx="2144177"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line=4,s=27</a:t>
            </a:r>
            <a:r>
              <a:rPr lang="en-US" baseline="-25000" dirty="0">
                <a:solidFill>
                  <a:schemeClr val="accent2"/>
                </a:solidFill>
                <a:sym typeface="Symbol"/>
              </a:rPr>
              <a:t> </a:t>
            </a:r>
            <a:endParaRPr lang="en-US" dirty="0">
              <a:solidFill>
                <a:schemeClr val="accent2"/>
              </a:solidFill>
            </a:endParaRPr>
          </a:p>
        </p:txBody>
      </p:sp>
      <p:sp>
        <p:nvSpPr>
          <p:cNvPr id="132" name="Rectangle 20"/>
          <p:cNvSpPr>
            <a:spLocks noChangeArrowheads="1"/>
          </p:cNvSpPr>
          <p:nvPr/>
        </p:nvSpPr>
        <p:spPr bwMode="auto">
          <a:xfrm>
            <a:off x="5638800" y="5192217"/>
            <a:ext cx="1166345" cy="379591"/>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baseline="-25000" dirty="0">
                <a:solidFill>
                  <a:schemeClr val="accent2"/>
                </a:solidFill>
                <a:effectLst>
                  <a:outerShdw blurRad="38100" dist="38100" dir="2700000" algn="tl">
                    <a:srgbClr val="000000"/>
                  </a:outerShdw>
                </a:effectLst>
                <a:cs typeface="+mn-cs"/>
              </a:rPr>
              <a:t>7,  </a:t>
            </a:r>
            <a:r>
              <a:rPr lang="en-US" baseline="-25000" dirty="0">
                <a:solidFill>
                  <a:schemeClr val="accent2"/>
                </a:solidFill>
                <a:effectLst>
                  <a:outerShdw blurRad="38100" dist="38100" dir="2700000" algn="tl">
                    <a:srgbClr val="000000"/>
                  </a:outerShdw>
                </a:effectLst>
                <a:cs typeface="+mn-cs"/>
                <a:sym typeface="Symbol"/>
              </a:rPr>
              <a:t></a:t>
            </a:r>
            <a:r>
              <a:rPr lang="en-US" baseline="-25000" dirty="0">
                <a:solidFill>
                  <a:schemeClr val="accent2"/>
                </a:solidFill>
                <a:sym typeface="Symbol"/>
              </a:rPr>
              <a:t></a:t>
            </a:r>
            <a:endParaRPr lang="en-US" baseline="-25000" dirty="0">
              <a:solidFill>
                <a:schemeClr val="accent2"/>
              </a:solidFill>
            </a:endParaRPr>
          </a:p>
        </p:txBody>
      </p:sp>
    </p:spTree>
    <p:extLst>
      <p:ext uri="{BB962C8B-B14F-4D97-AF65-F5344CB8AC3E}">
        <p14:creationId xmlns:p14="http://schemas.microsoft.com/office/powerpoint/2010/main" val="4262150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additive="base">
                                        <p:cTn id="7" dur="500" fill="hold"/>
                                        <p:tgtEl>
                                          <p:spTgt spid="73"/>
                                        </p:tgtEl>
                                        <p:attrNameLst>
                                          <p:attrName>ppt_x</p:attrName>
                                        </p:attrNameLst>
                                      </p:cBhvr>
                                      <p:tavLst>
                                        <p:tav tm="0">
                                          <p:val>
                                            <p:strVal val="#ppt_x"/>
                                          </p:val>
                                        </p:tav>
                                        <p:tav tm="100000">
                                          <p:val>
                                            <p:strVal val="#ppt_x"/>
                                          </p:val>
                                        </p:tav>
                                      </p:tavLst>
                                    </p:anim>
                                    <p:anim calcmode="lin" valueType="num">
                                      <p:cBhvr additive="base">
                                        <p:cTn id="8"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9"/>
                                        </p:tgtEl>
                                        <p:attrNameLst>
                                          <p:attrName>style.visibility</p:attrName>
                                        </p:attrNameLst>
                                      </p:cBhvr>
                                      <p:to>
                                        <p:strVal val="visible"/>
                                      </p:to>
                                    </p:set>
                                    <p:anim calcmode="lin" valueType="num">
                                      <p:cBhvr additive="base">
                                        <p:cTn id="13" dur="500" fill="hold"/>
                                        <p:tgtEl>
                                          <p:spTgt spid="119"/>
                                        </p:tgtEl>
                                        <p:attrNameLst>
                                          <p:attrName>ppt_x</p:attrName>
                                        </p:attrNameLst>
                                      </p:cBhvr>
                                      <p:tavLst>
                                        <p:tav tm="0">
                                          <p:val>
                                            <p:strVal val="0-#ppt_w/2"/>
                                          </p:val>
                                        </p:tav>
                                        <p:tav tm="100000">
                                          <p:val>
                                            <p:strVal val="#ppt_x"/>
                                          </p:val>
                                        </p:tav>
                                      </p:tavLst>
                                    </p:anim>
                                    <p:anim calcmode="lin" valueType="num">
                                      <p:cBhvr additive="base">
                                        <p:cTn id="14" dur="500" fill="hold"/>
                                        <p:tgtEl>
                                          <p:spTgt spid="119"/>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0-#ppt_w/2"/>
                                          </p:val>
                                        </p:tav>
                                        <p:tav tm="100000">
                                          <p:val>
                                            <p:strVal val="#ppt_x"/>
                                          </p:val>
                                        </p:tav>
                                      </p:tavLst>
                                    </p:anim>
                                    <p:anim calcmode="lin" valueType="num">
                                      <p:cBhvr additive="base">
                                        <p:cTn id="18" dur="500" fill="hold"/>
                                        <p:tgtEl>
                                          <p:spTgt spid="12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7"/>
                                        </p:tgtEl>
                                        <p:attrNameLst>
                                          <p:attrName>style.visibility</p:attrName>
                                        </p:attrNameLst>
                                      </p:cBhvr>
                                      <p:to>
                                        <p:strVal val="visible"/>
                                      </p:to>
                                    </p:set>
                                    <p:anim calcmode="lin" valueType="num">
                                      <p:cBhvr additive="base">
                                        <p:cTn id="23" dur="500" fill="hold"/>
                                        <p:tgtEl>
                                          <p:spTgt spid="107"/>
                                        </p:tgtEl>
                                        <p:attrNameLst>
                                          <p:attrName>ppt_x</p:attrName>
                                        </p:attrNameLst>
                                      </p:cBhvr>
                                      <p:tavLst>
                                        <p:tav tm="0">
                                          <p:val>
                                            <p:strVal val="0-#ppt_w/2"/>
                                          </p:val>
                                        </p:tav>
                                        <p:tav tm="100000">
                                          <p:val>
                                            <p:strVal val="#ppt_x"/>
                                          </p:val>
                                        </p:tav>
                                      </p:tavLst>
                                    </p:anim>
                                    <p:anim calcmode="lin" valueType="num">
                                      <p:cBhvr additive="base">
                                        <p:cTn id="24" dur="500" fill="hold"/>
                                        <p:tgtEl>
                                          <p:spTgt spid="10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2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0-#ppt_w/2"/>
                                          </p:val>
                                        </p:tav>
                                        <p:tav tm="100000">
                                          <p:val>
                                            <p:strVal val="#ppt_x"/>
                                          </p:val>
                                        </p:tav>
                                      </p:tavLst>
                                    </p:anim>
                                    <p:anim calcmode="lin" valueType="num">
                                      <p:cBhvr additive="base">
                                        <p:cTn id="3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11">
                                            <p:txEl>
                                              <p:pRg st="0" end="0"/>
                                            </p:txEl>
                                          </p:spTgt>
                                        </p:tgtEl>
                                        <p:attrNameLst>
                                          <p:attrName>style.visibility</p:attrName>
                                        </p:attrNameLst>
                                      </p:cBhvr>
                                      <p:to>
                                        <p:strVal val="visible"/>
                                      </p:to>
                                    </p:set>
                                    <p:anim calcmode="lin" valueType="num">
                                      <p:cBhvr additive="base">
                                        <p:cTn id="39" dur="500" fill="hold"/>
                                        <p:tgtEl>
                                          <p:spTgt spid="111">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05"/>
                                        </p:tgtEl>
                                        <p:attrNameLst>
                                          <p:attrName>style.visibility</p:attrName>
                                        </p:attrNameLst>
                                      </p:cBhvr>
                                      <p:to>
                                        <p:strVal val="visible"/>
                                      </p:to>
                                    </p:set>
                                    <p:anim calcmode="lin" valueType="num">
                                      <p:cBhvr additive="base">
                                        <p:cTn id="45" dur="500" fill="hold"/>
                                        <p:tgtEl>
                                          <p:spTgt spid="105"/>
                                        </p:tgtEl>
                                        <p:attrNameLst>
                                          <p:attrName>ppt_x</p:attrName>
                                        </p:attrNameLst>
                                      </p:cBhvr>
                                      <p:tavLst>
                                        <p:tav tm="0">
                                          <p:val>
                                            <p:strVal val="#ppt_x"/>
                                          </p:val>
                                        </p:tav>
                                        <p:tav tm="100000">
                                          <p:val>
                                            <p:strVal val="#ppt_x"/>
                                          </p:val>
                                        </p:tav>
                                      </p:tavLst>
                                    </p:anim>
                                    <p:anim calcmode="lin" valueType="num">
                                      <p:cBhvr additive="base">
                                        <p:cTn id="46" dur="500" fill="hold"/>
                                        <p:tgtEl>
                                          <p:spTgt spid="105"/>
                                        </p:tgtEl>
                                        <p:attrNameLst>
                                          <p:attrName>ppt_y</p:attrName>
                                        </p:attrNameLst>
                                      </p:cBhvr>
                                      <p:tavLst>
                                        <p:tav tm="0">
                                          <p:val>
                                            <p:strVal val="1+#ppt_h/2"/>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122"/>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119"/>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120"/>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additive="base">
                                        <p:cTn id="57" dur="500" fill="hold"/>
                                        <p:tgtEl>
                                          <p:spTgt spid="2"/>
                                        </p:tgtEl>
                                        <p:attrNameLst>
                                          <p:attrName>ppt_x</p:attrName>
                                        </p:attrNameLst>
                                      </p:cBhvr>
                                      <p:tavLst>
                                        <p:tav tm="0">
                                          <p:val>
                                            <p:strVal val="0-#ppt_w/2"/>
                                          </p:val>
                                        </p:tav>
                                        <p:tav tm="100000">
                                          <p:val>
                                            <p:strVal val="#ppt_x"/>
                                          </p:val>
                                        </p:tav>
                                      </p:tavLst>
                                    </p:anim>
                                    <p:anim calcmode="lin" valueType="num">
                                      <p:cBhvr additive="base">
                                        <p:cTn id="5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5">
                                            <p:txEl>
                                              <p:pRg st="0" end="0"/>
                                            </p:txEl>
                                          </p:spTgt>
                                        </p:tgtEl>
                                        <p:attrNameLst>
                                          <p:attrName>style.visibility</p:attrName>
                                        </p:attrNameLst>
                                      </p:cBhvr>
                                      <p:to>
                                        <p:strVal val="visible"/>
                                      </p:to>
                                    </p:set>
                                    <p:anim calcmode="lin" valueType="num">
                                      <p:cBhvr additive="base">
                                        <p:cTn id="63"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8"/>
                                        </p:tgtEl>
                                        <p:attrNameLst>
                                          <p:attrName>style.visibility</p:attrName>
                                        </p:attrNameLst>
                                      </p:cBhvr>
                                      <p:to>
                                        <p:strVal val="visible"/>
                                      </p:to>
                                    </p:set>
                                    <p:anim calcmode="lin" valueType="num">
                                      <p:cBhvr additive="base">
                                        <p:cTn id="69" dur="500" fill="hold"/>
                                        <p:tgtEl>
                                          <p:spTgt spid="8"/>
                                        </p:tgtEl>
                                        <p:attrNameLst>
                                          <p:attrName>ppt_x</p:attrName>
                                        </p:attrNameLst>
                                      </p:cBhvr>
                                      <p:tavLst>
                                        <p:tav tm="0">
                                          <p:val>
                                            <p:strVal val="0-#ppt_w/2"/>
                                          </p:val>
                                        </p:tav>
                                        <p:tav tm="100000">
                                          <p:val>
                                            <p:strVal val="#ppt_x"/>
                                          </p:val>
                                        </p:tav>
                                      </p:tavLst>
                                    </p:anim>
                                    <p:anim calcmode="lin" valueType="num">
                                      <p:cBhvr additive="base">
                                        <p:cTn id="7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47">
                                            <p:txEl>
                                              <p:pRg st="0" end="0"/>
                                            </p:txEl>
                                          </p:spTgt>
                                        </p:tgtEl>
                                        <p:attrNameLst>
                                          <p:attrName>style.visibility</p:attrName>
                                        </p:attrNameLst>
                                      </p:cBhvr>
                                      <p:to>
                                        <p:strVal val="visible"/>
                                      </p:to>
                                    </p:set>
                                    <p:anim calcmode="lin" valueType="num">
                                      <p:cBhvr additive="base">
                                        <p:cTn id="75"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7"/>
                                        </p:tgtEl>
                                        <p:attrNameLst>
                                          <p:attrName>style.visibility</p:attrName>
                                        </p:attrNameLst>
                                      </p:cBhvr>
                                      <p:to>
                                        <p:strVal val="visible"/>
                                      </p:to>
                                    </p:set>
                                    <p:anim calcmode="lin" valueType="num">
                                      <p:cBhvr additive="base">
                                        <p:cTn id="81" dur="500" fill="hold"/>
                                        <p:tgtEl>
                                          <p:spTgt spid="7"/>
                                        </p:tgtEl>
                                        <p:attrNameLst>
                                          <p:attrName>ppt_x</p:attrName>
                                        </p:attrNameLst>
                                      </p:cBhvr>
                                      <p:tavLst>
                                        <p:tav tm="0">
                                          <p:val>
                                            <p:strVal val="0-#ppt_w/2"/>
                                          </p:val>
                                        </p:tav>
                                        <p:tav tm="100000">
                                          <p:val>
                                            <p:strVal val="#ppt_x"/>
                                          </p:val>
                                        </p:tav>
                                      </p:tavLst>
                                    </p:anim>
                                    <p:anim calcmode="lin" valueType="num">
                                      <p:cBhvr additive="base">
                                        <p:cTn id="82" dur="500" fill="hold"/>
                                        <p:tgtEl>
                                          <p:spTgt spid="7"/>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117"/>
                                        </p:tgtEl>
                                        <p:attrNameLst>
                                          <p:attrName>style.visibility</p:attrName>
                                        </p:attrNameLst>
                                      </p:cBhvr>
                                      <p:to>
                                        <p:strVal val="visible"/>
                                      </p:to>
                                    </p:set>
                                    <p:anim calcmode="lin" valueType="num">
                                      <p:cBhvr additive="base">
                                        <p:cTn id="85" dur="500" fill="hold"/>
                                        <p:tgtEl>
                                          <p:spTgt spid="117"/>
                                        </p:tgtEl>
                                        <p:attrNameLst>
                                          <p:attrName>ppt_x</p:attrName>
                                        </p:attrNameLst>
                                      </p:cBhvr>
                                      <p:tavLst>
                                        <p:tav tm="0">
                                          <p:val>
                                            <p:strVal val="0-#ppt_w/2"/>
                                          </p:val>
                                        </p:tav>
                                        <p:tav tm="100000">
                                          <p:val>
                                            <p:strVal val="#ppt_x"/>
                                          </p:val>
                                        </p:tav>
                                      </p:tavLst>
                                    </p:anim>
                                    <p:anim calcmode="lin" valueType="num">
                                      <p:cBhvr additive="base">
                                        <p:cTn id="86" dur="500" fill="hold"/>
                                        <p:tgtEl>
                                          <p:spTgt spid="117"/>
                                        </p:tgtEl>
                                        <p:attrNameLst>
                                          <p:attrName>ppt_y</p:attrName>
                                        </p:attrNameLst>
                                      </p:cBhvr>
                                      <p:tavLst>
                                        <p:tav tm="0">
                                          <p:val>
                                            <p:strVal val="#ppt_y"/>
                                          </p:val>
                                        </p:tav>
                                        <p:tav tm="100000">
                                          <p:val>
                                            <p:strVal val="#ppt_y"/>
                                          </p:val>
                                        </p:tav>
                                      </p:tavLst>
                                    </p:anim>
                                  </p:childTnLst>
                                </p:cTn>
                              </p:par>
                              <p:par>
                                <p:cTn id="87" presetID="1" presetClass="exit" presetSubtype="0" fill="hold" grpId="1" nodeType="withEffect">
                                  <p:stCondLst>
                                    <p:cond delay="0"/>
                                  </p:stCondLst>
                                  <p:childTnLst>
                                    <p:set>
                                      <p:cBhvr>
                                        <p:cTn id="88" dur="1" fill="hold">
                                          <p:stCondLst>
                                            <p:cond delay="0"/>
                                          </p:stCondLst>
                                        </p:cTn>
                                        <p:tgtEl>
                                          <p:spTgt spid="105"/>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47">
                                            <p:txEl>
                                              <p:pRg st="1" end="1"/>
                                            </p:txEl>
                                          </p:spTgt>
                                        </p:tgtEl>
                                        <p:attrNameLst>
                                          <p:attrName>style.visibility</p:attrName>
                                        </p:attrNameLst>
                                      </p:cBhvr>
                                      <p:to>
                                        <p:strVal val="visible"/>
                                      </p:to>
                                    </p:set>
                                    <p:anim calcmode="lin" valueType="num">
                                      <p:cBhvr additive="base">
                                        <p:cTn id="93" dur="500" fill="hold"/>
                                        <p:tgtEl>
                                          <p:spTgt spid="47">
                                            <p:txEl>
                                              <p:pRg st="1" end="1"/>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nodeType="clickEffect">
                                  <p:stCondLst>
                                    <p:cond delay="0"/>
                                  </p:stCondLst>
                                  <p:childTnLst>
                                    <p:set>
                                      <p:cBhvr>
                                        <p:cTn id="98" dur="1" fill="hold">
                                          <p:stCondLst>
                                            <p:cond delay="0"/>
                                          </p:stCondLst>
                                        </p:cTn>
                                        <p:tgtEl>
                                          <p:spTgt spid="104">
                                            <p:txEl>
                                              <p:pRg st="0" end="0"/>
                                            </p:txEl>
                                          </p:spTgt>
                                        </p:tgtEl>
                                        <p:attrNameLst>
                                          <p:attrName>style.visibility</p:attrName>
                                        </p:attrNameLst>
                                      </p:cBhvr>
                                      <p:to>
                                        <p:strVal val="visible"/>
                                      </p:to>
                                    </p:set>
                                    <p:anim calcmode="lin" valueType="num">
                                      <p:cBhvr additive="base">
                                        <p:cTn id="99" dur="500" fill="hold"/>
                                        <p:tgtEl>
                                          <p:spTgt spid="104">
                                            <p:txEl>
                                              <p:pRg st="0" end="0"/>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10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nodeType="clickEffect">
                                  <p:stCondLst>
                                    <p:cond delay="0"/>
                                  </p:stCondLst>
                                  <p:childTnLst>
                                    <p:set>
                                      <p:cBhvr>
                                        <p:cTn id="104" dur="1" fill="hold">
                                          <p:stCondLst>
                                            <p:cond delay="0"/>
                                          </p:stCondLst>
                                        </p:cTn>
                                        <p:tgtEl>
                                          <p:spTgt spid="114"/>
                                        </p:tgtEl>
                                        <p:attrNameLst>
                                          <p:attrName>style.visibility</p:attrName>
                                        </p:attrNameLst>
                                      </p:cBhvr>
                                      <p:to>
                                        <p:strVal val="visible"/>
                                      </p:to>
                                    </p:set>
                                  </p:childTnLst>
                                </p:cTn>
                              </p:par>
                              <p:par>
                                <p:cTn id="105" presetID="1" presetClass="exit" presetSubtype="0" fill="hold" nodeType="withEffect">
                                  <p:stCondLst>
                                    <p:cond delay="0"/>
                                  </p:stCondLst>
                                  <p:childTnLst>
                                    <p:set>
                                      <p:cBhvr>
                                        <p:cTn id="106" dur="1" fill="hold">
                                          <p:stCondLst>
                                            <p:cond delay="0"/>
                                          </p:stCondLst>
                                        </p:cTn>
                                        <p:tgtEl>
                                          <p:spTgt spid="107"/>
                                        </p:tgtEl>
                                        <p:attrNameLst>
                                          <p:attrName>style.visibility</p:attrName>
                                        </p:attrNameLst>
                                      </p:cBhvr>
                                      <p:to>
                                        <p:strVal val="hidden"/>
                                      </p:to>
                                    </p:set>
                                  </p:childTnLst>
                                </p:cTn>
                              </p:par>
                              <p:par>
                                <p:cTn id="107" presetID="2" presetClass="entr" presetSubtype="8" fill="hold" nodeType="withEffect">
                                  <p:stCondLst>
                                    <p:cond delay="0"/>
                                  </p:stCondLst>
                                  <p:childTnLst>
                                    <p:set>
                                      <p:cBhvr>
                                        <p:cTn id="108" dur="1" fill="hold">
                                          <p:stCondLst>
                                            <p:cond delay="0"/>
                                          </p:stCondLst>
                                        </p:cTn>
                                        <p:tgtEl>
                                          <p:spTgt spid="125">
                                            <p:txEl>
                                              <p:pRg st="0" end="0"/>
                                            </p:txEl>
                                          </p:spTgt>
                                        </p:tgtEl>
                                        <p:attrNameLst>
                                          <p:attrName>style.visibility</p:attrName>
                                        </p:attrNameLst>
                                      </p:cBhvr>
                                      <p:to>
                                        <p:strVal val="visible"/>
                                      </p:to>
                                    </p:set>
                                    <p:anim calcmode="lin" valueType="num">
                                      <p:cBhvr additive="base">
                                        <p:cTn id="109" dur="500" fill="hold"/>
                                        <p:tgtEl>
                                          <p:spTgt spid="125">
                                            <p:txEl>
                                              <p:pRg st="0" end="0"/>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125">
                                            <p:txEl>
                                              <p:pRg st="0" end="0"/>
                                            </p:txEl>
                                          </p:spTgt>
                                        </p:tgtEl>
                                        <p:attrNameLst>
                                          <p:attrName>ppt_y</p:attrName>
                                        </p:attrNameLst>
                                      </p:cBhvr>
                                      <p:tavLst>
                                        <p:tav tm="0">
                                          <p:val>
                                            <p:strVal val="#ppt_y"/>
                                          </p:val>
                                        </p:tav>
                                        <p:tav tm="100000">
                                          <p:val>
                                            <p:strVal val="#ppt_y"/>
                                          </p:val>
                                        </p:tav>
                                      </p:tavLst>
                                    </p:anim>
                                  </p:childTnLst>
                                </p:cTn>
                              </p:par>
                              <p:par>
                                <p:cTn id="111" presetID="1" presetClass="exit" presetSubtype="0" fill="hold" grpId="0" nodeType="withEffect">
                                  <p:stCondLst>
                                    <p:cond delay="0"/>
                                  </p:stCondLst>
                                  <p:childTnLst>
                                    <p:set>
                                      <p:cBhvr>
                                        <p:cTn id="112" dur="1" fill="hold">
                                          <p:stCondLst>
                                            <p:cond delay="0"/>
                                          </p:stCondLst>
                                        </p:cTn>
                                        <p:tgtEl>
                                          <p:spTgt spid="5">
                                            <p:txEl>
                                              <p:pRg st="0" end="0"/>
                                            </p:txEl>
                                          </p:spTgt>
                                        </p:tgtEl>
                                        <p:attrNameLst>
                                          <p:attrName>style.visibility</p:attrName>
                                        </p:attrNameLst>
                                      </p:cBhvr>
                                      <p:to>
                                        <p:strVal val="hidden"/>
                                      </p:to>
                                    </p:set>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nodeType="clickEffect">
                                  <p:stCondLst>
                                    <p:cond delay="0"/>
                                  </p:stCondLst>
                                  <p:childTnLst>
                                    <p:set>
                                      <p:cBhvr>
                                        <p:cTn id="116" dur="1" fill="hold">
                                          <p:stCondLst>
                                            <p:cond delay="0"/>
                                          </p:stCondLst>
                                        </p:cTn>
                                        <p:tgtEl>
                                          <p:spTgt spid="131">
                                            <p:txEl>
                                              <p:pRg st="0" end="0"/>
                                            </p:txEl>
                                          </p:spTgt>
                                        </p:tgtEl>
                                        <p:attrNameLst>
                                          <p:attrName>style.visibility</p:attrName>
                                        </p:attrNameLst>
                                      </p:cBhvr>
                                      <p:to>
                                        <p:strVal val="visible"/>
                                      </p:to>
                                    </p:set>
                                    <p:anim calcmode="lin" valueType="num">
                                      <p:cBhvr additive="base">
                                        <p:cTn id="117" dur="500" fill="hold"/>
                                        <p:tgtEl>
                                          <p:spTgt spid="131">
                                            <p:txEl>
                                              <p:pRg st="0" end="0"/>
                                            </p:txEl>
                                          </p:spTgt>
                                        </p:tgtEl>
                                        <p:attrNameLst>
                                          <p:attrName>ppt_x</p:attrName>
                                        </p:attrNameLst>
                                      </p:cBhvr>
                                      <p:tavLst>
                                        <p:tav tm="0">
                                          <p:val>
                                            <p:strVal val="#ppt_x"/>
                                          </p:val>
                                        </p:tav>
                                        <p:tav tm="100000">
                                          <p:val>
                                            <p:strVal val="#ppt_x"/>
                                          </p:val>
                                        </p:tav>
                                      </p:tavLst>
                                    </p:anim>
                                    <p:anim calcmode="lin" valueType="num">
                                      <p:cBhvr additive="base">
                                        <p:cTn id="118" dur="500" fill="hold"/>
                                        <p:tgtEl>
                                          <p:spTgt spid="13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4" fill="hold" nodeType="clickEffect">
                                  <p:stCondLst>
                                    <p:cond delay="0"/>
                                  </p:stCondLst>
                                  <p:childTnLst>
                                    <p:set>
                                      <p:cBhvr>
                                        <p:cTn id="122" dur="1" fill="hold">
                                          <p:stCondLst>
                                            <p:cond delay="0"/>
                                          </p:stCondLst>
                                        </p:cTn>
                                        <p:tgtEl>
                                          <p:spTgt spid="130">
                                            <p:txEl>
                                              <p:pRg st="0" end="0"/>
                                            </p:txEl>
                                          </p:spTgt>
                                        </p:tgtEl>
                                        <p:attrNameLst>
                                          <p:attrName>style.visibility</p:attrName>
                                        </p:attrNameLst>
                                      </p:cBhvr>
                                      <p:to>
                                        <p:strVal val="visible"/>
                                      </p:to>
                                    </p:set>
                                    <p:anim calcmode="lin" valueType="num">
                                      <p:cBhvr additive="base">
                                        <p:cTn id="123" dur="500" fill="hold"/>
                                        <p:tgtEl>
                                          <p:spTgt spid="130">
                                            <p:txEl>
                                              <p:pRg st="0" end="0"/>
                                            </p:txEl>
                                          </p:spTgt>
                                        </p:tgtEl>
                                        <p:attrNameLst>
                                          <p:attrName>ppt_x</p:attrName>
                                        </p:attrNameLst>
                                      </p:cBhvr>
                                      <p:tavLst>
                                        <p:tav tm="0">
                                          <p:val>
                                            <p:strVal val="#ppt_x"/>
                                          </p:val>
                                        </p:tav>
                                        <p:tav tm="100000">
                                          <p:val>
                                            <p:strVal val="#ppt_x"/>
                                          </p:val>
                                        </p:tav>
                                      </p:tavLst>
                                    </p:anim>
                                    <p:anim calcmode="lin" valueType="num">
                                      <p:cBhvr additive="base">
                                        <p:cTn id="124" dur="500" fill="hold"/>
                                        <p:tgtEl>
                                          <p:spTgt spid="13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nodeType="clickEffect">
                                  <p:stCondLst>
                                    <p:cond delay="0"/>
                                  </p:stCondLst>
                                  <p:childTnLst>
                                    <p:set>
                                      <p:cBhvr>
                                        <p:cTn id="128" dur="1" fill="hold">
                                          <p:stCondLst>
                                            <p:cond delay="0"/>
                                          </p:stCondLst>
                                        </p:cTn>
                                        <p:tgtEl>
                                          <p:spTgt spid="132">
                                            <p:txEl>
                                              <p:pRg st="0" end="0"/>
                                            </p:txEl>
                                          </p:spTgt>
                                        </p:tgtEl>
                                        <p:attrNameLst>
                                          <p:attrName>style.visibility</p:attrName>
                                        </p:attrNameLst>
                                      </p:cBhvr>
                                      <p:to>
                                        <p:strVal val="visible"/>
                                      </p:to>
                                    </p:set>
                                    <p:anim calcmode="lin" valueType="num">
                                      <p:cBhvr additive="base">
                                        <p:cTn id="129" dur="500" fill="hold"/>
                                        <p:tgtEl>
                                          <p:spTgt spid="132">
                                            <p:txEl>
                                              <p:pRg st="0" end="0"/>
                                            </p:txEl>
                                          </p:spTgt>
                                        </p:tgtEl>
                                        <p:attrNameLst>
                                          <p:attrName>ppt_x</p:attrName>
                                        </p:attrNameLst>
                                      </p:cBhvr>
                                      <p:tavLst>
                                        <p:tav tm="0">
                                          <p:val>
                                            <p:strVal val="#ppt_x"/>
                                          </p:val>
                                        </p:tav>
                                        <p:tav tm="100000">
                                          <p:val>
                                            <p:strVal val="#ppt_x"/>
                                          </p:val>
                                        </p:tav>
                                      </p:tavLst>
                                    </p:anim>
                                    <p:anim calcmode="lin" valueType="num">
                                      <p:cBhvr additive="base">
                                        <p:cTn id="130" dur="500" fill="hold"/>
                                        <p:tgtEl>
                                          <p:spTgt spid="1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nodeType="clickEffect">
                                  <p:stCondLst>
                                    <p:cond delay="0"/>
                                  </p:stCondLst>
                                  <p:childTnLst>
                                    <p:set>
                                      <p:cBhvr>
                                        <p:cTn id="134" dur="1" fill="hold">
                                          <p:stCondLst>
                                            <p:cond delay="0"/>
                                          </p:stCondLst>
                                        </p:cTn>
                                        <p:tgtEl>
                                          <p:spTgt spid="127">
                                            <p:txEl>
                                              <p:pRg st="0" end="0"/>
                                            </p:txEl>
                                          </p:spTgt>
                                        </p:tgtEl>
                                        <p:attrNameLst>
                                          <p:attrName>style.visibility</p:attrName>
                                        </p:attrNameLst>
                                      </p:cBhvr>
                                      <p:to>
                                        <p:strVal val="visible"/>
                                      </p:to>
                                    </p:set>
                                    <p:anim calcmode="lin" valueType="num">
                                      <p:cBhvr additive="base">
                                        <p:cTn id="135" dur="500" fill="hold"/>
                                        <p:tgtEl>
                                          <p:spTgt spid="127">
                                            <p:txEl>
                                              <p:pRg st="0" end="0"/>
                                            </p:txEl>
                                          </p:spTgt>
                                        </p:tgtEl>
                                        <p:attrNameLst>
                                          <p:attrName>ppt_x</p:attrName>
                                        </p:attrNameLst>
                                      </p:cBhvr>
                                      <p:tavLst>
                                        <p:tav tm="0">
                                          <p:val>
                                            <p:strVal val="0-#ppt_w/2"/>
                                          </p:val>
                                        </p:tav>
                                        <p:tav tm="100000">
                                          <p:val>
                                            <p:strVal val="#ppt_x"/>
                                          </p:val>
                                        </p:tav>
                                      </p:tavLst>
                                    </p:anim>
                                    <p:anim calcmode="lin" valueType="num">
                                      <p:cBhvr additive="base">
                                        <p:cTn id="136" dur="500" fill="hold"/>
                                        <p:tgtEl>
                                          <p:spTgt spid="127">
                                            <p:txEl>
                                              <p:pRg st="0" end="0"/>
                                            </p:txEl>
                                          </p:spTgt>
                                        </p:tgtEl>
                                        <p:attrNameLst>
                                          <p:attrName>ppt_y</p:attrName>
                                        </p:attrNameLst>
                                      </p:cBhvr>
                                      <p:tavLst>
                                        <p:tav tm="0">
                                          <p:val>
                                            <p:strVal val="#ppt_y"/>
                                          </p:val>
                                        </p:tav>
                                        <p:tav tm="100000">
                                          <p:val>
                                            <p:strVal val="#ppt_y"/>
                                          </p:val>
                                        </p:tav>
                                      </p:tavLst>
                                    </p:anim>
                                  </p:childTnLst>
                                </p:cTn>
                              </p:par>
                              <p:par>
                                <p:cTn id="137" presetID="1" presetClass="exit" presetSubtype="0" fill="hold" nodeType="withEffect">
                                  <p:stCondLst>
                                    <p:cond delay="0"/>
                                  </p:stCondLst>
                                  <p:childTnLst>
                                    <p:set>
                                      <p:cBhvr>
                                        <p:cTn id="138" dur="1" fill="hold">
                                          <p:stCondLst>
                                            <p:cond delay="0"/>
                                          </p:stCondLst>
                                        </p:cTn>
                                        <p:tgtEl>
                                          <p:spTgt spid="114"/>
                                        </p:tgtEl>
                                        <p:attrNameLst>
                                          <p:attrName>style.visibility</p:attrName>
                                        </p:attrNameLst>
                                      </p:cBhvr>
                                      <p:to>
                                        <p:strVal val="hidden"/>
                                      </p:to>
                                    </p:set>
                                  </p:childTnLst>
                                </p:cTn>
                              </p:par>
                            </p:childTnLst>
                          </p:cTn>
                        </p:par>
                      </p:childTnLst>
                    </p:cTn>
                  </p:par>
                  <p:par>
                    <p:cTn id="139" fill="hold">
                      <p:stCondLst>
                        <p:cond delay="indefinite"/>
                      </p:stCondLst>
                      <p:childTnLst>
                        <p:par>
                          <p:cTn id="140" fill="hold">
                            <p:stCondLst>
                              <p:cond delay="0"/>
                            </p:stCondLst>
                            <p:childTnLst>
                              <p:par>
                                <p:cTn id="141" presetID="2" presetClass="entr" presetSubtype="4" fill="hold" nodeType="clickEffect">
                                  <p:stCondLst>
                                    <p:cond delay="0"/>
                                  </p:stCondLst>
                                  <p:childTnLst>
                                    <p:set>
                                      <p:cBhvr>
                                        <p:cTn id="142" dur="1" fill="hold">
                                          <p:stCondLst>
                                            <p:cond delay="0"/>
                                          </p:stCondLst>
                                        </p:cTn>
                                        <p:tgtEl>
                                          <p:spTgt spid="130">
                                            <p:txEl>
                                              <p:pRg st="1" end="1"/>
                                            </p:txEl>
                                          </p:spTgt>
                                        </p:tgtEl>
                                        <p:attrNameLst>
                                          <p:attrName>style.visibility</p:attrName>
                                        </p:attrNameLst>
                                      </p:cBhvr>
                                      <p:to>
                                        <p:strVal val="visible"/>
                                      </p:to>
                                    </p:set>
                                    <p:anim calcmode="lin" valueType="num">
                                      <p:cBhvr additive="base">
                                        <p:cTn id="143" dur="500" fill="hold"/>
                                        <p:tgtEl>
                                          <p:spTgt spid="130">
                                            <p:txEl>
                                              <p:pRg st="1" end="1"/>
                                            </p:txEl>
                                          </p:spTgt>
                                        </p:tgtEl>
                                        <p:attrNameLst>
                                          <p:attrName>ppt_x</p:attrName>
                                        </p:attrNameLst>
                                      </p:cBhvr>
                                      <p:tavLst>
                                        <p:tav tm="0">
                                          <p:val>
                                            <p:strVal val="#ppt_x"/>
                                          </p:val>
                                        </p:tav>
                                        <p:tav tm="100000">
                                          <p:val>
                                            <p:strVal val="#ppt_x"/>
                                          </p:val>
                                        </p:tav>
                                      </p:tavLst>
                                    </p:anim>
                                    <p:anim calcmode="lin" valueType="num">
                                      <p:cBhvr additive="base">
                                        <p:cTn id="144" dur="500" fill="hold"/>
                                        <p:tgtEl>
                                          <p:spTgt spid="130">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P spid="119" grpId="1" animBg="1"/>
      <p:bldP spid="120" grpId="0"/>
      <p:bldP spid="120" grpId="1"/>
      <p:bldP spid="4" grpId="0"/>
      <p:bldP spid="2" grpId="0"/>
      <p:bldP spid="5" grpId="0" build="allAtOnce"/>
      <p:bldP spid="117" grpId="0" animBg="1"/>
      <p:bldP spid="105" grpId="0" animBg="1"/>
      <p:bldP spid="105" grpId="1"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Sum Mod 100</a:t>
            </a:r>
          </a:p>
        </p:txBody>
      </p:sp>
      <p:sp>
        <p:nvSpPr>
          <p:cNvPr id="29" name="Rectangle 28"/>
          <p:cNvSpPr/>
          <p:nvPr/>
        </p:nvSpPr>
        <p:spPr bwMode="auto">
          <a:xfrm>
            <a:off x="533400" y="584922"/>
            <a:ext cx="3150221" cy="461665"/>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23</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46</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58</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pic>
        <p:nvPicPr>
          <p:cNvPr id="31"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4142" y="571458"/>
            <a:ext cx="339258" cy="49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49" descr="Green marble"/>
          <p:cNvSpPr>
            <a:spLocks noChangeAspect="1"/>
          </p:cNvSpPr>
          <p:nvPr/>
        </p:nvSpPr>
        <p:spPr bwMode="auto">
          <a:xfrm rot="2360341">
            <a:off x="42451" y="1930471"/>
            <a:ext cx="632627" cy="500373"/>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3" name="Group 2"/>
          <p:cNvGrpSpPr/>
          <p:nvPr/>
        </p:nvGrpSpPr>
        <p:grpSpPr>
          <a:xfrm>
            <a:off x="184089" y="4152351"/>
            <a:ext cx="2109508" cy="495849"/>
            <a:chOff x="184089" y="3906165"/>
            <a:chExt cx="2109508" cy="495849"/>
          </a:xfrm>
        </p:grpSpPr>
        <p:sp>
          <p:nvSpPr>
            <p:cNvPr id="54" name="Rectangle 7"/>
            <p:cNvSpPr>
              <a:spLocks noChangeArrowheads="1"/>
            </p:cNvSpPr>
            <p:nvPr/>
          </p:nvSpPr>
          <p:spPr bwMode="auto">
            <a:xfrm>
              <a:off x="650628" y="3940349"/>
              <a:ext cx="16429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400" dirty="0"/>
                <a:t>Java Code:</a:t>
              </a:r>
            </a:p>
          </p:txBody>
        </p:sp>
        <p:pic>
          <p:nvPicPr>
            <p:cNvPr id="257026" name="Picture 2" descr="https://yt3.ggpht.com/-waXbjXDyTNE/AAAAAAAAAAI/AAAAAAAAAAA/s5mqMBTWuDw/s900-c-k-no-mo-rj-c0xffffff/photo.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4089" y="3906165"/>
              <a:ext cx="437235" cy="437235"/>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8" name="Group 57"/>
          <p:cNvGrpSpPr/>
          <p:nvPr/>
        </p:nvGrpSpPr>
        <p:grpSpPr>
          <a:xfrm>
            <a:off x="152400" y="4648200"/>
            <a:ext cx="2915564" cy="1938992"/>
            <a:chOff x="762000" y="4648200"/>
            <a:chExt cx="2915564" cy="1938992"/>
          </a:xfrm>
        </p:grpSpPr>
        <p:grpSp>
          <p:nvGrpSpPr>
            <p:cNvPr id="59" name="Group 58"/>
            <p:cNvGrpSpPr/>
            <p:nvPr/>
          </p:nvGrpSpPr>
          <p:grpSpPr>
            <a:xfrm>
              <a:off x="762000" y="4648200"/>
              <a:ext cx="2915564" cy="1938992"/>
              <a:chOff x="3028036" y="1752621"/>
              <a:chExt cx="2915564" cy="1938992"/>
            </a:xfrm>
          </p:grpSpPr>
          <p:sp>
            <p:nvSpPr>
              <p:cNvPr id="61" name="Rectangle 60"/>
              <p:cNvSpPr/>
              <p:nvPr/>
            </p:nvSpPr>
            <p:spPr>
              <a:xfrm>
                <a:off x="3048001" y="1854200"/>
                <a:ext cx="2895599" cy="1828800"/>
              </a:xfrm>
              <a:prstGeom prst="rect">
                <a:avLst/>
              </a:prstGeom>
              <a:solidFill>
                <a:schemeClr val="tx1"/>
              </a:solidFill>
              <a:ln>
                <a:noFill/>
              </a:ln>
            </p:spPr>
            <p:txBody>
              <a:bodyPr wrap="square" rtlCol="0" anchor="ctr">
                <a:spAutoFit/>
              </a:bodyPr>
              <a:lstStyle/>
              <a:p>
                <a:pPr algn="l"/>
                <a:endParaRPr lang="en-US" sz="2400" dirty="0"/>
              </a:p>
            </p:txBody>
          </p:sp>
          <p:sp>
            <p:nvSpPr>
              <p:cNvPr id="62" name="Rectangle 61"/>
              <p:cNvSpPr/>
              <p:nvPr/>
            </p:nvSpPr>
            <p:spPr bwMode="auto">
              <a:xfrm>
                <a:off x="3028036" y="1752621"/>
                <a:ext cx="2915564" cy="1938992"/>
              </a:xfrm>
              <a:prstGeom prst="rect">
                <a:avLst/>
              </a:prstGeom>
            </p:spPr>
            <p:txBody>
              <a:bodyPr wrap="square">
                <a:spAutoFit/>
              </a:bodyPr>
              <a:lstStyle/>
              <a:p>
                <a:pPr eaLnBrk="0" hangingPunct="0">
                  <a:spcBef>
                    <a:spcPct val="50000"/>
                  </a:spcBef>
                  <a:defRPr/>
                </a:pPr>
                <a:r>
                  <a:rPr lang="en-US" sz="2000" dirty="0">
                    <a:solidFill>
                      <a:schemeClr val="bg2"/>
                    </a:solidFill>
                  </a:rPr>
                  <a:t>0:  s=0,</a:t>
                </a:r>
                <a:r>
                  <a:rPr lang="en-US" sz="2000" dirty="0">
                    <a:solidFill>
                      <a:schemeClr val="bg2"/>
                    </a:solidFill>
                    <a:sym typeface="Symbol"/>
                  </a:rPr>
                  <a:t> </a:t>
                </a:r>
                <a:br>
                  <a:rPr lang="en-US" sz="2000" dirty="0">
                    <a:solidFill>
                      <a:schemeClr val="bg2"/>
                    </a:solidFill>
                  </a:rPr>
                </a:br>
                <a:r>
                  <a:rPr lang="en-US" sz="2000" dirty="0">
                    <a:solidFill>
                      <a:schemeClr val="bg2"/>
                    </a:solidFill>
                  </a:rPr>
                  <a:t>     loop</a:t>
                </a:r>
                <a:br>
                  <a:rPr lang="en-US" sz="2000" dirty="0">
                    <a:solidFill>
                      <a:schemeClr val="bg2"/>
                    </a:solidFill>
                  </a:rPr>
                </a:br>
                <a:r>
                  <a:rPr lang="en-US" sz="2000" dirty="0">
                    <a:solidFill>
                      <a:schemeClr val="bg2"/>
                    </a:solidFill>
                  </a:rPr>
                  <a:t>1:      x = value at head, </a:t>
                </a:r>
                <a:r>
                  <a:rPr lang="en-US" sz="2000" dirty="0">
                    <a:solidFill>
                      <a:schemeClr val="bg2"/>
                    </a:solidFill>
                    <a:sym typeface="Symbol"/>
                  </a:rPr>
                  <a:t></a:t>
                </a:r>
                <a:br>
                  <a:rPr lang="en-US" sz="2000" dirty="0">
                    <a:solidFill>
                      <a:schemeClr val="bg2"/>
                    </a:solidFill>
                    <a:sym typeface="Symbol"/>
                  </a:rPr>
                </a:br>
                <a:r>
                  <a:rPr lang="en-US" sz="2000" dirty="0">
                    <a:solidFill>
                      <a:schemeClr val="bg2"/>
                    </a:solidFill>
                    <a:sym typeface="Symbol"/>
                  </a:rPr>
                  <a:t>2</a:t>
                </a:r>
                <a:r>
                  <a:rPr lang="en-US" sz="2000" dirty="0">
                    <a:solidFill>
                      <a:schemeClr val="bg2"/>
                    </a:solidFill>
                  </a:rPr>
                  <a:t>:      y = value at head, </a:t>
                </a:r>
                <a:r>
                  <a:rPr lang="en-US" sz="2000" dirty="0">
                    <a:solidFill>
                      <a:schemeClr val="bg2"/>
                    </a:solidFill>
                    <a:sym typeface="Symbol"/>
                  </a:rPr>
                  <a:t></a:t>
                </a:r>
                <a:r>
                  <a:rPr lang="en-US" sz="2000" dirty="0">
                    <a:solidFill>
                      <a:schemeClr val="bg2"/>
                    </a:solidFill>
                  </a:rPr>
                  <a:t> 3:      s = s+10x+y, </a:t>
                </a:r>
                <a:r>
                  <a:rPr lang="en-US" sz="2000" dirty="0">
                    <a:solidFill>
                      <a:schemeClr val="bg2"/>
                    </a:solidFill>
                    <a:sym typeface="Symbol"/>
                  </a:rPr>
                  <a:t></a:t>
                </a:r>
                <a:r>
                  <a:rPr lang="en-US" sz="2000" dirty="0">
                    <a:solidFill>
                      <a:schemeClr val="bg2"/>
                    </a:solidFill>
                  </a:rPr>
                  <a:t> </a:t>
                </a:r>
                <a:br>
                  <a:rPr lang="en-US" sz="2000" dirty="0">
                    <a:solidFill>
                      <a:schemeClr val="bg2"/>
                    </a:solidFill>
                  </a:rPr>
                </a:br>
                <a:r>
                  <a:rPr lang="en-US" sz="2000" dirty="0">
                    <a:solidFill>
                      <a:schemeClr val="bg2"/>
                    </a:solidFill>
                  </a:rPr>
                  <a:t>     end loop</a:t>
                </a:r>
              </a:p>
            </p:txBody>
          </p:sp>
        </p:grpSp>
        <p:sp>
          <p:nvSpPr>
            <p:cNvPr id="60" name="Rectangle 59"/>
            <p:cNvSpPr/>
            <p:nvPr/>
          </p:nvSpPr>
          <p:spPr>
            <a:xfrm>
              <a:off x="2091316" y="6073697"/>
              <a:ext cx="728084" cy="276999"/>
            </a:xfrm>
            <a:prstGeom prst="rect">
              <a:avLst/>
            </a:prstGeom>
          </p:spPr>
          <p:txBody>
            <a:bodyPr wrap="none">
              <a:spAutoFit/>
            </a:bodyPr>
            <a:lstStyle/>
            <a:p>
              <a:r>
                <a:rPr lang="en-US" sz="1200" dirty="0">
                  <a:solidFill>
                    <a:schemeClr val="bg2"/>
                  </a:solidFill>
                </a:rPr>
                <a:t>mod 100</a:t>
              </a:r>
              <a:endParaRPr lang="en-US" sz="1200" dirty="0"/>
            </a:p>
          </p:txBody>
        </p:sp>
      </p:grpSp>
      <p:sp>
        <p:nvSpPr>
          <p:cNvPr id="79" name="Rectangle 4"/>
          <p:cNvSpPr>
            <a:spLocks noChangeArrowheads="1"/>
          </p:cNvSpPr>
          <p:nvPr/>
        </p:nvSpPr>
        <p:spPr bwMode="auto">
          <a:xfrm>
            <a:off x="609600" y="1935540"/>
            <a:ext cx="3657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fontAlgn="auto" hangingPunct="1">
              <a:spcBef>
                <a:spcPts val="0"/>
              </a:spcBef>
              <a:spcAft>
                <a:spcPts val="0"/>
              </a:spcAft>
              <a:buNone/>
            </a:pPr>
            <a:r>
              <a:rPr kumimoji="0" lang="en-CA" altLang="en-US" sz="2400" b="0" i="0" u="none" strike="noStrike" kern="0" cap="none" spc="0" normalizeH="0" baseline="0" noProof="0" dirty="0">
                <a:ln>
                  <a:noFill/>
                </a:ln>
                <a:effectLst/>
                <a:uLnTx/>
                <a:uFillTx/>
                <a:latin typeface="Times New Roman" pitchFamily="18" charset="0"/>
                <a:cs typeface="+mn-cs"/>
              </a:rPr>
              <a:t>Loop Invariant:</a:t>
            </a:r>
          </a:p>
          <a:p>
            <a:pPr marL="342900" indent="-342900" eaLnBrk="1" fontAlgn="auto" hangingPunct="1">
              <a:spcBef>
                <a:spcPts val="0"/>
              </a:spcBef>
              <a:spcAft>
                <a:spcPts val="0"/>
              </a:spcAft>
            </a:pPr>
            <a:r>
              <a:rPr lang="en-US" altLang="en-US" sz="2400" kern="0" dirty="0">
                <a:solidFill>
                  <a:srgbClr val="FFFFFF"/>
                </a:solidFill>
                <a:cs typeface="+mn-cs"/>
              </a:rPr>
              <a:t>The TM head is after </a:t>
            </a:r>
            <a:r>
              <a:rPr lang="en-CA" altLang="en-US" sz="2400" kern="0" dirty="0">
                <a:solidFill>
                  <a:srgbClr val="FFFFFF"/>
                </a:solidFill>
                <a:cs typeface="+mn-cs"/>
              </a:rPr>
              <a:t>a </a:t>
            </a:r>
            <a:r>
              <a:rPr lang="en-CA" altLang="en-US" sz="2400" kern="0" dirty="0">
                <a:solidFill>
                  <a:srgbClr val="66FF33"/>
                </a:solidFill>
                <a:cs typeface="+mn-cs"/>
              </a:rPr>
              <a:t>b</a:t>
            </a:r>
            <a:r>
              <a:rPr lang="en-CA" altLang="en-US" sz="2400" kern="0" dirty="0">
                <a:solidFill>
                  <a:srgbClr val="FFFFFF"/>
                </a:solidFill>
                <a:cs typeface="+mn-cs"/>
              </a:rPr>
              <a:t>.</a:t>
            </a:r>
          </a:p>
          <a:p>
            <a:pPr marL="342900" indent="-342900" eaLnBrk="1" fontAlgn="auto" hangingPunct="1">
              <a:spcBef>
                <a:spcPts val="0"/>
              </a:spcBef>
              <a:spcAft>
                <a:spcPts val="0"/>
              </a:spcAft>
            </a:pPr>
            <a:r>
              <a:rPr lang="en-CA" altLang="en-US" sz="2400" i="1" kern="0" dirty="0">
                <a:solidFill>
                  <a:schemeClr val="accent2"/>
                </a:solidFill>
                <a:cs typeface="+mn-cs"/>
              </a:rPr>
              <a:t>line = 1</a:t>
            </a:r>
          </a:p>
          <a:p>
            <a:pPr marL="342900" indent="-342900" eaLnBrk="1" fontAlgn="auto" hangingPunct="1">
              <a:spcBef>
                <a:spcPts val="0"/>
              </a:spcBef>
              <a:spcAft>
                <a:spcPts val="0"/>
              </a:spcAft>
            </a:pPr>
            <a:r>
              <a:rPr lang="en-US" sz="2400" i="1" dirty="0">
                <a:solidFill>
                  <a:schemeClr val="accent2"/>
                </a:solidFill>
                <a:effectLst>
                  <a:outerShdw blurRad="38100" dist="38100" dir="2700000" algn="tl">
                    <a:srgbClr val="000000"/>
                  </a:outerShdw>
                </a:effectLst>
                <a:cs typeface="Times New Roman" pitchFamily="18" charset="0"/>
              </a:rPr>
              <a:t>s </a:t>
            </a:r>
            <a:r>
              <a:rPr lang="en-US" sz="2400" dirty="0">
                <a:cs typeface="Times New Roman" pitchFamily="18" charset="0"/>
              </a:rPr>
              <a:t>= sum mod 100</a:t>
            </a:r>
            <a:br>
              <a:rPr lang="en-US" sz="2400" dirty="0">
                <a:cs typeface="Times New Roman" pitchFamily="18" charset="0"/>
              </a:rPr>
            </a:br>
            <a:r>
              <a:rPr lang="en-US" sz="2400" dirty="0">
                <a:cs typeface="Times New Roman" pitchFamily="18" charset="0"/>
              </a:rPr>
              <a:t>     of values before head</a:t>
            </a:r>
          </a:p>
          <a:p>
            <a:pPr eaLnBrk="1" fontAlgn="auto" hangingPunct="1">
              <a:spcBef>
                <a:spcPts val="0"/>
              </a:spcBef>
              <a:spcAft>
                <a:spcPts val="0"/>
              </a:spcAft>
              <a:buNone/>
            </a:pP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{0,1,2,…,99}</a:t>
            </a:r>
          </a:p>
        </p:txBody>
      </p:sp>
      <p:cxnSp>
        <p:nvCxnSpPr>
          <p:cNvPr id="107" name="Straight Arrow Connector 106"/>
          <p:cNvCxnSpPr/>
          <p:nvPr/>
        </p:nvCxnSpPr>
        <p:spPr bwMode="auto">
          <a:xfrm flipV="1">
            <a:off x="3021897" y="973014"/>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47" name="Rectangle 20"/>
          <p:cNvSpPr>
            <a:spLocks noChangeArrowheads="1"/>
          </p:cNvSpPr>
          <p:nvPr/>
        </p:nvSpPr>
        <p:spPr bwMode="auto">
          <a:xfrm>
            <a:off x="3637035" y="3901281"/>
            <a:ext cx="3381695"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line=1,s=s’</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b)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line=4,s=s’</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a:t>
            </a:r>
            <a:endParaRPr lang="en-US" dirty="0">
              <a:solidFill>
                <a:schemeClr val="accent2"/>
              </a:solidFill>
            </a:endParaRPr>
          </a:p>
        </p:txBody>
      </p:sp>
      <p:sp>
        <p:nvSpPr>
          <p:cNvPr id="111" name="Rectangle 20"/>
          <p:cNvSpPr>
            <a:spLocks noChangeArrowheads="1"/>
          </p:cNvSpPr>
          <p:nvPr/>
        </p:nvSpPr>
        <p:spPr bwMode="auto">
          <a:xfrm>
            <a:off x="4352193" y="3896380"/>
            <a:ext cx="207685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rPr>
              <a:t>line</a:t>
            </a:r>
            <a:r>
              <a:rPr lang="en-US" i="1" baseline="-25000" dirty="0">
                <a:solidFill>
                  <a:schemeClr val="accent2"/>
                </a:solidFill>
                <a:effectLst>
                  <a:outerShdw blurRad="38100" dist="38100" dir="2700000" algn="tl">
                    <a:srgbClr val="000000"/>
                  </a:outerShdw>
                </a:effectLst>
                <a:cs typeface="+mn-cs"/>
              </a:rPr>
              <a:t>=1,s=s’</a:t>
            </a:r>
            <a:r>
              <a:rPr lang="en-US" baseline="-25000" dirty="0">
                <a:solidFill>
                  <a:schemeClr val="accent2"/>
                </a:solidFill>
                <a:sym typeface="Symbol"/>
              </a:rPr>
              <a:t> </a:t>
            </a:r>
            <a:endParaRPr lang="en-US" dirty="0">
              <a:solidFill>
                <a:schemeClr val="accent2"/>
              </a:solidFill>
            </a:endParaRPr>
          </a:p>
        </p:txBody>
      </p:sp>
      <p:cxnSp>
        <p:nvCxnSpPr>
          <p:cNvPr id="114" name="Straight Arrow Connector 113"/>
          <p:cNvCxnSpPr/>
          <p:nvPr/>
        </p:nvCxnSpPr>
        <p:spPr bwMode="auto">
          <a:xfrm flipV="1">
            <a:off x="3200400" y="96841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4" name="Rectangle 3"/>
          <p:cNvSpPr/>
          <p:nvPr/>
        </p:nvSpPr>
        <p:spPr>
          <a:xfrm>
            <a:off x="3368453" y="3048000"/>
            <a:ext cx="889987" cy="461665"/>
          </a:xfrm>
          <a:prstGeom prst="rect">
            <a:avLst/>
          </a:prstGeom>
        </p:spPr>
        <p:txBody>
          <a:bodyPr wrap="none">
            <a:spAutoFit/>
          </a:bodyPr>
          <a:lstStyle/>
          <a:p>
            <a:r>
              <a:rPr lang="en-US" sz="2400" i="1" dirty="0">
                <a:solidFill>
                  <a:schemeClr val="accent2"/>
                </a:solidFill>
                <a:effectLst>
                  <a:outerShdw blurRad="38100" dist="38100" dir="2700000" algn="tl">
                    <a:srgbClr val="000000"/>
                  </a:outerShdw>
                </a:effectLst>
                <a:cs typeface="Times New Roman" pitchFamily="18" charset="0"/>
              </a:rPr>
              <a:t>s </a:t>
            </a:r>
            <a:r>
              <a:rPr lang="en-US" sz="2400" i="1" dirty="0">
                <a:solidFill>
                  <a:schemeClr val="accent2"/>
                </a:solidFill>
                <a:cs typeface="Times New Roman" pitchFamily="18" charset="0"/>
              </a:rPr>
              <a:t>= s’</a:t>
            </a:r>
            <a:endParaRPr lang="en-CA" sz="2400" i="1" dirty="0">
              <a:solidFill>
                <a:schemeClr val="accent2"/>
              </a:solidFill>
            </a:endParaRPr>
          </a:p>
        </p:txBody>
      </p:sp>
      <p:sp>
        <p:nvSpPr>
          <p:cNvPr id="74" name="Rectangle 19"/>
          <p:cNvSpPr>
            <a:spLocks noChangeArrowheads="1"/>
          </p:cNvSpPr>
          <p:nvPr/>
        </p:nvSpPr>
        <p:spPr bwMode="auto">
          <a:xfrm>
            <a:off x="4411975" y="3352800"/>
            <a:ext cx="427482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a:solidFill>
                  <a:schemeClr val="accent2"/>
                </a:solidFill>
                <a:effectLst>
                  <a:outerShdw blurRad="38100" dist="38100" dir="2700000" algn="tl">
                    <a:srgbClr val="000000"/>
                  </a:outerShdw>
                </a:effectLst>
                <a:cs typeface="+mn-cs"/>
                <a:sym typeface="Symbol" pitchFamily="18" charset="2"/>
              </a:rPr>
              <a:t>s’</a:t>
            </a:r>
            <a:r>
              <a:rPr lang="en-US" i="1" dirty="0">
                <a:solidFill>
                  <a:schemeClr val="accent2"/>
                </a:solidFill>
                <a:effectLst>
                  <a:outerShdw blurRad="38100" dist="38100" dir="2700000" algn="tl">
                    <a:srgbClr val="000000"/>
                  </a:outerShdw>
                </a:effectLst>
                <a:cs typeface="+mn-cs"/>
                <a:sym typeface="Symbol"/>
              </a:rPr>
              <a:t>[0..99], </a:t>
            </a:r>
            <a:r>
              <a:rPr lang="en-US" i="1" dirty="0" err="1">
                <a:solidFill>
                  <a:schemeClr val="accent2"/>
                </a:solidFill>
                <a:effectLst>
                  <a:outerShdw blurRad="38100" dist="38100" dir="2700000" algn="tl">
                    <a:srgbClr val="000000"/>
                  </a:outerShdw>
                </a:effectLst>
                <a:cs typeface="+mn-cs"/>
                <a:sym typeface="Symbol"/>
              </a:rPr>
              <a:t>x’</a:t>
            </a:r>
            <a:r>
              <a:rPr lang="en-US" i="1" dirty="0" err="1">
                <a:solidFill>
                  <a:schemeClr val="accent2"/>
                </a:solidFill>
                <a:effectLst>
                  <a:outerShdw blurRad="38100" dist="38100" dir="2700000" algn="tl">
                    <a:srgbClr val="000000"/>
                  </a:outerShdw>
                </a:effectLst>
                <a:cs typeface="+mn-cs"/>
                <a:sym typeface="Symbol" pitchFamily="18" charset="2"/>
              </a:rPr>
              <a:t>,y</a:t>
            </a:r>
            <a:r>
              <a:rPr lang="en-US" i="1" dirty="0">
                <a:solidFill>
                  <a:schemeClr val="accent2"/>
                </a:solidFill>
                <a:effectLst>
                  <a:outerShdw blurRad="38100" dist="38100" dir="2700000" algn="tl">
                    <a:srgbClr val="000000"/>
                  </a:outerShdw>
                </a:effectLst>
                <a:cs typeface="+mn-cs"/>
                <a:sym typeface="Symbol" pitchFamily="18" charset="2"/>
              </a:rPr>
              <a:t>’</a:t>
            </a:r>
            <a:r>
              <a:rPr lang="en-US" i="1" dirty="0">
                <a:solidFill>
                  <a:schemeClr val="accent2"/>
                </a:solidFill>
                <a:effectLst>
                  <a:outerShdw blurRad="38100" dist="38100" dir="2700000" algn="tl">
                    <a:srgbClr val="000000"/>
                  </a:outerShdw>
                </a:effectLst>
                <a:sym typeface="Symbol"/>
              </a:rPr>
              <a:t>[0..9]</a:t>
            </a:r>
            <a:endParaRPr lang="el-GR" dirty="0">
              <a:cs typeface="+mn-cs"/>
              <a:sym typeface="Symbol" pitchFamily="18" charset="2"/>
            </a:endParaRPr>
          </a:p>
        </p:txBody>
      </p:sp>
      <p:grpSp>
        <p:nvGrpSpPr>
          <p:cNvPr id="73" name="Group 72"/>
          <p:cNvGrpSpPr/>
          <p:nvPr/>
        </p:nvGrpSpPr>
        <p:grpSpPr>
          <a:xfrm>
            <a:off x="3434862" y="581024"/>
            <a:ext cx="5480050" cy="2390776"/>
            <a:chOff x="928688" y="4343401"/>
            <a:chExt cx="5480050" cy="2390776"/>
          </a:xfrm>
        </p:grpSpPr>
        <p:grpSp>
          <p:nvGrpSpPr>
            <p:cNvPr id="75" name="Group 22"/>
            <p:cNvGrpSpPr>
              <a:grpSpLocks/>
            </p:cNvGrpSpPr>
            <p:nvPr/>
          </p:nvGrpSpPr>
          <p:grpSpPr bwMode="auto">
            <a:xfrm>
              <a:off x="928688" y="4343401"/>
              <a:ext cx="5480050" cy="2390776"/>
              <a:chOff x="489" y="2741"/>
              <a:chExt cx="3452" cy="1506"/>
            </a:xfrm>
          </p:grpSpPr>
          <p:sp>
            <p:nvSpPr>
              <p:cNvPr id="77" name="Text Box 23"/>
              <p:cNvSpPr txBox="1">
                <a:spLocks noChangeArrowheads="1"/>
              </p:cNvSpPr>
              <p:nvPr/>
            </p:nvSpPr>
            <p:spPr bwMode="auto">
              <a:xfrm>
                <a:off x="1353" y="3036"/>
                <a:ext cx="1431"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&lt;loop-invariant&gt;</a:t>
                </a:r>
              </a:p>
              <a:p>
                <a:pPr eaLnBrk="1" hangingPunct="1">
                  <a:spcBef>
                    <a:spcPct val="0"/>
                  </a:spcBef>
                </a:pPr>
                <a:r>
                  <a:rPr lang="en-CA" altLang="en-US" sz="2400" dirty="0">
                    <a:solidFill>
                      <a:schemeClr val="accent1"/>
                    </a:solidFill>
                    <a:latin typeface="Times New Roman" pitchFamily="18" charset="0"/>
                  </a:rPr>
                  <a:t>&lt;exit Cond&gt;</a:t>
                </a:r>
                <a:endParaRPr lang="en-US" altLang="en-US" sz="2400" dirty="0">
                  <a:solidFill>
                    <a:srgbClr val="33CC33"/>
                  </a:solidFill>
                  <a:latin typeface="Times New Roman" pitchFamily="18" charset="0"/>
                </a:endParaRPr>
              </a:p>
              <a:p>
                <a:pPr eaLnBrk="1" hangingPunct="1">
                  <a:spcBef>
                    <a:spcPct val="0"/>
                  </a:spcBef>
                </a:pPr>
                <a:r>
                  <a:rPr lang="en-CA" altLang="en-US" sz="2400" dirty="0">
                    <a:solidFill>
                      <a:schemeClr val="accent2"/>
                    </a:solidFill>
                    <a:latin typeface="Times New Roman" pitchFamily="18" charset="0"/>
                  </a:rPr>
                  <a:t>code</a:t>
                </a:r>
                <a:r>
                  <a:rPr lang="en-US" altLang="en-US" sz="2400" dirty="0">
                    <a:solidFill>
                      <a:schemeClr val="accent2"/>
                    </a:solidFill>
                    <a:latin typeface="Times New Roman" pitchFamily="18" charset="0"/>
                  </a:rPr>
                  <a:t>C</a:t>
                </a:r>
                <a:endParaRPr lang="en-CA" altLang="en-US" sz="2400" dirty="0">
                  <a:solidFill>
                    <a:schemeClr val="accent2"/>
                  </a:solidFill>
                  <a:latin typeface="Times New Roman" pitchFamily="18" charset="0"/>
                </a:endParaRPr>
              </a:p>
            </p:txBody>
          </p:sp>
          <p:sp>
            <p:nvSpPr>
              <p:cNvPr id="78" name="Text Box 24"/>
              <p:cNvSpPr txBox="1">
                <a:spLocks noChangeArrowheads="1"/>
              </p:cNvSpPr>
              <p:nvPr/>
            </p:nvSpPr>
            <p:spPr bwMode="auto">
              <a:xfrm>
                <a:off x="2863" y="3724"/>
                <a:ext cx="10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a:t>
                </a:r>
                <a:r>
                  <a:rPr lang="en-CA" altLang="en-US" sz="2400" dirty="0" err="1">
                    <a:solidFill>
                      <a:srgbClr val="33CC33"/>
                    </a:solidFill>
                    <a:latin typeface="Times New Roman" pitchFamily="18" charset="0"/>
                  </a:rPr>
                  <a:t>postCond</a:t>
                </a:r>
                <a:r>
                  <a:rPr lang="en-CA" altLang="en-US" sz="2400" dirty="0">
                    <a:solidFill>
                      <a:srgbClr val="33CC33"/>
                    </a:solidFill>
                    <a:latin typeface="Times New Roman" pitchFamily="18" charset="0"/>
                  </a:rPr>
                  <a:t>&gt;</a:t>
                </a:r>
              </a:p>
              <a:p>
                <a:pPr eaLnBrk="1" hangingPunct="1">
                  <a:spcBef>
                    <a:spcPct val="0"/>
                  </a:spcBef>
                </a:pPr>
                <a:endParaRPr lang="en-CA" altLang="en-US" sz="2400" dirty="0">
                  <a:solidFill>
                    <a:srgbClr val="33CC33"/>
                  </a:solidFill>
                  <a:latin typeface="Times New Roman" pitchFamily="18" charset="0"/>
                </a:endParaRPr>
              </a:p>
            </p:txBody>
          </p:sp>
          <p:sp>
            <p:nvSpPr>
              <p:cNvPr id="85" name="AutoShape 25"/>
              <p:cNvSpPr>
                <a:spLocks noChangeArrowheads="1"/>
              </p:cNvSpPr>
              <p:nvPr/>
            </p:nvSpPr>
            <p:spPr bwMode="auto">
              <a:xfrm>
                <a:off x="2309" y="3691"/>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86" name="Text Box 26"/>
              <p:cNvSpPr txBox="1">
                <a:spLocks noChangeArrowheads="1"/>
              </p:cNvSpPr>
              <p:nvPr/>
            </p:nvSpPr>
            <p:spPr bwMode="auto">
              <a:xfrm>
                <a:off x="489" y="2741"/>
                <a:ext cx="16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chemeClr val="tx2"/>
                    </a:solidFill>
                    <a:latin typeface="Times New Roman" pitchFamily="18" charset="0"/>
                  </a:rPr>
                  <a:t>Clean up loose ends</a:t>
                </a:r>
              </a:p>
              <a:p>
                <a:pPr eaLnBrk="1" hangingPunct="1">
                  <a:spcBef>
                    <a:spcPct val="0"/>
                  </a:spcBef>
                </a:pPr>
                <a:endParaRPr lang="en-CA" altLang="en-US" sz="2400" dirty="0">
                  <a:solidFill>
                    <a:schemeClr val="tx2"/>
                  </a:solidFill>
                  <a:latin typeface="Times New Roman" pitchFamily="18" charset="0"/>
                </a:endParaRPr>
              </a:p>
            </p:txBody>
          </p:sp>
          <p:grpSp>
            <p:nvGrpSpPr>
              <p:cNvPr id="87" name="Group 27"/>
              <p:cNvGrpSpPr>
                <a:grpSpLocks noChangeAspect="1"/>
              </p:cNvGrpSpPr>
              <p:nvPr/>
            </p:nvGrpSpPr>
            <p:grpSpPr bwMode="auto">
              <a:xfrm>
                <a:off x="543" y="3024"/>
                <a:ext cx="705" cy="737"/>
                <a:chOff x="4641" y="2352"/>
                <a:chExt cx="735" cy="768"/>
              </a:xfrm>
            </p:grpSpPr>
            <p:sp>
              <p:nvSpPr>
                <p:cNvPr id="88" name="Freeform 28"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89" name="Group 29"/>
                <p:cNvGrpSpPr>
                  <a:grpSpLocks noChangeAspect="1"/>
                </p:cNvGrpSpPr>
                <p:nvPr/>
              </p:nvGrpSpPr>
              <p:grpSpPr bwMode="auto">
                <a:xfrm>
                  <a:off x="4703" y="2655"/>
                  <a:ext cx="208" cy="170"/>
                  <a:chOff x="1728" y="2064"/>
                  <a:chExt cx="768" cy="672"/>
                </a:xfrm>
              </p:grpSpPr>
              <p:sp>
                <p:nvSpPr>
                  <p:cNvPr id="99" name="AutoShape 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00" name="Line 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90" name="Oval 32"/>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sp>
              <p:nvSpPr>
                <p:cNvPr id="91" name="Picture 33"/>
                <p:cNvSpPr>
                  <a:spLocks noChangeAspect="1" noChangeArrowheads="1"/>
                </p:cNvSpPr>
                <p:nvPr/>
              </p:nvSpPr>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p>
              </p:txBody>
            </p:sp>
            <p:grpSp>
              <p:nvGrpSpPr>
                <p:cNvPr id="92" name="Group 34"/>
                <p:cNvGrpSpPr>
                  <a:grpSpLocks noChangeAspect="1"/>
                </p:cNvGrpSpPr>
                <p:nvPr/>
              </p:nvGrpSpPr>
              <p:grpSpPr bwMode="auto">
                <a:xfrm rot="2360341">
                  <a:off x="4794" y="2352"/>
                  <a:ext cx="342" cy="428"/>
                  <a:chOff x="2227" y="1194"/>
                  <a:chExt cx="1944" cy="2413"/>
                </a:xfrm>
              </p:grpSpPr>
              <p:sp>
                <p:nvSpPr>
                  <p:cNvPr id="93" name="Freeform 35"/>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36"/>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37"/>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8"/>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9"/>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 name="Freeform 40"/>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76" name="Picture 3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550405" y="5253498"/>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Rectangle 1"/>
          <p:cNvSpPr/>
          <p:nvPr/>
        </p:nvSpPr>
        <p:spPr>
          <a:xfrm>
            <a:off x="1174054" y="5010090"/>
            <a:ext cx="1188146" cy="400110"/>
          </a:xfrm>
          <a:prstGeom prst="rect">
            <a:avLst/>
          </a:prstGeom>
        </p:spPr>
        <p:txBody>
          <a:bodyPr wrap="none">
            <a:spAutoFit/>
          </a:bodyPr>
          <a:lstStyle/>
          <a:p>
            <a:r>
              <a:rPr lang="en-US" sz="2000" dirty="0">
                <a:solidFill>
                  <a:schemeClr val="bg2"/>
                </a:solidFill>
              </a:rPr>
              <a:t>exit when</a:t>
            </a:r>
            <a:endParaRPr lang="en-CA" sz="2000" dirty="0"/>
          </a:p>
        </p:txBody>
      </p:sp>
      <p:sp>
        <p:nvSpPr>
          <p:cNvPr id="5" name="Rectangle 4"/>
          <p:cNvSpPr/>
          <p:nvPr/>
        </p:nvSpPr>
        <p:spPr>
          <a:xfrm>
            <a:off x="2864143" y="598010"/>
            <a:ext cx="338554" cy="461665"/>
          </a:xfrm>
          <a:prstGeom prst="rect">
            <a:avLst/>
          </a:prstGeom>
        </p:spPr>
        <p:txBody>
          <a:bodyPr wrap="none">
            <a:spAutoFit/>
          </a:bodyPr>
          <a:lstStyle/>
          <a:p>
            <a:r>
              <a:rPr lang="en-US" sz="2400" dirty="0">
                <a:solidFill>
                  <a:srgbClr val="FF0000"/>
                </a:solidFill>
                <a:effectLst>
                  <a:outerShdw blurRad="38100" dist="38100" dir="2700000" algn="tl">
                    <a:srgbClr val="000000"/>
                  </a:outerShdw>
                </a:effectLst>
              </a:rPr>
              <a:t>b</a:t>
            </a:r>
            <a:endParaRPr lang="en-CA" sz="2400" dirty="0">
              <a:solidFill>
                <a:srgbClr val="FF0000"/>
              </a:solidFill>
            </a:endParaRPr>
          </a:p>
        </p:txBody>
      </p:sp>
      <p:grpSp>
        <p:nvGrpSpPr>
          <p:cNvPr id="8" name="Group 7"/>
          <p:cNvGrpSpPr/>
          <p:nvPr/>
        </p:nvGrpSpPr>
        <p:grpSpPr>
          <a:xfrm>
            <a:off x="2253863" y="4748520"/>
            <a:ext cx="1582784" cy="1800000"/>
            <a:chOff x="2253863" y="4748520"/>
            <a:chExt cx="1582784" cy="1800000"/>
          </a:xfrm>
        </p:grpSpPr>
        <p:sp>
          <p:nvSpPr>
            <p:cNvPr id="124" name="Rectangle 123"/>
            <p:cNvSpPr/>
            <p:nvPr/>
          </p:nvSpPr>
          <p:spPr>
            <a:xfrm>
              <a:off x="3044647" y="4748520"/>
              <a:ext cx="792000" cy="1800000"/>
            </a:xfrm>
            <a:prstGeom prst="rect">
              <a:avLst/>
            </a:prstGeom>
            <a:solidFill>
              <a:schemeClr val="tx1"/>
            </a:solidFill>
            <a:ln>
              <a:noFill/>
            </a:ln>
          </p:spPr>
          <p:txBody>
            <a:bodyPr wrap="square" rtlCol="0" anchor="ctr">
              <a:spAutoFit/>
            </a:bodyPr>
            <a:lstStyle/>
            <a:p>
              <a:pPr algn="l"/>
              <a:endParaRPr lang="en-US" sz="2400" dirty="0"/>
            </a:p>
          </p:txBody>
        </p:sp>
        <p:sp>
          <p:nvSpPr>
            <p:cNvPr id="101" name="Rectangle 100"/>
            <p:cNvSpPr/>
            <p:nvPr/>
          </p:nvSpPr>
          <p:spPr>
            <a:xfrm>
              <a:off x="2253863" y="4999380"/>
              <a:ext cx="1550424" cy="400110"/>
            </a:xfrm>
            <a:prstGeom prst="rect">
              <a:avLst/>
            </a:prstGeom>
          </p:spPr>
          <p:txBody>
            <a:bodyPr wrap="none">
              <a:spAutoFit/>
            </a:bodyPr>
            <a:lstStyle/>
            <a:p>
              <a:r>
                <a:rPr lang="en-US" sz="2000" dirty="0">
                  <a:solidFill>
                    <a:schemeClr val="bg2"/>
                  </a:solidFill>
                </a:rPr>
                <a:t>head at blank</a:t>
              </a:r>
              <a:endParaRPr lang="en-CA" sz="2000" dirty="0"/>
            </a:p>
          </p:txBody>
        </p:sp>
      </p:grpSp>
      <p:sp>
        <p:nvSpPr>
          <p:cNvPr id="104" name="Rectangle 20"/>
          <p:cNvSpPr>
            <a:spLocks noChangeArrowheads="1"/>
          </p:cNvSpPr>
          <p:nvPr/>
        </p:nvSpPr>
        <p:spPr bwMode="auto">
          <a:xfrm>
            <a:off x="6353175" y="4413885"/>
            <a:ext cx="2532809" cy="379591"/>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baseline="-25000" dirty="0">
                <a:solidFill>
                  <a:schemeClr val="accent2"/>
                </a:solidFill>
                <a:effectLst>
                  <a:outerShdw blurRad="38100" dist="38100" dir="2700000" algn="tl">
                    <a:srgbClr val="000000"/>
                  </a:outerShdw>
                </a:effectLst>
                <a:cs typeface="+mn-cs"/>
              </a:rPr>
              <a:t>high order of s’,  </a:t>
            </a:r>
            <a:r>
              <a:rPr lang="en-US" baseline="-25000" dirty="0">
                <a:solidFill>
                  <a:schemeClr val="accent2"/>
                </a:solidFill>
                <a:effectLst>
                  <a:outerShdw blurRad="38100" dist="38100" dir="2700000" algn="tl">
                    <a:srgbClr val="000000"/>
                  </a:outerShdw>
                </a:effectLst>
                <a:cs typeface="+mn-cs"/>
                <a:sym typeface="Symbol"/>
              </a:rPr>
              <a:t></a:t>
            </a:r>
            <a:r>
              <a:rPr lang="en-US" baseline="-25000" dirty="0">
                <a:solidFill>
                  <a:schemeClr val="accent2"/>
                </a:solidFill>
                <a:sym typeface="Symbol"/>
              </a:rPr>
              <a:t></a:t>
            </a:r>
            <a:endParaRPr lang="en-US" baseline="-25000" dirty="0">
              <a:solidFill>
                <a:schemeClr val="accent2"/>
              </a:solidFill>
            </a:endParaRPr>
          </a:p>
        </p:txBody>
      </p:sp>
      <p:grpSp>
        <p:nvGrpSpPr>
          <p:cNvPr id="7" name="Group 6"/>
          <p:cNvGrpSpPr/>
          <p:nvPr/>
        </p:nvGrpSpPr>
        <p:grpSpPr>
          <a:xfrm>
            <a:off x="158115" y="6422838"/>
            <a:ext cx="3690877" cy="587562"/>
            <a:chOff x="158115" y="6060004"/>
            <a:chExt cx="3690877" cy="587562"/>
          </a:xfrm>
        </p:grpSpPr>
        <p:sp>
          <p:nvSpPr>
            <p:cNvPr id="103" name="Rectangle 102"/>
            <p:cNvSpPr/>
            <p:nvPr/>
          </p:nvSpPr>
          <p:spPr>
            <a:xfrm>
              <a:off x="168098" y="6111770"/>
              <a:ext cx="3680894" cy="535796"/>
            </a:xfrm>
            <a:prstGeom prst="rect">
              <a:avLst/>
            </a:prstGeom>
            <a:solidFill>
              <a:schemeClr val="tx1"/>
            </a:solidFill>
            <a:ln>
              <a:noFill/>
            </a:ln>
          </p:spPr>
          <p:txBody>
            <a:bodyPr wrap="square" rtlCol="0" anchor="ctr">
              <a:spAutoFit/>
            </a:bodyPr>
            <a:lstStyle/>
            <a:p>
              <a:pPr algn="l"/>
              <a:endParaRPr lang="en-US" sz="2400" dirty="0"/>
            </a:p>
          </p:txBody>
        </p:sp>
        <p:sp>
          <p:nvSpPr>
            <p:cNvPr id="123" name="Rectangle 122"/>
            <p:cNvSpPr/>
            <p:nvPr/>
          </p:nvSpPr>
          <p:spPr>
            <a:xfrm>
              <a:off x="158115" y="6060004"/>
              <a:ext cx="3678532" cy="400110"/>
            </a:xfrm>
            <a:prstGeom prst="rect">
              <a:avLst/>
            </a:prstGeom>
          </p:spPr>
          <p:txBody>
            <a:bodyPr wrap="square">
              <a:spAutoFit/>
            </a:bodyPr>
            <a:lstStyle/>
            <a:p>
              <a:r>
                <a:rPr lang="en-US" sz="2000" dirty="0">
                  <a:solidFill>
                    <a:schemeClr val="bg2"/>
                  </a:solidFill>
                </a:rPr>
                <a:t>4:  save value in two cells.</a:t>
              </a:r>
              <a:endParaRPr lang="en-CA" sz="2000" dirty="0"/>
            </a:p>
          </p:txBody>
        </p:sp>
      </p:grpSp>
      <p:sp>
        <p:nvSpPr>
          <p:cNvPr id="125" name="Rectangle 124"/>
          <p:cNvSpPr/>
          <p:nvPr/>
        </p:nvSpPr>
        <p:spPr>
          <a:xfrm>
            <a:off x="2881436" y="590098"/>
            <a:ext cx="338554" cy="461665"/>
          </a:xfrm>
          <a:prstGeom prst="rect">
            <a:avLst/>
          </a:prstGeom>
        </p:spPr>
        <p:txBody>
          <a:bodyPr wrap="none">
            <a:spAutoFit/>
          </a:bodyPr>
          <a:lstStyle/>
          <a:p>
            <a:r>
              <a:rPr lang="en-US" sz="2400" dirty="0">
                <a:solidFill>
                  <a:srgbClr val="FF0000"/>
                </a:solidFill>
                <a:effectLst>
                  <a:outerShdw blurRad="38100" dist="38100" dir="2700000" algn="tl">
                    <a:srgbClr val="000000"/>
                  </a:outerShdw>
                </a:effectLst>
              </a:rPr>
              <a:t>2</a:t>
            </a:r>
            <a:endParaRPr lang="en-CA" sz="2400" dirty="0">
              <a:solidFill>
                <a:srgbClr val="FF0000"/>
              </a:solidFill>
            </a:endParaRPr>
          </a:p>
        </p:txBody>
      </p:sp>
      <p:sp>
        <p:nvSpPr>
          <p:cNvPr id="127" name="Rectangle 126"/>
          <p:cNvSpPr/>
          <p:nvPr/>
        </p:nvSpPr>
        <p:spPr>
          <a:xfrm>
            <a:off x="3027576" y="587990"/>
            <a:ext cx="338554" cy="461665"/>
          </a:xfrm>
          <a:prstGeom prst="rect">
            <a:avLst/>
          </a:prstGeom>
        </p:spPr>
        <p:txBody>
          <a:bodyPr wrap="none">
            <a:spAutoFit/>
          </a:bodyPr>
          <a:lstStyle/>
          <a:p>
            <a:r>
              <a:rPr lang="en-US" sz="2400" dirty="0">
                <a:solidFill>
                  <a:srgbClr val="FF0000"/>
                </a:solidFill>
                <a:effectLst>
                  <a:outerShdw blurRad="38100" dist="38100" dir="2700000" algn="tl">
                    <a:srgbClr val="000000"/>
                  </a:outerShdw>
                </a:effectLst>
              </a:rPr>
              <a:t>7</a:t>
            </a:r>
            <a:endParaRPr lang="en-CA" sz="2400" dirty="0">
              <a:solidFill>
                <a:srgbClr val="FF0000"/>
              </a:solidFill>
            </a:endParaRPr>
          </a:p>
        </p:txBody>
      </p:sp>
      <p:sp>
        <p:nvSpPr>
          <p:cNvPr id="130" name="Rectangle 20"/>
          <p:cNvSpPr>
            <a:spLocks noChangeArrowheads="1"/>
          </p:cNvSpPr>
          <p:nvPr/>
        </p:nvSpPr>
        <p:spPr bwMode="auto">
          <a:xfrm>
            <a:off x="3657600" y="4684693"/>
            <a:ext cx="3381695"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line=1,s=s’</a:t>
            </a:r>
            <a:r>
              <a:rPr lang="en-US" baseline="-25000" dirty="0">
                <a:solidFill>
                  <a:schemeClr val="accent2"/>
                </a:solidFill>
                <a:sym typeface="Symbol"/>
              </a:rPr>
              <a:t> </a:t>
            </a:r>
            <a:r>
              <a:rPr lang="en-US" i="1" dirty="0">
                <a:solidFill>
                  <a:schemeClr val="accent2"/>
                </a:solidFill>
                <a:effectLst>
                  <a:outerShdw blurRad="38100" dist="38100" dir="2700000" algn="tl">
                    <a:srgbClr val="000000"/>
                  </a:outerShdw>
                </a:effectLst>
                <a:cs typeface="+mn-cs"/>
              </a:rPr>
              <a:t>, b) </a:t>
            </a:r>
          </a:p>
          <a:p>
            <a:pPr eaLnBrk="0" hangingPunct="0">
              <a:defRPr/>
            </a:pPr>
            <a:r>
              <a:rPr lang="en-US" i="1" dirty="0">
                <a:solidFill>
                  <a:schemeClr val="accent2"/>
                </a:solidFill>
                <a:effectLst>
                  <a:outerShdw blurRad="38100" dist="38100" dir="2700000" algn="tl">
                    <a:srgbClr val="000000"/>
                  </a:outerShdw>
                </a:effectLst>
                <a:cs typeface="+mn-cs"/>
              </a:rPr>
              <a:t>        = </a:t>
            </a:r>
            <a:r>
              <a:rPr lang="en-US" dirty="0">
                <a:solidFill>
                  <a:schemeClr val="accent2"/>
                </a:solidFill>
                <a:sym typeface="Symbol"/>
              </a:rPr>
              <a:t></a:t>
            </a:r>
            <a:r>
              <a:rPr lang="en-US" i="1"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sym typeface="Symbol"/>
              </a:rPr>
              <a:t></a:t>
            </a:r>
            <a:r>
              <a:rPr lang="en-US" i="1" baseline="-25000" dirty="0" err="1">
                <a:solidFill>
                  <a:schemeClr val="accent2"/>
                </a:solidFill>
                <a:effectLst>
                  <a:outerShdw blurRad="38100" dist="38100" dir="2700000" algn="tl">
                    <a:srgbClr val="000000"/>
                  </a:outerShdw>
                </a:effectLst>
                <a:cs typeface="+mn-cs"/>
                <a:sym typeface="Symbol"/>
              </a:rPr>
              <a:t>halt</a:t>
            </a:r>
            <a:r>
              <a:rPr lang="en-US" baseline="-25000" dirty="0">
                <a:solidFill>
                  <a:schemeClr val="accent2"/>
                </a:solidFill>
                <a:sym typeface="Symbol"/>
              </a:rPr>
              <a:t></a:t>
            </a:r>
            <a:r>
              <a:rPr lang="en-US" i="1" dirty="0">
                <a:solidFill>
                  <a:schemeClr val="accent2"/>
                </a:solidFill>
                <a:effectLst>
                  <a:outerShdw blurRad="38100" dist="38100" dir="2700000" algn="tl">
                    <a:srgbClr val="000000"/>
                  </a:outerShdw>
                </a:effectLst>
                <a:cs typeface="+mn-cs"/>
              </a:rPr>
              <a:t>,</a:t>
            </a:r>
            <a:endParaRPr lang="en-US" dirty="0">
              <a:solidFill>
                <a:schemeClr val="accent2"/>
              </a:solidFill>
            </a:endParaRPr>
          </a:p>
        </p:txBody>
      </p:sp>
      <p:sp>
        <p:nvSpPr>
          <p:cNvPr id="131" name="Rectangle 20"/>
          <p:cNvSpPr>
            <a:spLocks noChangeArrowheads="1"/>
          </p:cNvSpPr>
          <p:nvPr/>
        </p:nvSpPr>
        <p:spPr bwMode="auto">
          <a:xfrm>
            <a:off x="4372758" y="4679792"/>
            <a:ext cx="207685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r>
              <a:rPr lang="en-US" baseline="-25000" dirty="0">
                <a:solidFill>
                  <a:schemeClr val="accent2"/>
                </a:solidFill>
                <a:sym typeface="Symbol"/>
              </a:rPr>
              <a:t></a:t>
            </a:r>
            <a:r>
              <a:rPr lang="en-US" i="1" baseline="-25000" dirty="0">
                <a:solidFill>
                  <a:schemeClr val="accent2"/>
                </a:solidFill>
                <a:effectLst>
                  <a:outerShdw blurRad="38100" dist="38100" dir="2700000" algn="tl">
                    <a:srgbClr val="000000"/>
                  </a:outerShdw>
                </a:effectLst>
                <a:cs typeface="+mn-cs"/>
              </a:rPr>
              <a:t>line=4,s=s’</a:t>
            </a:r>
            <a:r>
              <a:rPr lang="en-US" baseline="-25000" dirty="0">
                <a:solidFill>
                  <a:schemeClr val="accent2"/>
                </a:solidFill>
                <a:sym typeface="Symbol"/>
              </a:rPr>
              <a:t> </a:t>
            </a:r>
            <a:endParaRPr lang="en-US" dirty="0">
              <a:solidFill>
                <a:schemeClr val="accent2"/>
              </a:solidFill>
            </a:endParaRPr>
          </a:p>
        </p:txBody>
      </p:sp>
      <p:sp>
        <p:nvSpPr>
          <p:cNvPr id="132" name="Rectangle 20"/>
          <p:cNvSpPr>
            <a:spLocks noChangeArrowheads="1"/>
          </p:cNvSpPr>
          <p:nvPr/>
        </p:nvSpPr>
        <p:spPr bwMode="auto">
          <a:xfrm>
            <a:off x="5638800" y="5197297"/>
            <a:ext cx="2518382" cy="379591"/>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baseline="-25000" dirty="0">
                <a:solidFill>
                  <a:schemeClr val="accent2"/>
                </a:solidFill>
                <a:effectLst>
                  <a:outerShdw blurRad="38100" dist="38100" dir="2700000" algn="tl">
                    <a:srgbClr val="000000"/>
                  </a:outerShdw>
                </a:effectLst>
                <a:cs typeface="+mn-cs"/>
              </a:rPr>
              <a:t>low order of s’,  </a:t>
            </a:r>
            <a:r>
              <a:rPr lang="en-US" baseline="-25000" dirty="0">
                <a:solidFill>
                  <a:schemeClr val="accent2"/>
                </a:solidFill>
                <a:effectLst>
                  <a:outerShdw blurRad="38100" dist="38100" dir="2700000" algn="tl">
                    <a:srgbClr val="000000"/>
                  </a:outerShdw>
                </a:effectLst>
                <a:cs typeface="+mn-cs"/>
                <a:sym typeface="Symbol"/>
              </a:rPr>
              <a:t></a:t>
            </a:r>
            <a:r>
              <a:rPr lang="en-US" baseline="-25000" dirty="0">
                <a:solidFill>
                  <a:schemeClr val="accent2"/>
                </a:solidFill>
                <a:sym typeface="Symbol"/>
              </a:rPr>
              <a:t></a:t>
            </a:r>
            <a:endParaRPr lang="en-US" baseline="-25000" dirty="0">
              <a:solidFill>
                <a:schemeClr val="accent2"/>
              </a:solidFill>
            </a:endParaRPr>
          </a:p>
        </p:txBody>
      </p:sp>
    </p:spTree>
    <p:extLst>
      <p:ext uri="{BB962C8B-B14F-4D97-AF65-F5344CB8AC3E}">
        <p14:creationId xmlns:p14="http://schemas.microsoft.com/office/powerpoint/2010/main" val="1568535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additive="base">
                                        <p:cTn id="7" dur="500" fill="hold"/>
                                        <p:tgtEl>
                                          <p:spTgt spid="74"/>
                                        </p:tgtEl>
                                        <p:attrNameLst>
                                          <p:attrName>ppt_x</p:attrName>
                                        </p:attrNameLst>
                                      </p:cBhvr>
                                      <p:tavLst>
                                        <p:tav tm="0">
                                          <p:val>
                                            <p:strVal val="#ppt_x"/>
                                          </p:val>
                                        </p:tav>
                                        <p:tav tm="100000">
                                          <p:val>
                                            <p:strVal val="#ppt_x"/>
                                          </p:val>
                                        </p:tav>
                                      </p:tavLst>
                                    </p:anim>
                                    <p:anim calcmode="lin" valueType="num">
                                      <p:cBhvr additive="base">
                                        <p:cTn id="8" dur="500" fill="hold"/>
                                        <p:tgtEl>
                                          <p:spTgt spid="7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11">
                                            <p:txEl>
                                              <p:pRg st="0" end="0"/>
                                            </p:txEl>
                                          </p:spTgt>
                                        </p:tgtEl>
                                        <p:attrNameLst>
                                          <p:attrName>style.visibility</p:attrName>
                                        </p:attrNameLst>
                                      </p:cBhvr>
                                      <p:to>
                                        <p:strVal val="visible"/>
                                      </p:to>
                                    </p:set>
                                    <p:anim calcmode="lin" valueType="num">
                                      <p:cBhvr additive="base">
                                        <p:cTn id="17" dur="500" fill="hold"/>
                                        <p:tgtEl>
                                          <p:spTgt spid="111">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7"/>
                                        </p:tgtEl>
                                        <p:attrNameLst>
                                          <p:attrName>style.visibility</p:attrName>
                                        </p:attrNameLst>
                                      </p:cBhvr>
                                      <p:to>
                                        <p:strVal val="visible"/>
                                      </p:to>
                                    </p:set>
                                    <p:anim calcmode="lin" valueType="num">
                                      <p:cBhvr additive="base">
                                        <p:cTn id="23" dur="500" fill="hold"/>
                                        <p:tgtEl>
                                          <p:spTgt spid="47"/>
                                        </p:tgtEl>
                                        <p:attrNameLst>
                                          <p:attrName>ppt_x</p:attrName>
                                        </p:attrNameLst>
                                      </p:cBhvr>
                                      <p:tavLst>
                                        <p:tav tm="0">
                                          <p:val>
                                            <p:strVal val="#ppt_x"/>
                                          </p:val>
                                        </p:tav>
                                        <p:tav tm="100000">
                                          <p:val>
                                            <p:strVal val="#ppt_x"/>
                                          </p:val>
                                        </p:tav>
                                      </p:tavLst>
                                    </p:anim>
                                    <p:anim calcmode="lin" valueType="num">
                                      <p:cBhvr additive="base">
                                        <p:cTn id="24" dur="500" fill="hold"/>
                                        <p:tgtEl>
                                          <p:spTgt spid="4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04">
                                            <p:txEl>
                                              <p:pRg st="0" end="0"/>
                                            </p:txEl>
                                          </p:spTgt>
                                        </p:tgtEl>
                                        <p:attrNameLst>
                                          <p:attrName>style.visibility</p:attrName>
                                        </p:attrNameLst>
                                      </p:cBhvr>
                                      <p:to>
                                        <p:strVal val="visible"/>
                                      </p:to>
                                    </p:set>
                                    <p:anim calcmode="lin" valueType="num">
                                      <p:cBhvr additive="base">
                                        <p:cTn id="27" dur="500" fill="hold"/>
                                        <p:tgtEl>
                                          <p:spTgt spid="104">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0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14"/>
                                        </p:tgtEl>
                                        <p:attrNameLst>
                                          <p:attrName>style.visibility</p:attrName>
                                        </p:attrNameLst>
                                      </p:cBhvr>
                                      <p:to>
                                        <p:strVal val="visible"/>
                                      </p:to>
                                    </p:set>
                                  </p:childTnLst>
                                </p:cTn>
                              </p:par>
                              <p:par>
                                <p:cTn id="33" presetID="1" presetClass="exit" presetSubtype="0" fill="hold" nodeType="withEffect">
                                  <p:stCondLst>
                                    <p:cond delay="0"/>
                                  </p:stCondLst>
                                  <p:childTnLst>
                                    <p:set>
                                      <p:cBhvr>
                                        <p:cTn id="34" dur="1" fill="hold">
                                          <p:stCondLst>
                                            <p:cond delay="0"/>
                                          </p:stCondLst>
                                        </p:cTn>
                                        <p:tgtEl>
                                          <p:spTgt spid="107"/>
                                        </p:tgtEl>
                                        <p:attrNameLst>
                                          <p:attrName>style.visibility</p:attrName>
                                        </p:attrNameLst>
                                      </p:cBhvr>
                                      <p:to>
                                        <p:strVal val="hidden"/>
                                      </p:to>
                                    </p:set>
                                  </p:childTnLst>
                                </p:cTn>
                              </p:par>
                              <p:par>
                                <p:cTn id="35" presetID="2" presetClass="entr" presetSubtype="8" fill="hold" nodeType="withEffect">
                                  <p:stCondLst>
                                    <p:cond delay="0"/>
                                  </p:stCondLst>
                                  <p:childTnLst>
                                    <p:set>
                                      <p:cBhvr>
                                        <p:cTn id="36" dur="1" fill="hold">
                                          <p:stCondLst>
                                            <p:cond delay="0"/>
                                          </p:stCondLst>
                                        </p:cTn>
                                        <p:tgtEl>
                                          <p:spTgt spid="125">
                                            <p:txEl>
                                              <p:pRg st="0" end="0"/>
                                            </p:txEl>
                                          </p:spTgt>
                                        </p:tgtEl>
                                        <p:attrNameLst>
                                          <p:attrName>style.visibility</p:attrName>
                                        </p:attrNameLst>
                                      </p:cBhvr>
                                      <p:to>
                                        <p:strVal val="visible"/>
                                      </p:to>
                                    </p:set>
                                    <p:anim calcmode="lin" valueType="num">
                                      <p:cBhvr additive="base">
                                        <p:cTn id="37" dur="500" fill="hold"/>
                                        <p:tgtEl>
                                          <p:spTgt spid="125">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25">
                                            <p:txEl>
                                              <p:pRg st="0" end="0"/>
                                            </p:txEl>
                                          </p:spTgt>
                                        </p:tgtEl>
                                        <p:attrNameLst>
                                          <p:attrName>ppt_y</p:attrName>
                                        </p:attrNameLst>
                                      </p:cBhvr>
                                      <p:tavLst>
                                        <p:tav tm="0">
                                          <p:val>
                                            <p:strVal val="#ppt_y"/>
                                          </p:val>
                                        </p:tav>
                                        <p:tav tm="100000">
                                          <p:val>
                                            <p:strVal val="#ppt_y"/>
                                          </p:val>
                                        </p:tav>
                                      </p:tavLst>
                                    </p:anim>
                                  </p:childTnLst>
                                </p:cTn>
                              </p:par>
                              <p:par>
                                <p:cTn id="39" presetID="1" presetClass="exit" presetSubtype="0" fill="hold" grpId="0" nodeType="withEffect">
                                  <p:stCondLst>
                                    <p:cond delay="0"/>
                                  </p:stCondLst>
                                  <p:childTnLst>
                                    <p:set>
                                      <p:cBhvr>
                                        <p:cTn id="40" dur="1" fill="hold">
                                          <p:stCondLst>
                                            <p:cond delay="0"/>
                                          </p:stCondLst>
                                        </p:cTn>
                                        <p:tgtEl>
                                          <p:spTgt spid="5">
                                            <p:txEl>
                                              <p:pRg st="0" end="0"/>
                                            </p:txEl>
                                          </p:spTgt>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31">
                                            <p:txEl>
                                              <p:pRg st="0" end="0"/>
                                            </p:txEl>
                                          </p:spTgt>
                                        </p:tgtEl>
                                        <p:attrNameLst>
                                          <p:attrName>style.visibility</p:attrName>
                                        </p:attrNameLst>
                                      </p:cBhvr>
                                      <p:to>
                                        <p:strVal val="visible"/>
                                      </p:to>
                                    </p:set>
                                    <p:anim calcmode="lin" valueType="num">
                                      <p:cBhvr additive="base">
                                        <p:cTn id="45" dur="500" fill="hold"/>
                                        <p:tgtEl>
                                          <p:spTgt spid="131">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31">
                                            <p:txEl>
                                              <p:pRg st="0" end="0"/>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130">
                                            <p:txEl>
                                              <p:pRg st="0" end="0"/>
                                            </p:txEl>
                                          </p:spTgt>
                                        </p:tgtEl>
                                        <p:attrNameLst>
                                          <p:attrName>style.visibility</p:attrName>
                                        </p:attrNameLst>
                                      </p:cBhvr>
                                      <p:to>
                                        <p:strVal val="visible"/>
                                      </p:to>
                                    </p:set>
                                    <p:anim calcmode="lin" valueType="num">
                                      <p:cBhvr additive="base">
                                        <p:cTn id="49" dur="500" fill="hold"/>
                                        <p:tgtEl>
                                          <p:spTgt spid="130">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0">
                                            <p:txEl>
                                              <p:pRg st="0" end="0"/>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32">
                                            <p:txEl>
                                              <p:pRg st="0" end="0"/>
                                            </p:txEl>
                                          </p:spTgt>
                                        </p:tgtEl>
                                        <p:attrNameLst>
                                          <p:attrName>style.visibility</p:attrName>
                                        </p:attrNameLst>
                                      </p:cBhvr>
                                      <p:to>
                                        <p:strVal val="visible"/>
                                      </p:to>
                                    </p:set>
                                    <p:anim calcmode="lin" valueType="num">
                                      <p:cBhvr additive="base">
                                        <p:cTn id="53" dur="500" fill="hold"/>
                                        <p:tgtEl>
                                          <p:spTgt spid="132">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32">
                                            <p:txEl>
                                              <p:pRg st="0" end="0"/>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30">
                                            <p:txEl>
                                              <p:pRg st="1" end="1"/>
                                            </p:txEl>
                                          </p:spTgt>
                                        </p:tgtEl>
                                        <p:attrNameLst>
                                          <p:attrName>style.visibility</p:attrName>
                                        </p:attrNameLst>
                                      </p:cBhvr>
                                      <p:to>
                                        <p:strVal val="visible"/>
                                      </p:to>
                                    </p:set>
                                    <p:anim calcmode="lin" valueType="num">
                                      <p:cBhvr additive="base">
                                        <p:cTn id="57" dur="500" fill="hold"/>
                                        <p:tgtEl>
                                          <p:spTgt spid="130">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3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27">
                                            <p:txEl>
                                              <p:pRg st="0" end="0"/>
                                            </p:txEl>
                                          </p:spTgt>
                                        </p:tgtEl>
                                        <p:attrNameLst>
                                          <p:attrName>style.visibility</p:attrName>
                                        </p:attrNameLst>
                                      </p:cBhvr>
                                      <p:to>
                                        <p:strVal val="visible"/>
                                      </p:to>
                                    </p:set>
                                    <p:anim calcmode="lin" valueType="num">
                                      <p:cBhvr additive="base">
                                        <p:cTn id="63" dur="500" fill="hold"/>
                                        <p:tgtEl>
                                          <p:spTgt spid="127">
                                            <p:txEl>
                                              <p:pRg st="0" end="0"/>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27">
                                            <p:txEl>
                                              <p:pRg st="0" end="0"/>
                                            </p:txEl>
                                          </p:spTgt>
                                        </p:tgtEl>
                                        <p:attrNameLst>
                                          <p:attrName>ppt_y</p:attrName>
                                        </p:attrNameLst>
                                      </p:cBhvr>
                                      <p:tavLst>
                                        <p:tav tm="0">
                                          <p:val>
                                            <p:strVal val="#ppt_y"/>
                                          </p:val>
                                        </p:tav>
                                        <p:tav tm="100000">
                                          <p:val>
                                            <p:strVal val="#ppt_y"/>
                                          </p:val>
                                        </p:tav>
                                      </p:tavLst>
                                    </p:anim>
                                  </p:childTnLst>
                                </p:cTn>
                              </p:par>
                              <p:par>
                                <p:cTn id="65" presetID="1" presetClass="exit" presetSubtype="0" fill="hold" nodeType="withEffect">
                                  <p:stCondLst>
                                    <p:cond delay="0"/>
                                  </p:stCondLst>
                                  <p:childTnLst>
                                    <p:set>
                                      <p:cBhvr>
                                        <p:cTn id="66" dur="1" fill="hold">
                                          <p:stCondLst>
                                            <p:cond delay="0"/>
                                          </p:stCondLst>
                                        </p:cTn>
                                        <p:tgtEl>
                                          <p:spTgt spid="1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 grpId="0"/>
      <p:bldP spid="74" grpId="0"/>
      <p:bldP spid="5" grpId="0" build="allAtOnce"/>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B9805476-C52A-433F-8D4E-3CC2D6EE3789}"/>
              </a:ext>
            </a:extLst>
          </p:cNvPr>
          <p:cNvSpPr txBox="1">
            <a:spLocks noChangeArrowheads="1"/>
          </p:cNvSpPr>
          <p:nvPr/>
        </p:nvSpPr>
        <p:spPr bwMode="auto">
          <a:xfrm>
            <a:off x="650544" y="-355916"/>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latin typeface="Times New Roman" panose="02020603050405020304" pitchFamily="18" charset="0"/>
                <a:cs typeface="Times New Roman" panose="02020603050405020304" pitchFamily="18" charset="0"/>
              </a:rPr>
              <a:t>Steps for writing a TM from Java code</a:t>
            </a:r>
          </a:p>
        </p:txBody>
      </p:sp>
      <p:pic>
        <p:nvPicPr>
          <p:cNvPr id="3" name="Picture 2">
            <a:extLst>
              <a:ext uri="{FF2B5EF4-FFF2-40B4-BE49-F238E27FC236}">
                <a16:creationId xmlns:a16="http://schemas.microsoft.com/office/drawing/2014/main" id="{0780E7E0-CD4B-443C-B63C-9EE50CF5B057}"/>
              </a:ext>
            </a:extLst>
          </p:cNvPr>
          <p:cNvPicPr>
            <a:picLocks noChangeAspect="1"/>
          </p:cNvPicPr>
          <p:nvPr/>
        </p:nvPicPr>
        <p:blipFill>
          <a:blip r:embed="rId2"/>
          <a:stretch>
            <a:fillRect/>
          </a:stretch>
        </p:blipFill>
        <p:spPr>
          <a:xfrm>
            <a:off x="-5345" y="609600"/>
            <a:ext cx="9144000" cy="1464286"/>
          </a:xfrm>
          <a:prstGeom prst="rect">
            <a:avLst/>
          </a:prstGeom>
        </p:spPr>
      </p:pic>
    </p:spTree>
    <p:extLst>
      <p:ext uri="{BB962C8B-B14F-4D97-AF65-F5344CB8AC3E}">
        <p14:creationId xmlns:p14="http://schemas.microsoft.com/office/powerpoint/2010/main" val="660709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
        <p:nvSpPr>
          <p:cNvPr id="1296389" name="Text Box 5"/>
          <p:cNvSpPr txBox="1">
            <a:spLocks noChangeArrowheads="1"/>
          </p:cNvSpPr>
          <p:nvPr/>
        </p:nvSpPr>
        <p:spPr bwMode="auto">
          <a:xfrm>
            <a:off x="433388" y="528638"/>
            <a:ext cx="7577137" cy="581660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A </a:t>
            </a:r>
            <a:r>
              <a:rPr lang="en-US" dirty="0">
                <a:solidFill>
                  <a:schemeClr val="accent2"/>
                </a:solidFill>
                <a:cs typeface="+mn-cs"/>
              </a:rPr>
              <a:t>Computational Problem </a:t>
            </a:r>
            <a:r>
              <a:rPr lang="en-US" i="1" dirty="0">
                <a:solidFill>
                  <a:schemeClr val="accent2"/>
                </a:solidFill>
                <a:cs typeface="+mn-cs"/>
              </a:rPr>
              <a:t>P</a:t>
            </a:r>
            <a:r>
              <a:rPr lang="en-US" dirty="0">
                <a:solidFill>
                  <a:schemeClr val="accent2"/>
                </a:solidFill>
                <a:cs typeface="+mn-cs"/>
              </a:rPr>
              <a:t> </a:t>
            </a:r>
            <a:r>
              <a:rPr lang="en-US" dirty="0">
                <a:cs typeface="+mn-cs"/>
              </a:rPr>
              <a:t>states</a:t>
            </a:r>
          </a:p>
          <a:p>
            <a:pPr lvl="1" eaLnBrk="0" hangingPunct="0">
              <a:buFont typeface="Arial" pitchFamily="34" charset="0"/>
              <a:buChar char="•"/>
              <a:defRPr/>
            </a:pPr>
            <a:r>
              <a:rPr lang="en-US" dirty="0">
                <a:cs typeface="+mn-cs"/>
              </a:rPr>
              <a:t>for each possible input </a:t>
            </a:r>
            <a:r>
              <a:rPr lang="en-US" i="1" dirty="0">
                <a:solidFill>
                  <a:schemeClr val="accent2"/>
                </a:solidFill>
                <a:cs typeface="+mn-cs"/>
              </a:rPr>
              <a:t>I</a:t>
            </a:r>
            <a:r>
              <a:rPr lang="en-US" dirty="0">
                <a:cs typeface="+mn-cs"/>
              </a:rPr>
              <a:t> </a:t>
            </a:r>
          </a:p>
          <a:p>
            <a:pPr lvl="1" eaLnBrk="0" hangingPunct="0">
              <a:buFont typeface="Arial" pitchFamily="34" charset="0"/>
              <a:buChar char="•"/>
              <a:defRPr/>
            </a:pPr>
            <a:r>
              <a:rPr lang="en-US" dirty="0">
                <a:cs typeface="+mn-cs"/>
              </a:rPr>
              <a:t>what the required output </a:t>
            </a:r>
            <a:r>
              <a:rPr lang="en-US" i="1" dirty="0">
                <a:solidFill>
                  <a:schemeClr val="accent2"/>
                </a:solidFill>
                <a:cs typeface="+mn-cs"/>
              </a:rPr>
              <a:t>P(I)</a:t>
            </a:r>
            <a:r>
              <a:rPr lang="en-US" dirty="0">
                <a:cs typeface="+mn-cs"/>
              </a:rPr>
              <a:t> is.</a:t>
            </a:r>
          </a:p>
          <a:p>
            <a:pPr eaLnBrk="0" hangingPunct="0">
              <a:buFont typeface="Arial" pitchFamily="34" charset="0"/>
              <a:buChar char="•"/>
              <a:defRPr/>
            </a:pPr>
            <a:endParaRPr lang="en-US" sz="1200"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Language </a:t>
            </a:r>
            <a:r>
              <a:rPr lang="en-US" i="1" dirty="0">
                <a:solidFill>
                  <a:schemeClr val="accent2"/>
                </a:solidFill>
                <a:effectLst>
                  <a:outerShdw blurRad="38100" dist="38100" dir="2700000" algn="tl">
                    <a:srgbClr val="000000"/>
                  </a:outerShdw>
                </a:effectLst>
                <a:cs typeface="+mn-cs"/>
              </a:rPr>
              <a:t>L</a:t>
            </a:r>
            <a:r>
              <a:rPr lang="en-US" dirty="0">
                <a:effectLst>
                  <a:outerShdw blurRad="38100" dist="38100" dir="2700000" algn="tl">
                    <a:srgbClr val="000000"/>
                  </a:outerShdw>
                </a:effectLst>
                <a:cs typeface="+mn-cs"/>
              </a:rPr>
              <a:t> is </a:t>
            </a:r>
          </a:p>
          <a:p>
            <a:pPr lvl="1" eaLnBrk="0" hangingPunct="0">
              <a:buFont typeface="Arial" pitchFamily="34" charset="0"/>
              <a:buChar char="•"/>
              <a:defRPr/>
            </a:pPr>
            <a:r>
              <a:rPr lang="en-US" dirty="0">
                <a:effectLst>
                  <a:outerShdw blurRad="38100" dist="38100" dir="2700000" algn="tl">
                    <a:srgbClr val="000000"/>
                  </a:outerShdw>
                </a:effectLst>
                <a:cs typeface="+mn-cs"/>
              </a:rPr>
              <a:t>a computational problem where</a:t>
            </a:r>
          </a:p>
          <a:p>
            <a:pPr lvl="1" eaLnBrk="0" hangingPunct="0">
              <a:buFont typeface="Arial" pitchFamily="34" charset="0"/>
              <a:buChar char="•"/>
              <a:defRPr/>
            </a:pPr>
            <a:r>
              <a:rPr lang="en-US" dirty="0">
                <a:effectLst>
                  <a:outerShdw blurRad="38100" dist="38100" dir="2700000" algn="tl">
                    <a:srgbClr val="000000"/>
                  </a:outerShdw>
                </a:effectLst>
                <a:cs typeface="+mn-cs"/>
              </a:rPr>
              <a:t>the required output is </a:t>
            </a:r>
            <a:r>
              <a:rPr lang="en-US" i="1" dirty="0">
                <a:effectLst>
                  <a:outerShdw blurRad="38100" dist="38100" dir="2700000" algn="tl">
                    <a:srgbClr val="000000"/>
                  </a:outerShdw>
                </a:effectLst>
                <a:cs typeface="+mn-cs"/>
              </a:rPr>
              <a:t>yes/no</a:t>
            </a:r>
          </a:p>
          <a:p>
            <a:pPr eaLnBrk="0" hangingPunct="0">
              <a:defRPr/>
            </a:pPr>
            <a:endParaRPr lang="en-US" sz="1200"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rPr>
              <a:t>An </a:t>
            </a:r>
            <a:r>
              <a:rPr lang="en-US" dirty="0">
                <a:solidFill>
                  <a:schemeClr val="accent2"/>
                </a:solidFill>
                <a:effectLst>
                  <a:outerShdw blurRad="38100" dist="38100" dir="2700000" algn="tl">
                    <a:srgbClr val="000000"/>
                  </a:outerShdw>
                </a:effectLst>
                <a:cs typeface="+mn-cs"/>
              </a:rPr>
              <a:t>Algorithm/Program/Machine </a:t>
            </a:r>
            <a:r>
              <a:rPr lang="en-US" i="1" dirty="0">
                <a:solidFill>
                  <a:schemeClr val="accent2"/>
                </a:solidFill>
                <a:effectLst>
                  <a:outerShdw blurRad="38100" dist="38100" dir="2700000" algn="tl">
                    <a:srgbClr val="000000"/>
                  </a:outerShdw>
                </a:effectLst>
                <a:cs typeface="+mn-cs"/>
              </a:rPr>
              <a:t>M</a:t>
            </a:r>
            <a:r>
              <a:rPr lang="en-US" dirty="0">
                <a:solidFill>
                  <a:schemeClr val="accent2"/>
                </a:solidFill>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rPr>
              <a:t>is </a:t>
            </a:r>
          </a:p>
          <a:p>
            <a:pPr lvl="1" eaLnBrk="0" hangingPunct="0">
              <a:buFont typeface="Arial" pitchFamily="34" charset="0"/>
              <a:buChar char="•"/>
              <a:defRPr/>
            </a:pPr>
            <a:r>
              <a:rPr lang="en-US" dirty="0">
                <a:effectLst>
                  <a:outerShdw blurRad="38100" dist="38100" dir="2700000" algn="tl">
                    <a:srgbClr val="000000"/>
                  </a:outerShdw>
                </a:effectLst>
                <a:cs typeface="+mn-cs"/>
              </a:rPr>
              <a:t>a set of instructions </a:t>
            </a:r>
          </a:p>
          <a:p>
            <a:pPr lvl="1" eaLnBrk="0" hangingPunct="0">
              <a:buFont typeface="Arial" pitchFamily="34" charset="0"/>
              <a:buChar char="•"/>
              <a:defRPr/>
            </a:pPr>
            <a:r>
              <a:rPr lang="en-US" dirty="0">
                <a:effectLst>
                  <a:outerShdw blurRad="38100" dist="38100" dir="2700000" algn="tl">
                    <a:srgbClr val="000000"/>
                  </a:outerShdw>
                </a:effectLst>
                <a:cs typeface="+mn-cs"/>
              </a:rPr>
              <a:t>for solving a given computational problem </a:t>
            </a:r>
            <a:r>
              <a:rPr lang="en-US" i="1" dirty="0">
                <a:solidFill>
                  <a:schemeClr val="accent2"/>
                </a:solidFill>
                <a:effectLst>
                  <a:outerShdw blurRad="38100" dist="38100" dir="2700000" algn="tl">
                    <a:srgbClr val="000000"/>
                  </a:outerShdw>
                </a:effectLst>
                <a:cs typeface="+mn-cs"/>
              </a:rPr>
              <a:t>P</a:t>
            </a:r>
          </a:p>
          <a:p>
            <a:pPr lvl="1" eaLnBrk="0" hangingPunct="0">
              <a:buFont typeface="Arial" pitchFamily="34" charset="0"/>
              <a:buChar char="•"/>
              <a:defRPr/>
            </a:pPr>
            <a:r>
              <a:rPr lang="en-US" dirty="0">
                <a:effectLst>
                  <a:outerShdw blurRad="38100" dist="38100" dir="2700000" algn="tl">
                    <a:srgbClr val="000000"/>
                  </a:outerShdw>
                </a:effectLst>
                <a:cs typeface="+mn-cs"/>
              </a:rPr>
              <a:t>on a given input </a:t>
            </a:r>
            <a:r>
              <a:rPr lang="en-US" i="1" dirty="0">
                <a:solidFill>
                  <a:schemeClr val="accent2"/>
                </a:solidFill>
                <a:effectLst>
                  <a:outerShdw blurRad="38100" dist="38100" dir="2700000" algn="tl">
                    <a:srgbClr val="000000"/>
                  </a:outerShdw>
                </a:effectLst>
                <a:cs typeface="+mn-cs"/>
              </a:rPr>
              <a:t>I</a:t>
            </a:r>
          </a:p>
          <a:p>
            <a:pPr lvl="1" eaLnBrk="0" hangingPunct="0">
              <a:buFont typeface="Arial" pitchFamily="34" charset="0"/>
              <a:buChar char="•"/>
              <a:defRPr/>
            </a:pPr>
            <a:endParaRPr lang="en-US" sz="1200"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Model of Computation </a:t>
            </a:r>
            <a:r>
              <a:rPr lang="en-US" dirty="0">
                <a:effectLst>
                  <a:outerShdw blurRad="38100" dist="38100" dir="2700000" algn="tl">
                    <a:srgbClr val="000000"/>
                  </a:outerShdw>
                </a:effectLst>
                <a:cs typeface="+mn-cs"/>
              </a:rPr>
              <a:t>is </a:t>
            </a:r>
          </a:p>
          <a:p>
            <a:pPr lvl="1" eaLnBrk="0" hangingPunct="0">
              <a:buFont typeface="Arial" pitchFamily="34" charset="0"/>
              <a:buChar char="•"/>
              <a:defRPr/>
            </a:pPr>
            <a:r>
              <a:rPr lang="en-US" dirty="0">
                <a:effectLst>
                  <a:outerShdw blurRad="38100" dist="38100" dir="2700000" algn="tl">
                    <a:srgbClr val="000000"/>
                  </a:outerShdw>
                </a:effectLst>
                <a:cs typeface="+mn-cs"/>
              </a:rPr>
              <a:t>What is a legal algorithm/program/machine</a:t>
            </a:r>
            <a:endParaRPr lang="en-US" i="1" dirty="0">
              <a:effectLst>
                <a:outerShdw blurRad="38100" dist="38100" dir="2700000" algn="tl">
                  <a:srgbClr val="000000"/>
                </a:outerShdw>
              </a:effectLst>
              <a:cs typeface="+mn-cs"/>
            </a:endParaRPr>
          </a:p>
        </p:txBody>
      </p:sp>
      <p:sp>
        <p:nvSpPr>
          <p:cNvPr id="14" name="Rectangle 13"/>
          <p:cNvSpPr/>
          <p:nvPr/>
        </p:nvSpPr>
        <p:spPr>
          <a:xfrm>
            <a:off x="7375525" y="1447800"/>
            <a:ext cx="1593850" cy="461963"/>
          </a:xfrm>
          <a:prstGeom prst="rect">
            <a:avLst/>
          </a:prstGeom>
        </p:spPr>
        <p:txBody>
          <a:bodyPr wrap="none">
            <a:spAutoFit/>
          </a:bodyPr>
          <a:lstStyle/>
          <a:p>
            <a:pPr eaLnBrk="0" hangingPunct="0">
              <a:defRPr/>
            </a:pPr>
            <a:r>
              <a:rPr lang="en-US" sz="2400" dirty="0" err="1">
                <a:effectLst>
                  <a:outerShdw blurRad="38100" dist="38100" dir="2700000" algn="tl">
                    <a:srgbClr val="000000"/>
                  </a:outerShdw>
                </a:effectLst>
                <a:cs typeface="+mn-cs"/>
              </a:rPr>
              <a:t>Eg</a:t>
            </a:r>
            <a:r>
              <a:rPr lang="en-US" sz="2400" dirty="0">
                <a:effectLst>
                  <a:outerShdw blurRad="38100" dist="38100" dir="2700000" algn="tl">
                    <a:srgbClr val="000000"/>
                  </a:outerShdw>
                </a:effectLst>
                <a:cs typeface="+mn-cs"/>
              </a:rPr>
              <a:t>: Sorting</a:t>
            </a:r>
          </a:p>
        </p:txBody>
      </p:sp>
      <p:sp>
        <p:nvSpPr>
          <p:cNvPr id="15" name="Rectangle 14"/>
          <p:cNvSpPr/>
          <p:nvPr/>
        </p:nvSpPr>
        <p:spPr>
          <a:xfrm>
            <a:off x="6096000" y="2890838"/>
            <a:ext cx="3143250" cy="461962"/>
          </a:xfrm>
          <a:prstGeom prst="rect">
            <a:avLst/>
          </a:prstGeom>
        </p:spPr>
        <p:txBody>
          <a:bodyPr wrap="none">
            <a:spAutoFit/>
          </a:bodyPr>
          <a:lstStyle/>
          <a:p>
            <a:pPr eaLnBrk="0" hangingPunct="0">
              <a:defRPr/>
            </a:pPr>
            <a:r>
              <a:rPr lang="en-US" sz="2400" dirty="0" err="1">
                <a:effectLst>
                  <a:outerShdw blurRad="38100" dist="38100" dir="2700000" algn="tl">
                    <a:srgbClr val="000000"/>
                  </a:outerShdw>
                </a:effectLst>
                <a:cs typeface="+mn-cs"/>
              </a:rPr>
              <a:t>Eg</a:t>
            </a:r>
            <a:r>
              <a:rPr lang="en-US" sz="2400" dirty="0">
                <a:effectLst>
                  <a:outerShdw blurRad="38100" dist="38100" dir="2700000" algn="tl">
                    <a:srgbClr val="000000"/>
                  </a:outerShdw>
                </a:effectLst>
                <a:cs typeface="+mn-cs"/>
              </a:rPr>
              <a:t>: Is the input sorted?</a:t>
            </a:r>
          </a:p>
        </p:txBody>
      </p:sp>
      <p:sp>
        <p:nvSpPr>
          <p:cNvPr id="16" name="Rectangle 15"/>
          <p:cNvSpPr/>
          <p:nvPr/>
        </p:nvSpPr>
        <p:spPr>
          <a:xfrm>
            <a:off x="6884988" y="4719638"/>
            <a:ext cx="2074862" cy="461962"/>
          </a:xfrm>
          <a:prstGeom prst="rect">
            <a:avLst/>
          </a:prstGeom>
        </p:spPr>
        <p:txBody>
          <a:bodyPr wrap="none">
            <a:spAutoFit/>
          </a:bodyPr>
          <a:lstStyle/>
          <a:p>
            <a:pPr eaLnBrk="0" hangingPunct="0">
              <a:defRPr/>
            </a:pPr>
            <a:r>
              <a:rPr lang="en-US" sz="2400" dirty="0" err="1">
                <a:effectLst>
                  <a:outerShdw blurRad="38100" dist="38100" dir="2700000" algn="tl">
                    <a:srgbClr val="000000"/>
                  </a:outerShdw>
                </a:effectLst>
                <a:cs typeface="+mn-cs"/>
              </a:rPr>
              <a:t>Eg</a:t>
            </a:r>
            <a:r>
              <a:rPr lang="en-US" sz="2400" dirty="0">
                <a:effectLst>
                  <a:outerShdw blurRad="38100" dist="38100" dir="2700000" algn="tl">
                    <a:srgbClr val="000000"/>
                  </a:outerShdw>
                </a:effectLst>
                <a:cs typeface="+mn-cs"/>
              </a:rPr>
              <a:t>: Merge Sort</a:t>
            </a:r>
          </a:p>
        </p:txBody>
      </p:sp>
      <p:sp>
        <p:nvSpPr>
          <p:cNvPr id="17" name="Rectangle 16"/>
          <p:cNvSpPr/>
          <p:nvPr/>
        </p:nvSpPr>
        <p:spPr>
          <a:xfrm>
            <a:off x="7573963" y="6243638"/>
            <a:ext cx="1233487" cy="461962"/>
          </a:xfrm>
          <a:prstGeom prst="rect">
            <a:avLst/>
          </a:prstGeom>
        </p:spPr>
        <p:txBody>
          <a:bodyPr wrap="none">
            <a:spAutoFit/>
          </a:bodyPr>
          <a:lstStyle/>
          <a:p>
            <a:pPr eaLnBrk="0" hangingPunct="0">
              <a:defRPr/>
            </a:pPr>
            <a:r>
              <a:rPr lang="en-US" sz="2400" dirty="0" err="1">
                <a:effectLst>
                  <a:outerShdw blurRad="38100" dist="38100" dir="2700000" algn="tl">
                    <a:srgbClr val="000000"/>
                  </a:outerShdw>
                </a:effectLst>
                <a:cs typeface="+mn-cs"/>
              </a:rPr>
              <a:t>Eg</a:t>
            </a:r>
            <a:r>
              <a:rPr lang="en-US" sz="2400" dirty="0">
                <a:effectLst>
                  <a:outerShdw blurRad="38100" dist="38100" dir="2700000" algn="tl">
                    <a:srgbClr val="000000"/>
                  </a:outerShdw>
                </a:effectLst>
                <a:cs typeface="+mn-cs"/>
              </a:rPr>
              <a:t>: Java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296389">
                                            <p:txEl>
                                              <p:pRg st="0" end="0"/>
                                            </p:txEl>
                                          </p:spTgt>
                                        </p:tgtEl>
                                        <p:attrNameLst>
                                          <p:attrName>style.visibility</p:attrName>
                                        </p:attrNameLst>
                                      </p:cBhvr>
                                      <p:to>
                                        <p:strVal val="visible"/>
                                      </p:to>
                                    </p:set>
                                    <p:anim calcmode="lin" valueType="num">
                                      <p:cBhvr additive="base">
                                        <p:cTn id="7" dur="500" fill="hold"/>
                                        <p:tgtEl>
                                          <p:spTgt spid="129638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9638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296389">
                                            <p:txEl>
                                              <p:pRg st="1" end="1"/>
                                            </p:txEl>
                                          </p:spTgt>
                                        </p:tgtEl>
                                        <p:attrNameLst>
                                          <p:attrName>style.visibility</p:attrName>
                                        </p:attrNameLst>
                                      </p:cBhvr>
                                      <p:to>
                                        <p:strVal val="visible"/>
                                      </p:to>
                                    </p:set>
                                    <p:anim calcmode="lin" valueType="num">
                                      <p:cBhvr additive="base">
                                        <p:cTn id="13" dur="500" fill="hold"/>
                                        <p:tgtEl>
                                          <p:spTgt spid="129638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29638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296389">
                                            <p:txEl>
                                              <p:pRg st="2" end="2"/>
                                            </p:txEl>
                                          </p:spTgt>
                                        </p:tgtEl>
                                        <p:attrNameLst>
                                          <p:attrName>style.visibility</p:attrName>
                                        </p:attrNameLst>
                                      </p:cBhvr>
                                      <p:to>
                                        <p:strVal val="visible"/>
                                      </p:to>
                                    </p:set>
                                    <p:anim calcmode="lin" valueType="num">
                                      <p:cBhvr additive="base">
                                        <p:cTn id="19" dur="500" fill="hold"/>
                                        <p:tgtEl>
                                          <p:spTgt spid="129638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29638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1+#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296389">
                                            <p:txEl>
                                              <p:pRg st="4" end="4"/>
                                            </p:txEl>
                                          </p:spTgt>
                                        </p:tgtEl>
                                        <p:attrNameLst>
                                          <p:attrName>style.visibility</p:attrName>
                                        </p:attrNameLst>
                                      </p:cBhvr>
                                      <p:to>
                                        <p:strVal val="visible"/>
                                      </p:to>
                                    </p:set>
                                    <p:anim calcmode="lin" valueType="num">
                                      <p:cBhvr additive="base">
                                        <p:cTn id="31" dur="500" fill="hold"/>
                                        <p:tgtEl>
                                          <p:spTgt spid="129638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29638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296389">
                                            <p:txEl>
                                              <p:pRg st="5" end="5"/>
                                            </p:txEl>
                                          </p:spTgt>
                                        </p:tgtEl>
                                        <p:attrNameLst>
                                          <p:attrName>style.visibility</p:attrName>
                                        </p:attrNameLst>
                                      </p:cBhvr>
                                      <p:to>
                                        <p:strVal val="visible"/>
                                      </p:to>
                                    </p:set>
                                    <p:anim calcmode="lin" valueType="num">
                                      <p:cBhvr additive="base">
                                        <p:cTn id="37" dur="500" fill="hold"/>
                                        <p:tgtEl>
                                          <p:spTgt spid="1296389">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29638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296389">
                                            <p:txEl>
                                              <p:pRg st="6" end="6"/>
                                            </p:txEl>
                                          </p:spTgt>
                                        </p:tgtEl>
                                        <p:attrNameLst>
                                          <p:attrName>style.visibility</p:attrName>
                                        </p:attrNameLst>
                                      </p:cBhvr>
                                      <p:to>
                                        <p:strVal val="visible"/>
                                      </p:to>
                                    </p:set>
                                    <p:anim calcmode="lin" valueType="num">
                                      <p:cBhvr additive="base">
                                        <p:cTn id="43" dur="500" fill="hold"/>
                                        <p:tgtEl>
                                          <p:spTgt spid="1296389">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29638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1+#ppt_w/2"/>
                                          </p:val>
                                        </p:tav>
                                        <p:tav tm="100000">
                                          <p:val>
                                            <p:strVal val="#ppt_x"/>
                                          </p:val>
                                        </p:tav>
                                      </p:tavLst>
                                    </p:anim>
                                    <p:anim calcmode="lin" valueType="num">
                                      <p:cBhvr additive="base">
                                        <p:cTn id="5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296389">
                                            <p:txEl>
                                              <p:pRg st="8" end="8"/>
                                            </p:txEl>
                                          </p:spTgt>
                                        </p:tgtEl>
                                        <p:attrNameLst>
                                          <p:attrName>style.visibility</p:attrName>
                                        </p:attrNameLst>
                                      </p:cBhvr>
                                      <p:to>
                                        <p:strVal val="visible"/>
                                      </p:to>
                                    </p:set>
                                    <p:anim calcmode="lin" valueType="num">
                                      <p:cBhvr additive="base">
                                        <p:cTn id="55" dur="500" fill="hold"/>
                                        <p:tgtEl>
                                          <p:spTgt spid="1296389">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296389">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1296389">
                                            <p:txEl>
                                              <p:pRg st="9" end="9"/>
                                            </p:txEl>
                                          </p:spTgt>
                                        </p:tgtEl>
                                        <p:attrNameLst>
                                          <p:attrName>style.visibility</p:attrName>
                                        </p:attrNameLst>
                                      </p:cBhvr>
                                      <p:to>
                                        <p:strVal val="visible"/>
                                      </p:to>
                                    </p:set>
                                    <p:anim calcmode="lin" valueType="num">
                                      <p:cBhvr additive="base">
                                        <p:cTn id="61" dur="500" fill="hold"/>
                                        <p:tgtEl>
                                          <p:spTgt spid="1296389">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296389">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1296389">
                                            <p:txEl>
                                              <p:pRg st="10" end="10"/>
                                            </p:txEl>
                                          </p:spTgt>
                                        </p:tgtEl>
                                        <p:attrNameLst>
                                          <p:attrName>style.visibility</p:attrName>
                                        </p:attrNameLst>
                                      </p:cBhvr>
                                      <p:to>
                                        <p:strVal val="visible"/>
                                      </p:to>
                                    </p:set>
                                    <p:anim calcmode="lin" valueType="num">
                                      <p:cBhvr additive="base">
                                        <p:cTn id="67" dur="500" fill="hold"/>
                                        <p:tgtEl>
                                          <p:spTgt spid="1296389">
                                            <p:txEl>
                                              <p:pRg st="10" end="1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296389">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1296389">
                                            <p:txEl>
                                              <p:pRg st="11" end="11"/>
                                            </p:txEl>
                                          </p:spTgt>
                                        </p:tgtEl>
                                        <p:attrNameLst>
                                          <p:attrName>style.visibility</p:attrName>
                                        </p:attrNameLst>
                                      </p:cBhvr>
                                      <p:to>
                                        <p:strVal val="visible"/>
                                      </p:to>
                                    </p:set>
                                    <p:anim calcmode="lin" valueType="num">
                                      <p:cBhvr additive="base">
                                        <p:cTn id="73" dur="500" fill="hold"/>
                                        <p:tgtEl>
                                          <p:spTgt spid="1296389">
                                            <p:txEl>
                                              <p:pRg st="11" end="11"/>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296389">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additive="base">
                                        <p:cTn id="79" dur="500" fill="hold"/>
                                        <p:tgtEl>
                                          <p:spTgt spid="16"/>
                                        </p:tgtEl>
                                        <p:attrNameLst>
                                          <p:attrName>ppt_x</p:attrName>
                                        </p:attrNameLst>
                                      </p:cBhvr>
                                      <p:tavLst>
                                        <p:tav tm="0">
                                          <p:val>
                                            <p:strVal val="1+#ppt_w/2"/>
                                          </p:val>
                                        </p:tav>
                                        <p:tav tm="100000">
                                          <p:val>
                                            <p:strVal val="#ppt_x"/>
                                          </p:val>
                                        </p:tav>
                                      </p:tavLst>
                                    </p:anim>
                                    <p:anim calcmode="lin" valueType="num">
                                      <p:cBhvr additive="base">
                                        <p:cTn id="8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nodeType="clickEffect">
                                  <p:stCondLst>
                                    <p:cond delay="0"/>
                                  </p:stCondLst>
                                  <p:childTnLst>
                                    <p:set>
                                      <p:cBhvr>
                                        <p:cTn id="84" dur="1" fill="hold">
                                          <p:stCondLst>
                                            <p:cond delay="0"/>
                                          </p:stCondLst>
                                        </p:cTn>
                                        <p:tgtEl>
                                          <p:spTgt spid="1296389">
                                            <p:txEl>
                                              <p:pRg st="13" end="13"/>
                                            </p:txEl>
                                          </p:spTgt>
                                        </p:tgtEl>
                                        <p:attrNameLst>
                                          <p:attrName>style.visibility</p:attrName>
                                        </p:attrNameLst>
                                      </p:cBhvr>
                                      <p:to>
                                        <p:strVal val="visible"/>
                                      </p:to>
                                    </p:set>
                                    <p:anim calcmode="lin" valueType="num">
                                      <p:cBhvr additive="base">
                                        <p:cTn id="85" dur="500" fill="hold"/>
                                        <p:tgtEl>
                                          <p:spTgt spid="1296389">
                                            <p:txEl>
                                              <p:pRg st="13" end="13"/>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1296389">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nodeType="clickEffect">
                                  <p:stCondLst>
                                    <p:cond delay="0"/>
                                  </p:stCondLst>
                                  <p:childTnLst>
                                    <p:set>
                                      <p:cBhvr>
                                        <p:cTn id="90" dur="1" fill="hold">
                                          <p:stCondLst>
                                            <p:cond delay="0"/>
                                          </p:stCondLst>
                                        </p:cTn>
                                        <p:tgtEl>
                                          <p:spTgt spid="1296389">
                                            <p:txEl>
                                              <p:pRg st="14" end="14"/>
                                            </p:txEl>
                                          </p:spTgt>
                                        </p:tgtEl>
                                        <p:attrNameLst>
                                          <p:attrName>style.visibility</p:attrName>
                                        </p:attrNameLst>
                                      </p:cBhvr>
                                      <p:to>
                                        <p:strVal val="visible"/>
                                      </p:to>
                                    </p:set>
                                    <p:anim calcmode="lin" valueType="num">
                                      <p:cBhvr additive="base">
                                        <p:cTn id="91" dur="500" fill="hold"/>
                                        <p:tgtEl>
                                          <p:spTgt spid="1296389">
                                            <p:txEl>
                                              <p:pRg st="14" end="14"/>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1296389">
                                            <p:txEl>
                                              <p:pRg st="14" end="14"/>
                                            </p:txEl>
                                          </p:spTgt>
                                        </p:tgtEl>
                                        <p:attrNameLst>
                                          <p:attrName>ppt_y</p:attrName>
                                        </p:attrNameLst>
                                      </p:cBhvr>
                                      <p:tavLst>
                                        <p:tav tm="0">
                                          <p:val>
                                            <p:strVal val="1+#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2" fill="hold" grpId="0" nodeType="clickEffect">
                                  <p:stCondLst>
                                    <p:cond delay="0"/>
                                  </p:stCondLst>
                                  <p:childTnLst>
                                    <p:set>
                                      <p:cBhvr>
                                        <p:cTn id="96" dur="1" fill="hold">
                                          <p:stCondLst>
                                            <p:cond delay="0"/>
                                          </p:stCondLst>
                                        </p:cTn>
                                        <p:tgtEl>
                                          <p:spTgt spid="17"/>
                                        </p:tgtEl>
                                        <p:attrNameLst>
                                          <p:attrName>style.visibility</p:attrName>
                                        </p:attrNameLst>
                                      </p:cBhvr>
                                      <p:to>
                                        <p:strVal val="visible"/>
                                      </p:to>
                                    </p:set>
                                    <p:anim calcmode="lin" valueType="num">
                                      <p:cBhvr additive="base">
                                        <p:cTn id="97" dur="500" fill="hold"/>
                                        <p:tgtEl>
                                          <p:spTgt spid="17"/>
                                        </p:tgtEl>
                                        <p:attrNameLst>
                                          <p:attrName>ppt_x</p:attrName>
                                        </p:attrNameLst>
                                      </p:cBhvr>
                                      <p:tavLst>
                                        <p:tav tm="0">
                                          <p:val>
                                            <p:strVal val="1+#ppt_w/2"/>
                                          </p:val>
                                        </p:tav>
                                        <p:tav tm="100000">
                                          <p:val>
                                            <p:strVal val="#ppt_x"/>
                                          </p:val>
                                        </p:tav>
                                      </p:tavLst>
                                    </p:anim>
                                    <p:anim calcmode="lin" valueType="num">
                                      <p:cBhvr additive="base">
                                        <p:cTn id="9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B9805476-C52A-433F-8D4E-3CC2D6EE3789}"/>
              </a:ext>
            </a:extLst>
          </p:cNvPr>
          <p:cNvSpPr txBox="1">
            <a:spLocks noChangeArrowheads="1"/>
          </p:cNvSpPr>
          <p:nvPr/>
        </p:nvSpPr>
        <p:spPr bwMode="auto">
          <a:xfrm>
            <a:off x="650544" y="-355916"/>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latin typeface="Times New Roman" panose="02020603050405020304" pitchFamily="18" charset="0"/>
                <a:cs typeface="Times New Roman" panose="02020603050405020304" pitchFamily="18" charset="0"/>
              </a:rPr>
              <a:t>Steps for writing a TM from Java code</a:t>
            </a:r>
          </a:p>
        </p:txBody>
      </p:sp>
      <p:pic>
        <p:nvPicPr>
          <p:cNvPr id="6" name="Picture 5">
            <a:extLst>
              <a:ext uri="{FF2B5EF4-FFF2-40B4-BE49-F238E27FC236}">
                <a16:creationId xmlns:a16="http://schemas.microsoft.com/office/drawing/2014/main" id="{945C419F-1443-4BE2-A51E-B182B2FDF8ED}"/>
              </a:ext>
            </a:extLst>
          </p:cNvPr>
          <p:cNvPicPr>
            <a:picLocks noChangeAspect="1"/>
          </p:cNvPicPr>
          <p:nvPr/>
        </p:nvPicPr>
        <p:blipFill>
          <a:blip r:embed="rId2"/>
          <a:stretch>
            <a:fillRect/>
          </a:stretch>
        </p:blipFill>
        <p:spPr>
          <a:xfrm>
            <a:off x="-4077" y="2165117"/>
            <a:ext cx="9144000" cy="854579"/>
          </a:xfrm>
          <a:prstGeom prst="rect">
            <a:avLst/>
          </a:prstGeom>
        </p:spPr>
      </p:pic>
      <p:pic>
        <p:nvPicPr>
          <p:cNvPr id="7" name="Picture 6">
            <a:extLst>
              <a:ext uri="{FF2B5EF4-FFF2-40B4-BE49-F238E27FC236}">
                <a16:creationId xmlns:a16="http://schemas.microsoft.com/office/drawing/2014/main" id="{3CA64503-B1D1-4FE9-B0BC-F74205E02550}"/>
              </a:ext>
            </a:extLst>
          </p:cNvPr>
          <p:cNvPicPr>
            <a:picLocks noChangeAspect="1"/>
          </p:cNvPicPr>
          <p:nvPr/>
        </p:nvPicPr>
        <p:blipFill>
          <a:blip r:embed="rId3"/>
          <a:stretch>
            <a:fillRect/>
          </a:stretch>
        </p:blipFill>
        <p:spPr>
          <a:xfrm>
            <a:off x="0" y="3040883"/>
            <a:ext cx="9144000" cy="2738129"/>
          </a:xfrm>
          <a:prstGeom prst="rect">
            <a:avLst/>
          </a:prstGeom>
        </p:spPr>
      </p:pic>
      <p:pic>
        <p:nvPicPr>
          <p:cNvPr id="2" name="Picture 1">
            <a:extLst>
              <a:ext uri="{FF2B5EF4-FFF2-40B4-BE49-F238E27FC236}">
                <a16:creationId xmlns:a16="http://schemas.microsoft.com/office/drawing/2014/main" id="{89F5A831-9789-46AA-A221-E1E9012197BF}"/>
              </a:ext>
            </a:extLst>
          </p:cNvPr>
          <p:cNvPicPr>
            <a:picLocks noChangeAspect="1"/>
          </p:cNvPicPr>
          <p:nvPr/>
        </p:nvPicPr>
        <p:blipFill>
          <a:blip r:embed="rId4"/>
          <a:stretch>
            <a:fillRect/>
          </a:stretch>
        </p:blipFill>
        <p:spPr>
          <a:xfrm>
            <a:off x="2272" y="600593"/>
            <a:ext cx="9144000" cy="1544388"/>
          </a:xfrm>
          <a:prstGeom prst="rect">
            <a:avLst/>
          </a:prstGeom>
        </p:spPr>
      </p:pic>
    </p:spTree>
    <p:extLst>
      <p:ext uri="{BB962C8B-B14F-4D97-AF65-F5344CB8AC3E}">
        <p14:creationId xmlns:p14="http://schemas.microsoft.com/office/powerpoint/2010/main" val="1441006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B9805476-C52A-433F-8D4E-3CC2D6EE3789}"/>
              </a:ext>
            </a:extLst>
          </p:cNvPr>
          <p:cNvSpPr txBox="1">
            <a:spLocks noChangeArrowheads="1"/>
          </p:cNvSpPr>
          <p:nvPr/>
        </p:nvSpPr>
        <p:spPr bwMode="auto">
          <a:xfrm>
            <a:off x="650544" y="-355916"/>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latin typeface="Times New Roman" panose="02020603050405020304" pitchFamily="18" charset="0"/>
                <a:cs typeface="Times New Roman" panose="02020603050405020304" pitchFamily="18" charset="0"/>
              </a:rPr>
              <a:t>Steps for writing a TM from Java code</a:t>
            </a:r>
          </a:p>
        </p:txBody>
      </p:sp>
      <p:pic>
        <p:nvPicPr>
          <p:cNvPr id="2" name="Picture 1">
            <a:extLst>
              <a:ext uri="{FF2B5EF4-FFF2-40B4-BE49-F238E27FC236}">
                <a16:creationId xmlns:a16="http://schemas.microsoft.com/office/drawing/2014/main" id="{89F5A831-9789-46AA-A221-E1E9012197BF}"/>
              </a:ext>
            </a:extLst>
          </p:cNvPr>
          <p:cNvPicPr>
            <a:picLocks noChangeAspect="1"/>
          </p:cNvPicPr>
          <p:nvPr/>
        </p:nvPicPr>
        <p:blipFill>
          <a:blip r:embed="rId2"/>
          <a:stretch>
            <a:fillRect/>
          </a:stretch>
        </p:blipFill>
        <p:spPr>
          <a:xfrm>
            <a:off x="2272" y="600593"/>
            <a:ext cx="9144000" cy="1544388"/>
          </a:xfrm>
          <a:prstGeom prst="rect">
            <a:avLst/>
          </a:prstGeom>
        </p:spPr>
      </p:pic>
      <p:pic>
        <p:nvPicPr>
          <p:cNvPr id="8" name="Picture 7">
            <a:extLst>
              <a:ext uri="{FF2B5EF4-FFF2-40B4-BE49-F238E27FC236}">
                <a16:creationId xmlns:a16="http://schemas.microsoft.com/office/drawing/2014/main" id="{3CD07AC4-3319-44B8-BC08-06596BC19274}"/>
              </a:ext>
            </a:extLst>
          </p:cNvPr>
          <p:cNvPicPr>
            <a:picLocks noChangeAspect="1"/>
          </p:cNvPicPr>
          <p:nvPr/>
        </p:nvPicPr>
        <p:blipFill>
          <a:blip r:embed="rId3"/>
          <a:stretch>
            <a:fillRect/>
          </a:stretch>
        </p:blipFill>
        <p:spPr>
          <a:xfrm>
            <a:off x="-18315" y="2171440"/>
            <a:ext cx="9144000" cy="2726267"/>
          </a:xfrm>
          <a:prstGeom prst="rect">
            <a:avLst/>
          </a:prstGeom>
        </p:spPr>
      </p:pic>
      <p:pic>
        <p:nvPicPr>
          <p:cNvPr id="9" name="Picture 8">
            <a:extLst>
              <a:ext uri="{FF2B5EF4-FFF2-40B4-BE49-F238E27FC236}">
                <a16:creationId xmlns:a16="http://schemas.microsoft.com/office/drawing/2014/main" id="{024DD2BF-CB7C-4782-AA93-DA7A6B0DF9E1}"/>
              </a:ext>
            </a:extLst>
          </p:cNvPr>
          <p:cNvPicPr>
            <a:picLocks noChangeAspect="1"/>
          </p:cNvPicPr>
          <p:nvPr/>
        </p:nvPicPr>
        <p:blipFill>
          <a:blip r:embed="rId4"/>
          <a:stretch>
            <a:fillRect/>
          </a:stretch>
        </p:blipFill>
        <p:spPr>
          <a:xfrm>
            <a:off x="0" y="4924482"/>
            <a:ext cx="9144000" cy="1241571"/>
          </a:xfrm>
          <a:prstGeom prst="rect">
            <a:avLst/>
          </a:prstGeom>
        </p:spPr>
      </p:pic>
    </p:spTree>
    <p:extLst>
      <p:ext uri="{BB962C8B-B14F-4D97-AF65-F5344CB8AC3E}">
        <p14:creationId xmlns:p14="http://schemas.microsoft.com/office/powerpoint/2010/main" val="2262206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A6EB535-C97B-4034-B749-80D971C51034}"/>
              </a:ext>
            </a:extLst>
          </p:cNvPr>
          <p:cNvPicPr>
            <a:picLocks noChangeAspect="1"/>
          </p:cNvPicPr>
          <p:nvPr/>
        </p:nvPicPr>
        <p:blipFill>
          <a:blip r:embed="rId2"/>
          <a:stretch>
            <a:fillRect/>
          </a:stretch>
        </p:blipFill>
        <p:spPr>
          <a:xfrm>
            <a:off x="5688" y="460503"/>
            <a:ext cx="9144000" cy="824334"/>
          </a:xfrm>
          <a:prstGeom prst="rect">
            <a:avLst/>
          </a:prstGeom>
        </p:spPr>
      </p:pic>
      <p:pic>
        <p:nvPicPr>
          <p:cNvPr id="5" name="Picture 4">
            <a:extLst>
              <a:ext uri="{FF2B5EF4-FFF2-40B4-BE49-F238E27FC236}">
                <a16:creationId xmlns:a16="http://schemas.microsoft.com/office/drawing/2014/main" id="{990FD9E5-8AAF-4C54-AB42-A93A71FAEE6E}"/>
              </a:ext>
            </a:extLst>
          </p:cNvPr>
          <p:cNvPicPr>
            <a:picLocks noChangeAspect="1"/>
          </p:cNvPicPr>
          <p:nvPr/>
        </p:nvPicPr>
        <p:blipFill>
          <a:blip r:embed="rId3"/>
          <a:stretch>
            <a:fillRect/>
          </a:stretch>
        </p:blipFill>
        <p:spPr>
          <a:xfrm>
            <a:off x="-9099" y="1326746"/>
            <a:ext cx="9144000" cy="1256306"/>
          </a:xfrm>
          <a:prstGeom prst="rect">
            <a:avLst/>
          </a:prstGeom>
        </p:spPr>
      </p:pic>
      <p:pic>
        <p:nvPicPr>
          <p:cNvPr id="6" name="Picture 5">
            <a:extLst>
              <a:ext uri="{FF2B5EF4-FFF2-40B4-BE49-F238E27FC236}">
                <a16:creationId xmlns:a16="http://schemas.microsoft.com/office/drawing/2014/main" id="{834B7E80-BA99-43BB-A215-5CC1107393B3}"/>
              </a:ext>
            </a:extLst>
          </p:cNvPr>
          <p:cNvPicPr>
            <a:picLocks noChangeAspect="1"/>
          </p:cNvPicPr>
          <p:nvPr/>
        </p:nvPicPr>
        <p:blipFill>
          <a:blip r:embed="rId4"/>
          <a:stretch>
            <a:fillRect/>
          </a:stretch>
        </p:blipFill>
        <p:spPr>
          <a:xfrm>
            <a:off x="-9099" y="2622686"/>
            <a:ext cx="9144000" cy="1335819"/>
          </a:xfrm>
          <a:prstGeom prst="rect">
            <a:avLst/>
          </a:prstGeom>
        </p:spPr>
      </p:pic>
      <p:pic>
        <p:nvPicPr>
          <p:cNvPr id="7" name="Picture 6">
            <a:extLst>
              <a:ext uri="{FF2B5EF4-FFF2-40B4-BE49-F238E27FC236}">
                <a16:creationId xmlns:a16="http://schemas.microsoft.com/office/drawing/2014/main" id="{F7F5A971-7E15-41A5-9134-C406BADC526A}"/>
              </a:ext>
            </a:extLst>
          </p:cNvPr>
          <p:cNvPicPr>
            <a:picLocks noChangeAspect="1"/>
          </p:cNvPicPr>
          <p:nvPr/>
        </p:nvPicPr>
        <p:blipFill>
          <a:blip r:embed="rId5"/>
          <a:stretch>
            <a:fillRect/>
          </a:stretch>
        </p:blipFill>
        <p:spPr>
          <a:xfrm>
            <a:off x="0" y="4003344"/>
            <a:ext cx="9144000" cy="2837793"/>
          </a:xfrm>
          <a:prstGeom prst="rect">
            <a:avLst/>
          </a:prstGeom>
        </p:spPr>
      </p:pic>
      <p:sp>
        <p:nvSpPr>
          <p:cNvPr id="8" name="Rectangle 2">
            <a:extLst>
              <a:ext uri="{FF2B5EF4-FFF2-40B4-BE49-F238E27FC236}">
                <a16:creationId xmlns:a16="http://schemas.microsoft.com/office/drawing/2014/main" id="{27630AC6-5029-4BB2-A295-5A7F71BFECDC}"/>
              </a:ext>
            </a:extLst>
          </p:cNvPr>
          <p:cNvSpPr txBox="1">
            <a:spLocks noChangeArrowheads="1"/>
          </p:cNvSpPr>
          <p:nvPr/>
        </p:nvSpPr>
        <p:spPr bwMode="auto">
          <a:xfrm>
            <a:off x="650544" y="-355916"/>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latin typeface="Times New Roman" panose="02020603050405020304" pitchFamily="18" charset="0"/>
                <a:cs typeface="Times New Roman" panose="02020603050405020304" pitchFamily="18" charset="0"/>
              </a:rPr>
              <a:t>Steps for writing a TM from Java code</a:t>
            </a:r>
          </a:p>
        </p:txBody>
      </p:sp>
    </p:spTree>
    <p:extLst>
      <p:ext uri="{BB962C8B-B14F-4D97-AF65-F5344CB8AC3E}">
        <p14:creationId xmlns:p14="http://schemas.microsoft.com/office/powerpoint/2010/main" val="907576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27630AC6-5029-4BB2-A295-5A7F71BFECDC}"/>
              </a:ext>
            </a:extLst>
          </p:cNvPr>
          <p:cNvSpPr txBox="1">
            <a:spLocks noChangeArrowheads="1"/>
          </p:cNvSpPr>
          <p:nvPr/>
        </p:nvSpPr>
        <p:spPr bwMode="auto">
          <a:xfrm>
            <a:off x="650544" y="-355916"/>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latin typeface="Times New Roman" panose="02020603050405020304" pitchFamily="18" charset="0"/>
                <a:cs typeface="Times New Roman" panose="02020603050405020304" pitchFamily="18" charset="0"/>
              </a:rPr>
              <a:t>Steps for writing a TM from Java code</a:t>
            </a:r>
          </a:p>
        </p:txBody>
      </p:sp>
      <p:pic>
        <p:nvPicPr>
          <p:cNvPr id="9" name="Picture 8">
            <a:extLst>
              <a:ext uri="{FF2B5EF4-FFF2-40B4-BE49-F238E27FC236}">
                <a16:creationId xmlns:a16="http://schemas.microsoft.com/office/drawing/2014/main" id="{A4CF837D-3CA3-486E-8C13-96C8C8989891}"/>
              </a:ext>
            </a:extLst>
          </p:cNvPr>
          <p:cNvPicPr>
            <a:picLocks noChangeAspect="1"/>
          </p:cNvPicPr>
          <p:nvPr/>
        </p:nvPicPr>
        <p:blipFill>
          <a:blip r:embed="rId2"/>
          <a:stretch>
            <a:fillRect/>
          </a:stretch>
        </p:blipFill>
        <p:spPr>
          <a:xfrm>
            <a:off x="0" y="555939"/>
            <a:ext cx="9144000" cy="1952786"/>
          </a:xfrm>
          <a:prstGeom prst="rect">
            <a:avLst/>
          </a:prstGeom>
        </p:spPr>
      </p:pic>
      <p:pic>
        <p:nvPicPr>
          <p:cNvPr id="10" name="Picture 9">
            <a:extLst>
              <a:ext uri="{FF2B5EF4-FFF2-40B4-BE49-F238E27FC236}">
                <a16:creationId xmlns:a16="http://schemas.microsoft.com/office/drawing/2014/main" id="{EB0F480B-E197-43B7-BEA0-C78879C662DF}"/>
              </a:ext>
            </a:extLst>
          </p:cNvPr>
          <p:cNvPicPr>
            <a:picLocks noChangeAspect="1"/>
          </p:cNvPicPr>
          <p:nvPr/>
        </p:nvPicPr>
        <p:blipFill>
          <a:blip r:embed="rId3"/>
          <a:stretch>
            <a:fillRect/>
          </a:stretch>
        </p:blipFill>
        <p:spPr>
          <a:xfrm>
            <a:off x="16996" y="2563154"/>
            <a:ext cx="9144000" cy="1888273"/>
          </a:xfrm>
          <a:prstGeom prst="rect">
            <a:avLst/>
          </a:prstGeom>
        </p:spPr>
      </p:pic>
    </p:spTree>
    <p:extLst>
      <p:ext uri="{BB962C8B-B14F-4D97-AF65-F5344CB8AC3E}">
        <p14:creationId xmlns:p14="http://schemas.microsoft.com/office/powerpoint/2010/main" val="1908826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6163CD2-A495-4CCA-9533-2437A7688C01}"/>
              </a:ext>
            </a:extLst>
          </p:cNvPr>
          <p:cNvPicPr>
            <a:picLocks noChangeAspect="1"/>
          </p:cNvPicPr>
          <p:nvPr/>
        </p:nvPicPr>
        <p:blipFill>
          <a:blip r:embed="rId2"/>
          <a:stretch>
            <a:fillRect/>
          </a:stretch>
        </p:blipFill>
        <p:spPr>
          <a:xfrm>
            <a:off x="32657" y="533400"/>
            <a:ext cx="9144000" cy="4889603"/>
          </a:xfrm>
          <a:prstGeom prst="rect">
            <a:avLst/>
          </a:prstGeom>
        </p:spPr>
      </p:pic>
      <p:sp>
        <p:nvSpPr>
          <p:cNvPr id="6" name="Rectangle 2">
            <a:extLst>
              <a:ext uri="{FF2B5EF4-FFF2-40B4-BE49-F238E27FC236}">
                <a16:creationId xmlns:a16="http://schemas.microsoft.com/office/drawing/2014/main" id="{AF823B87-86F5-4A55-BD71-0188685366F2}"/>
              </a:ext>
            </a:extLst>
          </p:cNvPr>
          <p:cNvSpPr txBox="1">
            <a:spLocks noChangeArrowheads="1"/>
          </p:cNvSpPr>
          <p:nvPr/>
        </p:nvSpPr>
        <p:spPr bwMode="auto">
          <a:xfrm>
            <a:off x="650544" y="-355916"/>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latin typeface="Times New Roman" panose="02020603050405020304" pitchFamily="18" charset="0"/>
                <a:cs typeface="Times New Roman" panose="02020603050405020304" pitchFamily="18" charset="0"/>
              </a:rPr>
              <a:t>Steps for writing a TM from Java code</a:t>
            </a:r>
          </a:p>
        </p:txBody>
      </p:sp>
    </p:spTree>
    <p:extLst>
      <p:ext uri="{BB962C8B-B14F-4D97-AF65-F5344CB8AC3E}">
        <p14:creationId xmlns:p14="http://schemas.microsoft.com/office/powerpoint/2010/main" val="2753003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6163CD2-A495-4CCA-9533-2437A7688C01}"/>
              </a:ext>
            </a:extLst>
          </p:cNvPr>
          <p:cNvPicPr>
            <a:picLocks noChangeAspect="1"/>
          </p:cNvPicPr>
          <p:nvPr/>
        </p:nvPicPr>
        <p:blipFill>
          <a:blip r:embed="rId2"/>
          <a:stretch>
            <a:fillRect/>
          </a:stretch>
        </p:blipFill>
        <p:spPr>
          <a:xfrm>
            <a:off x="32657" y="533400"/>
            <a:ext cx="9144000" cy="4889603"/>
          </a:xfrm>
          <a:prstGeom prst="rect">
            <a:avLst/>
          </a:prstGeom>
        </p:spPr>
      </p:pic>
      <p:pic>
        <p:nvPicPr>
          <p:cNvPr id="5" name="Picture 4">
            <a:extLst>
              <a:ext uri="{FF2B5EF4-FFF2-40B4-BE49-F238E27FC236}">
                <a16:creationId xmlns:a16="http://schemas.microsoft.com/office/drawing/2014/main" id="{46BA23C9-34F0-47D6-953D-7130BF151908}"/>
              </a:ext>
            </a:extLst>
          </p:cNvPr>
          <p:cNvPicPr>
            <a:picLocks noChangeAspect="1"/>
          </p:cNvPicPr>
          <p:nvPr/>
        </p:nvPicPr>
        <p:blipFill>
          <a:blip r:embed="rId3"/>
          <a:stretch>
            <a:fillRect/>
          </a:stretch>
        </p:blipFill>
        <p:spPr>
          <a:xfrm>
            <a:off x="32657" y="1732450"/>
            <a:ext cx="9144000" cy="4579869"/>
          </a:xfrm>
          <a:prstGeom prst="rect">
            <a:avLst/>
          </a:prstGeom>
        </p:spPr>
      </p:pic>
      <p:sp>
        <p:nvSpPr>
          <p:cNvPr id="6" name="Rectangle 2">
            <a:extLst>
              <a:ext uri="{FF2B5EF4-FFF2-40B4-BE49-F238E27FC236}">
                <a16:creationId xmlns:a16="http://schemas.microsoft.com/office/drawing/2014/main" id="{AF823B87-86F5-4A55-BD71-0188685366F2}"/>
              </a:ext>
            </a:extLst>
          </p:cNvPr>
          <p:cNvSpPr txBox="1">
            <a:spLocks noChangeArrowheads="1"/>
          </p:cNvSpPr>
          <p:nvPr/>
        </p:nvSpPr>
        <p:spPr bwMode="auto">
          <a:xfrm>
            <a:off x="650544" y="-355916"/>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latin typeface="Times New Roman" panose="02020603050405020304" pitchFamily="18" charset="0"/>
                <a:cs typeface="Times New Roman" panose="02020603050405020304" pitchFamily="18" charset="0"/>
              </a:rPr>
              <a:t>Steps for writing a TM from Java code</a:t>
            </a:r>
          </a:p>
        </p:txBody>
      </p:sp>
    </p:spTree>
    <p:extLst>
      <p:ext uri="{BB962C8B-B14F-4D97-AF65-F5344CB8AC3E}">
        <p14:creationId xmlns:p14="http://schemas.microsoft.com/office/powerpoint/2010/main" val="2405099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B9805476-C52A-433F-8D4E-3CC2D6EE3789}"/>
              </a:ext>
            </a:extLst>
          </p:cNvPr>
          <p:cNvSpPr txBox="1">
            <a:spLocks noChangeArrowheads="1"/>
          </p:cNvSpPr>
          <p:nvPr/>
        </p:nvSpPr>
        <p:spPr bwMode="auto">
          <a:xfrm>
            <a:off x="1232079" y="-382074"/>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latin typeface="Times New Roman" panose="02020603050405020304" pitchFamily="18" charset="0"/>
                <a:cs typeface="Times New Roman" panose="02020603050405020304" pitchFamily="18" charset="0"/>
              </a:rPr>
              <a:t>Steps for writing a TM from Java code</a:t>
            </a:r>
          </a:p>
        </p:txBody>
      </p:sp>
      <p:pic>
        <p:nvPicPr>
          <p:cNvPr id="2" name="Picture 1">
            <a:extLst>
              <a:ext uri="{FF2B5EF4-FFF2-40B4-BE49-F238E27FC236}">
                <a16:creationId xmlns:a16="http://schemas.microsoft.com/office/drawing/2014/main" id="{E099EFC2-4D82-48A8-A23B-F1C1EB64B69C}"/>
              </a:ext>
            </a:extLst>
          </p:cNvPr>
          <p:cNvPicPr>
            <a:picLocks noChangeAspect="1"/>
          </p:cNvPicPr>
          <p:nvPr/>
        </p:nvPicPr>
        <p:blipFill>
          <a:blip r:embed="rId2"/>
          <a:stretch>
            <a:fillRect/>
          </a:stretch>
        </p:blipFill>
        <p:spPr>
          <a:xfrm>
            <a:off x="0" y="538404"/>
            <a:ext cx="9144000" cy="1622567"/>
          </a:xfrm>
          <a:prstGeom prst="rect">
            <a:avLst/>
          </a:prstGeom>
        </p:spPr>
      </p:pic>
    </p:spTree>
    <p:extLst>
      <p:ext uri="{BB962C8B-B14F-4D97-AF65-F5344CB8AC3E}">
        <p14:creationId xmlns:p14="http://schemas.microsoft.com/office/powerpoint/2010/main" val="634879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B9805476-C52A-433F-8D4E-3CC2D6EE3789}"/>
              </a:ext>
            </a:extLst>
          </p:cNvPr>
          <p:cNvSpPr txBox="1">
            <a:spLocks noChangeArrowheads="1"/>
          </p:cNvSpPr>
          <p:nvPr/>
        </p:nvSpPr>
        <p:spPr bwMode="auto">
          <a:xfrm>
            <a:off x="1232079" y="-382074"/>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dirty="0">
                <a:latin typeface="Times New Roman" panose="02020603050405020304" pitchFamily="18" charset="0"/>
                <a:cs typeface="Times New Roman" panose="02020603050405020304" pitchFamily="18" charset="0"/>
              </a:rPr>
              <a:t>Steps for writing a TM from Java code</a:t>
            </a:r>
          </a:p>
        </p:txBody>
      </p:sp>
      <p:pic>
        <p:nvPicPr>
          <p:cNvPr id="4" name="Picture 3">
            <a:extLst>
              <a:ext uri="{FF2B5EF4-FFF2-40B4-BE49-F238E27FC236}">
                <a16:creationId xmlns:a16="http://schemas.microsoft.com/office/drawing/2014/main" id="{BB6B90C8-1E9D-4208-94B7-1FDB42723E8D}"/>
              </a:ext>
            </a:extLst>
          </p:cNvPr>
          <p:cNvPicPr>
            <a:picLocks noChangeAspect="1"/>
          </p:cNvPicPr>
          <p:nvPr/>
        </p:nvPicPr>
        <p:blipFill>
          <a:blip r:embed="rId2"/>
          <a:stretch>
            <a:fillRect/>
          </a:stretch>
        </p:blipFill>
        <p:spPr>
          <a:xfrm>
            <a:off x="0" y="457200"/>
            <a:ext cx="9144000" cy="2346960"/>
          </a:xfrm>
          <a:prstGeom prst="rect">
            <a:avLst/>
          </a:prstGeom>
        </p:spPr>
      </p:pic>
      <p:pic>
        <p:nvPicPr>
          <p:cNvPr id="6" name="Picture 5">
            <a:extLst>
              <a:ext uri="{FF2B5EF4-FFF2-40B4-BE49-F238E27FC236}">
                <a16:creationId xmlns:a16="http://schemas.microsoft.com/office/drawing/2014/main" id="{0C3D0D7D-6608-4710-81F9-153A819AF6A2}"/>
              </a:ext>
            </a:extLst>
          </p:cNvPr>
          <p:cNvPicPr>
            <a:picLocks noChangeAspect="1"/>
          </p:cNvPicPr>
          <p:nvPr/>
        </p:nvPicPr>
        <p:blipFill>
          <a:blip r:embed="rId3"/>
          <a:stretch>
            <a:fillRect/>
          </a:stretch>
        </p:blipFill>
        <p:spPr>
          <a:xfrm>
            <a:off x="0" y="2843349"/>
            <a:ext cx="9144000" cy="915927"/>
          </a:xfrm>
          <a:prstGeom prst="rect">
            <a:avLst/>
          </a:prstGeom>
        </p:spPr>
      </p:pic>
    </p:spTree>
    <p:extLst>
      <p:ext uri="{BB962C8B-B14F-4D97-AF65-F5344CB8AC3E}">
        <p14:creationId xmlns:p14="http://schemas.microsoft.com/office/powerpoint/2010/main" val="3128780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54" name="AutoShape 38"/>
          <p:cNvSpPr>
            <a:spLocks noChangeArrowheads="1"/>
          </p:cNvSpPr>
          <p:nvPr/>
        </p:nvSpPr>
        <p:spPr bwMode="auto">
          <a:xfrm>
            <a:off x="1676400" y="5186363"/>
            <a:ext cx="6567488" cy="1519237"/>
          </a:xfrm>
          <a:prstGeom prst="wedgeRoundRectCallout">
            <a:avLst>
              <a:gd name="adj1" fmla="val 45454"/>
              <a:gd name="adj2" fmla="val -68914"/>
              <a:gd name="adj3" fmla="val 16667"/>
            </a:avLst>
          </a:prstGeom>
          <a:noFill/>
          <a:ln w="38100">
            <a:solidFill>
              <a:schemeClr val="hlink"/>
            </a:solidFill>
            <a:miter lim="800000"/>
            <a:headEnd/>
            <a:tailEnd/>
          </a:ln>
        </p:spPr>
        <p:txBody>
          <a:bodyPr/>
          <a:lstStyle/>
          <a:p>
            <a:pPr eaLnBrk="1" hangingPunct="1">
              <a:defRPr/>
            </a:pPr>
            <a:r>
              <a:rPr lang="en-US" sz="3000" dirty="0"/>
              <a:t>No, it cannot remember arbitrary</a:t>
            </a:r>
            <a:br>
              <a:rPr lang="en-US" sz="3000" dirty="0"/>
            </a:br>
            <a:r>
              <a:rPr lang="en-US" sz="3000" dirty="0"/>
              <a:t>integers in its states.</a:t>
            </a:r>
            <a:br>
              <a:rPr lang="en-US" sz="3000" dirty="0"/>
            </a:br>
            <a:r>
              <a:rPr lang="en-US" sz="3000" dirty="0"/>
              <a:t>Only: </a:t>
            </a:r>
            <a:r>
              <a:rPr lang="en-US" i="1" dirty="0">
                <a:solidFill>
                  <a:schemeClr val="accent2"/>
                </a:solidFill>
                <a:effectLst>
                  <a:outerShdw blurRad="38100" dist="38100" dir="2700000" algn="tl">
                    <a:srgbClr val="000000"/>
                  </a:outerShdw>
                </a:effectLst>
              </a:rPr>
              <a:t>x </a:t>
            </a:r>
            <a:r>
              <a:rPr lang="el-GR" i="1" dirty="0">
                <a:solidFill>
                  <a:schemeClr val="accent2"/>
                </a:solidFill>
                <a:effectLst>
                  <a:outerShdw blurRad="38100" dist="38100" dir="2700000" algn="tl">
                    <a:srgbClr val="000000"/>
                  </a:outerShdw>
                </a:effectLst>
              </a:rPr>
              <a:t>ϵ</a:t>
            </a:r>
            <a:r>
              <a:rPr lang="en-US" i="1" dirty="0">
                <a:solidFill>
                  <a:schemeClr val="accent2"/>
                </a:solidFill>
                <a:effectLst>
                  <a:outerShdw blurRad="38100" dist="38100" dir="2700000" algn="tl">
                    <a:srgbClr val="000000"/>
                  </a:outerShdw>
                </a:effectLst>
              </a:rPr>
              <a:t> {0,1,2,3,4}, y </a:t>
            </a:r>
            <a:r>
              <a:rPr lang="el-GR" i="1" dirty="0">
                <a:solidFill>
                  <a:schemeClr val="accent2"/>
                </a:solidFill>
                <a:effectLst>
                  <a:outerShdw blurRad="38100" dist="38100" dir="2700000" algn="tl">
                    <a:srgbClr val="000000"/>
                  </a:outerShdw>
                </a:effectLst>
              </a:rPr>
              <a:t>ϵ</a:t>
            </a:r>
            <a:r>
              <a:rPr lang="en-US" i="1" dirty="0">
                <a:solidFill>
                  <a:schemeClr val="accent2"/>
                </a:solidFill>
                <a:effectLst>
                  <a:outerShdw blurRad="38100" dist="38100" dir="2700000" algn="tl">
                    <a:srgbClr val="000000"/>
                  </a:outerShdw>
                </a:effectLst>
              </a:rPr>
              <a:t> {0,1,2,3,4},</a:t>
            </a:r>
            <a:r>
              <a:rPr lang="en-US" sz="3000" dirty="0"/>
              <a:t> </a:t>
            </a:r>
          </a:p>
        </p:txBody>
      </p:sp>
      <p:sp>
        <p:nvSpPr>
          <p:cNvPr id="989222" name="AutoShape 38"/>
          <p:cNvSpPr>
            <a:spLocks noChangeArrowheads="1"/>
          </p:cNvSpPr>
          <p:nvPr/>
        </p:nvSpPr>
        <p:spPr bwMode="auto">
          <a:xfrm>
            <a:off x="2209800" y="3092450"/>
            <a:ext cx="5424488" cy="1022350"/>
          </a:xfrm>
          <a:prstGeom prst="wedgeRoundRectCallout">
            <a:avLst>
              <a:gd name="adj1" fmla="val -71909"/>
              <a:gd name="adj2" fmla="val -19564"/>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dirty="0">
                <a:sym typeface="Symbol" pitchFamily="18" charset="2"/>
              </a:rPr>
              <a:t>Can a TM multiply two arbitrary integers in one time step?</a:t>
            </a:r>
          </a:p>
        </p:txBody>
      </p:sp>
      <p:sp>
        <p:nvSpPr>
          <p:cNvPr id="2" name="AutoShape 38"/>
          <p:cNvSpPr>
            <a:spLocks noChangeArrowheads="1"/>
          </p:cNvSpPr>
          <p:nvPr/>
        </p:nvSpPr>
        <p:spPr bwMode="auto">
          <a:xfrm>
            <a:off x="1524000" y="4343400"/>
            <a:ext cx="6172200" cy="785813"/>
          </a:xfrm>
          <a:prstGeom prst="wedgeRoundRectCallout">
            <a:avLst>
              <a:gd name="adj1" fmla="val -58157"/>
              <a:gd name="adj2" fmla="val 2846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We just showed you can.</a:t>
            </a:r>
            <a:endParaRPr lang="en-US" altLang="en-US" sz="3000">
              <a:solidFill>
                <a:schemeClr val="accent2"/>
              </a:solidFill>
            </a:endParaRPr>
          </a:p>
        </p:txBody>
      </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Compile Time vs Run Time</a:t>
            </a:r>
          </a:p>
        </p:txBody>
      </p:sp>
      <p:grpSp>
        <p:nvGrpSpPr>
          <p:cNvPr id="55" name="Group 21"/>
          <p:cNvGrpSpPr>
            <a:grpSpLocks/>
          </p:cNvGrpSpPr>
          <p:nvPr/>
        </p:nvGrpSpPr>
        <p:grpSpPr bwMode="auto">
          <a:xfrm flipH="1">
            <a:off x="7897018" y="3824492"/>
            <a:ext cx="1347788" cy="2341562"/>
            <a:chOff x="4560" y="1645"/>
            <a:chExt cx="849" cy="1475"/>
          </a:xfrm>
        </p:grpSpPr>
        <p:grpSp>
          <p:nvGrpSpPr>
            <p:cNvPr id="57" name="Group 22"/>
            <p:cNvGrpSpPr>
              <a:grpSpLocks/>
            </p:cNvGrpSpPr>
            <p:nvPr/>
          </p:nvGrpSpPr>
          <p:grpSpPr bwMode="auto">
            <a:xfrm>
              <a:off x="4560" y="2056"/>
              <a:ext cx="849" cy="1064"/>
              <a:chOff x="2593" y="1179"/>
              <a:chExt cx="849" cy="1064"/>
            </a:xfrm>
          </p:grpSpPr>
          <p:sp>
            <p:nvSpPr>
              <p:cNvPr id="66"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7"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8"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9"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0"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2"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58" name="Group 30"/>
            <p:cNvGrpSpPr>
              <a:grpSpLocks/>
            </p:cNvGrpSpPr>
            <p:nvPr/>
          </p:nvGrpSpPr>
          <p:grpSpPr bwMode="auto">
            <a:xfrm>
              <a:off x="4703" y="1645"/>
              <a:ext cx="230" cy="1456"/>
              <a:chOff x="2720" y="768"/>
              <a:chExt cx="230" cy="1456"/>
            </a:xfrm>
          </p:grpSpPr>
          <p:sp>
            <p:nvSpPr>
              <p:cNvPr id="64"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5"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59" name="Group 33"/>
            <p:cNvGrpSpPr>
              <a:grpSpLocks/>
            </p:cNvGrpSpPr>
            <p:nvPr/>
          </p:nvGrpSpPr>
          <p:grpSpPr bwMode="auto">
            <a:xfrm>
              <a:off x="5125" y="2204"/>
              <a:ext cx="77" cy="68"/>
              <a:chOff x="1747" y="2620"/>
              <a:chExt cx="44" cy="73"/>
            </a:xfrm>
          </p:grpSpPr>
          <p:sp>
            <p:nvSpPr>
              <p:cNvPr id="60"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1"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2"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3"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73" name="Group 16"/>
          <p:cNvGrpSpPr>
            <a:grpSpLocks/>
          </p:cNvGrpSpPr>
          <p:nvPr/>
        </p:nvGrpSpPr>
        <p:grpSpPr bwMode="auto">
          <a:xfrm flipH="1">
            <a:off x="55562" y="2859087"/>
            <a:ext cx="706438" cy="1484313"/>
            <a:chOff x="5760" y="720"/>
            <a:chExt cx="1021" cy="2477"/>
          </a:xfrm>
        </p:grpSpPr>
        <p:grpSp>
          <p:nvGrpSpPr>
            <p:cNvPr id="74" name="Group 17"/>
            <p:cNvGrpSpPr>
              <a:grpSpLocks/>
            </p:cNvGrpSpPr>
            <p:nvPr/>
          </p:nvGrpSpPr>
          <p:grpSpPr bwMode="auto">
            <a:xfrm>
              <a:off x="5760" y="901"/>
              <a:ext cx="916" cy="2296"/>
              <a:chOff x="5760" y="901"/>
              <a:chExt cx="916" cy="2296"/>
            </a:xfrm>
          </p:grpSpPr>
          <p:sp>
            <p:nvSpPr>
              <p:cNvPr id="78"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9"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0"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1"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2"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3"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75" name="Group 24"/>
            <p:cNvGrpSpPr>
              <a:grpSpLocks/>
            </p:cNvGrpSpPr>
            <p:nvPr/>
          </p:nvGrpSpPr>
          <p:grpSpPr bwMode="auto">
            <a:xfrm>
              <a:off x="6571" y="720"/>
              <a:ext cx="210" cy="264"/>
              <a:chOff x="6571" y="720"/>
              <a:chExt cx="210" cy="264"/>
            </a:xfrm>
          </p:grpSpPr>
          <p:sp>
            <p:nvSpPr>
              <p:cNvPr id="76"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7"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84" name="Group 5"/>
          <p:cNvGrpSpPr>
            <a:grpSpLocks/>
          </p:cNvGrpSpPr>
          <p:nvPr/>
        </p:nvGrpSpPr>
        <p:grpSpPr bwMode="auto">
          <a:xfrm>
            <a:off x="152400" y="4572000"/>
            <a:ext cx="1447800" cy="2133600"/>
            <a:chOff x="2013" y="2206"/>
            <a:chExt cx="679" cy="1010"/>
          </a:xfrm>
        </p:grpSpPr>
        <p:sp>
          <p:nvSpPr>
            <p:cNvPr id="8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86" name="Group 7"/>
            <p:cNvGrpSpPr>
              <a:grpSpLocks/>
            </p:cNvGrpSpPr>
            <p:nvPr/>
          </p:nvGrpSpPr>
          <p:grpSpPr bwMode="auto">
            <a:xfrm>
              <a:off x="2013" y="2206"/>
              <a:ext cx="339" cy="1010"/>
              <a:chOff x="240" y="2880"/>
              <a:chExt cx="339" cy="1010"/>
            </a:xfrm>
          </p:grpSpPr>
          <p:sp>
            <p:nvSpPr>
              <p:cNvPr id="8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9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pic>
        <p:nvPicPr>
          <p:cNvPr id="10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5"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1982787"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16" descr="Alan_Tur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04431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ppt_x"/>
                                          </p:val>
                                        </p:tav>
                                        <p:tav tm="100000">
                                          <p:val>
                                            <p:strVal val="#ppt_x"/>
                                          </p:val>
                                        </p:tav>
                                      </p:tavLst>
                                    </p:anim>
                                    <p:anim calcmode="lin" valueType="num">
                                      <p:cBhvr additive="base">
                                        <p:cTn id="8" dur="500" fill="hold"/>
                                        <p:tgtEl>
                                          <p:spTgt spid="5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1"/>
                                        </p:tgtEl>
                                        <p:attrNameLst>
                                          <p:attrName>style.visibility</p:attrName>
                                        </p:attrNameLst>
                                      </p:cBhvr>
                                      <p:to>
                                        <p:strVal val="visible"/>
                                      </p:to>
                                    </p:set>
                                    <p:anim calcmode="lin" valueType="num">
                                      <p:cBhvr additive="base">
                                        <p:cTn id="11" dur="500" fill="hold"/>
                                        <p:tgtEl>
                                          <p:spTgt spid="101"/>
                                        </p:tgtEl>
                                        <p:attrNameLst>
                                          <p:attrName>ppt_x</p:attrName>
                                        </p:attrNameLst>
                                      </p:cBhvr>
                                      <p:tavLst>
                                        <p:tav tm="0">
                                          <p:val>
                                            <p:strVal val="#ppt_x"/>
                                          </p:val>
                                        </p:tav>
                                        <p:tav tm="100000">
                                          <p:val>
                                            <p:strVal val="#ppt_x"/>
                                          </p:val>
                                        </p:tav>
                                      </p:tavLst>
                                    </p:anim>
                                    <p:anim calcmode="lin" valueType="num">
                                      <p:cBhvr additive="base">
                                        <p:cTn id="12" dur="500" fill="hold"/>
                                        <p:tgtEl>
                                          <p:spTgt spid="10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500" fill="hold"/>
                                        <p:tgtEl>
                                          <p:spTgt spid="102"/>
                                        </p:tgtEl>
                                        <p:attrNameLst>
                                          <p:attrName>ppt_x</p:attrName>
                                        </p:attrNameLst>
                                      </p:cBhvr>
                                      <p:tavLst>
                                        <p:tav tm="0">
                                          <p:val>
                                            <p:strVal val="#ppt_x"/>
                                          </p:val>
                                        </p:tav>
                                        <p:tav tm="100000">
                                          <p:val>
                                            <p:strVal val="#ppt_x"/>
                                          </p:val>
                                        </p:tav>
                                      </p:tavLst>
                                    </p:anim>
                                    <p:anim calcmode="lin" valueType="num">
                                      <p:cBhvr additive="base">
                                        <p:cTn id="16" dur="50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 calcmode="lin" valueType="num">
                                      <p:cBhvr additive="base">
                                        <p:cTn id="19" dur="500" fill="hold"/>
                                        <p:tgtEl>
                                          <p:spTgt spid="100"/>
                                        </p:tgtEl>
                                        <p:attrNameLst>
                                          <p:attrName>ppt_x</p:attrName>
                                        </p:attrNameLst>
                                      </p:cBhvr>
                                      <p:tavLst>
                                        <p:tav tm="0">
                                          <p:val>
                                            <p:strVal val="#ppt_x"/>
                                          </p:val>
                                        </p:tav>
                                        <p:tav tm="100000">
                                          <p:val>
                                            <p:strVal val="#ppt_x"/>
                                          </p:val>
                                        </p:tav>
                                      </p:tavLst>
                                    </p:anim>
                                    <p:anim calcmode="lin" valueType="num">
                                      <p:cBhvr additive="base">
                                        <p:cTn id="20"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989222"/>
                                        </p:tgtEl>
                                        <p:attrNameLst>
                                          <p:attrName>style.visibility</p:attrName>
                                        </p:attrNameLst>
                                      </p:cBhvr>
                                      <p:to>
                                        <p:strVal val="visible"/>
                                      </p:to>
                                    </p:set>
                                    <p:anim calcmode="lin" valueType="num">
                                      <p:cBhvr additive="base">
                                        <p:cTn id="25" dur="500" fill="hold"/>
                                        <p:tgtEl>
                                          <p:spTgt spid="989222"/>
                                        </p:tgtEl>
                                        <p:attrNameLst>
                                          <p:attrName>ppt_x</p:attrName>
                                        </p:attrNameLst>
                                      </p:cBhvr>
                                      <p:tavLst>
                                        <p:tav tm="0">
                                          <p:val>
                                            <p:strVal val="0-#ppt_w/2"/>
                                          </p:val>
                                        </p:tav>
                                        <p:tav tm="100000">
                                          <p:val>
                                            <p:strVal val="#ppt_x"/>
                                          </p:val>
                                        </p:tav>
                                      </p:tavLst>
                                    </p:anim>
                                    <p:anim calcmode="lin" valueType="num">
                                      <p:cBhvr additive="base">
                                        <p:cTn id="26" dur="500" fill="hold"/>
                                        <p:tgtEl>
                                          <p:spTgt spid="989222"/>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73"/>
                                        </p:tgtEl>
                                        <p:attrNameLst>
                                          <p:attrName>style.visibility</p:attrName>
                                        </p:attrNameLst>
                                      </p:cBhvr>
                                      <p:to>
                                        <p:strVal val="visible"/>
                                      </p:to>
                                    </p:set>
                                    <p:anim calcmode="lin" valueType="num">
                                      <p:cBhvr additive="base">
                                        <p:cTn id="29" dur="500" fill="hold"/>
                                        <p:tgtEl>
                                          <p:spTgt spid="73"/>
                                        </p:tgtEl>
                                        <p:attrNameLst>
                                          <p:attrName>ppt_x</p:attrName>
                                        </p:attrNameLst>
                                      </p:cBhvr>
                                      <p:tavLst>
                                        <p:tav tm="0">
                                          <p:val>
                                            <p:strVal val="0-#ppt_w/2"/>
                                          </p:val>
                                        </p:tav>
                                        <p:tav tm="100000">
                                          <p:val>
                                            <p:strVal val="#ppt_x"/>
                                          </p:val>
                                        </p:tav>
                                      </p:tavLst>
                                    </p:anim>
                                    <p:anim calcmode="lin" valueType="num">
                                      <p:cBhvr additive="base">
                                        <p:cTn id="30"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0-#ppt_w/2"/>
                                          </p:val>
                                        </p:tav>
                                        <p:tav tm="100000">
                                          <p:val>
                                            <p:strVal val="#ppt_x"/>
                                          </p:val>
                                        </p:tav>
                                      </p:tavLst>
                                    </p:anim>
                                    <p:anim calcmode="lin" valueType="num">
                                      <p:cBhvr additive="base">
                                        <p:cTn id="36" dur="500" fill="hold"/>
                                        <p:tgtEl>
                                          <p:spTgt spid="2"/>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84"/>
                                        </p:tgtEl>
                                        <p:attrNameLst>
                                          <p:attrName>style.visibility</p:attrName>
                                        </p:attrNameLst>
                                      </p:cBhvr>
                                      <p:to>
                                        <p:strVal val="visible"/>
                                      </p:to>
                                    </p:set>
                                    <p:anim calcmode="lin" valueType="num">
                                      <p:cBhvr additive="base">
                                        <p:cTn id="39" dur="500" fill="hold"/>
                                        <p:tgtEl>
                                          <p:spTgt spid="84"/>
                                        </p:tgtEl>
                                        <p:attrNameLst>
                                          <p:attrName>ppt_x</p:attrName>
                                        </p:attrNameLst>
                                      </p:cBhvr>
                                      <p:tavLst>
                                        <p:tav tm="0">
                                          <p:val>
                                            <p:strVal val="0-#ppt_w/2"/>
                                          </p:val>
                                        </p:tav>
                                        <p:tav tm="100000">
                                          <p:val>
                                            <p:strVal val="#ppt_x"/>
                                          </p:val>
                                        </p:tav>
                                      </p:tavLst>
                                    </p:anim>
                                    <p:anim calcmode="lin" valueType="num">
                                      <p:cBhvr additive="base">
                                        <p:cTn id="40"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54"/>
                                        </p:tgtEl>
                                        <p:attrNameLst>
                                          <p:attrName>style.visibility</p:attrName>
                                        </p:attrNameLst>
                                      </p:cBhvr>
                                      <p:to>
                                        <p:strVal val="visible"/>
                                      </p:to>
                                    </p:set>
                                    <p:anim calcmode="lin" valueType="num">
                                      <p:cBhvr additive="base">
                                        <p:cTn id="45" dur="500" fill="hold"/>
                                        <p:tgtEl>
                                          <p:spTgt spid="54"/>
                                        </p:tgtEl>
                                        <p:attrNameLst>
                                          <p:attrName>ppt_x</p:attrName>
                                        </p:attrNameLst>
                                      </p:cBhvr>
                                      <p:tavLst>
                                        <p:tav tm="0">
                                          <p:val>
                                            <p:strVal val="1+#ppt_w/2"/>
                                          </p:val>
                                        </p:tav>
                                        <p:tav tm="100000">
                                          <p:val>
                                            <p:strVal val="#ppt_x"/>
                                          </p:val>
                                        </p:tav>
                                      </p:tavLst>
                                    </p:anim>
                                    <p:anim calcmode="lin" valueType="num">
                                      <p:cBhvr additive="base">
                                        <p:cTn id="46" dur="500" fill="hold"/>
                                        <p:tgtEl>
                                          <p:spTgt spid="54"/>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55"/>
                                        </p:tgtEl>
                                        <p:attrNameLst>
                                          <p:attrName>style.visibility</p:attrName>
                                        </p:attrNameLst>
                                      </p:cBhvr>
                                      <p:to>
                                        <p:strVal val="visible"/>
                                      </p:to>
                                    </p:set>
                                    <p:anim calcmode="lin" valueType="num">
                                      <p:cBhvr additive="base">
                                        <p:cTn id="49" dur="500" fill="hold"/>
                                        <p:tgtEl>
                                          <p:spTgt spid="55"/>
                                        </p:tgtEl>
                                        <p:attrNameLst>
                                          <p:attrName>ppt_x</p:attrName>
                                        </p:attrNameLst>
                                      </p:cBhvr>
                                      <p:tavLst>
                                        <p:tav tm="0">
                                          <p:val>
                                            <p:strVal val="1+#ppt_w/2"/>
                                          </p:val>
                                        </p:tav>
                                        <p:tav tm="100000">
                                          <p:val>
                                            <p:strVal val="#ppt_x"/>
                                          </p:val>
                                        </p:tav>
                                      </p:tavLst>
                                    </p:anim>
                                    <p:anim calcmode="lin" valueType="num">
                                      <p:cBhvr additive="base">
                                        <p:cTn id="50"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P spid="2" grpId="0" animBg="1" autoUpdateAnimBg="0"/>
      <p:bldP spid="56"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sp>
        <p:nvSpPr>
          <p:cNvPr id="989222" name="AutoShape 38"/>
          <p:cNvSpPr>
            <a:spLocks noChangeArrowheads="1"/>
          </p:cNvSpPr>
          <p:nvPr/>
        </p:nvSpPr>
        <p:spPr bwMode="auto">
          <a:xfrm>
            <a:off x="1971675" y="3092450"/>
            <a:ext cx="5495925" cy="1022350"/>
          </a:xfrm>
          <a:prstGeom prst="wedgeRoundRectCallout">
            <a:avLst>
              <a:gd name="adj1" fmla="val -67838"/>
              <a:gd name="adj2" fmla="val -21241"/>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solidFill>
                  <a:schemeClr val="accent2"/>
                </a:solidFill>
                <a:sym typeface="Symbol" pitchFamily="18" charset="2"/>
              </a:rPr>
              <a:t></a:t>
            </a:r>
            <a:r>
              <a:rPr lang="en-CA" altLang="en-US" i="1">
                <a:solidFill>
                  <a:schemeClr val="accent2"/>
                </a:solidFill>
                <a:sym typeface="Symbol" pitchFamily="18" charset="2"/>
              </a:rPr>
              <a:t>k</a:t>
            </a:r>
            <a:r>
              <a:rPr lang="en-CA" altLang="en-US">
                <a:solidFill>
                  <a:schemeClr val="accent2"/>
                </a:solidFill>
                <a:sym typeface="Symbol" pitchFamily="18" charset="2"/>
              </a:rPr>
              <a:t>,   TM </a:t>
            </a:r>
            <a:r>
              <a:rPr lang="en-CA" altLang="en-US" i="1">
                <a:solidFill>
                  <a:schemeClr val="accent2"/>
                </a:solidFill>
                <a:sym typeface="Symbol" pitchFamily="18" charset="2"/>
              </a:rPr>
              <a:t>M</a:t>
            </a:r>
            <a:r>
              <a:rPr lang="en-CA" altLang="en-US">
                <a:solidFill>
                  <a:schemeClr val="accent2"/>
                </a:solidFill>
                <a:sym typeface="Symbol" pitchFamily="18" charset="2"/>
              </a:rPr>
              <a:t>, </a:t>
            </a:r>
            <a:r>
              <a:rPr lang="en-CA" altLang="en-US" i="1">
                <a:solidFill>
                  <a:schemeClr val="accent2"/>
                </a:solidFill>
                <a:sym typeface="Symbol" pitchFamily="18" charset="2"/>
              </a:rPr>
              <a:t>x,y</a:t>
            </a:r>
            <a:r>
              <a:rPr lang="en-CA" altLang="en-US">
                <a:solidFill>
                  <a:schemeClr val="accent2"/>
                </a:solidFill>
                <a:sym typeface="Symbol" pitchFamily="18" charset="2"/>
              </a:rPr>
              <a:t></a:t>
            </a:r>
            <a:r>
              <a:rPr lang="en-CA" altLang="en-US" i="1">
                <a:solidFill>
                  <a:schemeClr val="accent2"/>
                </a:solidFill>
                <a:sym typeface="Symbol" pitchFamily="18" charset="2"/>
              </a:rPr>
              <a:t>k </a:t>
            </a:r>
            <a:br>
              <a:rPr lang="en-CA" altLang="en-US">
                <a:sym typeface="Symbol" pitchFamily="18" charset="2"/>
              </a:rPr>
            </a:br>
            <a:r>
              <a:rPr lang="en-CA" altLang="en-US" i="1">
                <a:solidFill>
                  <a:schemeClr val="accent2"/>
                </a:solidFill>
                <a:sym typeface="Symbol" pitchFamily="18" charset="2"/>
              </a:rPr>
              <a:t>M</a:t>
            </a:r>
            <a:r>
              <a:rPr lang="en-CA" altLang="en-US">
                <a:sym typeface="Symbol" pitchFamily="18" charset="2"/>
              </a:rPr>
              <a:t> multiplies </a:t>
            </a:r>
            <a:r>
              <a:rPr lang="en-CA" altLang="en-US" i="1">
                <a:solidFill>
                  <a:schemeClr val="accent2"/>
                </a:solidFill>
                <a:sym typeface="Symbol" pitchFamily="18" charset="2"/>
              </a:rPr>
              <a:t>xy</a:t>
            </a:r>
            <a:r>
              <a:rPr lang="en-CA" altLang="en-US">
                <a:sym typeface="Symbol" pitchFamily="18" charset="2"/>
              </a:rPr>
              <a:t> in one time step.</a:t>
            </a:r>
            <a:endParaRPr lang="en-CA" altLang="en-US"/>
          </a:p>
        </p:txBody>
      </p:sp>
      <p:sp>
        <p:nvSpPr>
          <p:cNvPr id="2" name="AutoShape 38"/>
          <p:cNvSpPr>
            <a:spLocks noChangeArrowheads="1"/>
          </p:cNvSpPr>
          <p:nvPr/>
        </p:nvSpPr>
        <p:spPr bwMode="auto">
          <a:xfrm>
            <a:off x="1524000" y="4343400"/>
            <a:ext cx="6172200" cy="1600200"/>
          </a:xfrm>
          <a:prstGeom prst="wedgeRoundRectCallout">
            <a:avLst>
              <a:gd name="adj1" fmla="val -55703"/>
              <a:gd name="adj2" fmla="val -2368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Yes. We just showed you can.</a:t>
            </a:r>
            <a:br>
              <a:rPr lang="en-US" altLang="en-US" sz="3000"/>
            </a:br>
            <a:r>
              <a:rPr lang="en-US" altLang="en-US" sz="3000"/>
              <a:t>The number of states needed grows as a function of </a:t>
            </a:r>
            <a:r>
              <a:rPr lang="en-US" altLang="en-US" sz="3000" i="1">
                <a:solidFill>
                  <a:schemeClr val="accent2"/>
                </a:solidFill>
              </a:rPr>
              <a:t>k</a:t>
            </a:r>
            <a:r>
              <a:rPr lang="en-US" altLang="en-US" sz="3000"/>
              <a:t>. </a:t>
            </a:r>
          </a:p>
        </p:txBody>
      </p:sp>
      <p:sp>
        <p:nvSpPr>
          <p:cNvPr id="5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Compile Time vs Run Time</a:t>
            </a:r>
          </a:p>
        </p:txBody>
      </p:sp>
      <p:grpSp>
        <p:nvGrpSpPr>
          <p:cNvPr id="54" name="Group 21"/>
          <p:cNvGrpSpPr>
            <a:grpSpLocks/>
          </p:cNvGrpSpPr>
          <p:nvPr/>
        </p:nvGrpSpPr>
        <p:grpSpPr bwMode="auto">
          <a:xfrm flipH="1">
            <a:off x="7897018" y="3824492"/>
            <a:ext cx="1347788" cy="2341562"/>
            <a:chOff x="4560" y="1645"/>
            <a:chExt cx="849" cy="1475"/>
          </a:xfrm>
        </p:grpSpPr>
        <p:grpSp>
          <p:nvGrpSpPr>
            <p:cNvPr id="56" name="Group 22"/>
            <p:cNvGrpSpPr>
              <a:grpSpLocks/>
            </p:cNvGrpSpPr>
            <p:nvPr/>
          </p:nvGrpSpPr>
          <p:grpSpPr bwMode="auto">
            <a:xfrm>
              <a:off x="4560" y="2056"/>
              <a:ext cx="849" cy="1064"/>
              <a:chOff x="2593" y="1179"/>
              <a:chExt cx="849" cy="1064"/>
            </a:xfrm>
          </p:grpSpPr>
          <p:sp>
            <p:nvSpPr>
              <p:cNvPr id="65"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6"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7"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8"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9"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0"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1"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57" name="Group 30"/>
            <p:cNvGrpSpPr>
              <a:grpSpLocks/>
            </p:cNvGrpSpPr>
            <p:nvPr/>
          </p:nvGrpSpPr>
          <p:grpSpPr bwMode="auto">
            <a:xfrm>
              <a:off x="4703" y="1645"/>
              <a:ext cx="230" cy="1456"/>
              <a:chOff x="2720" y="768"/>
              <a:chExt cx="230" cy="1456"/>
            </a:xfrm>
          </p:grpSpPr>
          <p:sp>
            <p:nvSpPr>
              <p:cNvPr id="63"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4"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58" name="Group 33"/>
            <p:cNvGrpSpPr>
              <a:grpSpLocks/>
            </p:cNvGrpSpPr>
            <p:nvPr/>
          </p:nvGrpSpPr>
          <p:grpSpPr bwMode="auto">
            <a:xfrm>
              <a:off x="5125" y="2204"/>
              <a:ext cx="77" cy="68"/>
              <a:chOff x="1747" y="2620"/>
              <a:chExt cx="44" cy="73"/>
            </a:xfrm>
          </p:grpSpPr>
          <p:sp>
            <p:nvSpPr>
              <p:cNvPr id="59"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0"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1"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62"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72" name="Group 16"/>
          <p:cNvGrpSpPr>
            <a:grpSpLocks/>
          </p:cNvGrpSpPr>
          <p:nvPr/>
        </p:nvGrpSpPr>
        <p:grpSpPr bwMode="auto">
          <a:xfrm flipH="1">
            <a:off x="55562" y="2859087"/>
            <a:ext cx="706438" cy="1484313"/>
            <a:chOff x="5760" y="720"/>
            <a:chExt cx="1021" cy="2477"/>
          </a:xfrm>
        </p:grpSpPr>
        <p:grpSp>
          <p:nvGrpSpPr>
            <p:cNvPr id="73" name="Group 17"/>
            <p:cNvGrpSpPr>
              <a:grpSpLocks/>
            </p:cNvGrpSpPr>
            <p:nvPr/>
          </p:nvGrpSpPr>
          <p:grpSpPr bwMode="auto">
            <a:xfrm>
              <a:off x="5760" y="901"/>
              <a:ext cx="916" cy="2296"/>
              <a:chOff x="5760" y="901"/>
              <a:chExt cx="916" cy="2296"/>
            </a:xfrm>
          </p:grpSpPr>
          <p:sp>
            <p:nvSpPr>
              <p:cNvPr id="77"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8"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9"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0"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1"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2"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74" name="Group 24"/>
            <p:cNvGrpSpPr>
              <a:grpSpLocks/>
            </p:cNvGrpSpPr>
            <p:nvPr/>
          </p:nvGrpSpPr>
          <p:grpSpPr bwMode="auto">
            <a:xfrm>
              <a:off x="6571" y="720"/>
              <a:ext cx="210" cy="264"/>
              <a:chOff x="6571" y="720"/>
              <a:chExt cx="210" cy="264"/>
            </a:xfrm>
          </p:grpSpPr>
          <p:sp>
            <p:nvSpPr>
              <p:cNvPr id="75"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6"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83" name="Group 5"/>
          <p:cNvGrpSpPr>
            <a:grpSpLocks/>
          </p:cNvGrpSpPr>
          <p:nvPr/>
        </p:nvGrpSpPr>
        <p:grpSpPr bwMode="auto">
          <a:xfrm>
            <a:off x="152400" y="4572000"/>
            <a:ext cx="1447800" cy="2133600"/>
            <a:chOff x="2013" y="2206"/>
            <a:chExt cx="679" cy="1010"/>
          </a:xfrm>
        </p:grpSpPr>
        <p:sp>
          <p:nvSpPr>
            <p:cNvPr id="84"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85" name="Group 7"/>
            <p:cNvGrpSpPr>
              <a:grpSpLocks/>
            </p:cNvGrpSpPr>
            <p:nvPr/>
          </p:nvGrpSpPr>
          <p:grpSpPr bwMode="auto">
            <a:xfrm>
              <a:off x="2013" y="2206"/>
              <a:ext cx="339" cy="1010"/>
              <a:chOff x="240" y="2880"/>
              <a:chExt cx="339" cy="1010"/>
            </a:xfrm>
          </p:grpSpPr>
          <p:sp>
            <p:nvSpPr>
              <p:cNvPr id="86"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7"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8"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89"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0"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1"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2"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3"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4"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5"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6"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7"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98"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pic>
        <p:nvPicPr>
          <p:cNvPr id="99"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5"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1982787"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16" descr="Alan_Tur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59826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5"/>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1522" name="Text Box 18"/>
          <p:cNvSpPr txBox="1">
            <a:spLocks noChangeArrowheads="1"/>
          </p:cNvSpPr>
          <p:nvPr/>
        </p:nvSpPr>
        <p:spPr bwMode="auto">
          <a:xfrm>
            <a:off x="457200" y="446088"/>
            <a:ext cx="8382000" cy="6289675"/>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Model of Computation</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(What is a legal </a:t>
            </a:r>
            <a:r>
              <a:rPr lang="en-US" dirty="0">
                <a:solidFill>
                  <a:schemeClr val="accent2"/>
                </a:solidFill>
                <a:effectLst>
                  <a:outerShdw blurRad="38100" dist="38100" dir="2700000" algn="tl">
                    <a:srgbClr val="000000"/>
                  </a:outerShdw>
                </a:effectLst>
                <a:cs typeface="+mn-cs"/>
              </a:rPr>
              <a:t>Algorithm/Machine/Program</a:t>
            </a:r>
            <a:r>
              <a:rPr lang="en-US" dirty="0">
                <a:effectLst>
                  <a:outerShdw blurRad="38100" dist="38100" dir="2700000" algn="tl">
                    <a:srgbClr val="000000"/>
                  </a:outerShdw>
                </a:effectLst>
                <a:cs typeface="+mn-cs"/>
              </a:rPr>
              <a:t>)</a:t>
            </a:r>
          </a:p>
          <a:p>
            <a:pPr eaLnBrk="0" hangingPunct="0">
              <a:spcBef>
                <a:spcPct val="50000"/>
              </a:spcBef>
              <a:buFontTx/>
              <a:buChar char="•"/>
              <a:defRPr/>
            </a:pPr>
            <a:r>
              <a:rPr lang="en-US" dirty="0">
                <a:effectLst>
                  <a:outerShdw blurRad="38100" dist="38100" dir="2700000" algn="tl">
                    <a:srgbClr val="000000"/>
                  </a:outerShdw>
                </a:effectLst>
                <a:cs typeface="+mn-cs"/>
              </a:rPr>
              <a:t>How the algorithm is specified by finite description.</a:t>
            </a:r>
          </a:p>
          <a:p>
            <a:pPr eaLnBrk="0" hangingPunct="0">
              <a:spcBef>
                <a:spcPct val="50000"/>
              </a:spcBef>
              <a:buFontTx/>
              <a:buChar char="•"/>
              <a:defRPr/>
            </a:pPr>
            <a:r>
              <a:rPr lang="en-US" dirty="0">
                <a:effectLst>
                  <a:outerShdw blurRad="38100" dist="38100" dir="2700000" algn="tl">
                    <a:srgbClr val="000000"/>
                  </a:outerShdw>
                </a:effectLst>
                <a:cs typeface="+mn-cs"/>
              </a:rPr>
              <a:t>What defines the current state of the machine.</a:t>
            </a:r>
          </a:p>
          <a:p>
            <a:pPr lvl="1" eaLnBrk="0" hangingPunct="0">
              <a:spcBef>
                <a:spcPct val="50000"/>
              </a:spcBef>
              <a:buFontTx/>
              <a:buChar char="•"/>
              <a:defRPr/>
            </a:pPr>
            <a:r>
              <a:rPr lang="en-US" dirty="0">
                <a:effectLst>
                  <a:outerShdw blurRad="38100" dist="38100" dir="2700000" algn="tl">
                    <a:srgbClr val="000000"/>
                  </a:outerShdw>
                </a:effectLst>
                <a:cs typeface="+mn-cs"/>
              </a:rPr>
              <a:t> </a:t>
            </a:r>
            <a:r>
              <a:rPr lang="en-US" dirty="0" err="1">
                <a:effectLst>
                  <a:outerShdw blurRad="38100" dist="38100" dir="2700000" algn="tl">
                    <a:srgbClr val="000000"/>
                  </a:outerShdw>
                </a:effectLst>
                <a:cs typeface="+mn-cs"/>
              </a:rPr>
              <a:t>Eg</a:t>
            </a:r>
            <a:r>
              <a:rPr lang="en-US" dirty="0">
                <a:effectLst>
                  <a:outerShdw blurRad="38100" dist="38100" dir="2700000" algn="tl">
                    <a:srgbClr val="000000"/>
                  </a:outerShdw>
                </a:effectLst>
                <a:cs typeface="+mn-cs"/>
              </a:rPr>
              <a:t>, how information computed so far is stored.</a:t>
            </a:r>
          </a:p>
          <a:p>
            <a:pPr lvl="1" eaLnBrk="0" hangingPunct="0">
              <a:spcBef>
                <a:spcPct val="50000"/>
              </a:spcBef>
              <a:buFontTx/>
              <a:buChar char="•"/>
              <a:defRPr/>
            </a:pPr>
            <a:r>
              <a:rPr lang="en-US" dirty="0">
                <a:effectLst>
                  <a:outerShdw blurRad="38100" dist="38100" dir="2700000" algn="tl">
                    <a:srgbClr val="000000"/>
                  </a:outerShdw>
                </a:effectLst>
                <a:cs typeface="+mn-cs"/>
              </a:rPr>
              <a:t>What line of code it is on or state it is in.</a:t>
            </a:r>
          </a:p>
          <a:p>
            <a:pPr eaLnBrk="0" hangingPunct="0">
              <a:spcBef>
                <a:spcPct val="50000"/>
              </a:spcBef>
              <a:buFontTx/>
              <a:buChar char="•"/>
              <a:defRPr/>
            </a:pPr>
            <a:r>
              <a:rPr lang="en-US" dirty="0">
                <a:effectLst>
                  <a:outerShdw blurRad="38100" dist="38100" dir="2700000" algn="tl">
                    <a:srgbClr val="000000"/>
                  </a:outerShdw>
                </a:effectLst>
                <a:cs typeface="+mn-cs"/>
              </a:rPr>
              <a:t>What are the legal operations?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Should be a “reasonable” mechanical task.</a:t>
            </a:r>
          </a:p>
          <a:p>
            <a:pPr eaLnBrk="0" hangingPunct="0">
              <a:spcBef>
                <a:spcPct val="50000"/>
              </a:spcBef>
              <a:buFontTx/>
              <a:buChar char="•"/>
              <a:defRPr/>
            </a:pPr>
            <a:r>
              <a:rPr lang="en-US" dirty="0">
                <a:effectLst>
                  <a:outerShdw blurRad="38100" dist="38100" dir="2700000" algn="tl">
                    <a:srgbClr val="000000"/>
                  </a:outerShdw>
                </a:effectLst>
                <a:cs typeface="+mn-cs"/>
              </a:rPr>
              <a:t>How the input/output are specified.</a:t>
            </a:r>
          </a:p>
          <a:p>
            <a:pPr eaLnBrk="0" hangingPunct="0">
              <a:spcBef>
                <a:spcPct val="50000"/>
              </a:spcBef>
              <a:defRPr/>
            </a:pPr>
            <a:r>
              <a:rPr lang="en-US" dirty="0">
                <a:effectLst>
                  <a:outerShdw blurRad="38100" dist="38100" dir="2700000" algn="tl">
                    <a:srgbClr val="000000"/>
                  </a:outerShdw>
                </a:effectLst>
                <a:cs typeface="+mn-cs"/>
              </a:rPr>
              <a:t>Question: Which computational problems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are computable by a given model of computation?</a:t>
            </a:r>
          </a:p>
        </p:txBody>
      </p:sp>
      <p:sp>
        <p:nvSpPr>
          <p:cNvPr id="5"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01522">
                                            <p:txEl>
                                              <p:pRg st="0" end="0"/>
                                            </p:txEl>
                                          </p:spTgt>
                                        </p:tgtEl>
                                        <p:attrNameLst>
                                          <p:attrName>style.visibility</p:attrName>
                                        </p:attrNameLst>
                                      </p:cBhvr>
                                      <p:to>
                                        <p:strVal val="visible"/>
                                      </p:to>
                                    </p:set>
                                    <p:anim calcmode="lin" valueType="num">
                                      <p:cBhvr additive="base">
                                        <p:cTn id="7" dur="500" fill="hold"/>
                                        <p:tgtEl>
                                          <p:spTgt spid="13015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015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01522">
                                            <p:txEl>
                                              <p:pRg st="1" end="1"/>
                                            </p:txEl>
                                          </p:spTgt>
                                        </p:tgtEl>
                                        <p:attrNameLst>
                                          <p:attrName>style.visibility</p:attrName>
                                        </p:attrNameLst>
                                      </p:cBhvr>
                                      <p:to>
                                        <p:strVal val="visible"/>
                                      </p:to>
                                    </p:set>
                                    <p:anim calcmode="lin" valueType="num">
                                      <p:cBhvr additive="base">
                                        <p:cTn id="13" dur="500" fill="hold"/>
                                        <p:tgtEl>
                                          <p:spTgt spid="130152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015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01522">
                                            <p:txEl>
                                              <p:pRg st="2" end="2"/>
                                            </p:txEl>
                                          </p:spTgt>
                                        </p:tgtEl>
                                        <p:attrNameLst>
                                          <p:attrName>style.visibility</p:attrName>
                                        </p:attrNameLst>
                                      </p:cBhvr>
                                      <p:to>
                                        <p:strVal val="visible"/>
                                      </p:to>
                                    </p:set>
                                    <p:anim calcmode="lin" valueType="num">
                                      <p:cBhvr additive="base">
                                        <p:cTn id="19" dur="500" fill="hold"/>
                                        <p:tgtEl>
                                          <p:spTgt spid="130152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0152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01522">
                                            <p:txEl>
                                              <p:pRg st="3" end="3"/>
                                            </p:txEl>
                                          </p:spTgt>
                                        </p:tgtEl>
                                        <p:attrNameLst>
                                          <p:attrName>style.visibility</p:attrName>
                                        </p:attrNameLst>
                                      </p:cBhvr>
                                      <p:to>
                                        <p:strVal val="visible"/>
                                      </p:to>
                                    </p:set>
                                    <p:anim calcmode="lin" valueType="num">
                                      <p:cBhvr additive="base">
                                        <p:cTn id="25" dur="500" fill="hold"/>
                                        <p:tgtEl>
                                          <p:spTgt spid="130152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0152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301522">
                                            <p:txEl>
                                              <p:pRg st="4" end="4"/>
                                            </p:txEl>
                                          </p:spTgt>
                                        </p:tgtEl>
                                        <p:attrNameLst>
                                          <p:attrName>style.visibility</p:attrName>
                                        </p:attrNameLst>
                                      </p:cBhvr>
                                      <p:to>
                                        <p:strVal val="visible"/>
                                      </p:to>
                                    </p:set>
                                    <p:anim calcmode="lin" valueType="num">
                                      <p:cBhvr additive="base">
                                        <p:cTn id="31" dur="500" fill="hold"/>
                                        <p:tgtEl>
                                          <p:spTgt spid="130152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0152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301522">
                                            <p:txEl>
                                              <p:pRg st="5" end="5"/>
                                            </p:txEl>
                                          </p:spTgt>
                                        </p:tgtEl>
                                        <p:attrNameLst>
                                          <p:attrName>style.visibility</p:attrName>
                                        </p:attrNameLst>
                                      </p:cBhvr>
                                      <p:to>
                                        <p:strVal val="visible"/>
                                      </p:to>
                                    </p:set>
                                    <p:anim calcmode="lin" valueType="num">
                                      <p:cBhvr additive="base">
                                        <p:cTn id="37" dur="500" fill="hold"/>
                                        <p:tgtEl>
                                          <p:spTgt spid="1301522">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0152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301522">
                                            <p:txEl>
                                              <p:pRg st="6" end="6"/>
                                            </p:txEl>
                                          </p:spTgt>
                                        </p:tgtEl>
                                        <p:attrNameLst>
                                          <p:attrName>style.visibility</p:attrName>
                                        </p:attrNameLst>
                                      </p:cBhvr>
                                      <p:to>
                                        <p:strVal val="visible"/>
                                      </p:to>
                                    </p:set>
                                    <p:anim calcmode="lin" valueType="num">
                                      <p:cBhvr additive="base">
                                        <p:cTn id="43" dur="500" fill="hold"/>
                                        <p:tgtEl>
                                          <p:spTgt spid="1301522">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30152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01522">
                                            <p:txEl>
                                              <p:pRg st="7" end="7"/>
                                            </p:txEl>
                                          </p:spTgt>
                                        </p:tgtEl>
                                        <p:attrNameLst>
                                          <p:attrName>style.visibility</p:attrName>
                                        </p:attrNameLst>
                                      </p:cBhvr>
                                      <p:to>
                                        <p:strVal val="visible"/>
                                      </p:to>
                                    </p:set>
                                    <p:anim calcmode="lin" valueType="num">
                                      <p:cBhvr additive="base">
                                        <p:cTn id="49" dur="500" fill="hold"/>
                                        <p:tgtEl>
                                          <p:spTgt spid="1301522">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01522">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graphicFrame>
        <p:nvGraphicFramePr>
          <p:cNvPr id="3" name="Table 2"/>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sp>
        <p:nvSpPr>
          <p:cNvPr id="61" name="AutoShape 38"/>
          <p:cNvSpPr>
            <a:spLocks noChangeArrowheads="1"/>
          </p:cNvSpPr>
          <p:nvPr/>
        </p:nvSpPr>
        <p:spPr bwMode="auto">
          <a:xfrm>
            <a:off x="1102413" y="4259070"/>
            <a:ext cx="1020042"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Sure.</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7" name="AutoShape 38"/>
          <p:cNvSpPr>
            <a:spLocks noChangeArrowheads="1"/>
          </p:cNvSpPr>
          <p:nvPr/>
        </p:nvSpPr>
        <p:spPr bwMode="auto">
          <a:xfrm>
            <a:off x="990600" y="5041742"/>
            <a:ext cx="7090707" cy="597058"/>
          </a:xfrm>
          <a:prstGeom prst="wedgeRoundRectCallout">
            <a:avLst>
              <a:gd name="adj1" fmla="val -52425"/>
              <a:gd name="adj2" fmla="val -5677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give you the multiplication table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size  </a:t>
            </a:r>
            <a:r>
              <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rPr>
              <a:t>k</a:t>
            </a:r>
            <a:r>
              <a:rPr kumimoji="0" lang="en-US" altLang="en-US" sz="2800" b="0" i="1" u="none" strike="noStrike" kern="1200" cap="none" spc="0" normalizeH="0" baseline="30000" noProof="0" dirty="0">
                <a:ln>
                  <a:noFill/>
                </a:ln>
                <a:solidFill>
                  <a:srgbClr val="FFCC66"/>
                </a:solidFill>
                <a:effectLst/>
                <a:uLnTx/>
                <a:uFillTx/>
                <a:latin typeface="Times New Roman" pitchFamily="18" charset="0"/>
                <a:ea typeface="+mn-ea"/>
                <a:cs typeface="Arial" charset="0"/>
              </a:rPr>
              <a:t>2</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8" name="AutoShape 38"/>
          <p:cNvSpPr>
            <a:spLocks noChangeArrowheads="1"/>
          </p:cNvSpPr>
          <p:nvPr/>
        </p:nvSpPr>
        <p:spPr bwMode="auto">
          <a:xfrm>
            <a:off x="2281611" y="4277238"/>
            <a:ext cx="3509589" cy="592188"/>
          </a:xfrm>
          <a:prstGeom prst="wedgeRoundRectCallout">
            <a:avLst>
              <a:gd name="adj1" fmla="val 58473"/>
              <a:gd name="adj2" fmla="val 45873"/>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give you a value </a:t>
            </a:r>
            <a:r>
              <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rPr>
              <a:t>k</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2" name="AutoShape 38"/>
          <p:cNvSpPr>
            <a:spLocks noChangeArrowheads="1"/>
          </p:cNvSpPr>
          <p:nvPr/>
        </p:nvSpPr>
        <p:spPr bwMode="auto">
          <a:xfrm>
            <a:off x="1447800" y="5884812"/>
            <a:ext cx="2895600" cy="592188"/>
          </a:xfrm>
          <a:prstGeom prst="wedgeRoundRectCallout">
            <a:avLst>
              <a:gd name="adj1" fmla="val 66420"/>
              <a:gd name="adj2" fmla="val -26731"/>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give you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x,y</a:t>
            </a:r>
            <a:r>
              <a:rPr kumimoji="0" lang="en-CA" altLang="en-US" sz="2800" b="0" i="0"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k</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3" name="AutoShape 38"/>
          <p:cNvSpPr>
            <a:spLocks noChangeArrowheads="1"/>
          </p:cNvSpPr>
          <p:nvPr/>
        </p:nvSpPr>
        <p:spPr bwMode="auto">
          <a:xfrm>
            <a:off x="4724400" y="5885493"/>
            <a:ext cx="3810000" cy="597058"/>
          </a:xfrm>
          <a:prstGeom prst="wedgeRoundRectCallout">
            <a:avLst>
              <a:gd name="adj1" fmla="val -56919"/>
              <a:gd name="adj2" fmla="val -40766"/>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My table gives you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xy</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pic>
        <p:nvPicPr>
          <p:cNvPr id="59" name="Picture 5"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1982787"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AutoShape 38"/>
          <p:cNvSpPr>
            <a:spLocks noChangeArrowheads="1"/>
          </p:cNvSpPr>
          <p:nvPr/>
        </p:nvSpPr>
        <p:spPr bwMode="auto">
          <a:xfrm>
            <a:off x="1971675" y="3092450"/>
            <a:ext cx="5495925" cy="1022350"/>
          </a:xfrm>
          <a:prstGeom prst="wedgeRoundRectCallout">
            <a:avLst>
              <a:gd name="adj1" fmla="val -67838"/>
              <a:gd name="adj2" fmla="val -21241"/>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solidFill>
                  <a:schemeClr val="accent2"/>
                </a:solidFill>
                <a:sym typeface="Symbol" pitchFamily="18" charset="2"/>
              </a:rPr>
              <a:t></a:t>
            </a:r>
            <a:r>
              <a:rPr lang="en-CA" altLang="en-US" i="1">
                <a:solidFill>
                  <a:schemeClr val="accent2"/>
                </a:solidFill>
                <a:sym typeface="Symbol" pitchFamily="18" charset="2"/>
              </a:rPr>
              <a:t>k</a:t>
            </a:r>
            <a:r>
              <a:rPr lang="en-CA" altLang="en-US">
                <a:solidFill>
                  <a:schemeClr val="accent2"/>
                </a:solidFill>
                <a:sym typeface="Symbol" pitchFamily="18" charset="2"/>
              </a:rPr>
              <a:t>,   TM </a:t>
            </a:r>
            <a:r>
              <a:rPr lang="en-CA" altLang="en-US" i="1">
                <a:solidFill>
                  <a:schemeClr val="accent2"/>
                </a:solidFill>
                <a:sym typeface="Symbol" pitchFamily="18" charset="2"/>
              </a:rPr>
              <a:t>M</a:t>
            </a:r>
            <a:r>
              <a:rPr lang="en-CA" altLang="en-US">
                <a:solidFill>
                  <a:schemeClr val="accent2"/>
                </a:solidFill>
                <a:sym typeface="Symbol" pitchFamily="18" charset="2"/>
              </a:rPr>
              <a:t>, </a:t>
            </a:r>
            <a:r>
              <a:rPr lang="en-CA" altLang="en-US" i="1">
                <a:solidFill>
                  <a:schemeClr val="accent2"/>
                </a:solidFill>
                <a:sym typeface="Symbol" pitchFamily="18" charset="2"/>
              </a:rPr>
              <a:t>x,y</a:t>
            </a:r>
            <a:r>
              <a:rPr lang="en-CA" altLang="en-US">
                <a:solidFill>
                  <a:schemeClr val="accent2"/>
                </a:solidFill>
                <a:sym typeface="Symbol" pitchFamily="18" charset="2"/>
              </a:rPr>
              <a:t></a:t>
            </a:r>
            <a:r>
              <a:rPr lang="en-CA" altLang="en-US" i="1">
                <a:solidFill>
                  <a:schemeClr val="accent2"/>
                </a:solidFill>
                <a:sym typeface="Symbol" pitchFamily="18" charset="2"/>
              </a:rPr>
              <a:t>k </a:t>
            </a:r>
            <a:br>
              <a:rPr lang="en-CA" altLang="en-US">
                <a:sym typeface="Symbol" pitchFamily="18" charset="2"/>
              </a:rPr>
            </a:br>
            <a:r>
              <a:rPr lang="en-CA" altLang="en-US" i="1">
                <a:solidFill>
                  <a:schemeClr val="accent2"/>
                </a:solidFill>
                <a:sym typeface="Symbol" pitchFamily="18" charset="2"/>
              </a:rPr>
              <a:t>M</a:t>
            </a:r>
            <a:r>
              <a:rPr lang="en-CA" altLang="en-US">
                <a:sym typeface="Symbol" pitchFamily="18" charset="2"/>
              </a:rPr>
              <a:t> multiplies </a:t>
            </a:r>
            <a:r>
              <a:rPr lang="en-CA" altLang="en-US" i="1">
                <a:solidFill>
                  <a:schemeClr val="accent2"/>
                </a:solidFill>
                <a:sym typeface="Symbol" pitchFamily="18" charset="2"/>
              </a:rPr>
              <a:t>xy</a:t>
            </a:r>
            <a:r>
              <a:rPr lang="en-CA" altLang="en-US">
                <a:sym typeface="Symbol" pitchFamily="18" charset="2"/>
              </a:rPr>
              <a:t> in one time step.</a:t>
            </a:r>
            <a:endParaRPr lang="en-CA" altLang="en-US"/>
          </a:p>
        </p:txBody>
      </p:sp>
      <p:pic>
        <p:nvPicPr>
          <p:cNvPr id="64" name="Picture 16" descr="Alan_Turi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61391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1"/>
                                        </p:tgtEl>
                                        <p:attrNameLst>
                                          <p:attrName>style.visibility</p:attrName>
                                        </p:attrNameLst>
                                      </p:cBhvr>
                                      <p:to>
                                        <p:strVal val="visible"/>
                                      </p:to>
                                    </p:set>
                                    <p:anim calcmode="lin" valueType="num">
                                      <p:cBhvr additive="base">
                                        <p:cTn id="13" dur="500" fill="hold"/>
                                        <p:tgtEl>
                                          <p:spTgt spid="61"/>
                                        </p:tgtEl>
                                        <p:attrNameLst>
                                          <p:attrName>ppt_x</p:attrName>
                                        </p:attrNameLst>
                                      </p:cBhvr>
                                      <p:tavLst>
                                        <p:tav tm="0">
                                          <p:val>
                                            <p:strVal val="0-#ppt_w/2"/>
                                          </p:val>
                                        </p:tav>
                                        <p:tav tm="100000">
                                          <p:val>
                                            <p:strVal val="#ppt_x"/>
                                          </p:val>
                                        </p:tav>
                                      </p:tavLst>
                                    </p:anim>
                                    <p:anim calcmode="lin" valueType="num">
                                      <p:cBhvr additive="base">
                                        <p:cTn id="14"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additive="base">
                                        <p:cTn id="19" dur="500" fill="hold"/>
                                        <p:tgtEl>
                                          <p:spTgt spid="58"/>
                                        </p:tgtEl>
                                        <p:attrNameLst>
                                          <p:attrName>ppt_x</p:attrName>
                                        </p:attrNameLst>
                                      </p:cBhvr>
                                      <p:tavLst>
                                        <p:tav tm="0">
                                          <p:val>
                                            <p:strVal val="1+#ppt_w/2"/>
                                          </p:val>
                                        </p:tav>
                                        <p:tav tm="100000">
                                          <p:val>
                                            <p:strVal val="#ppt_x"/>
                                          </p:val>
                                        </p:tav>
                                      </p:tavLst>
                                    </p:anim>
                                    <p:anim calcmode="lin" valueType="num">
                                      <p:cBhvr additive="base">
                                        <p:cTn id="20" dur="500" fill="hold"/>
                                        <p:tgtEl>
                                          <p:spTgt spid="58"/>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58">
                                            <p:txEl>
                                              <p:pRg st="0" end="0"/>
                                            </p:txEl>
                                          </p:spTgt>
                                        </p:tgtEl>
                                        <p:attrNameLst>
                                          <p:attrName>style.visibility</p:attrName>
                                        </p:attrNameLst>
                                      </p:cBhvr>
                                      <p:to>
                                        <p:strVal val="visible"/>
                                      </p:to>
                                    </p:set>
                                    <p:anim calcmode="lin" valueType="num">
                                      <p:cBhvr additive="base">
                                        <p:cTn id="23" dur="5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0-#ppt_w/2"/>
                                          </p:val>
                                        </p:tav>
                                        <p:tav tm="100000">
                                          <p:val>
                                            <p:strVal val="#ppt_x"/>
                                          </p:val>
                                        </p:tav>
                                      </p:tavLst>
                                    </p:anim>
                                    <p:anim calcmode="lin" valueType="num">
                                      <p:cBhvr additive="base">
                                        <p:cTn id="30"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additive="base">
                                        <p:cTn id="35" dur="500" fill="hold"/>
                                        <p:tgtEl>
                                          <p:spTgt spid="62"/>
                                        </p:tgtEl>
                                        <p:attrNameLst>
                                          <p:attrName>ppt_x</p:attrName>
                                        </p:attrNameLst>
                                      </p:cBhvr>
                                      <p:tavLst>
                                        <p:tav tm="0">
                                          <p:val>
                                            <p:strVal val="1+#ppt_w/2"/>
                                          </p:val>
                                        </p:tav>
                                        <p:tav tm="100000">
                                          <p:val>
                                            <p:strVal val="#ppt_x"/>
                                          </p:val>
                                        </p:tav>
                                      </p:tavLst>
                                    </p:anim>
                                    <p:anim calcmode="lin" valueType="num">
                                      <p:cBhvr additive="base">
                                        <p:cTn id="36" dur="500" fill="hold"/>
                                        <p:tgtEl>
                                          <p:spTgt spid="62"/>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62">
                                            <p:txEl>
                                              <p:pRg st="0" end="0"/>
                                            </p:txEl>
                                          </p:spTgt>
                                        </p:tgtEl>
                                        <p:attrNameLst>
                                          <p:attrName>style.visibility</p:attrName>
                                        </p:attrNameLst>
                                      </p:cBhvr>
                                      <p:to>
                                        <p:strVal val="visible"/>
                                      </p:to>
                                    </p:set>
                                    <p:anim calcmode="lin" valueType="num">
                                      <p:cBhvr additive="base">
                                        <p:cTn id="39"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63"/>
                                        </p:tgtEl>
                                        <p:attrNameLst>
                                          <p:attrName>style.visibility</p:attrName>
                                        </p:attrNameLst>
                                      </p:cBhvr>
                                      <p:to>
                                        <p:strVal val="visible"/>
                                      </p:to>
                                    </p:set>
                                    <p:anim calcmode="lin" valueType="num">
                                      <p:cBhvr additive="base">
                                        <p:cTn id="45" dur="500" fill="hold"/>
                                        <p:tgtEl>
                                          <p:spTgt spid="63"/>
                                        </p:tgtEl>
                                        <p:attrNameLst>
                                          <p:attrName>ppt_x</p:attrName>
                                        </p:attrNameLst>
                                      </p:cBhvr>
                                      <p:tavLst>
                                        <p:tav tm="0">
                                          <p:val>
                                            <p:strVal val="0-#ppt_w/2"/>
                                          </p:val>
                                        </p:tav>
                                        <p:tav tm="100000">
                                          <p:val>
                                            <p:strVal val="#ppt_x"/>
                                          </p:val>
                                        </p:tav>
                                      </p:tavLst>
                                    </p:anim>
                                    <p:anim calcmode="lin" valueType="num">
                                      <p:cBhvr additive="base">
                                        <p:cTn id="46"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autoUpdateAnimBg="0"/>
      <p:bldP spid="57" grpId="0" animBg="1" autoUpdateAnimBg="0"/>
      <p:bldP spid="58" grpId="0" animBg="1" autoUpdateAnimBg="0"/>
      <p:bldP spid="62" grpId="0" animBg="1" autoUpdateAnimBg="0"/>
      <p:bldP spid="63" grpId="0" animBg="1"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graphicFrame>
        <p:nvGraphicFramePr>
          <p:cNvPr id="3" name="Table 2"/>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sp>
        <p:nvSpPr>
          <p:cNvPr id="64" name="AutoShape 38"/>
          <p:cNvSpPr>
            <a:spLocks noChangeArrowheads="1"/>
          </p:cNvSpPr>
          <p:nvPr/>
        </p:nvSpPr>
        <p:spPr bwMode="auto">
          <a:xfrm>
            <a:off x="1676400" y="4348163"/>
            <a:ext cx="6548438" cy="2128837"/>
          </a:xfrm>
          <a:prstGeom prst="wedgeRoundRectCallout">
            <a:avLst>
              <a:gd name="adj1" fmla="val 46734"/>
              <a:gd name="adj2" fmla="val -26406"/>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No, it cannot remember arbitrary</a:t>
            </a:r>
            <a:br>
              <a:rPr lang="en-US" altLang="en-US" sz="3000"/>
            </a:br>
            <a:r>
              <a:rPr lang="en-US" altLang="en-US" sz="3000"/>
              <a:t>integers in its states.</a:t>
            </a:r>
            <a:br>
              <a:rPr lang="en-US" altLang="en-US" sz="3000"/>
            </a:br>
            <a:r>
              <a:rPr lang="en-US" altLang="en-US" sz="3000"/>
              <a:t>The number of states needed grows as a function of </a:t>
            </a:r>
            <a:r>
              <a:rPr lang="en-US" altLang="en-US" sz="3000" i="1">
                <a:solidFill>
                  <a:schemeClr val="accent2"/>
                </a:solidFill>
              </a:rPr>
              <a:t>x </a:t>
            </a:r>
            <a:r>
              <a:rPr lang="en-US" altLang="en-US" sz="3000"/>
              <a:t>&amp;</a:t>
            </a:r>
            <a:r>
              <a:rPr lang="en-US" altLang="en-US" sz="3000" i="1">
                <a:solidFill>
                  <a:schemeClr val="accent2"/>
                </a:solidFill>
              </a:rPr>
              <a:t> y</a:t>
            </a:r>
            <a:r>
              <a:rPr lang="en-US" altLang="en-US" sz="3000"/>
              <a:t>. </a:t>
            </a:r>
          </a:p>
        </p:txBody>
      </p:sp>
      <p:pic>
        <p:nvPicPr>
          <p:cNvPr id="66" name="Picture 16" descr="Alan_Tur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AutoShape 38"/>
          <p:cNvSpPr>
            <a:spLocks noChangeArrowheads="1"/>
          </p:cNvSpPr>
          <p:nvPr/>
        </p:nvSpPr>
        <p:spPr bwMode="auto">
          <a:xfrm>
            <a:off x="1583803" y="1363041"/>
            <a:ext cx="2835255" cy="1496045"/>
          </a:xfrm>
          <a:prstGeom prst="wedgeRoundRectCallout">
            <a:avLst>
              <a:gd name="adj1" fmla="val -61504"/>
              <a:gd name="adj2" fmla="val 38961"/>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a:solidFill>
                  <a:schemeClr val="accent2"/>
                </a:solidFill>
                <a:sym typeface="Symbol" pitchFamily="18" charset="2"/>
              </a:rPr>
              <a:t> TM </a:t>
            </a:r>
            <a:r>
              <a:rPr lang="en-CA" altLang="en-US" i="1">
                <a:solidFill>
                  <a:schemeClr val="accent2"/>
                </a:solidFill>
                <a:sym typeface="Symbol" pitchFamily="18" charset="2"/>
              </a:rPr>
              <a:t>M</a:t>
            </a:r>
            <a:r>
              <a:rPr lang="en-CA" altLang="en-US">
                <a:solidFill>
                  <a:schemeClr val="accent2"/>
                </a:solidFill>
                <a:sym typeface="Symbol" pitchFamily="18" charset="2"/>
              </a:rPr>
              <a:t>, </a:t>
            </a:r>
            <a:r>
              <a:rPr lang="en-CA" altLang="en-US" i="1">
                <a:solidFill>
                  <a:schemeClr val="accent2"/>
                </a:solidFill>
                <a:sym typeface="Symbol" pitchFamily="18" charset="2"/>
              </a:rPr>
              <a:t>x,y </a:t>
            </a:r>
            <a:br>
              <a:rPr lang="en-CA" altLang="en-US">
                <a:sym typeface="Symbol" pitchFamily="18" charset="2"/>
              </a:rPr>
            </a:br>
            <a:r>
              <a:rPr lang="en-CA" altLang="en-US" i="1">
                <a:solidFill>
                  <a:schemeClr val="accent2"/>
                </a:solidFill>
                <a:sym typeface="Symbol" pitchFamily="18" charset="2"/>
              </a:rPr>
              <a:t>M</a:t>
            </a:r>
            <a:r>
              <a:rPr lang="en-CA" altLang="en-US">
                <a:sym typeface="Symbol" pitchFamily="18" charset="2"/>
              </a:rPr>
              <a:t> multiplies </a:t>
            </a:r>
            <a:r>
              <a:rPr lang="en-CA" altLang="en-US" i="1">
                <a:solidFill>
                  <a:schemeClr val="accent2"/>
                </a:solidFill>
                <a:sym typeface="Symbol" pitchFamily="18" charset="2"/>
              </a:rPr>
              <a:t>xy</a:t>
            </a:r>
            <a:r>
              <a:rPr lang="en-CA" altLang="en-US">
                <a:sym typeface="Symbol" pitchFamily="18" charset="2"/>
              </a:rPr>
              <a:t> in one time step.</a:t>
            </a:r>
            <a:endParaRPr lang="en-CA" altLang="en-US"/>
          </a:p>
        </p:txBody>
      </p:sp>
    </p:spTree>
    <p:extLst>
      <p:ext uri="{BB962C8B-B14F-4D97-AF65-F5344CB8AC3E}">
        <p14:creationId xmlns:p14="http://schemas.microsoft.com/office/powerpoint/2010/main" val="590098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0-#ppt_w/2"/>
                                          </p:val>
                                        </p:tav>
                                        <p:tav tm="100000">
                                          <p:val>
                                            <p:strVal val="#ppt_x"/>
                                          </p:val>
                                        </p:tav>
                                      </p:tavLst>
                                    </p:anim>
                                    <p:anim calcmode="lin" valueType="num">
                                      <p:cBhvr additive="base">
                                        <p:cTn id="8"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64"/>
                                        </p:tgtEl>
                                        <p:attrNameLst>
                                          <p:attrName>style.visibility</p:attrName>
                                        </p:attrNameLst>
                                      </p:cBhvr>
                                      <p:to>
                                        <p:strVal val="visible"/>
                                      </p:to>
                                    </p:set>
                                    <p:anim calcmode="lin" valueType="num">
                                      <p:cBhvr additive="base">
                                        <p:cTn id="13" dur="500" fill="hold"/>
                                        <p:tgtEl>
                                          <p:spTgt spid="64"/>
                                        </p:tgtEl>
                                        <p:attrNameLst>
                                          <p:attrName>ppt_x</p:attrName>
                                        </p:attrNameLst>
                                      </p:cBhvr>
                                      <p:tavLst>
                                        <p:tav tm="0">
                                          <p:val>
                                            <p:strVal val="1+#ppt_w/2"/>
                                          </p:val>
                                        </p:tav>
                                        <p:tav tm="100000">
                                          <p:val>
                                            <p:strVal val="#ppt_x"/>
                                          </p:val>
                                        </p:tav>
                                      </p:tavLst>
                                    </p:anim>
                                    <p:anim calcmode="lin" valueType="num">
                                      <p:cBhvr additive="base">
                                        <p:cTn id="14" dur="50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graphicFrame>
        <p:nvGraphicFramePr>
          <p:cNvPr id="3" name="Table 2"/>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pic>
        <p:nvPicPr>
          <p:cNvPr id="59" name="Picture 16" descr="Alan_Tur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AutoShape 38"/>
          <p:cNvSpPr>
            <a:spLocks noChangeArrowheads="1"/>
          </p:cNvSpPr>
          <p:nvPr/>
        </p:nvSpPr>
        <p:spPr bwMode="auto">
          <a:xfrm>
            <a:off x="1295400" y="3422944"/>
            <a:ext cx="4231587"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be an arbitrary TM.</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4" name="AutoShape 38"/>
          <p:cNvSpPr>
            <a:spLocks noChangeArrowheads="1"/>
          </p:cNvSpPr>
          <p:nvPr/>
        </p:nvSpPr>
        <p:spPr bwMode="auto">
          <a:xfrm>
            <a:off x="5008563" y="2807288"/>
            <a:ext cx="779361" cy="511848"/>
          </a:xfrm>
          <a:prstGeom prst="wedgeRoundRectCallout">
            <a:avLst>
              <a:gd name="adj1" fmla="val 72579"/>
              <a:gd name="adj2" fmla="val 38319"/>
              <a:gd name="adj3" fmla="val 16667"/>
            </a:avLst>
          </a:prstGeom>
          <a:noFill/>
          <a:ln w="38100">
            <a:solidFill>
              <a:schemeClr val="hlink"/>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No</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5" name="AutoShape 38"/>
          <p:cNvSpPr>
            <a:spLocks noChangeArrowheads="1"/>
          </p:cNvSpPr>
          <p:nvPr/>
        </p:nvSpPr>
        <p:spPr bwMode="auto">
          <a:xfrm>
            <a:off x="1277933" y="4167821"/>
            <a:ext cx="6494467" cy="1574489"/>
          </a:xfrm>
          <a:prstGeom prst="wedgeRoundRectCallout">
            <a:avLst>
              <a:gd name="adj1" fmla="val 54677"/>
              <a:gd name="adj2" fmla="val 21331"/>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k be the </a:t>
            </a:r>
            <a:r>
              <a:rPr lang="en-US" dirty="0">
                <a:solidFill>
                  <a:srgbClr val="FFFFFF"/>
                </a:solidFill>
              </a:rPr>
              <a:t>number of states in the TM </a:t>
            </a:r>
            <a:br>
              <a:rPr lang="en-US" dirty="0">
                <a:solidFill>
                  <a:srgbClr val="FFFFFF"/>
                </a:solidFill>
              </a:rPr>
            </a:br>
            <a:r>
              <a:rPr lang="en-US" dirty="0">
                <a:solidFill>
                  <a:srgbClr val="FFFFFF"/>
                </a:solidFill>
              </a:rPr>
              <a:t>(i.e. the size of its table)</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en-US" dirty="0">
                <a:solidFill>
                  <a:srgbClr val="FFFFFF"/>
                </a:solidFill>
              </a:rPr>
              <a:t>It</a:t>
            </a: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can’t list more than k answers.</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6" name="AutoShape 38"/>
          <p:cNvSpPr>
            <a:spLocks noChangeArrowheads="1"/>
          </p:cNvSpPr>
          <p:nvPr/>
        </p:nvSpPr>
        <p:spPr bwMode="auto">
          <a:xfrm>
            <a:off x="1595811" y="5751354"/>
            <a:ext cx="4828172" cy="1039423"/>
          </a:xfrm>
          <a:prstGeom prst="wedgeRoundRectCallout">
            <a:avLst>
              <a:gd name="adj1" fmla="val 60300"/>
              <a:gd name="adj2" fmla="val -46004"/>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lang="en-CA" i="1" dirty="0">
                <a:solidFill>
                  <a:srgbClr val="FFCC66"/>
                </a:solidFill>
                <a:cs typeface="Times New Roman" panose="02020603050405020304" pitchFamily="18" charset="0"/>
                <a:sym typeface="Symbol" panose="05050102010706020507" pitchFamily="18" charset="2"/>
              </a:rPr>
              <a:t>I</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be an input that does not have an answer for.</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8" name="AutoShape 38"/>
          <p:cNvSpPr>
            <a:spLocks noChangeArrowheads="1"/>
          </p:cNvSpPr>
          <p:nvPr/>
        </p:nvSpPr>
        <p:spPr bwMode="auto">
          <a:xfrm>
            <a:off x="1583803" y="1363041"/>
            <a:ext cx="2835255" cy="1496045"/>
          </a:xfrm>
          <a:prstGeom prst="wedgeRoundRectCallout">
            <a:avLst>
              <a:gd name="adj1" fmla="val -61504"/>
              <a:gd name="adj2" fmla="val 38961"/>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CA" altLang="en-US" dirty="0">
                <a:solidFill>
                  <a:schemeClr val="accent2"/>
                </a:solidFill>
                <a:sym typeface="Symbol" pitchFamily="18" charset="2"/>
              </a:rPr>
              <a:t> TM </a:t>
            </a:r>
            <a:r>
              <a:rPr lang="en-CA" altLang="en-US" i="1" dirty="0">
                <a:solidFill>
                  <a:schemeClr val="accent2"/>
                </a:solidFill>
                <a:sym typeface="Symbol" pitchFamily="18" charset="2"/>
              </a:rPr>
              <a:t>M</a:t>
            </a:r>
            <a:r>
              <a:rPr lang="en-CA" altLang="en-US" dirty="0">
                <a:solidFill>
                  <a:schemeClr val="accent2"/>
                </a:solidFill>
                <a:sym typeface="Symbol" pitchFamily="18" charset="2"/>
              </a:rPr>
              <a:t>, </a:t>
            </a:r>
            <a:r>
              <a:rPr lang="en-CA" altLang="en-US" i="1" dirty="0" err="1">
                <a:solidFill>
                  <a:schemeClr val="accent2"/>
                </a:solidFill>
                <a:sym typeface="Symbol" pitchFamily="18" charset="2"/>
              </a:rPr>
              <a:t>x,y</a:t>
            </a:r>
            <a:r>
              <a:rPr lang="en-CA" altLang="en-US" i="1" dirty="0">
                <a:solidFill>
                  <a:schemeClr val="accent2"/>
                </a:solidFill>
                <a:sym typeface="Symbol" pitchFamily="18" charset="2"/>
              </a:rPr>
              <a:t> </a:t>
            </a:r>
            <a:br>
              <a:rPr lang="en-CA" altLang="en-US" dirty="0">
                <a:sym typeface="Symbol" pitchFamily="18" charset="2"/>
              </a:rPr>
            </a:br>
            <a:r>
              <a:rPr lang="en-CA" altLang="en-US" i="1" dirty="0">
                <a:solidFill>
                  <a:schemeClr val="accent2"/>
                </a:solidFill>
                <a:sym typeface="Symbol" pitchFamily="18" charset="2"/>
              </a:rPr>
              <a:t>M</a:t>
            </a:r>
            <a:r>
              <a:rPr lang="en-CA" altLang="en-US" dirty="0">
                <a:sym typeface="Symbol" pitchFamily="18" charset="2"/>
              </a:rPr>
              <a:t> multiplies </a:t>
            </a:r>
            <a:r>
              <a:rPr lang="en-CA" altLang="en-US" i="1" dirty="0" err="1">
                <a:solidFill>
                  <a:schemeClr val="accent2"/>
                </a:solidFill>
                <a:sym typeface="Symbol" pitchFamily="18" charset="2"/>
              </a:rPr>
              <a:t>xy</a:t>
            </a:r>
            <a:r>
              <a:rPr lang="en-CA" altLang="en-US" dirty="0">
                <a:sym typeface="Symbol" pitchFamily="18" charset="2"/>
              </a:rPr>
              <a:t> in one time step.</a:t>
            </a:r>
            <a:endParaRPr lang="en-CA" altLang="en-US" dirty="0"/>
          </a:p>
        </p:txBody>
      </p:sp>
    </p:spTree>
    <p:extLst>
      <p:ext uri="{BB962C8B-B14F-4D97-AF65-F5344CB8AC3E}">
        <p14:creationId xmlns:p14="http://schemas.microsoft.com/office/powerpoint/2010/main" val="4266785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1+#ppt_w/2"/>
                                          </p:val>
                                        </p:tav>
                                        <p:tav tm="100000">
                                          <p:val>
                                            <p:strVal val="#ppt_x"/>
                                          </p:val>
                                        </p:tav>
                                      </p:tavLst>
                                    </p:anim>
                                    <p:anim calcmode="lin" valueType="num">
                                      <p:cBhvr additive="base">
                                        <p:cTn id="8"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0"/>
                                        </p:tgtEl>
                                        <p:attrNameLst>
                                          <p:attrName>style.visibility</p:attrName>
                                        </p:attrNameLst>
                                      </p:cBhvr>
                                      <p:to>
                                        <p:strVal val="visible"/>
                                      </p:to>
                                    </p:set>
                                    <p:anim calcmode="lin" valueType="num">
                                      <p:cBhvr additive="base">
                                        <p:cTn id="13" dur="500" fill="hold"/>
                                        <p:tgtEl>
                                          <p:spTgt spid="60"/>
                                        </p:tgtEl>
                                        <p:attrNameLst>
                                          <p:attrName>ppt_x</p:attrName>
                                        </p:attrNameLst>
                                      </p:cBhvr>
                                      <p:tavLst>
                                        <p:tav tm="0">
                                          <p:val>
                                            <p:strVal val="0-#ppt_w/2"/>
                                          </p:val>
                                        </p:tav>
                                        <p:tav tm="100000">
                                          <p:val>
                                            <p:strVal val="#ppt_x"/>
                                          </p:val>
                                        </p:tav>
                                      </p:tavLst>
                                    </p:anim>
                                    <p:anim calcmode="lin" valueType="num">
                                      <p:cBhvr additive="base">
                                        <p:cTn id="14"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additive="base">
                                        <p:cTn id="19" dur="500" fill="hold"/>
                                        <p:tgtEl>
                                          <p:spTgt spid="65"/>
                                        </p:tgtEl>
                                        <p:attrNameLst>
                                          <p:attrName>ppt_x</p:attrName>
                                        </p:attrNameLst>
                                      </p:cBhvr>
                                      <p:tavLst>
                                        <p:tav tm="0">
                                          <p:val>
                                            <p:strVal val="1+#ppt_w/2"/>
                                          </p:val>
                                        </p:tav>
                                        <p:tav tm="100000">
                                          <p:val>
                                            <p:strVal val="#ppt_x"/>
                                          </p:val>
                                        </p:tav>
                                      </p:tavLst>
                                    </p:anim>
                                    <p:anim calcmode="lin" valueType="num">
                                      <p:cBhvr additive="base">
                                        <p:cTn id="20" dur="500" fill="hold"/>
                                        <p:tgtEl>
                                          <p:spTgt spid="6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65">
                                            <p:txEl>
                                              <p:pRg st="0" end="0"/>
                                            </p:txEl>
                                          </p:spTgt>
                                        </p:tgtEl>
                                        <p:attrNameLst>
                                          <p:attrName>style.visibility</p:attrName>
                                        </p:attrNameLst>
                                      </p:cBhvr>
                                      <p:to>
                                        <p:strVal val="visible"/>
                                      </p:to>
                                    </p:set>
                                    <p:anim calcmode="lin" valueType="num">
                                      <p:cBhvr additive="base">
                                        <p:cTn id="23" dur="5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65">
                                            <p:txEl>
                                              <p:pRg st="1" end="1"/>
                                            </p:txEl>
                                          </p:spTgt>
                                        </p:tgtEl>
                                        <p:attrNameLst>
                                          <p:attrName>style.visibility</p:attrName>
                                        </p:attrNameLst>
                                      </p:cBhvr>
                                      <p:to>
                                        <p:strVal val="visible"/>
                                      </p:to>
                                    </p:set>
                                    <p:anim calcmode="lin" valueType="num">
                                      <p:cBhvr additive="base">
                                        <p:cTn id="29" dur="500" fill="hold"/>
                                        <p:tgtEl>
                                          <p:spTgt spid="65">
                                            <p:txEl>
                                              <p:pRg st="1" end="1"/>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66"/>
                                        </p:tgtEl>
                                        <p:attrNameLst>
                                          <p:attrName>style.visibility</p:attrName>
                                        </p:attrNameLst>
                                      </p:cBhvr>
                                      <p:to>
                                        <p:strVal val="visible"/>
                                      </p:to>
                                    </p:set>
                                    <p:anim calcmode="lin" valueType="num">
                                      <p:cBhvr additive="base">
                                        <p:cTn id="35" dur="500" fill="hold"/>
                                        <p:tgtEl>
                                          <p:spTgt spid="66"/>
                                        </p:tgtEl>
                                        <p:attrNameLst>
                                          <p:attrName>ppt_x</p:attrName>
                                        </p:attrNameLst>
                                      </p:cBhvr>
                                      <p:tavLst>
                                        <p:tav tm="0">
                                          <p:val>
                                            <p:strVal val="1+#ppt_w/2"/>
                                          </p:val>
                                        </p:tav>
                                        <p:tav tm="100000">
                                          <p:val>
                                            <p:strVal val="#ppt_x"/>
                                          </p:val>
                                        </p:tav>
                                      </p:tavLst>
                                    </p:anim>
                                    <p:anim calcmode="lin" valueType="num">
                                      <p:cBhvr additive="base">
                                        <p:cTn id="36"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autoUpdateAnimBg="0"/>
      <p:bldP spid="64" grpId="0" animBg="1" autoUpdateAnimBg="0"/>
      <p:bldP spid="65" grpId="0" animBg="1" autoUpdateAnimBg="0"/>
      <p:bldP spid="66" grpId="0" animBg="1"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152400" y="2215564"/>
            <a:ext cx="9296400" cy="4490036"/>
            <a:chOff x="-168964" y="573156"/>
            <a:chExt cx="9296400" cy="4490036"/>
          </a:xfrm>
        </p:grpSpPr>
        <p:sp>
          <p:nvSpPr>
            <p:cNvPr id="41" name="Rectangle 40"/>
            <p:cNvSpPr>
              <a:spLocks noChangeArrowheads="1"/>
            </p:cNvSpPr>
            <p:nvPr/>
          </p:nvSpPr>
          <p:spPr bwMode="auto">
            <a:xfrm>
              <a:off x="990600" y="609600"/>
              <a:ext cx="4038600" cy="954107"/>
            </a:xfrm>
            <a:prstGeom prst="rect">
              <a:avLst/>
            </a:prstGeom>
            <a:noFill/>
            <a:ln w="38100" cap="sq">
              <a:noFill/>
              <a:miter lim="800000"/>
              <a:headEnd/>
              <a:tailEnd/>
            </a:ln>
            <a:effectLst/>
          </p:spPr>
          <p:txBody>
            <a:bodyPr wrap="square" lIns="274320" rIns="274320">
              <a:spAutoFit/>
            </a:bodyPr>
            <a:lstStyle/>
            <a:p>
              <a:pPr algn="ctr" eaLnBrk="0" hangingPunct="0">
                <a:defRPr/>
              </a:pPr>
              <a:r>
                <a:rPr lang="en-US" dirty="0">
                  <a:solidFill>
                    <a:srgbClr val="66FF33"/>
                  </a:solidFill>
                  <a:cs typeface="+mn-cs"/>
                </a:rPr>
                <a:t>Constant Resources Fixed at Compile Time</a:t>
              </a:r>
            </a:p>
          </p:txBody>
        </p:sp>
        <p:sp>
          <p:nvSpPr>
            <p:cNvPr id="45" name="Rectangle 44"/>
            <p:cNvSpPr>
              <a:spLocks noChangeArrowheads="1"/>
            </p:cNvSpPr>
            <p:nvPr/>
          </p:nvSpPr>
          <p:spPr bwMode="auto">
            <a:xfrm>
              <a:off x="5029200" y="573156"/>
              <a:ext cx="4098236" cy="954107"/>
            </a:xfrm>
            <a:prstGeom prst="rect">
              <a:avLst/>
            </a:prstGeom>
            <a:noFill/>
            <a:ln w="38100" cap="sq">
              <a:noFill/>
              <a:miter lim="800000"/>
              <a:headEnd/>
              <a:tailEnd/>
            </a:ln>
            <a:effectLst/>
          </p:spPr>
          <p:txBody>
            <a:bodyPr wrap="square" lIns="274320" rIns="274320">
              <a:spAutoFit/>
            </a:bodyPr>
            <a:lstStyle/>
            <a:p>
              <a:pPr algn="ctr" eaLnBrk="0" hangingPunct="0">
                <a:defRPr/>
              </a:pPr>
              <a:r>
                <a:rPr lang="en-US" dirty="0">
                  <a:solidFill>
                    <a:srgbClr val="FF00FF"/>
                  </a:solidFill>
                  <a:cs typeface="+mn-cs"/>
                </a:rPr>
                <a:t>Resources  Grow with Input at Run Time</a:t>
              </a:r>
            </a:p>
          </p:txBody>
        </p:sp>
        <p:sp>
          <p:nvSpPr>
            <p:cNvPr id="58" name="Rectangle 57"/>
            <p:cNvSpPr>
              <a:spLocks noChangeArrowheads="1"/>
            </p:cNvSpPr>
            <p:nvPr/>
          </p:nvSpPr>
          <p:spPr bwMode="auto">
            <a:xfrm>
              <a:off x="-168964" y="1524000"/>
              <a:ext cx="13716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chemeClr val="accent2"/>
                  </a:solidFill>
                  <a:cs typeface="+mn-cs"/>
                </a:rPr>
                <a:t>Java:</a:t>
              </a:r>
            </a:p>
          </p:txBody>
        </p:sp>
        <p:sp>
          <p:nvSpPr>
            <p:cNvPr id="59" name="Rectangle 58"/>
            <p:cNvSpPr>
              <a:spLocks noChangeArrowheads="1"/>
            </p:cNvSpPr>
            <p:nvPr/>
          </p:nvSpPr>
          <p:spPr bwMode="auto">
            <a:xfrm>
              <a:off x="-152400" y="3200400"/>
              <a:ext cx="13716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chemeClr val="accent2"/>
                  </a:solidFill>
                  <a:cs typeface="+mn-cs"/>
                </a:rPr>
                <a:t>TM:</a:t>
              </a:r>
            </a:p>
          </p:txBody>
        </p:sp>
        <p:cxnSp>
          <p:nvCxnSpPr>
            <p:cNvPr id="6" name="Straight Connector 5"/>
            <p:cNvCxnSpPr/>
            <p:nvPr/>
          </p:nvCxnSpPr>
          <p:spPr bwMode="auto">
            <a:xfrm>
              <a:off x="178904" y="3200400"/>
              <a:ext cx="8839200" cy="0"/>
            </a:xfrm>
            <a:prstGeom prst="line">
              <a:avLst/>
            </a:prstGeom>
            <a:noFill/>
            <a:ln w="12700" cap="sq" cmpd="sng" algn="ctr">
              <a:solidFill>
                <a:schemeClr val="tx1"/>
              </a:solidFill>
              <a:prstDash val="solid"/>
              <a:round/>
              <a:headEnd type="none" w="med" len="med"/>
              <a:tailEnd type="none" w="med" len="med"/>
            </a:ln>
            <a:effectLst/>
          </p:spPr>
        </p:cxnSp>
        <p:cxnSp>
          <p:nvCxnSpPr>
            <p:cNvPr id="61" name="Straight Connector 60"/>
            <p:cNvCxnSpPr/>
            <p:nvPr/>
          </p:nvCxnSpPr>
          <p:spPr bwMode="auto">
            <a:xfrm>
              <a:off x="165652" y="5029200"/>
              <a:ext cx="8839200" cy="0"/>
            </a:xfrm>
            <a:prstGeom prst="line">
              <a:avLst/>
            </a:prstGeom>
            <a:noFill/>
            <a:ln w="12700" cap="sq" cmpd="sng" algn="ctr">
              <a:solidFill>
                <a:schemeClr val="tx1"/>
              </a:solidFill>
              <a:prstDash val="solid"/>
              <a:round/>
              <a:headEnd type="none" w="med" len="med"/>
              <a:tailEnd type="none" w="med" len="med"/>
            </a:ln>
            <a:effectLst/>
          </p:spPr>
        </p:cxnSp>
        <p:cxnSp>
          <p:nvCxnSpPr>
            <p:cNvPr id="69" name="Straight Connector 68"/>
            <p:cNvCxnSpPr/>
            <p:nvPr/>
          </p:nvCxnSpPr>
          <p:spPr bwMode="auto">
            <a:xfrm>
              <a:off x="178904" y="1524000"/>
              <a:ext cx="8839200" cy="0"/>
            </a:xfrm>
            <a:prstGeom prst="line">
              <a:avLst/>
            </a:prstGeom>
            <a:noFill/>
            <a:ln w="12700" cap="sq" cmpd="sng" algn="ctr">
              <a:solidFill>
                <a:schemeClr val="tx1"/>
              </a:solidFill>
              <a:prstDash val="solid"/>
              <a:round/>
              <a:headEnd type="none" w="med" len="med"/>
              <a:tailEnd type="none" w="med" len="med"/>
            </a:ln>
            <a:effectLst/>
          </p:spPr>
        </p:cxnSp>
        <p:cxnSp>
          <p:nvCxnSpPr>
            <p:cNvPr id="70" name="Straight Connector 69"/>
            <p:cNvCxnSpPr/>
            <p:nvPr/>
          </p:nvCxnSpPr>
          <p:spPr bwMode="auto">
            <a:xfrm>
              <a:off x="914400" y="762000"/>
              <a:ext cx="0" cy="4301192"/>
            </a:xfrm>
            <a:prstGeom prst="line">
              <a:avLst/>
            </a:prstGeom>
            <a:noFill/>
            <a:ln w="12700" cap="sq" cmpd="sng" algn="ctr">
              <a:solidFill>
                <a:schemeClr val="tx1"/>
              </a:solidFill>
              <a:prstDash val="solid"/>
              <a:round/>
              <a:headEnd type="none" w="med" len="med"/>
              <a:tailEnd type="none" w="med" len="med"/>
            </a:ln>
            <a:effectLst/>
          </p:spPr>
        </p:cxnSp>
        <p:cxnSp>
          <p:nvCxnSpPr>
            <p:cNvPr id="71" name="Straight Connector 70"/>
            <p:cNvCxnSpPr/>
            <p:nvPr/>
          </p:nvCxnSpPr>
          <p:spPr bwMode="auto">
            <a:xfrm>
              <a:off x="4953000" y="775252"/>
              <a:ext cx="0" cy="4253948"/>
            </a:xfrm>
            <a:prstGeom prst="line">
              <a:avLst/>
            </a:prstGeom>
            <a:noFill/>
            <a:ln w="12700" cap="sq" cmpd="sng" algn="ctr">
              <a:solidFill>
                <a:schemeClr val="tx1"/>
              </a:solidFill>
              <a:prstDash val="solid"/>
              <a:round/>
              <a:headEnd type="none" w="med" len="med"/>
              <a:tailEnd type="none" w="med" len="med"/>
            </a:ln>
            <a:effectLst/>
          </p:spPr>
        </p:cxnSp>
      </p:grpSp>
      <p:sp>
        <p:nvSpPr>
          <p:cNvPr id="72" name="Rectangle 71"/>
          <p:cNvSpPr>
            <a:spLocks noChangeArrowheads="1"/>
          </p:cNvSpPr>
          <p:nvPr/>
        </p:nvSpPr>
        <p:spPr bwMode="auto">
          <a:xfrm>
            <a:off x="685800" y="3196948"/>
            <a:ext cx="4343400" cy="1569660"/>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sz="2400" dirty="0">
                <a:solidFill>
                  <a:srgbClr val="66FF33"/>
                </a:solidFill>
                <a:cs typeface="+mn-cs"/>
              </a:rPr>
              <a:t># Lines of code</a:t>
            </a:r>
          </a:p>
          <a:p>
            <a:pPr marL="457200" indent="-457200" eaLnBrk="0" hangingPunct="0">
              <a:buFont typeface="Arial" panose="020B0604020202020204" pitchFamily="34" charset="0"/>
              <a:buChar char="•"/>
              <a:defRPr/>
            </a:pPr>
            <a:r>
              <a:rPr lang="en-US" sz="2400" dirty="0">
                <a:solidFill>
                  <a:srgbClr val="66FF33"/>
                </a:solidFill>
                <a:cs typeface="+mn-cs"/>
              </a:rPr>
              <a:t># </a:t>
            </a:r>
            <a:r>
              <a:rPr lang="en-US" sz="2400" dirty="0">
                <a:solidFill>
                  <a:srgbClr val="66FF33"/>
                </a:solidFill>
              </a:rPr>
              <a:t>&amp; Range </a:t>
            </a:r>
            <a:r>
              <a:rPr lang="en-US" sz="2400" dirty="0">
                <a:solidFill>
                  <a:srgbClr val="66FF33"/>
                </a:solidFill>
                <a:cs typeface="+mn-cs"/>
              </a:rPr>
              <a:t>of Variables </a:t>
            </a:r>
          </a:p>
          <a:p>
            <a:pPr marL="457200" indent="-457200" eaLnBrk="0" hangingPunct="0">
              <a:buFont typeface="Arial" panose="020B0604020202020204" pitchFamily="34" charset="0"/>
              <a:buChar char="•"/>
              <a:defRPr/>
            </a:pPr>
            <a:r>
              <a:rPr lang="en-US" sz="2400">
                <a:solidFill>
                  <a:srgbClr val="66FF33"/>
                </a:solidFill>
                <a:cs typeface="+mn-cs"/>
              </a:rPr>
              <a:t>Instruction Set</a:t>
            </a:r>
            <a:br>
              <a:rPr lang="en-US" sz="2400" dirty="0">
                <a:solidFill>
                  <a:srgbClr val="66FF33"/>
                </a:solidFill>
                <a:cs typeface="+mn-cs"/>
              </a:rPr>
            </a:br>
            <a:r>
              <a:rPr lang="en-US" sz="2400" dirty="0">
                <a:solidFill>
                  <a:srgbClr val="66FF33"/>
                </a:solidFill>
                <a:cs typeface="+mn-cs"/>
              </a:rPr>
              <a:t> </a:t>
            </a:r>
            <a:r>
              <a:rPr lang="en-US" sz="2400">
                <a:solidFill>
                  <a:srgbClr val="66FF33"/>
                </a:solidFill>
                <a:cs typeface="+mn-cs"/>
              </a:rPr>
              <a:t>(Computed </a:t>
            </a:r>
            <a:r>
              <a:rPr lang="en-US" sz="2400" dirty="0">
                <a:solidFill>
                  <a:srgbClr val="66FF33"/>
                </a:solidFill>
                <a:cs typeface="+mn-cs"/>
              </a:rPr>
              <a:t>in </a:t>
            </a:r>
            <a:r>
              <a:rPr lang="en-US" sz="2400">
                <a:solidFill>
                  <a:srgbClr val="66FF33"/>
                </a:solidFill>
                <a:cs typeface="+mn-cs"/>
              </a:rPr>
              <a:t>One  Step</a:t>
            </a:r>
            <a:r>
              <a:rPr lang="en-US" sz="2400" dirty="0">
                <a:solidFill>
                  <a:srgbClr val="66FF33"/>
                </a:solidFill>
                <a:cs typeface="+mn-cs"/>
              </a:rPr>
              <a:t>)</a:t>
            </a:r>
          </a:p>
        </p:txBody>
      </p:sp>
      <p:sp>
        <p:nvSpPr>
          <p:cNvPr id="73" name="Rectangle 72"/>
          <p:cNvSpPr>
            <a:spLocks noChangeArrowheads="1"/>
          </p:cNvSpPr>
          <p:nvPr/>
        </p:nvSpPr>
        <p:spPr bwMode="auto">
          <a:xfrm>
            <a:off x="4939748" y="3402211"/>
            <a:ext cx="4038600" cy="830997"/>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sz="2400" dirty="0">
                <a:solidFill>
                  <a:srgbClr val="FF00FF"/>
                </a:solidFill>
                <a:cs typeface="+mn-cs"/>
              </a:rPr>
              <a:t>Allocated memory</a:t>
            </a:r>
          </a:p>
          <a:p>
            <a:pPr marL="457200" indent="-457200" eaLnBrk="0" hangingPunct="0">
              <a:buFont typeface="Arial" panose="020B0604020202020204" pitchFamily="34" charset="0"/>
              <a:buChar char="•"/>
              <a:defRPr/>
            </a:pPr>
            <a:r>
              <a:rPr lang="en-US" sz="2400" dirty="0">
                <a:solidFill>
                  <a:srgbClr val="FF00FF"/>
                </a:solidFill>
                <a:cs typeface="+mn-cs"/>
              </a:rPr>
              <a:t>Running time</a:t>
            </a:r>
          </a:p>
        </p:txBody>
      </p:sp>
      <p:sp>
        <p:nvSpPr>
          <p:cNvPr id="74" name="Rectangle 73"/>
          <p:cNvSpPr>
            <a:spLocks noChangeArrowheads="1"/>
          </p:cNvSpPr>
          <p:nvPr/>
        </p:nvSpPr>
        <p:spPr bwMode="auto">
          <a:xfrm>
            <a:off x="685800" y="4766608"/>
            <a:ext cx="4280452" cy="1938992"/>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sz="2400" dirty="0">
                <a:solidFill>
                  <a:srgbClr val="66FF33"/>
                </a:solidFill>
                <a:cs typeface="+mn-cs"/>
              </a:rPr>
              <a:t># </a:t>
            </a:r>
            <a:r>
              <a:rPr lang="en-US" sz="2400">
                <a:solidFill>
                  <a:srgbClr val="66FF33"/>
                </a:solidFill>
                <a:cs typeface="+mn-cs"/>
              </a:rPr>
              <a:t>of States </a:t>
            </a:r>
            <a:br>
              <a:rPr lang="en-US" sz="2400" dirty="0">
                <a:solidFill>
                  <a:srgbClr val="66FF33"/>
                </a:solidFill>
                <a:cs typeface="+mn-cs"/>
              </a:rPr>
            </a:br>
            <a:r>
              <a:rPr lang="en-US" sz="2400">
                <a:solidFill>
                  <a:srgbClr val="66FF33"/>
                </a:solidFill>
                <a:cs typeface="+mn-cs"/>
              </a:rPr>
              <a:t>(#  Bits </a:t>
            </a:r>
            <a:r>
              <a:rPr lang="en-US" sz="2400" dirty="0">
                <a:solidFill>
                  <a:srgbClr val="66FF33"/>
                </a:solidFill>
                <a:cs typeface="+mn-cs"/>
              </a:rPr>
              <a:t>on Black Board)</a:t>
            </a:r>
          </a:p>
          <a:p>
            <a:pPr marL="457200" indent="-457200" eaLnBrk="0" hangingPunct="0">
              <a:buFont typeface="Arial" panose="020B0604020202020204" pitchFamily="34" charset="0"/>
              <a:buChar char="•"/>
              <a:defRPr/>
            </a:pPr>
            <a:r>
              <a:rPr lang="en-US" sz="2400">
                <a:solidFill>
                  <a:srgbClr val="66FF33"/>
                </a:solidFill>
                <a:cs typeface="+mn-cs"/>
              </a:rPr>
              <a:t>Tape Alphabet</a:t>
            </a:r>
            <a:endParaRPr lang="en-US" sz="2400" dirty="0">
              <a:solidFill>
                <a:srgbClr val="66FF33"/>
              </a:solidFill>
              <a:cs typeface="+mn-cs"/>
            </a:endParaRPr>
          </a:p>
          <a:p>
            <a:pPr marL="457200" indent="-457200" eaLnBrk="0" hangingPunct="0">
              <a:buFont typeface="Arial" panose="020B0604020202020204" pitchFamily="34" charset="0"/>
              <a:buChar char="•"/>
              <a:defRPr/>
            </a:pPr>
            <a:r>
              <a:rPr lang="en-US" sz="2400">
                <a:solidFill>
                  <a:srgbClr val="66FF33"/>
                </a:solidFill>
                <a:cs typeface="+mn-cs"/>
              </a:rPr>
              <a:t>State Transitions</a:t>
            </a:r>
            <a:br>
              <a:rPr lang="en-US" sz="2400" dirty="0">
                <a:solidFill>
                  <a:srgbClr val="66FF33"/>
                </a:solidFill>
                <a:cs typeface="+mn-cs"/>
              </a:rPr>
            </a:br>
            <a:r>
              <a:rPr lang="en-US" sz="2400" dirty="0">
                <a:solidFill>
                  <a:srgbClr val="66FF33"/>
                </a:solidFill>
                <a:cs typeface="+mn-cs"/>
              </a:rPr>
              <a:t> </a:t>
            </a:r>
            <a:r>
              <a:rPr lang="en-US" sz="2400">
                <a:solidFill>
                  <a:srgbClr val="66FF33"/>
                </a:solidFill>
                <a:cs typeface="+mn-cs"/>
              </a:rPr>
              <a:t>(Computed </a:t>
            </a:r>
            <a:r>
              <a:rPr lang="en-US" sz="2400" dirty="0">
                <a:solidFill>
                  <a:srgbClr val="66FF33"/>
                </a:solidFill>
                <a:cs typeface="+mn-cs"/>
              </a:rPr>
              <a:t>in </a:t>
            </a:r>
            <a:r>
              <a:rPr lang="en-US" sz="2400">
                <a:solidFill>
                  <a:srgbClr val="66FF33"/>
                </a:solidFill>
                <a:cs typeface="+mn-cs"/>
              </a:rPr>
              <a:t>One  Step</a:t>
            </a:r>
            <a:r>
              <a:rPr lang="en-US" sz="2400" dirty="0">
                <a:solidFill>
                  <a:srgbClr val="66FF33"/>
                </a:solidFill>
                <a:cs typeface="+mn-cs"/>
              </a:rPr>
              <a:t>)</a:t>
            </a:r>
          </a:p>
        </p:txBody>
      </p:sp>
      <p:sp>
        <p:nvSpPr>
          <p:cNvPr id="75" name="Rectangle 74"/>
          <p:cNvSpPr>
            <a:spLocks noChangeArrowheads="1"/>
          </p:cNvSpPr>
          <p:nvPr/>
        </p:nvSpPr>
        <p:spPr bwMode="auto">
          <a:xfrm>
            <a:off x="4926496" y="5175412"/>
            <a:ext cx="4038600" cy="830997"/>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sz="2400" dirty="0">
                <a:solidFill>
                  <a:srgbClr val="FF00FF"/>
                </a:solidFill>
                <a:cs typeface="+mn-cs"/>
              </a:rPr>
              <a:t># Cells used</a:t>
            </a:r>
          </a:p>
          <a:p>
            <a:pPr marL="457200" indent="-457200" eaLnBrk="0" hangingPunct="0">
              <a:buFont typeface="Arial" panose="020B0604020202020204" pitchFamily="34" charset="0"/>
              <a:buChar char="•"/>
              <a:defRPr/>
            </a:pPr>
            <a:r>
              <a:rPr lang="en-US" sz="2400" dirty="0">
                <a:solidFill>
                  <a:srgbClr val="FF00FF"/>
                </a:solidFill>
                <a:cs typeface="+mn-cs"/>
              </a:rPr>
              <a:t>Running time</a:t>
            </a:r>
          </a:p>
        </p:txBody>
      </p:sp>
      <p:sp>
        <p:nvSpPr>
          <p:cNvPr id="1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Compile Time vs Run Time</a:t>
            </a:r>
          </a:p>
        </p:txBody>
      </p:sp>
      <p:sp>
        <p:nvSpPr>
          <p:cNvPr id="2" name="Rectangle 1"/>
          <p:cNvSpPr/>
          <p:nvPr/>
        </p:nvSpPr>
        <p:spPr>
          <a:xfrm>
            <a:off x="1752600" y="874693"/>
            <a:ext cx="8229600" cy="954107"/>
          </a:xfrm>
          <a:prstGeom prst="rect">
            <a:avLst/>
          </a:prstGeom>
        </p:spPr>
        <p:txBody>
          <a:bodyPr wrap="square">
            <a:spAutoFit/>
          </a:bodyPr>
          <a:lstStyle/>
          <a:p>
            <a:r>
              <a:rPr lang="en-CA" altLang="en-US" dirty="0">
                <a:solidFill>
                  <a:schemeClr val="accent2"/>
                </a:solidFill>
                <a:sym typeface="Symbol" pitchFamily="18" charset="2"/>
              </a:rPr>
              <a:t> </a:t>
            </a:r>
            <a:r>
              <a:rPr lang="en-CA" altLang="en-US" i="1" dirty="0">
                <a:solidFill>
                  <a:schemeClr val="accent2"/>
                </a:solidFill>
                <a:sym typeface="Symbol" pitchFamily="18" charset="2"/>
              </a:rPr>
              <a:t>M</a:t>
            </a:r>
            <a:r>
              <a:rPr lang="en-CA" altLang="en-US" dirty="0">
                <a:solidFill>
                  <a:schemeClr val="accent2"/>
                </a:solidFill>
                <a:sym typeface="Symbol" pitchFamily="18" charset="2"/>
              </a:rPr>
              <a:t>,  </a:t>
            </a:r>
            <a:r>
              <a:rPr lang="en-CA" altLang="en-US" dirty="0">
                <a:solidFill>
                  <a:srgbClr val="66FF33"/>
                </a:solidFill>
                <a:sym typeface="Symbol" pitchFamily="18" charset="2"/>
              </a:rPr>
              <a:t>Compile Time Recourses </a:t>
            </a:r>
            <a:br>
              <a:rPr lang="en-CA" altLang="en-US" dirty="0">
                <a:solidFill>
                  <a:schemeClr val="accent2"/>
                </a:solidFill>
                <a:sym typeface="Symbol" pitchFamily="18" charset="2"/>
              </a:rPr>
            </a:br>
            <a:r>
              <a:rPr lang="en-CA" altLang="en-US" dirty="0">
                <a:solidFill>
                  <a:schemeClr val="accent2"/>
                </a:solidFill>
                <a:sym typeface="Symbol" pitchFamily="18" charset="2"/>
              </a:rPr>
              <a:t>      </a:t>
            </a:r>
            <a:r>
              <a:rPr lang="en-CA" altLang="en-US" i="1" dirty="0">
                <a:solidFill>
                  <a:schemeClr val="accent2"/>
                </a:solidFill>
                <a:sym typeface="Symbol" pitchFamily="18" charset="2"/>
              </a:rPr>
              <a:t> I </a:t>
            </a:r>
            <a:r>
              <a:rPr lang="en-CA" altLang="en-US" dirty="0">
                <a:solidFill>
                  <a:schemeClr val="accent2"/>
                </a:solidFill>
                <a:sym typeface="Symbol" pitchFamily="18" charset="2"/>
              </a:rPr>
              <a:t> </a:t>
            </a:r>
            <a:r>
              <a:rPr lang="en-CA" altLang="en-US" dirty="0">
                <a:solidFill>
                  <a:srgbClr val="FF00FF"/>
                </a:solidFill>
                <a:sym typeface="Symbol" pitchFamily="18" charset="2"/>
              </a:rPr>
              <a:t>Run Time Recourses </a:t>
            </a:r>
            <a:endParaRPr lang="en-CA" altLang="en-US" dirty="0">
              <a:solidFill>
                <a:srgbClr val="FF00FF"/>
              </a:solidFill>
            </a:endParaRPr>
          </a:p>
        </p:txBody>
      </p:sp>
    </p:spTree>
    <p:extLst>
      <p:ext uri="{BB962C8B-B14F-4D97-AF65-F5344CB8AC3E}">
        <p14:creationId xmlns:p14="http://schemas.microsoft.com/office/powerpoint/2010/main" val="1027626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2">
                                            <p:txEl>
                                              <p:pRg st="0" end="0"/>
                                            </p:txEl>
                                          </p:spTgt>
                                        </p:tgtEl>
                                        <p:attrNameLst>
                                          <p:attrName>style.visibility</p:attrName>
                                        </p:attrNameLst>
                                      </p:cBhvr>
                                      <p:to>
                                        <p:strVal val="visible"/>
                                      </p:to>
                                    </p:set>
                                    <p:anim calcmode="lin" valueType="num">
                                      <p:cBhvr additive="base">
                                        <p:cTn id="17" dur="500" fill="hold"/>
                                        <p:tgtEl>
                                          <p:spTgt spid="7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72">
                                            <p:txEl>
                                              <p:pRg st="1" end="1"/>
                                            </p:txEl>
                                          </p:spTgt>
                                        </p:tgtEl>
                                        <p:attrNameLst>
                                          <p:attrName>style.visibility</p:attrName>
                                        </p:attrNameLst>
                                      </p:cBhvr>
                                      <p:to>
                                        <p:strVal val="visible"/>
                                      </p:to>
                                    </p:set>
                                    <p:anim calcmode="lin" valueType="num">
                                      <p:cBhvr additive="base">
                                        <p:cTn id="23" dur="500" fill="hold"/>
                                        <p:tgtEl>
                                          <p:spTgt spid="72">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7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72">
                                            <p:txEl>
                                              <p:pRg st="2" end="2"/>
                                            </p:txEl>
                                          </p:spTgt>
                                        </p:tgtEl>
                                        <p:attrNameLst>
                                          <p:attrName>style.visibility</p:attrName>
                                        </p:attrNameLst>
                                      </p:cBhvr>
                                      <p:to>
                                        <p:strVal val="visible"/>
                                      </p:to>
                                    </p:set>
                                    <p:anim calcmode="lin" valueType="num">
                                      <p:cBhvr additive="base">
                                        <p:cTn id="29" dur="500" fill="hold"/>
                                        <p:tgtEl>
                                          <p:spTgt spid="72">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7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74">
                                            <p:txEl>
                                              <p:pRg st="0" end="0"/>
                                            </p:txEl>
                                          </p:spTgt>
                                        </p:tgtEl>
                                        <p:attrNameLst>
                                          <p:attrName>style.visibility</p:attrName>
                                        </p:attrNameLst>
                                      </p:cBhvr>
                                      <p:to>
                                        <p:strVal val="visible"/>
                                      </p:to>
                                    </p:set>
                                    <p:anim calcmode="lin" valueType="num">
                                      <p:cBhvr additive="base">
                                        <p:cTn id="35" dur="500" fill="hold"/>
                                        <p:tgtEl>
                                          <p:spTgt spid="74">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7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4">
                                            <p:txEl>
                                              <p:pRg st="1" end="1"/>
                                            </p:txEl>
                                          </p:spTgt>
                                        </p:tgtEl>
                                        <p:attrNameLst>
                                          <p:attrName>style.visibility</p:attrName>
                                        </p:attrNameLst>
                                      </p:cBhvr>
                                      <p:to>
                                        <p:strVal val="visible"/>
                                      </p:to>
                                    </p:set>
                                    <p:anim calcmode="lin" valueType="num">
                                      <p:cBhvr additive="base">
                                        <p:cTn id="41" dur="500" fill="hold"/>
                                        <p:tgtEl>
                                          <p:spTgt spid="74">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74">
                                            <p:txEl>
                                              <p:pRg st="2" end="2"/>
                                            </p:txEl>
                                          </p:spTgt>
                                        </p:tgtEl>
                                        <p:attrNameLst>
                                          <p:attrName>style.visibility</p:attrName>
                                        </p:attrNameLst>
                                      </p:cBhvr>
                                      <p:to>
                                        <p:strVal val="visible"/>
                                      </p:to>
                                    </p:set>
                                    <p:anim calcmode="lin" valueType="num">
                                      <p:cBhvr additive="base">
                                        <p:cTn id="47" dur="500" fill="hold"/>
                                        <p:tgtEl>
                                          <p:spTgt spid="74">
                                            <p:txEl>
                                              <p:pRg st="2" end="2"/>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7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73">
                                            <p:txEl>
                                              <p:pRg st="0" end="0"/>
                                            </p:txEl>
                                          </p:spTgt>
                                        </p:tgtEl>
                                        <p:attrNameLst>
                                          <p:attrName>style.visibility</p:attrName>
                                        </p:attrNameLst>
                                      </p:cBhvr>
                                      <p:to>
                                        <p:strVal val="visible"/>
                                      </p:to>
                                    </p:set>
                                    <p:anim calcmode="lin" valueType="num">
                                      <p:cBhvr additive="base">
                                        <p:cTn id="53" dur="500" fill="hold"/>
                                        <p:tgtEl>
                                          <p:spTgt spid="73">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73">
                                            <p:txEl>
                                              <p:pRg st="1" end="1"/>
                                            </p:txEl>
                                          </p:spTgt>
                                        </p:tgtEl>
                                        <p:attrNameLst>
                                          <p:attrName>style.visibility</p:attrName>
                                        </p:attrNameLst>
                                      </p:cBhvr>
                                      <p:to>
                                        <p:strVal val="visible"/>
                                      </p:to>
                                    </p:set>
                                    <p:anim calcmode="lin" valueType="num">
                                      <p:cBhvr additive="base">
                                        <p:cTn id="59" dur="500" fill="hold"/>
                                        <p:tgtEl>
                                          <p:spTgt spid="73">
                                            <p:txEl>
                                              <p:pRg st="1" end="1"/>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7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nodeType="clickEffect">
                                  <p:stCondLst>
                                    <p:cond delay="0"/>
                                  </p:stCondLst>
                                  <p:childTnLst>
                                    <p:set>
                                      <p:cBhvr>
                                        <p:cTn id="64" dur="1" fill="hold">
                                          <p:stCondLst>
                                            <p:cond delay="0"/>
                                          </p:stCondLst>
                                        </p:cTn>
                                        <p:tgtEl>
                                          <p:spTgt spid="75">
                                            <p:txEl>
                                              <p:pRg st="0" end="0"/>
                                            </p:txEl>
                                          </p:spTgt>
                                        </p:tgtEl>
                                        <p:attrNameLst>
                                          <p:attrName>style.visibility</p:attrName>
                                        </p:attrNameLst>
                                      </p:cBhvr>
                                      <p:to>
                                        <p:strVal val="visible"/>
                                      </p:to>
                                    </p:set>
                                    <p:anim calcmode="lin" valueType="num">
                                      <p:cBhvr additive="base">
                                        <p:cTn id="65" dur="50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nodeType="clickEffect">
                                  <p:stCondLst>
                                    <p:cond delay="0"/>
                                  </p:stCondLst>
                                  <p:childTnLst>
                                    <p:set>
                                      <p:cBhvr>
                                        <p:cTn id="70" dur="1" fill="hold">
                                          <p:stCondLst>
                                            <p:cond delay="0"/>
                                          </p:stCondLst>
                                        </p:cTn>
                                        <p:tgtEl>
                                          <p:spTgt spid="75">
                                            <p:txEl>
                                              <p:pRg st="1" end="1"/>
                                            </p:txEl>
                                          </p:spTgt>
                                        </p:tgtEl>
                                        <p:attrNameLst>
                                          <p:attrName>style.visibility</p:attrName>
                                        </p:attrNameLst>
                                      </p:cBhvr>
                                      <p:to>
                                        <p:strVal val="visible"/>
                                      </p:to>
                                    </p:set>
                                    <p:anim calcmode="lin" valueType="num">
                                      <p:cBhvr additive="base">
                                        <p:cTn id="71" dur="500" fill="hold"/>
                                        <p:tgtEl>
                                          <p:spTgt spid="75">
                                            <p:txEl>
                                              <p:pRg st="1" end="1"/>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75">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pic>
        <p:nvPicPr>
          <p:cNvPr id="105476"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477"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grpSp>
        <p:nvGrpSpPr>
          <p:cNvPr id="105481" name="Group 21"/>
          <p:cNvGrpSpPr>
            <a:grpSpLocks/>
          </p:cNvGrpSpPr>
          <p:nvPr/>
        </p:nvGrpSpPr>
        <p:grpSpPr bwMode="auto">
          <a:xfrm flipH="1">
            <a:off x="7848600" y="2535238"/>
            <a:ext cx="1347788" cy="2341562"/>
            <a:chOff x="4560" y="1645"/>
            <a:chExt cx="849" cy="1475"/>
          </a:xfrm>
        </p:grpSpPr>
        <p:grpSp>
          <p:nvGrpSpPr>
            <p:cNvPr id="105512" name="Group 22"/>
            <p:cNvGrpSpPr>
              <a:grpSpLocks/>
            </p:cNvGrpSpPr>
            <p:nvPr/>
          </p:nvGrpSpPr>
          <p:grpSpPr bwMode="auto">
            <a:xfrm>
              <a:off x="4560" y="2056"/>
              <a:ext cx="849" cy="1064"/>
              <a:chOff x="2593" y="1179"/>
              <a:chExt cx="849" cy="1064"/>
            </a:xfrm>
          </p:grpSpPr>
          <p:sp>
            <p:nvSpPr>
              <p:cNvPr id="105521"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2"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3"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4"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5"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6"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7"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5513" name="Group 30"/>
            <p:cNvGrpSpPr>
              <a:grpSpLocks/>
            </p:cNvGrpSpPr>
            <p:nvPr/>
          </p:nvGrpSpPr>
          <p:grpSpPr bwMode="auto">
            <a:xfrm>
              <a:off x="4703" y="1645"/>
              <a:ext cx="230" cy="1456"/>
              <a:chOff x="2720" y="768"/>
              <a:chExt cx="230" cy="1456"/>
            </a:xfrm>
          </p:grpSpPr>
          <p:sp>
            <p:nvSpPr>
              <p:cNvPr id="105519"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20"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5514" name="Group 33"/>
            <p:cNvGrpSpPr>
              <a:grpSpLocks/>
            </p:cNvGrpSpPr>
            <p:nvPr/>
          </p:nvGrpSpPr>
          <p:grpSpPr bwMode="auto">
            <a:xfrm>
              <a:off x="5125" y="2204"/>
              <a:ext cx="77" cy="68"/>
              <a:chOff x="1747" y="2620"/>
              <a:chExt cx="44" cy="73"/>
            </a:xfrm>
          </p:grpSpPr>
          <p:sp>
            <p:nvSpPr>
              <p:cNvPr id="105515"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516"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517"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518"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5482" name="Group 16"/>
          <p:cNvGrpSpPr>
            <a:grpSpLocks/>
          </p:cNvGrpSpPr>
          <p:nvPr/>
        </p:nvGrpSpPr>
        <p:grpSpPr bwMode="auto">
          <a:xfrm flipH="1">
            <a:off x="685800" y="2057400"/>
            <a:ext cx="401638" cy="1143000"/>
            <a:chOff x="5760" y="720"/>
            <a:chExt cx="1021" cy="2477"/>
          </a:xfrm>
        </p:grpSpPr>
        <p:grpSp>
          <p:nvGrpSpPr>
            <p:cNvPr id="105502" name="Group 17"/>
            <p:cNvGrpSpPr>
              <a:grpSpLocks/>
            </p:cNvGrpSpPr>
            <p:nvPr/>
          </p:nvGrpSpPr>
          <p:grpSpPr bwMode="auto">
            <a:xfrm>
              <a:off x="5760" y="901"/>
              <a:ext cx="916" cy="2296"/>
              <a:chOff x="5760" y="901"/>
              <a:chExt cx="916" cy="2296"/>
            </a:xfrm>
          </p:grpSpPr>
          <p:sp>
            <p:nvSpPr>
              <p:cNvPr id="105506"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07"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08"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09"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10"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11"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5503" name="Group 24"/>
            <p:cNvGrpSpPr>
              <a:grpSpLocks/>
            </p:cNvGrpSpPr>
            <p:nvPr/>
          </p:nvGrpSpPr>
          <p:grpSpPr bwMode="auto">
            <a:xfrm>
              <a:off x="6571" y="720"/>
              <a:ext cx="210" cy="264"/>
              <a:chOff x="6571" y="720"/>
              <a:chExt cx="210" cy="264"/>
            </a:xfrm>
          </p:grpSpPr>
          <p:sp>
            <p:nvSpPr>
              <p:cNvPr id="105504"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505"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5483" name="Group 5"/>
          <p:cNvGrpSpPr>
            <a:grpSpLocks/>
          </p:cNvGrpSpPr>
          <p:nvPr/>
        </p:nvGrpSpPr>
        <p:grpSpPr bwMode="auto">
          <a:xfrm>
            <a:off x="533400" y="3657600"/>
            <a:ext cx="1447800" cy="2133600"/>
            <a:chOff x="2013" y="2206"/>
            <a:chExt cx="679" cy="1010"/>
          </a:xfrm>
        </p:grpSpPr>
        <p:sp>
          <p:nvSpPr>
            <p:cNvPr id="105487"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5488" name="Group 7"/>
            <p:cNvGrpSpPr>
              <a:grpSpLocks/>
            </p:cNvGrpSpPr>
            <p:nvPr/>
          </p:nvGrpSpPr>
          <p:grpSpPr bwMode="auto">
            <a:xfrm>
              <a:off x="2013" y="2206"/>
              <a:ext cx="339" cy="1010"/>
              <a:chOff x="240" y="2880"/>
              <a:chExt cx="339" cy="1010"/>
            </a:xfrm>
          </p:grpSpPr>
          <p:sp>
            <p:nvSpPr>
              <p:cNvPr id="105489"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0"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1"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2"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3"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4"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5"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5496"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497"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498"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499"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5500"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sp>
            <p:nvSpPr>
              <p:cNvPr id="105501"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sp>
        <p:nvSpPr>
          <p:cNvPr id="54" name="AutoShape 38"/>
          <p:cNvSpPr>
            <a:spLocks noChangeArrowheads="1"/>
          </p:cNvSpPr>
          <p:nvPr/>
        </p:nvSpPr>
        <p:spPr bwMode="auto">
          <a:xfrm>
            <a:off x="1676400" y="5643563"/>
            <a:ext cx="6529388" cy="985837"/>
          </a:xfrm>
          <a:prstGeom prst="wedgeRoundRectCallout">
            <a:avLst>
              <a:gd name="adj1" fmla="val 47375"/>
              <a:gd name="adj2" fmla="val -244042"/>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sz="3000"/>
              <a:t>But it can’t remember the entire input</a:t>
            </a:r>
          </a:p>
          <a:p>
            <a:pPr eaLnBrk="1" hangingPunct="1"/>
            <a:r>
              <a:rPr lang="en-US" altLang="en-US" sz="3000"/>
              <a:t>because it is too big.</a:t>
            </a:r>
            <a:endParaRPr lang="en-US" altLang="en-US" sz="3200"/>
          </a:p>
        </p:txBody>
      </p:sp>
      <p:sp>
        <p:nvSpPr>
          <p:cNvPr id="989222" name="AutoShape 38"/>
          <p:cNvSpPr>
            <a:spLocks noChangeArrowheads="1"/>
          </p:cNvSpPr>
          <p:nvPr/>
        </p:nvSpPr>
        <p:spPr bwMode="auto">
          <a:xfrm>
            <a:off x="2590800" y="3098800"/>
            <a:ext cx="4800600" cy="635000"/>
          </a:xfrm>
          <a:prstGeom prst="wedgeRoundRectCallout">
            <a:avLst>
              <a:gd name="adj1" fmla="val -80722"/>
              <a:gd name="adj2" fmla="val -144250"/>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sym typeface="Symbol" pitchFamily="18" charset="2"/>
              </a:rPr>
              <a:t>So how does a TM compute?</a:t>
            </a:r>
          </a:p>
        </p:txBody>
      </p:sp>
      <p:sp>
        <p:nvSpPr>
          <p:cNvPr id="2" name="AutoShape 38"/>
          <p:cNvSpPr>
            <a:spLocks noChangeArrowheads="1"/>
          </p:cNvSpPr>
          <p:nvPr/>
        </p:nvSpPr>
        <p:spPr bwMode="auto">
          <a:xfrm>
            <a:off x="1676400" y="3886200"/>
            <a:ext cx="6172200" cy="1600200"/>
          </a:xfrm>
          <a:prstGeom prst="wedgeRoundRectCallout">
            <a:avLst>
              <a:gd name="adj1" fmla="val -59056"/>
              <a:gd name="adj2" fmla="val -3432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It can scan the input writing </a:t>
            </a:r>
            <a:br>
              <a:rPr lang="en-US" altLang="en-US" sz="3000"/>
            </a:br>
            <a:r>
              <a:rPr lang="en-US" altLang="en-US" sz="3000"/>
              <a:t>in its states what </a:t>
            </a:r>
            <a:br>
              <a:rPr lang="en-US" altLang="en-US" sz="3000"/>
            </a:br>
            <a:r>
              <a:rPr lang="en-US" altLang="en-US" sz="3000"/>
              <a:t>it wants to remember.</a:t>
            </a:r>
            <a:endParaRPr lang="en-US" altLang="en-US" sz="3000">
              <a:solidFill>
                <a:schemeClr val="accent2"/>
              </a:solidFill>
            </a:endParaRPr>
          </a:p>
        </p:txBody>
      </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extLst>
      <p:ext uri="{BB962C8B-B14F-4D97-AF65-F5344CB8AC3E}">
        <p14:creationId xmlns:p14="http://schemas.microsoft.com/office/powerpoint/2010/main" val="13008528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additive="base">
                                        <p:cTn id="19" dur="500" fill="hold"/>
                                        <p:tgtEl>
                                          <p:spTgt spid="54"/>
                                        </p:tgtEl>
                                        <p:attrNameLst>
                                          <p:attrName>ppt_x</p:attrName>
                                        </p:attrNameLst>
                                      </p:cBhvr>
                                      <p:tavLst>
                                        <p:tav tm="0">
                                          <p:val>
                                            <p:strVal val="1+#ppt_w/2"/>
                                          </p:val>
                                        </p:tav>
                                        <p:tav tm="100000">
                                          <p:val>
                                            <p:strVal val="#ppt_x"/>
                                          </p:val>
                                        </p:tav>
                                      </p:tavLst>
                                    </p:anim>
                                    <p:anim calcmode="lin" valueType="num">
                                      <p:cBhvr additive="base">
                                        <p:cTn id="20"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P spid="2" grpId="0" animBg="1" autoUpdateAnimBg="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pic>
        <p:nvPicPr>
          <p:cNvPr id="106500"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01"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grpSp>
        <p:nvGrpSpPr>
          <p:cNvPr id="106505" name="Group 21"/>
          <p:cNvGrpSpPr>
            <a:grpSpLocks/>
          </p:cNvGrpSpPr>
          <p:nvPr/>
        </p:nvGrpSpPr>
        <p:grpSpPr bwMode="auto">
          <a:xfrm flipH="1">
            <a:off x="7848600" y="2535238"/>
            <a:ext cx="1347788" cy="2341562"/>
            <a:chOff x="4560" y="1645"/>
            <a:chExt cx="849" cy="1475"/>
          </a:xfrm>
        </p:grpSpPr>
        <p:grpSp>
          <p:nvGrpSpPr>
            <p:cNvPr id="106535" name="Group 22"/>
            <p:cNvGrpSpPr>
              <a:grpSpLocks/>
            </p:cNvGrpSpPr>
            <p:nvPr/>
          </p:nvGrpSpPr>
          <p:grpSpPr bwMode="auto">
            <a:xfrm>
              <a:off x="4560" y="2056"/>
              <a:ext cx="849" cy="1064"/>
              <a:chOff x="2593" y="1179"/>
              <a:chExt cx="849" cy="1064"/>
            </a:xfrm>
          </p:grpSpPr>
          <p:sp>
            <p:nvSpPr>
              <p:cNvPr id="106544"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5"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6"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7"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8"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9"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50"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6536" name="Group 30"/>
            <p:cNvGrpSpPr>
              <a:grpSpLocks/>
            </p:cNvGrpSpPr>
            <p:nvPr/>
          </p:nvGrpSpPr>
          <p:grpSpPr bwMode="auto">
            <a:xfrm>
              <a:off x="4703" y="1645"/>
              <a:ext cx="230" cy="1456"/>
              <a:chOff x="2720" y="768"/>
              <a:chExt cx="230" cy="1456"/>
            </a:xfrm>
          </p:grpSpPr>
          <p:sp>
            <p:nvSpPr>
              <p:cNvPr id="106542"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43"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6537" name="Group 33"/>
            <p:cNvGrpSpPr>
              <a:grpSpLocks/>
            </p:cNvGrpSpPr>
            <p:nvPr/>
          </p:nvGrpSpPr>
          <p:grpSpPr bwMode="auto">
            <a:xfrm>
              <a:off x="5125" y="2204"/>
              <a:ext cx="77" cy="68"/>
              <a:chOff x="1747" y="2620"/>
              <a:chExt cx="44" cy="73"/>
            </a:xfrm>
          </p:grpSpPr>
          <p:sp>
            <p:nvSpPr>
              <p:cNvPr id="106538"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39"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40"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41"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6506" name="Group 16"/>
          <p:cNvGrpSpPr>
            <a:grpSpLocks/>
          </p:cNvGrpSpPr>
          <p:nvPr/>
        </p:nvGrpSpPr>
        <p:grpSpPr bwMode="auto">
          <a:xfrm flipH="1">
            <a:off x="685800" y="2057400"/>
            <a:ext cx="401638" cy="1143000"/>
            <a:chOff x="5760" y="720"/>
            <a:chExt cx="1021" cy="2477"/>
          </a:xfrm>
        </p:grpSpPr>
        <p:grpSp>
          <p:nvGrpSpPr>
            <p:cNvPr id="106525" name="Group 17"/>
            <p:cNvGrpSpPr>
              <a:grpSpLocks/>
            </p:cNvGrpSpPr>
            <p:nvPr/>
          </p:nvGrpSpPr>
          <p:grpSpPr bwMode="auto">
            <a:xfrm>
              <a:off x="5760" y="901"/>
              <a:ext cx="916" cy="2296"/>
              <a:chOff x="5760" y="901"/>
              <a:chExt cx="916" cy="2296"/>
            </a:xfrm>
          </p:grpSpPr>
          <p:sp>
            <p:nvSpPr>
              <p:cNvPr id="106529"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30"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31"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32"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33"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34"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6526" name="Group 24"/>
            <p:cNvGrpSpPr>
              <a:grpSpLocks/>
            </p:cNvGrpSpPr>
            <p:nvPr/>
          </p:nvGrpSpPr>
          <p:grpSpPr bwMode="auto">
            <a:xfrm>
              <a:off x="6571" y="720"/>
              <a:ext cx="210" cy="264"/>
              <a:chOff x="6571" y="720"/>
              <a:chExt cx="210" cy="264"/>
            </a:xfrm>
          </p:grpSpPr>
          <p:sp>
            <p:nvSpPr>
              <p:cNvPr id="106527"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28"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6507" name="Group 5"/>
          <p:cNvGrpSpPr>
            <a:grpSpLocks/>
          </p:cNvGrpSpPr>
          <p:nvPr/>
        </p:nvGrpSpPr>
        <p:grpSpPr bwMode="auto">
          <a:xfrm>
            <a:off x="533400" y="3657600"/>
            <a:ext cx="1447800" cy="2133600"/>
            <a:chOff x="2013" y="2206"/>
            <a:chExt cx="679" cy="1010"/>
          </a:xfrm>
        </p:grpSpPr>
        <p:sp>
          <p:nvSpPr>
            <p:cNvPr id="106510"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6511" name="Group 7"/>
            <p:cNvGrpSpPr>
              <a:grpSpLocks/>
            </p:cNvGrpSpPr>
            <p:nvPr/>
          </p:nvGrpSpPr>
          <p:grpSpPr bwMode="auto">
            <a:xfrm>
              <a:off x="2013" y="2206"/>
              <a:ext cx="339" cy="1010"/>
              <a:chOff x="240" y="2880"/>
              <a:chExt cx="339" cy="1010"/>
            </a:xfrm>
          </p:grpSpPr>
          <p:sp>
            <p:nvSpPr>
              <p:cNvPr id="106512"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7"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519"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2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21"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2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652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sp>
            <p:nvSpPr>
              <p:cNvPr id="106524"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sp>
        <p:nvSpPr>
          <p:cNvPr id="106508" name="AutoShape 38"/>
          <p:cNvSpPr>
            <a:spLocks noChangeArrowheads="1"/>
          </p:cNvSpPr>
          <p:nvPr/>
        </p:nvSpPr>
        <p:spPr bwMode="auto">
          <a:xfrm>
            <a:off x="2590800" y="3098800"/>
            <a:ext cx="4800600" cy="635000"/>
          </a:xfrm>
          <a:prstGeom prst="wedgeRoundRectCallout">
            <a:avLst>
              <a:gd name="adj1" fmla="val -80722"/>
              <a:gd name="adj2" fmla="val -144250"/>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sym typeface="Symbol" pitchFamily="18" charset="2"/>
              </a:rPr>
              <a:t>So how does a TM compute?</a:t>
            </a:r>
          </a:p>
        </p:txBody>
      </p:sp>
      <p:sp>
        <p:nvSpPr>
          <p:cNvPr id="54" name="AutoShape 38"/>
          <p:cNvSpPr>
            <a:spLocks noChangeArrowheads="1"/>
          </p:cNvSpPr>
          <p:nvPr/>
        </p:nvSpPr>
        <p:spPr bwMode="auto">
          <a:xfrm>
            <a:off x="1676400" y="3886200"/>
            <a:ext cx="6172200" cy="1790700"/>
          </a:xfrm>
          <a:prstGeom prst="wedgeRoundRectCallout">
            <a:avLst>
              <a:gd name="adj1" fmla="val -59056"/>
              <a:gd name="adj2" fmla="val -3599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But it will remember what it can,</a:t>
            </a:r>
            <a:br>
              <a:rPr lang="en-US" altLang="en-US" sz="3000"/>
            </a:br>
            <a:r>
              <a:rPr lang="en-US" altLang="en-US" sz="3000"/>
              <a:t>compute what ever it wants</a:t>
            </a:r>
            <a:br>
              <a:rPr lang="en-US" altLang="en-US" sz="3000"/>
            </a:br>
            <a:r>
              <a:rPr lang="en-US" altLang="en-US" sz="3000"/>
              <a:t>from what it can remember.</a:t>
            </a:r>
            <a:endParaRPr lang="en-US" altLang="en-US" sz="3000">
              <a:solidFill>
                <a:schemeClr val="accent2"/>
              </a:solidFill>
            </a:endParaRPr>
          </a:p>
        </p:txBody>
      </p:sp>
      <p:sp>
        <p:nvSpPr>
          <p:cNvPr id="5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extLst>
      <p:ext uri="{BB962C8B-B14F-4D97-AF65-F5344CB8AC3E}">
        <p14:creationId xmlns:p14="http://schemas.microsoft.com/office/powerpoint/2010/main" val="4851918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0-#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pic>
        <p:nvPicPr>
          <p:cNvPr id="107524"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2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grpSp>
        <p:nvGrpSpPr>
          <p:cNvPr id="107529" name="Group 21"/>
          <p:cNvGrpSpPr>
            <a:grpSpLocks/>
          </p:cNvGrpSpPr>
          <p:nvPr/>
        </p:nvGrpSpPr>
        <p:grpSpPr bwMode="auto">
          <a:xfrm flipH="1">
            <a:off x="7848600" y="2535238"/>
            <a:ext cx="1347788" cy="2341562"/>
            <a:chOff x="4560" y="1645"/>
            <a:chExt cx="849" cy="1475"/>
          </a:xfrm>
        </p:grpSpPr>
        <p:grpSp>
          <p:nvGrpSpPr>
            <p:cNvPr id="107559" name="Group 22"/>
            <p:cNvGrpSpPr>
              <a:grpSpLocks/>
            </p:cNvGrpSpPr>
            <p:nvPr/>
          </p:nvGrpSpPr>
          <p:grpSpPr bwMode="auto">
            <a:xfrm>
              <a:off x="4560" y="2056"/>
              <a:ext cx="849" cy="1064"/>
              <a:chOff x="2593" y="1179"/>
              <a:chExt cx="849" cy="1064"/>
            </a:xfrm>
          </p:grpSpPr>
          <p:sp>
            <p:nvSpPr>
              <p:cNvPr id="107568"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69"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70"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71"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72"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73"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74"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7560" name="Group 30"/>
            <p:cNvGrpSpPr>
              <a:grpSpLocks/>
            </p:cNvGrpSpPr>
            <p:nvPr/>
          </p:nvGrpSpPr>
          <p:grpSpPr bwMode="auto">
            <a:xfrm>
              <a:off x="4703" y="1645"/>
              <a:ext cx="230" cy="1456"/>
              <a:chOff x="2720" y="768"/>
              <a:chExt cx="230" cy="1456"/>
            </a:xfrm>
          </p:grpSpPr>
          <p:sp>
            <p:nvSpPr>
              <p:cNvPr id="107566"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67"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7561" name="Group 33"/>
            <p:cNvGrpSpPr>
              <a:grpSpLocks/>
            </p:cNvGrpSpPr>
            <p:nvPr/>
          </p:nvGrpSpPr>
          <p:grpSpPr bwMode="auto">
            <a:xfrm>
              <a:off x="5125" y="2204"/>
              <a:ext cx="77" cy="68"/>
              <a:chOff x="1747" y="2620"/>
              <a:chExt cx="44" cy="73"/>
            </a:xfrm>
          </p:grpSpPr>
          <p:sp>
            <p:nvSpPr>
              <p:cNvPr id="107562"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63"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64"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65"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7530" name="Group 16"/>
          <p:cNvGrpSpPr>
            <a:grpSpLocks/>
          </p:cNvGrpSpPr>
          <p:nvPr/>
        </p:nvGrpSpPr>
        <p:grpSpPr bwMode="auto">
          <a:xfrm flipH="1">
            <a:off x="685800" y="2057400"/>
            <a:ext cx="401638" cy="1143000"/>
            <a:chOff x="5760" y="720"/>
            <a:chExt cx="1021" cy="2477"/>
          </a:xfrm>
        </p:grpSpPr>
        <p:grpSp>
          <p:nvGrpSpPr>
            <p:cNvPr id="107549" name="Group 17"/>
            <p:cNvGrpSpPr>
              <a:grpSpLocks/>
            </p:cNvGrpSpPr>
            <p:nvPr/>
          </p:nvGrpSpPr>
          <p:grpSpPr bwMode="auto">
            <a:xfrm>
              <a:off x="5760" y="901"/>
              <a:ext cx="916" cy="2296"/>
              <a:chOff x="5760" y="901"/>
              <a:chExt cx="916" cy="2296"/>
            </a:xfrm>
          </p:grpSpPr>
          <p:sp>
            <p:nvSpPr>
              <p:cNvPr id="107553"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4"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5"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6"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7"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8"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7550" name="Group 24"/>
            <p:cNvGrpSpPr>
              <a:grpSpLocks/>
            </p:cNvGrpSpPr>
            <p:nvPr/>
          </p:nvGrpSpPr>
          <p:grpSpPr bwMode="auto">
            <a:xfrm>
              <a:off x="6571" y="720"/>
              <a:ext cx="210" cy="264"/>
              <a:chOff x="6571" y="720"/>
              <a:chExt cx="210" cy="264"/>
            </a:xfrm>
          </p:grpSpPr>
          <p:sp>
            <p:nvSpPr>
              <p:cNvPr id="107551"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52"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7531" name="Group 5"/>
          <p:cNvGrpSpPr>
            <a:grpSpLocks/>
          </p:cNvGrpSpPr>
          <p:nvPr/>
        </p:nvGrpSpPr>
        <p:grpSpPr bwMode="auto">
          <a:xfrm>
            <a:off x="533400" y="3657600"/>
            <a:ext cx="1447800" cy="2133600"/>
            <a:chOff x="2013" y="2206"/>
            <a:chExt cx="679" cy="1010"/>
          </a:xfrm>
        </p:grpSpPr>
        <p:sp>
          <p:nvSpPr>
            <p:cNvPr id="107534"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7535" name="Group 7"/>
            <p:cNvGrpSpPr>
              <a:grpSpLocks/>
            </p:cNvGrpSpPr>
            <p:nvPr/>
          </p:nvGrpSpPr>
          <p:grpSpPr bwMode="auto">
            <a:xfrm>
              <a:off x="2013" y="2206"/>
              <a:ext cx="339" cy="1010"/>
              <a:chOff x="240" y="2880"/>
              <a:chExt cx="339" cy="1010"/>
            </a:xfrm>
          </p:grpSpPr>
          <p:sp>
            <p:nvSpPr>
              <p:cNvPr id="107536"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37"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38"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39"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40"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41"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42"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543"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44"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45"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46"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7547"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sp>
            <p:nvSpPr>
              <p:cNvPr id="107548"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sp>
        <p:nvSpPr>
          <p:cNvPr id="107532" name="AutoShape 38"/>
          <p:cNvSpPr>
            <a:spLocks noChangeArrowheads="1"/>
          </p:cNvSpPr>
          <p:nvPr/>
        </p:nvSpPr>
        <p:spPr bwMode="auto">
          <a:xfrm>
            <a:off x="2590800" y="3098800"/>
            <a:ext cx="4800600" cy="635000"/>
          </a:xfrm>
          <a:prstGeom prst="wedgeRoundRectCallout">
            <a:avLst>
              <a:gd name="adj1" fmla="val -80722"/>
              <a:gd name="adj2" fmla="val -144250"/>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sym typeface="Symbol" pitchFamily="18" charset="2"/>
              </a:rPr>
              <a:t>So how does a TM compute?</a:t>
            </a:r>
          </a:p>
        </p:txBody>
      </p:sp>
      <p:sp>
        <p:nvSpPr>
          <p:cNvPr id="55" name="AutoShape 38"/>
          <p:cNvSpPr>
            <a:spLocks noChangeArrowheads="1"/>
          </p:cNvSpPr>
          <p:nvPr/>
        </p:nvSpPr>
        <p:spPr bwMode="auto">
          <a:xfrm>
            <a:off x="1676400" y="3886200"/>
            <a:ext cx="6019800" cy="2057400"/>
          </a:xfrm>
          <a:prstGeom prst="wedgeRoundRectCallout">
            <a:avLst>
              <a:gd name="adj1" fmla="val -59282"/>
              <a:gd name="adj2" fmla="val -3781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a:t>Then move the head to learn something else about the input </a:t>
            </a:r>
            <a:br>
              <a:rPr lang="en-US" altLang="en-US" sz="3000"/>
            </a:br>
            <a:r>
              <a:rPr lang="en-US" altLang="en-US" sz="3000"/>
              <a:t>(forgetting something else)</a:t>
            </a:r>
            <a:br>
              <a:rPr lang="en-US" altLang="en-US" sz="3000"/>
            </a:br>
            <a:endParaRPr lang="en-US" altLang="en-US" sz="3000">
              <a:solidFill>
                <a:schemeClr val="accent2"/>
              </a:solidFill>
            </a:endParaRPr>
          </a:p>
        </p:txBody>
      </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extLst>
      <p:ext uri="{BB962C8B-B14F-4D97-AF65-F5344CB8AC3E}">
        <p14:creationId xmlns:p14="http://schemas.microsoft.com/office/powerpoint/2010/main" val="3749676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3200">
              <a:latin typeface="Monotype Corsiva" pitchFamily="66" charset="0"/>
            </a:endParaRPr>
          </a:p>
        </p:txBody>
      </p:sp>
      <p:pic>
        <p:nvPicPr>
          <p:cNvPr id="108548"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49"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lgn="l">
              <a:defRPr/>
            </a:pPr>
            <a:r>
              <a:rPr lang="en-US" i="1">
                <a:solidFill>
                  <a:schemeClr val="accent2"/>
                </a:solidFill>
                <a:effectLst>
                  <a:outerShdw blurRad="38100" dist="38100" dir="2700000" algn="tl">
                    <a:srgbClr val="000000"/>
                  </a:outerShdw>
                </a:effectLst>
              </a:rPr>
              <a:t>q’</a:t>
            </a:r>
          </a:p>
        </p:txBody>
      </p:sp>
      <p:grpSp>
        <p:nvGrpSpPr>
          <p:cNvPr id="108553" name="Group 21"/>
          <p:cNvGrpSpPr>
            <a:grpSpLocks/>
          </p:cNvGrpSpPr>
          <p:nvPr/>
        </p:nvGrpSpPr>
        <p:grpSpPr bwMode="auto">
          <a:xfrm flipH="1">
            <a:off x="7848600" y="2535238"/>
            <a:ext cx="1347788" cy="2341562"/>
            <a:chOff x="4560" y="1645"/>
            <a:chExt cx="849" cy="1475"/>
          </a:xfrm>
        </p:grpSpPr>
        <p:grpSp>
          <p:nvGrpSpPr>
            <p:cNvPr id="108583" name="Group 22"/>
            <p:cNvGrpSpPr>
              <a:grpSpLocks/>
            </p:cNvGrpSpPr>
            <p:nvPr/>
          </p:nvGrpSpPr>
          <p:grpSpPr bwMode="auto">
            <a:xfrm>
              <a:off x="4560" y="2056"/>
              <a:ext cx="849" cy="1064"/>
              <a:chOff x="2593" y="1179"/>
              <a:chExt cx="849" cy="1064"/>
            </a:xfrm>
          </p:grpSpPr>
          <p:sp>
            <p:nvSpPr>
              <p:cNvPr id="108592"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3"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4"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5"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6"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7"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8"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8584" name="Group 30"/>
            <p:cNvGrpSpPr>
              <a:grpSpLocks/>
            </p:cNvGrpSpPr>
            <p:nvPr/>
          </p:nvGrpSpPr>
          <p:grpSpPr bwMode="auto">
            <a:xfrm>
              <a:off x="4703" y="1645"/>
              <a:ext cx="230" cy="1456"/>
              <a:chOff x="2720" y="768"/>
              <a:chExt cx="230" cy="1456"/>
            </a:xfrm>
          </p:grpSpPr>
          <p:sp>
            <p:nvSpPr>
              <p:cNvPr id="108590"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91"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8585" name="Group 33"/>
            <p:cNvGrpSpPr>
              <a:grpSpLocks/>
            </p:cNvGrpSpPr>
            <p:nvPr/>
          </p:nvGrpSpPr>
          <p:grpSpPr bwMode="auto">
            <a:xfrm>
              <a:off x="5125" y="2204"/>
              <a:ext cx="77" cy="68"/>
              <a:chOff x="1747" y="2620"/>
              <a:chExt cx="44" cy="73"/>
            </a:xfrm>
          </p:grpSpPr>
          <p:sp>
            <p:nvSpPr>
              <p:cNvPr id="108586"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87"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88"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89"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8554" name="Group 16"/>
          <p:cNvGrpSpPr>
            <a:grpSpLocks/>
          </p:cNvGrpSpPr>
          <p:nvPr/>
        </p:nvGrpSpPr>
        <p:grpSpPr bwMode="auto">
          <a:xfrm flipH="1">
            <a:off x="685800" y="2057400"/>
            <a:ext cx="401638" cy="1143000"/>
            <a:chOff x="5760" y="720"/>
            <a:chExt cx="1021" cy="2477"/>
          </a:xfrm>
        </p:grpSpPr>
        <p:grpSp>
          <p:nvGrpSpPr>
            <p:cNvPr id="108573" name="Group 17"/>
            <p:cNvGrpSpPr>
              <a:grpSpLocks/>
            </p:cNvGrpSpPr>
            <p:nvPr/>
          </p:nvGrpSpPr>
          <p:grpSpPr bwMode="auto">
            <a:xfrm>
              <a:off x="5760" y="901"/>
              <a:ext cx="916" cy="2296"/>
              <a:chOff x="5760" y="901"/>
              <a:chExt cx="916" cy="2296"/>
            </a:xfrm>
          </p:grpSpPr>
          <p:sp>
            <p:nvSpPr>
              <p:cNvPr id="108577"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78"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79"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80"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81"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82"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8574" name="Group 24"/>
            <p:cNvGrpSpPr>
              <a:grpSpLocks/>
            </p:cNvGrpSpPr>
            <p:nvPr/>
          </p:nvGrpSpPr>
          <p:grpSpPr bwMode="auto">
            <a:xfrm>
              <a:off x="6571" y="720"/>
              <a:ext cx="210" cy="264"/>
              <a:chOff x="6571" y="720"/>
              <a:chExt cx="210" cy="264"/>
            </a:xfrm>
          </p:grpSpPr>
          <p:sp>
            <p:nvSpPr>
              <p:cNvPr id="108575"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76"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grpSp>
        <p:nvGrpSpPr>
          <p:cNvPr id="108555" name="Group 5"/>
          <p:cNvGrpSpPr>
            <a:grpSpLocks/>
          </p:cNvGrpSpPr>
          <p:nvPr/>
        </p:nvGrpSpPr>
        <p:grpSpPr bwMode="auto">
          <a:xfrm>
            <a:off x="533400" y="3657600"/>
            <a:ext cx="1447800" cy="2133600"/>
            <a:chOff x="2013" y="2206"/>
            <a:chExt cx="679" cy="1010"/>
          </a:xfrm>
        </p:grpSpPr>
        <p:sp>
          <p:nvSpPr>
            <p:cNvPr id="10855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8559" name="Group 7"/>
            <p:cNvGrpSpPr>
              <a:grpSpLocks/>
            </p:cNvGrpSpPr>
            <p:nvPr/>
          </p:nvGrpSpPr>
          <p:grpSpPr bwMode="auto">
            <a:xfrm>
              <a:off x="2013" y="2206"/>
              <a:ext cx="339" cy="1010"/>
              <a:chOff x="240" y="2880"/>
              <a:chExt cx="339" cy="1010"/>
            </a:xfrm>
          </p:grpSpPr>
          <p:sp>
            <p:nvSpPr>
              <p:cNvPr id="108560"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5"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567"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6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69"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7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sp>
            <p:nvSpPr>
              <p:cNvPr id="10857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sz="2400">
                  <a:latin typeface="Arial Rounded MT Bold" pitchFamily="34" charset="0"/>
                </a:endParaRPr>
              </a:p>
            </p:txBody>
          </p:sp>
          <p:sp>
            <p:nvSpPr>
              <p:cNvPr id="10857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eaLnBrk="1" hangingPunct="1"/>
                <a:endParaRPr lang="en-US" altLang="en-US" sz="3200"/>
              </a:p>
            </p:txBody>
          </p:sp>
        </p:grpSp>
      </p:grpSp>
      <p:sp>
        <p:nvSpPr>
          <p:cNvPr id="108556" name="AutoShape 38"/>
          <p:cNvSpPr>
            <a:spLocks noChangeArrowheads="1"/>
          </p:cNvSpPr>
          <p:nvPr/>
        </p:nvSpPr>
        <p:spPr bwMode="auto">
          <a:xfrm>
            <a:off x="2590800" y="3098800"/>
            <a:ext cx="4800600" cy="635000"/>
          </a:xfrm>
          <a:prstGeom prst="wedgeRoundRectCallout">
            <a:avLst>
              <a:gd name="adj1" fmla="val -80722"/>
              <a:gd name="adj2" fmla="val -144250"/>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r>
              <a:rPr lang="en-US" altLang="en-US">
                <a:sym typeface="Symbol" pitchFamily="18" charset="2"/>
              </a:rPr>
              <a:t>So how does a TM compute?</a:t>
            </a:r>
          </a:p>
        </p:txBody>
      </p:sp>
      <p:sp>
        <p:nvSpPr>
          <p:cNvPr id="54" name="AutoShape 38"/>
          <p:cNvSpPr>
            <a:spLocks noChangeArrowheads="1"/>
          </p:cNvSpPr>
          <p:nvPr/>
        </p:nvSpPr>
        <p:spPr bwMode="auto">
          <a:xfrm>
            <a:off x="1676400" y="3886200"/>
            <a:ext cx="6019800" cy="2057400"/>
          </a:xfrm>
          <a:prstGeom prst="wedgeRoundRectCallout">
            <a:avLst>
              <a:gd name="adj1" fmla="val -59282"/>
              <a:gd name="adj2" fmla="val -3781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eaLnBrk="1" hangingPunct="1">
              <a:spcBef>
                <a:spcPct val="50000"/>
              </a:spcBef>
            </a:pPr>
            <a:r>
              <a:rPr lang="en-US" altLang="en-US" sz="3000" dirty="0"/>
              <a:t>Or it writes something that it has computed somewhere on the tape</a:t>
            </a:r>
            <a:br>
              <a:rPr lang="en-US" altLang="en-US" sz="3000" dirty="0"/>
            </a:br>
            <a:r>
              <a:rPr lang="en-US" altLang="en-US" sz="3000" dirty="0"/>
              <a:t>so that it can come back and reread it later.</a:t>
            </a:r>
          </a:p>
        </p:txBody>
      </p:sp>
      <p:sp>
        <p:nvSpPr>
          <p:cNvPr id="5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extLst>
      <p:ext uri="{BB962C8B-B14F-4D97-AF65-F5344CB8AC3E}">
        <p14:creationId xmlns:p14="http://schemas.microsoft.com/office/powerpoint/2010/main" val="31708959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0-#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685800" y="-152400"/>
            <a:ext cx="7772400" cy="1143000"/>
          </a:xfrm>
        </p:spPr>
        <p:txBody>
          <a:bodyPr/>
          <a:lstStyle/>
          <a:p>
            <a:pPr>
              <a:defRPr/>
            </a:pPr>
            <a:r>
              <a:rPr lang="en-US" dirty="0"/>
              <a:t>Home work</a:t>
            </a:r>
            <a:br>
              <a:rPr lang="en-US" dirty="0"/>
            </a:br>
            <a:r>
              <a:rPr lang="en-US" sz="2400" dirty="0"/>
              <a:t>to do starting now</a:t>
            </a:r>
            <a:endParaRPr lang="en-US" dirty="0"/>
          </a:p>
        </p:txBody>
      </p:sp>
      <p:pic>
        <p:nvPicPr>
          <p:cNvPr id="3789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8588" y="1752600"/>
            <a:ext cx="8886825" cy="330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grpSp>
        <p:nvGrpSpPr>
          <p:cNvPr id="4" name="Group 3"/>
          <p:cNvGrpSpPr/>
          <p:nvPr/>
        </p:nvGrpSpPr>
        <p:grpSpPr>
          <a:xfrm>
            <a:off x="914400" y="76200"/>
            <a:ext cx="7543800" cy="1371600"/>
            <a:chOff x="914400" y="76200"/>
            <a:chExt cx="7543800" cy="1371600"/>
          </a:xfrm>
        </p:grpSpPr>
        <p:cxnSp>
          <p:nvCxnSpPr>
            <p:cNvPr id="3" name="Straight Connector 2"/>
            <p:cNvCxnSpPr/>
            <p:nvPr/>
          </p:nvCxnSpPr>
          <p:spPr bwMode="auto">
            <a:xfrm flipV="1">
              <a:off x="3200400" y="76200"/>
              <a:ext cx="2743200" cy="838200"/>
            </a:xfrm>
            <a:prstGeom prst="line">
              <a:avLst/>
            </a:prstGeom>
            <a:noFill/>
            <a:ln w="38100" cap="sq" cmpd="sng" algn="ctr">
              <a:solidFill>
                <a:schemeClr val="hlink"/>
              </a:solidFill>
              <a:prstDash val="solid"/>
              <a:round/>
              <a:headEnd type="none" w="med" len="med"/>
              <a:tailEnd type="none" w="med" len="med"/>
            </a:ln>
            <a:effectLst/>
          </p:spPr>
        </p:cxnSp>
        <p:sp>
          <p:nvSpPr>
            <p:cNvPr id="7" name="Rectangle 7"/>
            <p:cNvSpPr>
              <a:spLocks noChangeArrowheads="1"/>
            </p:cNvSpPr>
            <p:nvPr/>
          </p:nvSpPr>
          <p:spPr bwMode="auto">
            <a:xfrm>
              <a:off x="914400" y="923925"/>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Oops I did it for you.</a:t>
              </a:r>
            </a:p>
          </p:txBody>
        </p:sp>
      </p:grpSp>
    </p:spTree>
    <p:extLst>
      <p:ext uri="{BB962C8B-B14F-4D97-AF65-F5344CB8AC3E}">
        <p14:creationId xmlns:p14="http://schemas.microsoft.com/office/powerpoint/2010/main" val="40728487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7893"/>
                                        </p:tgtEl>
                                        <p:attrNameLst>
                                          <p:attrName>style.visibility</p:attrName>
                                        </p:attrNameLst>
                                      </p:cBhvr>
                                      <p:to>
                                        <p:strVal val="visible"/>
                                      </p:to>
                                    </p:set>
                                    <p:anim calcmode="lin" valueType="num">
                                      <p:cBhvr additive="base">
                                        <p:cTn id="7" dur="500" fill="hold"/>
                                        <p:tgtEl>
                                          <p:spTgt spid="37893"/>
                                        </p:tgtEl>
                                        <p:attrNameLst>
                                          <p:attrName>ppt_x</p:attrName>
                                        </p:attrNameLst>
                                      </p:cBhvr>
                                      <p:tavLst>
                                        <p:tav tm="0">
                                          <p:val>
                                            <p:strVal val="#ppt_x"/>
                                          </p:val>
                                        </p:tav>
                                        <p:tav tm="100000">
                                          <p:val>
                                            <p:strVal val="#ppt_x"/>
                                          </p:val>
                                        </p:tav>
                                      </p:tavLst>
                                    </p:anim>
                                    <p:anim calcmode="lin" valueType="num">
                                      <p:cBhvr additive="base">
                                        <p:cTn id="8" dur="500" fill="hold"/>
                                        <p:tgtEl>
                                          <p:spTgt spid="3789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4" name="Group 3"/>
          <p:cNvGrpSpPr>
            <a:grpSpLocks/>
          </p:cNvGrpSpPr>
          <p:nvPr/>
        </p:nvGrpSpPr>
        <p:grpSpPr bwMode="auto">
          <a:xfrm>
            <a:off x="2174875" y="996950"/>
            <a:ext cx="3235325" cy="346075"/>
            <a:chOff x="2175659" y="996950"/>
            <a:chExt cx="3234541" cy="346513"/>
          </a:xfrm>
        </p:grpSpPr>
        <p:sp>
          <p:nvSpPr>
            <p:cNvPr id="76829"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0"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1"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2"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3"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4"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5"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6836"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b10010b</a:t>
              </a:r>
              <a:r>
                <a:rPr lang="en-US" sz="2400" dirty="0">
                  <a:effectLst>
                    <a:outerShdw blurRad="38100" dist="38100" dir="2700000" algn="tl">
                      <a:srgbClr val="000000"/>
                    </a:outerShdw>
                  </a:effectLst>
                </a:rPr>
                <a:t>    </a:t>
              </a:r>
              <a:endParaRPr lang="en-US" sz="2400" dirty="0"/>
            </a:p>
          </p:txBody>
        </p:sp>
        <p:sp>
          <p:nvSpPr>
            <p:cNvPr id="76828"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124" name="Group 123"/>
          <p:cNvGrpSpPr>
            <a:grpSpLocks/>
          </p:cNvGrpSpPr>
          <p:nvPr/>
        </p:nvGrpSpPr>
        <p:grpSpPr bwMode="auto">
          <a:xfrm>
            <a:off x="3035300" y="495300"/>
            <a:ext cx="334963" cy="433388"/>
            <a:chOff x="1955795" y="533400"/>
            <a:chExt cx="825510" cy="901700"/>
          </a:xfrm>
        </p:grpSpPr>
        <p:cxnSp>
          <p:nvCxnSpPr>
            <p:cNvPr id="76824"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76825"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sp>
        <p:nvSpPr>
          <p:cNvPr id="128" name="Rectangle 7"/>
          <p:cNvSpPr>
            <a:spLocks noChangeArrowheads="1"/>
          </p:cNvSpPr>
          <p:nvPr/>
        </p:nvSpPr>
        <p:spPr bwMode="auto">
          <a:xfrm>
            <a:off x="1066800" y="2362200"/>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buFontTx/>
              <a:buChar char="•"/>
            </a:pPr>
            <a:r>
              <a:rPr lang="en-US" altLang="en-US" sz="2800">
                <a:latin typeface="Times New Roman" pitchFamily="18" charset="0"/>
              </a:rPr>
              <a:t> Do not worry about the entire computation.</a:t>
            </a:r>
          </a:p>
        </p:txBody>
      </p:sp>
      <p:grpSp>
        <p:nvGrpSpPr>
          <p:cNvPr id="129" name="Group 128"/>
          <p:cNvGrpSpPr>
            <a:grpSpLocks/>
          </p:cNvGrpSpPr>
          <p:nvPr/>
        </p:nvGrpSpPr>
        <p:grpSpPr bwMode="auto">
          <a:xfrm>
            <a:off x="2286000" y="3048000"/>
            <a:ext cx="3733800" cy="2514600"/>
            <a:chOff x="2743200" y="4024313"/>
            <a:chExt cx="3733800" cy="2514600"/>
          </a:xfrm>
        </p:grpSpPr>
        <p:grpSp>
          <p:nvGrpSpPr>
            <p:cNvPr id="76809" name="Group 15"/>
            <p:cNvGrpSpPr>
              <a:grpSpLocks/>
            </p:cNvGrpSpPr>
            <p:nvPr/>
          </p:nvGrpSpPr>
          <p:grpSpPr bwMode="auto">
            <a:xfrm>
              <a:off x="2832100" y="4648200"/>
              <a:ext cx="339725" cy="330200"/>
              <a:chOff x="1784" y="2928"/>
              <a:chExt cx="214" cy="208"/>
            </a:xfrm>
          </p:grpSpPr>
          <p:sp>
            <p:nvSpPr>
              <p:cNvPr id="76819" name="Freeform 10"/>
              <p:cNvSpPr>
                <a:spLocks/>
              </p:cNvSpPr>
              <p:nvPr/>
            </p:nvSpPr>
            <p:spPr bwMode="auto">
              <a:xfrm>
                <a:off x="1861" y="3009"/>
                <a:ext cx="72" cy="127"/>
              </a:xfrm>
              <a:custGeom>
                <a:avLst/>
                <a:gdLst>
                  <a:gd name="T0" fmla="*/ 0 w 215"/>
                  <a:gd name="T1" fmla="*/ 0 h 382"/>
                  <a:gd name="T2" fmla="*/ 0 w 215"/>
                  <a:gd name="T3" fmla="*/ 0 h 382"/>
                  <a:gd name="T4" fmla="*/ 0 w 215"/>
                  <a:gd name="T5" fmla="*/ 0 h 382"/>
                  <a:gd name="T6" fmla="*/ 0 w 215"/>
                  <a:gd name="T7" fmla="*/ 0 h 382"/>
                  <a:gd name="T8" fmla="*/ 0 w 215"/>
                  <a:gd name="T9" fmla="*/ 0 h 382"/>
                  <a:gd name="T10" fmla="*/ 0 w 215"/>
                  <a:gd name="T11" fmla="*/ 0 h 382"/>
                  <a:gd name="T12" fmla="*/ 0 w 215"/>
                  <a:gd name="T13" fmla="*/ 0 h 382"/>
                  <a:gd name="T14" fmla="*/ 0 w 215"/>
                  <a:gd name="T15" fmla="*/ 0 h 382"/>
                  <a:gd name="T16" fmla="*/ 0 w 215"/>
                  <a:gd name="T17" fmla="*/ 0 h 382"/>
                  <a:gd name="T18" fmla="*/ 0 w 215"/>
                  <a:gd name="T19" fmla="*/ 0 h 382"/>
                  <a:gd name="T20" fmla="*/ 0 w 215"/>
                  <a:gd name="T21" fmla="*/ 0 h 382"/>
                  <a:gd name="T22" fmla="*/ 0 w 215"/>
                  <a:gd name="T23" fmla="*/ 0 h 382"/>
                  <a:gd name="T24" fmla="*/ 0 w 215"/>
                  <a:gd name="T25" fmla="*/ 0 h 382"/>
                  <a:gd name="T26" fmla="*/ 0 w 215"/>
                  <a:gd name="T27" fmla="*/ 0 h 382"/>
                  <a:gd name="T28" fmla="*/ 0 w 215"/>
                  <a:gd name="T29" fmla="*/ 0 h 382"/>
                  <a:gd name="T30" fmla="*/ 0 w 215"/>
                  <a:gd name="T31" fmla="*/ 0 h 382"/>
                  <a:gd name="T32" fmla="*/ 0 w 215"/>
                  <a:gd name="T33" fmla="*/ 0 h 382"/>
                  <a:gd name="T34" fmla="*/ 0 w 215"/>
                  <a:gd name="T35" fmla="*/ 0 h 382"/>
                  <a:gd name="T36" fmla="*/ 0 w 215"/>
                  <a:gd name="T37" fmla="*/ 0 h 382"/>
                  <a:gd name="T38" fmla="*/ 0 w 215"/>
                  <a:gd name="T39" fmla="*/ 0 h 382"/>
                  <a:gd name="T40" fmla="*/ 0 w 215"/>
                  <a:gd name="T41" fmla="*/ 0 h 3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382"/>
                  <a:gd name="T65" fmla="*/ 215 w 215"/>
                  <a:gd name="T66" fmla="*/ 382 h 3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382">
                    <a:moveTo>
                      <a:pt x="69" y="346"/>
                    </a:moveTo>
                    <a:lnTo>
                      <a:pt x="72" y="284"/>
                    </a:lnTo>
                    <a:lnTo>
                      <a:pt x="57" y="236"/>
                    </a:lnTo>
                    <a:lnTo>
                      <a:pt x="31" y="196"/>
                    </a:lnTo>
                    <a:lnTo>
                      <a:pt x="0" y="134"/>
                    </a:lnTo>
                    <a:lnTo>
                      <a:pt x="3" y="94"/>
                    </a:lnTo>
                    <a:lnTo>
                      <a:pt x="24" y="43"/>
                    </a:lnTo>
                    <a:lnTo>
                      <a:pt x="65" y="10"/>
                    </a:lnTo>
                    <a:lnTo>
                      <a:pt x="101" y="0"/>
                    </a:lnTo>
                    <a:lnTo>
                      <a:pt x="138" y="7"/>
                    </a:lnTo>
                    <a:lnTo>
                      <a:pt x="163" y="21"/>
                    </a:lnTo>
                    <a:lnTo>
                      <a:pt x="196" y="50"/>
                    </a:lnTo>
                    <a:lnTo>
                      <a:pt x="215" y="94"/>
                    </a:lnTo>
                    <a:lnTo>
                      <a:pt x="207" y="138"/>
                    </a:lnTo>
                    <a:lnTo>
                      <a:pt x="182" y="177"/>
                    </a:lnTo>
                    <a:lnTo>
                      <a:pt x="145" y="239"/>
                    </a:lnTo>
                    <a:lnTo>
                      <a:pt x="138" y="284"/>
                    </a:lnTo>
                    <a:lnTo>
                      <a:pt x="141" y="320"/>
                    </a:lnTo>
                    <a:lnTo>
                      <a:pt x="124" y="356"/>
                    </a:lnTo>
                    <a:lnTo>
                      <a:pt x="105" y="382"/>
                    </a:lnTo>
                    <a:lnTo>
                      <a:pt x="69" y="346"/>
                    </a:lnTo>
                    <a:close/>
                  </a:path>
                </a:pathLst>
              </a:custGeom>
              <a:solidFill>
                <a:schemeClr val="tx2"/>
              </a:solidFill>
              <a:ln w="6350">
                <a:solidFill>
                  <a:srgbClr val="000000"/>
                </a:solidFill>
                <a:round/>
                <a:headEnd/>
                <a:tailEnd/>
              </a:ln>
            </p:spPr>
            <p:txBody>
              <a:bodyPr/>
              <a:lstStyle/>
              <a:p>
                <a:endParaRPr lang="en-CA"/>
              </a:p>
            </p:txBody>
          </p:sp>
          <p:sp>
            <p:nvSpPr>
              <p:cNvPr id="76820" name="Freeform 11"/>
              <p:cNvSpPr>
                <a:spLocks/>
              </p:cNvSpPr>
              <p:nvPr/>
            </p:nvSpPr>
            <p:spPr bwMode="auto">
              <a:xfrm>
                <a:off x="1784" y="3002"/>
                <a:ext cx="53" cy="25"/>
              </a:xfrm>
              <a:custGeom>
                <a:avLst/>
                <a:gdLst>
                  <a:gd name="T0" fmla="*/ 0 w 157"/>
                  <a:gd name="T1" fmla="*/ 0 h 74"/>
                  <a:gd name="T2" fmla="*/ 0 w 157"/>
                  <a:gd name="T3" fmla="*/ 0 h 74"/>
                  <a:gd name="T4" fmla="*/ 0 w 157"/>
                  <a:gd name="T5" fmla="*/ 0 h 74"/>
                  <a:gd name="T6" fmla="*/ 0 w 157"/>
                  <a:gd name="T7" fmla="*/ 0 h 74"/>
                  <a:gd name="T8" fmla="*/ 0 w 157"/>
                  <a:gd name="T9" fmla="*/ 0 h 74"/>
                  <a:gd name="T10" fmla="*/ 0 w 157"/>
                  <a:gd name="T11" fmla="*/ 0 h 74"/>
                  <a:gd name="T12" fmla="*/ 0 60000 65536"/>
                  <a:gd name="T13" fmla="*/ 0 60000 65536"/>
                  <a:gd name="T14" fmla="*/ 0 60000 65536"/>
                  <a:gd name="T15" fmla="*/ 0 60000 65536"/>
                  <a:gd name="T16" fmla="*/ 0 60000 65536"/>
                  <a:gd name="T17" fmla="*/ 0 60000 65536"/>
                  <a:gd name="T18" fmla="*/ 0 w 157"/>
                  <a:gd name="T19" fmla="*/ 0 h 74"/>
                  <a:gd name="T20" fmla="*/ 157 w 15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57" h="74">
                    <a:moveTo>
                      <a:pt x="157" y="74"/>
                    </a:moveTo>
                    <a:lnTo>
                      <a:pt x="26" y="51"/>
                    </a:lnTo>
                    <a:lnTo>
                      <a:pt x="0" y="25"/>
                    </a:lnTo>
                    <a:lnTo>
                      <a:pt x="10" y="3"/>
                    </a:lnTo>
                    <a:lnTo>
                      <a:pt x="40" y="0"/>
                    </a:lnTo>
                    <a:lnTo>
                      <a:pt x="157" y="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21" name="Freeform 12"/>
              <p:cNvSpPr>
                <a:spLocks/>
              </p:cNvSpPr>
              <p:nvPr/>
            </p:nvSpPr>
            <p:spPr bwMode="auto">
              <a:xfrm>
                <a:off x="1837" y="2938"/>
                <a:ext cx="23" cy="41"/>
              </a:xfrm>
              <a:custGeom>
                <a:avLst/>
                <a:gdLst>
                  <a:gd name="T0" fmla="*/ 0 w 69"/>
                  <a:gd name="T1" fmla="*/ 0 h 122"/>
                  <a:gd name="T2" fmla="*/ 0 w 69"/>
                  <a:gd name="T3" fmla="*/ 0 h 122"/>
                  <a:gd name="T4" fmla="*/ 0 w 69"/>
                  <a:gd name="T5" fmla="*/ 0 h 122"/>
                  <a:gd name="T6" fmla="*/ 0 w 69"/>
                  <a:gd name="T7" fmla="*/ 0 h 122"/>
                  <a:gd name="T8" fmla="*/ 0 w 69"/>
                  <a:gd name="T9" fmla="*/ 0 h 122"/>
                  <a:gd name="T10" fmla="*/ 0 w 69"/>
                  <a:gd name="T11" fmla="*/ 0 h 122"/>
                  <a:gd name="T12" fmla="*/ 0 60000 65536"/>
                  <a:gd name="T13" fmla="*/ 0 60000 65536"/>
                  <a:gd name="T14" fmla="*/ 0 60000 65536"/>
                  <a:gd name="T15" fmla="*/ 0 60000 65536"/>
                  <a:gd name="T16" fmla="*/ 0 60000 65536"/>
                  <a:gd name="T17" fmla="*/ 0 60000 65536"/>
                  <a:gd name="T18" fmla="*/ 0 w 69"/>
                  <a:gd name="T19" fmla="*/ 0 h 122"/>
                  <a:gd name="T20" fmla="*/ 69 w 69"/>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69" h="122">
                    <a:moveTo>
                      <a:pt x="69" y="122"/>
                    </a:moveTo>
                    <a:lnTo>
                      <a:pt x="0" y="45"/>
                    </a:lnTo>
                    <a:lnTo>
                      <a:pt x="7" y="12"/>
                    </a:lnTo>
                    <a:lnTo>
                      <a:pt x="41" y="0"/>
                    </a:lnTo>
                    <a:lnTo>
                      <a:pt x="59" y="23"/>
                    </a:lnTo>
                    <a:lnTo>
                      <a:pt x="69"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22" name="Freeform 13"/>
              <p:cNvSpPr>
                <a:spLocks/>
              </p:cNvSpPr>
              <p:nvPr/>
            </p:nvSpPr>
            <p:spPr bwMode="auto">
              <a:xfrm>
                <a:off x="1911" y="2928"/>
                <a:ext cx="19" cy="48"/>
              </a:xfrm>
              <a:custGeom>
                <a:avLst/>
                <a:gdLst>
                  <a:gd name="T0" fmla="*/ 0 w 59"/>
                  <a:gd name="T1" fmla="*/ 0 h 145"/>
                  <a:gd name="T2" fmla="*/ 0 w 59"/>
                  <a:gd name="T3" fmla="*/ 0 h 145"/>
                  <a:gd name="T4" fmla="*/ 0 w 59"/>
                  <a:gd name="T5" fmla="*/ 0 h 145"/>
                  <a:gd name="T6" fmla="*/ 0 w 59"/>
                  <a:gd name="T7" fmla="*/ 0 h 145"/>
                  <a:gd name="T8" fmla="*/ 0 w 59"/>
                  <a:gd name="T9" fmla="*/ 0 h 145"/>
                  <a:gd name="T10" fmla="*/ 0 w 59"/>
                  <a:gd name="T11" fmla="*/ 0 h 145"/>
                  <a:gd name="T12" fmla="*/ 0 60000 65536"/>
                  <a:gd name="T13" fmla="*/ 0 60000 65536"/>
                  <a:gd name="T14" fmla="*/ 0 60000 65536"/>
                  <a:gd name="T15" fmla="*/ 0 60000 65536"/>
                  <a:gd name="T16" fmla="*/ 0 60000 65536"/>
                  <a:gd name="T17" fmla="*/ 0 60000 65536"/>
                  <a:gd name="T18" fmla="*/ 0 w 59"/>
                  <a:gd name="T19" fmla="*/ 0 h 145"/>
                  <a:gd name="T20" fmla="*/ 59 w 59"/>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59" h="145">
                    <a:moveTo>
                      <a:pt x="9" y="145"/>
                    </a:moveTo>
                    <a:lnTo>
                      <a:pt x="0" y="37"/>
                    </a:lnTo>
                    <a:lnTo>
                      <a:pt x="32" y="0"/>
                    </a:lnTo>
                    <a:lnTo>
                      <a:pt x="59" y="15"/>
                    </a:lnTo>
                    <a:lnTo>
                      <a:pt x="55" y="44"/>
                    </a:lnTo>
                    <a:lnTo>
                      <a:pt x="9" y="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23" name="Freeform 14"/>
              <p:cNvSpPr>
                <a:spLocks/>
              </p:cNvSpPr>
              <p:nvPr/>
            </p:nvSpPr>
            <p:spPr bwMode="auto">
              <a:xfrm>
                <a:off x="1951" y="2965"/>
                <a:ext cx="47" cy="30"/>
              </a:xfrm>
              <a:custGeom>
                <a:avLst/>
                <a:gdLst>
                  <a:gd name="T0" fmla="*/ 0 w 141"/>
                  <a:gd name="T1" fmla="*/ 0 h 91"/>
                  <a:gd name="T2" fmla="*/ 0 w 141"/>
                  <a:gd name="T3" fmla="*/ 0 h 91"/>
                  <a:gd name="T4" fmla="*/ 0 w 141"/>
                  <a:gd name="T5" fmla="*/ 0 h 91"/>
                  <a:gd name="T6" fmla="*/ 0 w 141"/>
                  <a:gd name="T7" fmla="*/ 0 h 91"/>
                  <a:gd name="T8" fmla="*/ 0 w 141"/>
                  <a:gd name="T9" fmla="*/ 0 h 91"/>
                  <a:gd name="T10" fmla="*/ 0 w 141"/>
                  <a:gd name="T11" fmla="*/ 0 h 91"/>
                  <a:gd name="T12" fmla="*/ 0 60000 65536"/>
                  <a:gd name="T13" fmla="*/ 0 60000 65536"/>
                  <a:gd name="T14" fmla="*/ 0 60000 65536"/>
                  <a:gd name="T15" fmla="*/ 0 60000 65536"/>
                  <a:gd name="T16" fmla="*/ 0 60000 65536"/>
                  <a:gd name="T17" fmla="*/ 0 60000 65536"/>
                  <a:gd name="T18" fmla="*/ 0 w 141"/>
                  <a:gd name="T19" fmla="*/ 0 h 91"/>
                  <a:gd name="T20" fmla="*/ 141 w 141"/>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141" h="91">
                    <a:moveTo>
                      <a:pt x="0" y="91"/>
                    </a:moveTo>
                    <a:lnTo>
                      <a:pt x="105" y="0"/>
                    </a:lnTo>
                    <a:lnTo>
                      <a:pt x="141" y="18"/>
                    </a:lnTo>
                    <a:lnTo>
                      <a:pt x="138" y="48"/>
                    </a:lnTo>
                    <a:lnTo>
                      <a:pt x="119" y="62"/>
                    </a:lnTo>
                    <a:lnTo>
                      <a:pt x="0" y="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6810" name="Group 22"/>
            <p:cNvGrpSpPr>
              <a:grpSpLocks/>
            </p:cNvGrpSpPr>
            <p:nvPr/>
          </p:nvGrpSpPr>
          <p:grpSpPr bwMode="auto">
            <a:xfrm>
              <a:off x="2743200" y="4759325"/>
              <a:ext cx="622300" cy="1779588"/>
              <a:chOff x="1728" y="2998"/>
              <a:chExt cx="392" cy="1121"/>
            </a:xfrm>
          </p:grpSpPr>
          <p:sp>
            <p:nvSpPr>
              <p:cNvPr id="76813" name="Freeform 16"/>
              <p:cNvSpPr>
                <a:spLocks/>
              </p:cNvSpPr>
              <p:nvPr/>
            </p:nvSpPr>
            <p:spPr bwMode="auto">
              <a:xfrm>
                <a:off x="1799" y="3183"/>
                <a:ext cx="196" cy="195"/>
              </a:xfrm>
              <a:custGeom>
                <a:avLst/>
                <a:gdLst>
                  <a:gd name="T0" fmla="*/ 0 w 590"/>
                  <a:gd name="T1" fmla="*/ 0 h 585"/>
                  <a:gd name="T2" fmla="*/ 0 w 590"/>
                  <a:gd name="T3" fmla="*/ 0 h 585"/>
                  <a:gd name="T4" fmla="*/ 0 w 590"/>
                  <a:gd name="T5" fmla="*/ 0 h 585"/>
                  <a:gd name="T6" fmla="*/ 0 w 590"/>
                  <a:gd name="T7" fmla="*/ 0 h 585"/>
                  <a:gd name="T8" fmla="*/ 0 w 590"/>
                  <a:gd name="T9" fmla="*/ 0 h 585"/>
                  <a:gd name="T10" fmla="*/ 0 w 590"/>
                  <a:gd name="T11" fmla="*/ 0 h 585"/>
                  <a:gd name="T12" fmla="*/ 0 w 590"/>
                  <a:gd name="T13" fmla="*/ 0 h 585"/>
                  <a:gd name="T14" fmla="*/ 0 w 590"/>
                  <a:gd name="T15" fmla="*/ 0 h 585"/>
                  <a:gd name="T16" fmla="*/ 0 w 590"/>
                  <a:gd name="T17" fmla="*/ 0 h 585"/>
                  <a:gd name="T18" fmla="*/ 0 w 590"/>
                  <a:gd name="T19" fmla="*/ 0 h 585"/>
                  <a:gd name="T20" fmla="*/ 0 w 590"/>
                  <a:gd name="T21" fmla="*/ 0 h 585"/>
                  <a:gd name="T22" fmla="*/ 0 w 590"/>
                  <a:gd name="T23" fmla="*/ 0 h 585"/>
                  <a:gd name="T24" fmla="*/ 0 w 590"/>
                  <a:gd name="T25" fmla="*/ 0 h 585"/>
                  <a:gd name="T26" fmla="*/ 0 w 590"/>
                  <a:gd name="T27" fmla="*/ 0 h 585"/>
                  <a:gd name="T28" fmla="*/ 0 w 590"/>
                  <a:gd name="T29" fmla="*/ 0 h 585"/>
                  <a:gd name="T30" fmla="*/ 0 w 590"/>
                  <a:gd name="T31" fmla="*/ 0 h 585"/>
                  <a:gd name="T32" fmla="*/ 0 w 590"/>
                  <a:gd name="T33" fmla="*/ 0 h 585"/>
                  <a:gd name="T34" fmla="*/ 0 w 590"/>
                  <a:gd name="T35" fmla="*/ 0 h 585"/>
                  <a:gd name="T36" fmla="*/ 0 w 590"/>
                  <a:gd name="T37" fmla="*/ 0 h 585"/>
                  <a:gd name="T38" fmla="*/ 0 w 590"/>
                  <a:gd name="T39" fmla="*/ 0 h 585"/>
                  <a:gd name="T40" fmla="*/ 0 w 590"/>
                  <a:gd name="T41" fmla="*/ 0 h 585"/>
                  <a:gd name="T42" fmla="*/ 0 w 590"/>
                  <a:gd name="T43" fmla="*/ 0 h 5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90"/>
                  <a:gd name="T67" fmla="*/ 0 h 585"/>
                  <a:gd name="T68" fmla="*/ 590 w 590"/>
                  <a:gd name="T69" fmla="*/ 585 h 58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90" h="585">
                    <a:moveTo>
                      <a:pt x="385" y="169"/>
                    </a:moveTo>
                    <a:lnTo>
                      <a:pt x="313" y="60"/>
                    </a:lnTo>
                    <a:lnTo>
                      <a:pt x="240" y="0"/>
                    </a:lnTo>
                    <a:lnTo>
                      <a:pt x="153" y="0"/>
                    </a:lnTo>
                    <a:lnTo>
                      <a:pt x="58" y="38"/>
                    </a:lnTo>
                    <a:lnTo>
                      <a:pt x="15" y="103"/>
                    </a:lnTo>
                    <a:lnTo>
                      <a:pt x="0" y="191"/>
                    </a:lnTo>
                    <a:lnTo>
                      <a:pt x="15" y="308"/>
                    </a:lnTo>
                    <a:lnTo>
                      <a:pt x="72" y="439"/>
                    </a:lnTo>
                    <a:lnTo>
                      <a:pt x="175" y="528"/>
                    </a:lnTo>
                    <a:lnTo>
                      <a:pt x="254" y="571"/>
                    </a:lnTo>
                    <a:lnTo>
                      <a:pt x="335" y="585"/>
                    </a:lnTo>
                    <a:lnTo>
                      <a:pt x="400" y="564"/>
                    </a:lnTo>
                    <a:lnTo>
                      <a:pt x="436" y="528"/>
                    </a:lnTo>
                    <a:lnTo>
                      <a:pt x="459" y="439"/>
                    </a:lnTo>
                    <a:lnTo>
                      <a:pt x="452" y="337"/>
                    </a:lnTo>
                    <a:lnTo>
                      <a:pt x="429" y="250"/>
                    </a:lnTo>
                    <a:lnTo>
                      <a:pt x="574" y="169"/>
                    </a:lnTo>
                    <a:lnTo>
                      <a:pt x="590" y="133"/>
                    </a:lnTo>
                    <a:lnTo>
                      <a:pt x="574" y="117"/>
                    </a:lnTo>
                    <a:lnTo>
                      <a:pt x="414" y="213"/>
                    </a:lnTo>
                    <a:lnTo>
                      <a:pt x="385" y="16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14" name="Freeform 17"/>
              <p:cNvSpPr>
                <a:spLocks/>
              </p:cNvSpPr>
              <p:nvPr/>
            </p:nvSpPr>
            <p:spPr bwMode="auto">
              <a:xfrm>
                <a:off x="1940" y="2998"/>
                <a:ext cx="175" cy="43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15" name="Freeform 18"/>
              <p:cNvSpPr>
                <a:spLocks/>
              </p:cNvSpPr>
              <p:nvPr/>
            </p:nvSpPr>
            <p:spPr bwMode="auto">
              <a:xfrm>
                <a:off x="1728" y="3400"/>
                <a:ext cx="158" cy="263"/>
              </a:xfrm>
              <a:custGeom>
                <a:avLst/>
                <a:gdLst>
                  <a:gd name="T0" fmla="*/ 0 w 475"/>
                  <a:gd name="T1" fmla="*/ 0 h 788"/>
                  <a:gd name="T2" fmla="*/ 0 w 475"/>
                  <a:gd name="T3" fmla="*/ 0 h 788"/>
                  <a:gd name="T4" fmla="*/ 0 w 475"/>
                  <a:gd name="T5" fmla="*/ 0 h 788"/>
                  <a:gd name="T6" fmla="*/ 0 w 475"/>
                  <a:gd name="T7" fmla="*/ 0 h 788"/>
                  <a:gd name="T8" fmla="*/ 0 w 475"/>
                  <a:gd name="T9" fmla="*/ 0 h 788"/>
                  <a:gd name="T10" fmla="*/ 0 w 475"/>
                  <a:gd name="T11" fmla="*/ 0 h 788"/>
                  <a:gd name="T12" fmla="*/ 0 w 475"/>
                  <a:gd name="T13" fmla="*/ 0 h 788"/>
                  <a:gd name="T14" fmla="*/ 0 w 475"/>
                  <a:gd name="T15" fmla="*/ 0 h 788"/>
                  <a:gd name="T16" fmla="*/ 0 w 475"/>
                  <a:gd name="T17" fmla="*/ 0 h 788"/>
                  <a:gd name="T18" fmla="*/ 0 w 475"/>
                  <a:gd name="T19" fmla="*/ 0 h 788"/>
                  <a:gd name="T20" fmla="*/ 0 w 475"/>
                  <a:gd name="T21" fmla="*/ 0 h 788"/>
                  <a:gd name="T22" fmla="*/ 0 w 475"/>
                  <a:gd name="T23" fmla="*/ 0 h 788"/>
                  <a:gd name="T24" fmla="*/ 0 w 475"/>
                  <a:gd name="T25" fmla="*/ 0 h 788"/>
                  <a:gd name="T26" fmla="*/ 0 w 475"/>
                  <a:gd name="T27" fmla="*/ 0 h 788"/>
                  <a:gd name="T28" fmla="*/ 0 w 475"/>
                  <a:gd name="T29" fmla="*/ 0 h 788"/>
                  <a:gd name="T30" fmla="*/ 0 w 475"/>
                  <a:gd name="T31" fmla="*/ 0 h 788"/>
                  <a:gd name="T32" fmla="*/ 0 w 475"/>
                  <a:gd name="T33" fmla="*/ 0 h 788"/>
                  <a:gd name="T34" fmla="*/ 0 w 475"/>
                  <a:gd name="T35" fmla="*/ 0 h 788"/>
                  <a:gd name="T36" fmla="*/ 0 w 475"/>
                  <a:gd name="T37" fmla="*/ 0 h 788"/>
                  <a:gd name="T38" fmla="*/ 0 w 475"/>
                  <a:gd name="T39" fmla="*/ 0 h 788"/>
                  <a:gd name="T40" fmla="*/ 0 w 475"/>
                  <a:gd name="T41" fmla="*/ 0 h 788"/>
                  <a:gd name="T42" fmla="*/ 0 w 475"/>
                  <a:gd name="T43" fmla="*/ 0 h 788"/>
                  <a:gd name="T44" fmla="*/ 0 w 475"/>
                  <a:gd name="T45" fmla="*/ 0 h 788"/>
                  <a:gd name="T46" fmla="*/ 0 w 475"/>
                  <a:gd name="T47" fmla="*/ 0 h 788"/>
                  <a:gd name="T48" fmla="*/ 0 w 475"/>
                  <a:gd name="T49" fmla="*/ 0 h 788"/>
                  <a:gd name="T50" fmla="*/ 0 w 475"/>
                  <a:gd name="T51" fmla="*/ 0 h 788"/>
                  <a:gd name="T52" fmla="*/ 0 w 475"/>
                  <a:gd name="T53" fmla="*/ 0 h 788"/>
                  <a:gd name="T54" fmla="*/ 0 w 475"/>
                  <a:gd name="T55" fmla="*/ 0 h 788"/>
                  <a:gd name="T56" fmla="*/ 0 w 475"/>
                  <a:gd name="T57" fmla="*/ 0 h 788"/>
                  <a:gd name="T58" fmla="*/ 0 w 475"/>
                  <a:gd name="T59" fmla="*/ 0 h 788"/>
                  <a:gd name="T60" fmla="*/ 0 w 475"/>
                  <a:gd name="T61" fmla="*/ 0 h 788"/>
                  <a:gd name="T62" fmla="*/ 0 w 475"/>
                  <a:gd name="T63" fmla="*/ 0 h 788"/>
                  <a:gd name="T64" fmla="*/ 0 w 475"/>
                  <a:gd name="T65" fmla="*/ 0 h 788"/>
                  <a:gd name="T66" fmla="*/ 0 w 475"/>
                  <a:gd name="T67" fmla="*/ 0 h 788"/>
                  <a:gd name="T68" fmla="*/ 0 w 475"/>
                  <a:gd name="T69" fmla="*/ 0 h 788"/>
                  <a:gd name="T70" fmla="*/ 0 w 475"/>
                  <a:gd name="T71" fmla="*/ 0 h 7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5"/>
                  <a:gd name="T109" fmla="*/ 0 h 788"/>
                  <a:gd name="T110" fmla="*/ 475 w 475"/>
                  <a:gd name="T111" fmla="*/ 788 h 78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5" h="788">
                    <a:moveTo>
                      <a:pt x="475" y="21"/>
                    </a:moveTo>
                    <a:lnTo>
                      <a:pt x="423" y="0"/>
                    </a:lnTo>
                    <a:lnTo>
                      <a:pt x="313" y="7"/>
                    </a:lnTo>
                    <a:lnTo>
                      <a:pt x="218" y="81"/>
                    </a:lnTo>
                    <a:lnTo>
                      <a:pt x="79" y="234"/>
                    </a:lnTo>
                    <a:lnTo>
                      <a:pt x="7" y="358"/>
                    </a:lnTo>
                    <a:lnTo>
                      <a:pt x="0" y="401"/>
                    </a:lnTo>
                    <a:lnTo>
                      <a:pt x="36" y="482"/>
                    </a:lnTo>
                    <a:lnTo>
                      <a:pt x="115" y="518"/>
                    </a:lnTo>
                    <a:lnTo>
                      <a:pt x="218" y="562"/>
                    </a:lnTo>
                    <a:lnTo>
                      <a:pt x="299" y="583"/>
                    </a:lnTo>
                    <a:lnTo>
                      <a:pt x="335" y="621"/>
                    </a:lnTo>
                    <a:lnTo>
                      <a:pt x="313" y="671"/>
                    </a:lnTo>
                    <a:lnTo>
                      <a:pt x="255" y="731"/>
                    </a:lnTo>
                    <a:lnTo>
                      <a:pt x="182" y="738"/>
                    </a:lnTo>
                    <a:lnTo>
                      <a:pt x="131" y="715"/>
                    </a:lnTo>
                    <a:lnTo>
                      <a:pt x="101" y="738"/>
                    </a:lnTo>
                    <a:lnTo>
                      <a:pt x="108" y="767"/>
                    </a:lnTo>
                    <a:lnTo>
                      <a:pt x="167" y="788"/>
                    </a:lnTo>
                    <a:lnTo>
                      <a:pt x="255" y="788"/>
                    </a:lnTo>
                    <a:lnTo>
                      <a:pt x="335" y="767"/>
                    </a:lnTo>
                    <a:lnTo>
                      <a:pt x="379" y="738"/>
                    </a:lnTo>
                    <a:lnTo>
                      <a:pt x="408" y="686"/>
                    </a:lnTo>
                    <a:lnTo>
                      <a:pt x="423" y="628"/>
                    </a:lnTo>
                    <a:lnTo>
                      <a:pt x="387" y="576"/>
                    </a:lnTo>
                    <a:lnTo>
                      <a:pt x="299" y="540"/>
                    </a:lnTo>
                    <a:lnTo>
                      <a:pt x="196" y="511"/>
                    </a:lnTo>
                    <a:lnTo>
                      <a:pt x="108" y="460"/>
                    </a:lnTo>
                    <a:lnTo>
                      <a:pt x="87" y="416"/>
                    </a:lnTo>
                    <a:lnTo>
                      <a:pt x="101" y="336"/>
                    </a:lnTo>
                    <a:lnTo>
                      <a:pt x="167" y="234"/>
                    </a:lnTo>
                    <a:lnTo>
                      <a:pt x="248" y="175"/>
                    </a:lnTo>
                    <a:lnTo>
                      <a:pt x="372" y="131"/>
                    </a:lnTo>
                    <a:lnTo>
                      <a:pt x="475" y="110"/>
                    </a:lnTo>
                    <a:lnTo>
                      <a:pt x="475" y="50"/>
                    </a:lnTo>
                    <a:lnTo>
                      <a:pt x="475"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16" name="Freeform 19"/>
              <p:cNvSpPr>
                <a:spLocks/>
              </p:cNvSpPr>
              <p:nvPr/>
            </p:nvSpPr>
            <p:spPr bwMode="auto">
              <a:xfrm>
                <a:off x="1857" y="3388"/>
                <a:ext cx="148" cy="324"/>
              </a:xfrm>
              <a:custGeom>
                <a:avLst/>
                <a:gdLst>
                  <a:gd name="T0" fmla="*/ 0 w 444"/>
                  <a:gd name="T1" fmla="*/ 0 h 970"/>
                  <a:gd name="T2" fmla="*/ 0 w 444"/>
                  <a:gd name="T3" fmla="*/ 0 h 970"/>
                  <a:gd name="T4" fmla="*/ 0 w 444"/>
                  <a:gd name="T5" fmla="*/ 0 h 970"/>
                  <a:gd name="T6" fmla="*/ 0 w 444"/>
                  <a:gd name="T7" fmla="*/ 0 h 970"/>
                  <a:gd name="T8" fmla="*/ 0 w 444"/>
                  <a:gd name="T9" fmla="*/ 0 h 970"/>
                  <a:gd name="T10" fmla="*/ 0 w 444"/>
                  <a:gd name="T11" fmla="*/ 0 h 970"/>
                  <a:gd name="T12" fmla="*/ 0 w 444"/>
                  <a:gd name="T13" fmla="*/ 0 h 970"/>
                  <a:gd name="T14" fmla="*/ 0 w 444"/>
                  <a:gd name="T15" fmla="*/ 0 h 970"/>
                  <a:gd name="T16" fmla="*/ 0 w 444"/>
                  <a:gd name="T17" fmla="*/ 0 h 970"/>
                  <a:gd name="T18" fmla="*/ 0 w 444"/>
                  <a:gd name="T19" fmla="*/ 0 h 970"/>
                  <a:gd name="T20" fmla="*/ 0 w 444"/>
                  <a:gd name="T21" fmla="*/ 0 h 970"/>
                  <a:gd name="T22" fmla="*/ 0 w 444"/>
                  <a:gd name="T23" fmla="*/ 0 h 970"/>
                  <a:gd name="T24" fmla="*/ 0 w 444"/>
                  <a:gd name="T25" fmla="*/ 0 h 970"/>
                  <a:gd name="T26" fmla="*/ 0 w 444"/>
                  <a:gd name="T27" fmla="*/ 0 h 970"/>
                  <a:gd name="T28" fmla="*/ 0 w 444"/>
                  <a:gd name="T29" fmla="*/ 0 h 970"/>
                  <a:gd name="T30" fmla="*/ 0 w 444"/>
                  <a:gd name="T31" fmla="*/ 0 h 970"/>
                  <a:gd name="T32" fmla="*/ 0 w 444"/>
                  <a:gd name="T33" fmla="*/ 0 h 970"/>
                  <a:gd name="T34" fmla="*/ 0 w 444"/>
                  <a:gd name="T35" fmla="*/ 0 h 970"/>
                  <a:gd name="T36" fmla="*/ 0 w 444"/>
                  <a:gd name="T37" fmla="*/ 0 h 970"/>
                  <a:gd name="T38" fmla="*/ 0 w 444"/>
                  <a:gd name="T39" fmla="*/ 0 h 970"/>
                  <a:gd name="T40" fmla="*/ 0 w 444"/>
                  <a:gd name="T41" fmla="*/ 0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4"/>
                  <a:gd name="T64" fmla="*/ 0 h 970"/>
                  <a:gd name="T65" fmla="*/ 444 w 4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4" h="970">
                    <a:moveTo>
                      <a:pt x="386" y="306"/>
                    </a:moveTo>
                    <a:lnTo>
                      <a:pt x="342" y="124"/>
                    </a:lnTo>
                    <a:lnTo>
                      <a:pt x="291" y="36"/>
                    </a:lnTo>
                    <a:lnTo>
                      <a:pt x="182" y="0"/>
                    </a:lnTo>
                    <a:lnTo>
                      <a:pt x="72" y="14"/>
                    </a:lnTo>
                    <a:lnTo>
                      <a:pt x="21" y="109"/>
                    </a:lnTo>
                    <a:lnTo>
                      <a:pt x="29" y="226"/>
                    </a:lnTo>
                    <a:lnTo>
                      <a:pt x="57" y="416"/>
                    </a:lnTo>
                    <a:lnTo>
                      <a:pt x="57" y="583"/>
                    </a:lnTo>
                    <a:lnTo>
                      <a:pt x="21" y="729"/>
                    </a:lnTo>
                    <a:lnTo>
                      <a:pt x="0" y="810"/>
                    </a:lnTo>
                    <a:lnTo>
                      <a:pt x="14" y="882"/>
                    </a:lnTo>
                    <a:lnTo>
                      <a:pt x="65" y="920"/>
                    </a:lnTo>
                    <a:lnTo>
                      <a:pt x="131" y="956"/>
                    </a:lnTo>
                    <a:lnTo>
                      <a:pt x="196" y="970"/>
                    </a:lnTo>
                    <a:lnTo>
                      <a:pt x="277" y="970"/>
                    </a:lnTo>
                    <a:lnTo>
                      <a:pt x="372" y="897"/>
                    </a:lnTo>
                    <a:lnTo>
                      <a:pt x="444" y="743"/>
                    </a:lnTo>
                    <a:lnTo>
                      <a:pt x="437" y="605"/>
                    </a:lnTo>
                    <a:lnTo>
                      <a:pt x="394" y="444"/>
                    </a:lnTo>
                    <a:lnTo>
                      <a:pt x="386" y="3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17" name="Freeform 20"/>
              <p:cNvSpPr>
                <a:spLocks/>
              </p:cNvSpPr>
              <p:nvPr/>
            </p:nvSpPr>
            <p:spPr bwMode="auto">
              <a:xfrm>
                <a:off x="1813" y="3651"/>
                <a:ext cx="112" cy="468"/>
              </a:xfrm>
              <a:custGeom>
                <a:avLst/>
                <a:gdLst>
                  <a:gd name="T0" fmla="*/ 0 w 338"/>
                  <a:gd name="T1" fmla="*/ 0 h 1403"/>
                  <a:gd name="T2" fmla="*/ 0 w 338"/>
                  <a:gd name="T3" fmla="*/ 0 h 1403"/>
                  <a:gd name="T4" fmla="*/ 0 w 338"/>
                  <a:gd name="T5" fmla="*/ 0 h 1403"/>
                  <a:gd name="T6" fmla="*/ 0 w 338"/>
                  <a:gd name="T7" fmla="*/ 0 h 1403"/>
                  <a:gd name="T8" fmla="*/ 0 w 338"/>
                  <a:gd name="T9" fmla="*/ 0 h 1403"/>
                  <a:gd name="T10" fmla="*/ 0 w 338"/>
                  <a:gd name="T11" fmla="*/ 0 h 1403"/>
                  <a:gd name="T12" fmla="*/ 0 w 338"/>
                  <a:gd name="T13" fmla="*/ 0 h 1403"/>
                  <a:gd name="T14" fmla="*/ 0 w 338"/>
                  <a:gd name="T15" fmla="*/ 0 h 1403"/>
                  <a:gd name="T16" fmla="*/ 0 w 338"/>
                  <a:gd name="T17" fmla="*/ 0 h 1403"/>
                  <a:gd name="T18" fmla="*/ 0 w 338"/>
                  <a:gd name="T19" fmla="*/ 0 h 1403"/>
                  <a:gd name="T20" fmla="*/ 0 w 338"/>
                  <a:gd name="T21" fmla="*/ 0 h 1403"/>
                  <a:gd name="T22" fmla="*/ 0 w 338"/>
                  <a:gd name="T23" fmla="*/ 0 h 1403"/>
                  <a:gd name="T24" fmla="*/ 0 w 338"/>
                  <a:gd name="T25" fmla="*/ 0 h 1403"/>
                  <a:gd name="T26" fmla="*/ 0 w 338"/>
                  <a:gd name="T27" fmla="*/ 0 h 1403"/>
                  <a:gd name="T28" fmla="*/ 0 w 338"/>
                  <a:gd name="T29" fmla="*/ 0 h 1403"/>
                  <a:gd name="T30" fmla="*/ 0 w 338"/>
                  <a:gd name="T31" fmla="*/ 0 h 1403"/>
                  <a:gd name="T32" fmla="*/ 0 w 338"/>
                  <a:gd name="T33" fmla="*/ 0 h 1403"/>
                  <a:gd name="T34" fmla="*/ 0 w 338"/>
                  <a:gd name="T35" fmla="*/ 0 h 1403"/>
                  <a:gd name="T36" fmla="*/ 0 w 338"/>
                  <a:gd name="T37" fmla="*/ 0 h 1403"/>
                  <a:gd name="T38" fmla="*/ 0 w 338"/>
                  <a:gd name="T39" fmla="*/ 0 h 1403"/>
                  <a:gd name="T40" fmla="*/ 0 w 338"/>
                  <a:gd name="T41" fmla="*/ 0 h 1403"/>
                  <a:gd name="T42" fmla="*/ 0 w 338"/>
                  <a:gd name="T43" fmla="*/ 0 h 1403"/>
                  <a:gd name="T44" fmla="*/ 0 w 338"/>
                  <a:gd name="T45" fmla="*/ 0 h 1403"/>
                  <a:gd name="T46" fmla="*/ 0 w 338"/>
                  <a:gd name="T47" fmla="*/ 0 h 1403"/>
                  <a:gd name="T48" fmla="*/ 0 w 338"/>
                  <a:gd name="T49" fmla="*/ 0 h 1403"/>
                  <a:gd name="T50" fmla="*/ 0 w 338"/>
                  <a:gd name="T51" fmla="*/ 0 h 1403"/>
                  <a:gd name="T52" fmla="*/ 0 w 338"/>
                  <a:gd name="T53" fmla="*/ 0 h 1403"/>
                  <a:gd name="T54" fmla="*/ 0 w 338"/>
                  <a:gd name="T55" fmla="*/ 0 h 1403"/>
                  <a:gd name="T56" fmla="*/ 0 w 338"/>
                  <a:gd name="T57" fmla="*/ 0 h 14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8"/>
                  <a:gd name="T88" fmla="*/ 0 h 1403"/>
                  <a:gd name="T89" fmla="*/ 338 w 338"/>
                  <a:gd name="T90" fmla="*/ 1403 h 14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8" h="1403">
                    <a:moveTo>
                      <a:pt x="322" y="22"/>
                    </a:moveTo>
                    <a:lnTo>
                      <a:pt x="235" y="0"/>
                    </a:lnTo>
                    <a:lnTo>
                      <a:pt x="183" y="22"/>
                    </a:lnTo>
                    <a:lnTo>
                      <a:pt x="162" y="94"/>
                    </a:lnTo>
                    <a:lnTo>
                      <a:pt x="183" y="496"/>
                    </a:lnTo>
                    <a:lnTo>
                      <a:pt x="183" y="591"/>
                    </a:lnTo>
                    <a:lnTo>
                      <a:pt x="154" y="767"/>
                    </a:lnTo>
                    <a:lnTo>
                      <a:pt x="147" y="971"/>
                    </a:lnTo>
                    <a:lnTo>
                      <a:pt x="162" y="1073"/>
                    </a:lnTo>
                    <a:lnTo>
                      <a:pt x="147" y="1131"/>
                    </a:lnTo>
                    <a:lnTo>
                      <a:pt x="45" y="1219"/>
                    </a:lnTo>
                    <a:lnTo>
                      <a:pt x="0" y="1329"/>
                    </a:lnTo>
                    <a:lnTo>
                      <a:pt x="9" y="1365"/>
                    </a:lnTo>
                    <a:lnTo>
                      <a:pt x="88" y="1403"/>
                    </a:lnTo>
                    <a:lnTo>
                      <a:pt x="110" y="1387"/>
                    </a:lnTo>
                    <a:lnTo>
                      <a:pt x="118" y="1322"/>
                    </a:lnTo>
                    <a:lnTo>
                      <a:pt x="140" y="1226"/>
                    </a:lnTo>
                    <a:lnTo>
                      <a:pt x="176" y="1183"/>
                    </a:lnTo>
                    <a:lnTo>
                      <a:pt x="219" y="1154"/>
                    </a:lnTo>
                    <a:lnTo>
                      <a:pt x="257" y="1117"/>
                    </a:lnTo>
                    <a:lnTo>
                      <a:pt x="264" y="1088"/>
                    </a:lnTo>
                    <a:lnTo>
                      <a:pt x="242" y="1052"/>
                    </a:lnTo>
                    <a:lnTo>
                      <a:pt x="219" y="1030"/>
                    </a:lnTo>
                    <a:lnTo>
                      <a:pt x="205" y="942"/>
                    </a:lnTo>
                    <a:lnTo>
                      <a:pt x="219" y="758"/>
                    </a:lnTo>
                    <a:lnTo>
                      <a:pt x="271" y="548"/>
                    </a:lnTo>
                    <a:lnTo>
                      <a:pt x="322" y="379"/>
                    </a:lnTo>
                    <a:lnTo>
                      <a:pt x="338" y="175"/>
                    </a:lnTo>
                    <a:lnTo>
                      <a:pt x="322"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818" name="Freeform 21"/>
              <p:cNvSpPr>
                <a:spLocks/>
              </p:cNvSpPr>
              <p:nvPr/>
            </p:nvSpPr>
            <p:spPr bwMode="auto">
              <a:xfrm>
                <a:off x="1935" y="3651"/>
                <a:ext cx="185" cy="394"/>
              </a:xfrm>
              <a:custGeom>
                <a:avLst/>
                <a:gdLst>
                  <a:gd name="T0" fmla="*/ 0 w 555"/>
                  <a:gd name="T1" fmla="*/ 0 h 1183"/>
                  <a:gd name="T2" fmla="*/ 0 w 555"/>
                  <a:gd name="T3" fmla="*/ 0 h 1183"/>
                  <a:gd name="T4" fmla="*/ 0 w 555"/>
                  <a:gd name="T5" fmla="*/ 0 h 1183"/>
                  <a:gd name="T6" fmla="*/ 0 w 555"/>
                  <a:gd name="T7" fmla="*/ 0 h 1183"/>
                  <a:gd name="T8" fmla="*/ 0 w 555"/>
                  <a:gd name="T9" fmla="*/ 0 h 1183"/>
                  <a:gd name="T10" fmla="*/ 0 w 555"/>
                  <a:gd name="T11" fmla="*/ 0 h 1183"/>
                  <a:gd name="T12" fmla="*/ 0 w 555"/>
                  <a:gd name="T13" fmla="*/ 0 h 1183"/>
                  <a:gd name="T14" fmla="*/ 0 w 555"/>
                  <a:gd name="T15" fmla="*/ 0 h 1183"/>
                  <a:gd name="T16" fmla="*/ 0 w 555"/>
                  <a:gd name="T17" fmla="*/ 0 h 1183"/>
                  <a:gd name="T18" fmla="*/ 0 w 555"/>
                  <a:gd name="T19" fmla="*/ 0 h 1183"/>
                  <a:gd name="T20" fmla="*/ 0 w 555"/>
                  <a:gd name="T21" fmla="*/ 0 h 1183"/>
                  <a:gd name="T22" fmla="*/ 0 w 555"/>
                  <a:gd name="T23" fmla="*/ 0 h 1183"/>
                  <a:gd name="T24" fmla="*/ 0 w 555"/>
                  <a:gd name="T25" fmla="*/ 0 h 1183"/>
                  <a:gd name="T26" fmla="*/ 0 w 555"/>
                  <a:gd name="T27" fmla="*/ 0 h 1183"/>
                  <a:gd name="T28" fmla="*/ 0 w 555"/>
                  <a:gd name="T29" fmla="*/ 0 h 1183"/>
                  <a:gd name="T30" fmla="*/ 0 w 555"/>
                  <a:gd name="T31" fmla="*/ 0 h 1183"/>
                  <a:gd name="T32" fmla="*/ 0 w 555"/>
                  <a:gd name="T33" fmla="*/ 0 h 1183"/>
                  <a:gd name="T34" fmla="*/ 0 w 555"/>
                  <a:gd name="T35" fmla="*/ 0 h 1183"/>
                  <a:gd name="T36" fmla="*/ 0 w 555"/>
                  <a:gd name="T37" fmla="*/ 0 h 1183"/>
                  <a:gd name="T38" fmla="*/ 0 w 555"/>
                  <a:gd name="T39" fmla="*/ 0 h 1183"/>
                  <a:gd name="T40" fmla="*/ 0 w 555"/>
                  <a:gd name="T41" fmla="*/ 0 h 1183"/>
                  <a:gd name="T42" fmla="*/ 0 w 555"/>
                  <a:gd name="T43" fmla="*/ 0 h 1183"/>
                  <a:gd name="T44" fmla="*/ 0 w 555"/>
                  <a:gd name="T45" fmla="*/ 0 h 1183"/>
                  <a:gd name="T46" fmla="*/ 0 w 555"/>
                  <a:gd name="T47" fmla="*/ 0 h 1183"/>
                  <a:gd name="T48" fmla="*/ 0 w 555"/>
                  <a:gd name="T49" fmla="*/ 0 h 1183"/>
                  <a:gd name="T50" fmla="*/ 0 w 555"/>
                  <a:gd name="T51" fmla="*/ 0 h 1183"/>
                  <a:gd name="T52" fmla="*/ 0 w 555"/>
                  <a:gd name="T53" fmla="*/ 0 h 1183"/>
                  <a:gd name="T54" fmla="*/ 0 w 555"/>
                  <a:gd name="T55" fmla="*/ 0 h 1183"/>
                  <a:gd name="T56" fmla="*/ 0 w 555"/>
                  <a:gd name="T57" fmla="*/ 0 h 1183"/>
                  <a:gd name="T58" fmla="*/ 0 w 555"/>
                  <a:gd name="T59" fmla="*/ 0 h 1183"/>
                  <a:gd name="T60" fmla="*/ 0 w 555"/>
                  <a:gd name="T61" fmla="*/ 0 h 1183"/>
                  <a:gd name="T62" fmla="*/ 0 w 555"/>
                  <a:gd name="T63" fmla="*/ 0 h 11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55"/>
                  <a:gd name="T97" fmla="*/ 0 h 1183"/>
                  <a:gd name="T98" fmla="*/ 555 w 555"/>
                  <a:gd name="T99" fmla="*/ 1183 h 11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55" h="1183">
                    <a:moveTo>
                      <a:pt x="182" y="175"/>
                    </a:moveTo>
                    <a:lnTo>
                      <a:pt x="168" y="58"/>
                    </a:lnTo>
                    <a:lnTo>
                      <a:pt x="103" y="0"/>
                    </a:lnTo>
                    <a:lnTo>
                      <a:pt x="8" y="7"/>
                    </a:lnTo>
                    <a:lnTo>
                      <a:pt x="0" y="58"/>
                    </a:lnTo>
                    <a:lnTo>
                      <a:pt x="8" y="168"/>
                    </a:lnTo>
                    <a:lnTo>
                      <a:pt x="58" y="335"/>
                    </a:lnTo>
                    <a:lnTo>
                      <a:pt x="96" y="459"/>
                    </a:lnTo>
                    <a:lnTo>
                      <a:pt x="139" y="627"/>
                    </a:lnTo>
                    <a:lnTo>
                      <a:pt x="153" y="773"/>
                    </a:lnTo>
                    <a:lnTo>
                      <a:pt x="153" y="890"/>
                    </a:lnTo>
                    <a:lnTo>
                      <a:pt x="132" y="978"/>
                    </a:lnTo>
                    <a:lnTo>
                      <a:pt x="110" y="1007"/>
                    </a:lnTo>
                    <a:lnTo>
                      <a:pt x="110" y="1036"/>
                    </a:lnTo>
                    <a:lnTo>
                      <a:pt x="139" y="1080"/>
                    </a:lnTo>
                    <a:lnTo>
                      <a:pt x="189" y="1095"/>
                    </a:lnTo>
                    <a:lnTo>
                      <a:pt x="270" y="1095"/>
                    </a:lnTo>
                    <a:lnTo>
                      <a:pt x="416" y="1131"/>
                    </a:lnTo>
                    <a:lnTo>
                      <a:pt x="459" y="1183"/>
                    </a:lnTo>
                    <a:lnTo>
                      <a:pt x="526" y="1153"/>
                    </a:lnTo>
                    <a:lnTo>
                      <a:pt x="555" y="1080"/>
                    </a:lnTo>
                    <a:lnTo>
                      <a:pt x="526" y="1052"/>
                    </a:lnTo>
                    <a:lnTo>
                      <a:pt x="402" y="1036"/>
                    </a:lnTo>
                    <a:lnTo>
                      <a:pt x="263" y="1036"/>
                    </a:lnTo>
                    <a:lnTo>
                      <a:pt x="204" y="1029"/>
                    </a:lnTo>
                    <a:lnTo>
                      <a:pt x="189" y="985"/>
                    </a:lnTo>
                    <a:lnTo>
                      <a:pt x="204" y="904"/>
                    </a:lnTo>
                    <a:lnTo>
                      <a:pt x="213" y="766"/>
                    </a:lnTo>
                    <a:lnTo>
                      <a:pt x="197" y="613"/>
                    </a:lnTo>
                    <a:lnTo>
                      <a:pt x="175" y="409"/>
                    </a:lnTo>
                    <a:lnTo>
                      <a:pt x="182" y="233"/>
                    </a:lnTo>
                    <a:lnTo>
                      <a:pt x="182" y="17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pic>
          <p:nvPicPr>
            <p:cNvPr id="76811" name="Picture 20" descr="C:\Users\Jeff\Documents\154512_10150923856771030_83636976029_9805650_440571230_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38600" y="4024313"/>
              <a:ext cx="2438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12" name="Rectangle 66"/>
            <p:cNvSpPr>
              <a:spLocks noChangeArrowheads="1"/>
            </p:cNvSpPr>
            <p:nvPr/>
          </p:nvSpPr>
          <p:spPr bwMode="auto">
            <a:xfrm>
              <a:off x="4374851" y="5595813"/>
              <a:ext cx="794874" cy="461665"/>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2400">
                  <a:latin typeface="Tempus Sans ITC" pitchFamily="82" charset="0"/>
                </a:rPr>
                <a:t>next</a:t>
              </a:r>
              <a:endParaRPr lang="en-CA" altLang="en-US" sz="2400">
                <a:latin typeface="Tempus Sans ITC" pitchFamily="82"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24"/>
                                        </p:tgtEl>
                                        <p:attrNameLst>
                                          <p:attrName>style.visibility</p:attrName>
                                        </p:attrNameLst>
                                      </p:cBhvr>
                                      <p:to>
                                        <p:strVal val="visible"/>
                                      </p:to>
                                    </p:set>
                                    <p:anim calcmode="lin" valueType="num">
                                      <p:cBhvr additive="base">
                                        <p:cTn id="23" dur="500" fill="hold"/>
                                        <p:tgtEl>
                                          <p:spTgt spid="124"/>
                                        </p:tgtEl>
                                        <p:attrNameLst>
                                          <p:attrName>ppt_x</p:attrName>
                                        </p:attrNameLst>
                                      </p:cBhvr>
                                      <p:tavLst>
                                        <p:tav tm="0">
                                          <p:val>
                                            <p:strVal val="#ppt_x"/>
                                          </p:val>
                                        </p:tav>
                                        <p:tav tm="100000">
                                          <p:val>
                                            <p:strVal val="#ppt_x"/>
                                          </p:val>
                                        </p:tav>
                                      </p:tavLst>
                                    </p:anim>
                                    <p:anim calcmode="lin" valueType="num">
                                      <p:cBhvr additive="base">
                                        <p:cTn id="24" dur="500" fill="hold"/>
                                        <p:tgtEl>
                                          <p:spTgt spid="12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8"/>
                                        </p:tgtEl>
                                        <p:attrNameLst>
                                          <p:attrName>style.visibility</p:attrName>
                                        </p:attrNameLst>
                                      </p:cBhvr>
                                      <p:to>
                                        <p:strVal val="visible"/>
                                      </p:to>
                                    </p:set>
                                    <p:anim calcmode="lin" valueType="num">
                                      <p:cBhvr additive="base">
                                        <p:cTn id="27" dur="500" fill="hold"/>
                                        <p:tgtEl>
                                          <p:spTgt spid="128"/>
                                        </p:tgtEl>
                                        <p:attrNameLst>
                                          <p:attrName>ppt_x</p:attrName>
                                        </p:attrNameLst>
                                      </p:cBhvr>
                                      <p:tavLst>
                                        <p:tav tm="0">
                                          <p:val>
                                            <p:strVal val="#ppt_x"/>
                                          </p:val>
                                        </p:tav>
                                        <p:tav tm="100000">
                                          <p:val>
                                            <p:strVal val="#ppt_x"/>
                                          </p:val>
                                        </p:tav>
                                      </p:tavLst>
                                    </p:anim>
                                    <p:anim calcmode="lin" valueType="num">
                                      <p:cBhvr additive="base">
                                        <p:cTn id="28" dur="500" fill="hold"/>
                                        <p:tgtEl>
                                          <p:spTgt spid="128"/>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129"/>
                                        </p:tgtEl>
                                        <p:attrNameLst>
                                          <p:attrName>style.visibility</p:attrName>
                                        </p:attrNameLst>
                                      </p:cBhvr>
                                      <p:to>
                                        <p:strVal val="visible"/>
                                      </p:to>
                                    </p:set>
                                    <p:anim calcmode="lin" valueType="num">
                                      <p:cBhvr additive="base">
                                        <p:cTn id="33" dur="500" fill="hold"/>
                                        <p:tgtEl>
                                          <p:spTgt spid="129"/>
                                        </p:tgtEl>
                                        <p:attrNameLst>
                                          <p:attrName>ppt_x</p:attrName>
                                        </p:attrNameLst>
                                      </p:cBhvr>
                                      <p:tavLst>
                                        <p:tav tm="0">
                                          <p:val>
                                            <p:strVal val="#ppt_x"/>
                                          </p:val>
                                        </p:tav>
                                        <p:tav tm="100000">
                                          <p:val>
                                            <p:strVal val="#ppt_x"/>
                                          </p:val>
                                        </p:tav>
                                      </p:tavLst>
                                    </p:anim>
                                    <p:anim calcmode="lin" valueType="num">
                                      <p:cBhvr additive="base">
                                        <p:cTn id="34" dur="500" fill="hold"/>
                                        <p:tgtEl>
                                          <p:spTgt spid="129"/>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2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6" name="Text Box 4"/>
          <p:cNvSpPr txBox="1">
            <a:spLocks noChangeArrowheads="1"/>
          </p:cNvSpPr>
          <p:nvPr/>
        </p:nvSpPr>
        <p:spPr bwMode="auto">
          <a:xfrm>
            <a:off x="457200" y="446088"/>
            <a:ext cx="8382000" cy="3938587"/>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Java</a:t>
            </a:r>
            <a:r>
              <a:rPr lang="en-US" dirty="0">
                <a:effectLst>
                  <a:outerShdw blurRad="38100" dist="38100" dir="2700000" algn="tl">
                    <a:srgbClr val="000000"/>
                  </a:outerShdw>
                </a:effectLst>
                <a:cs typeface="+mn-cs"/>
              </a:rPr>
              <a:t> </a:t>
            </a:r>
          </a:p>
          <a:p>
            <a:pPr eaLnBrk="0" hangingPunct="0">
              <a:spcBef>
                <a:spcPct val="50000"/>
              </a:spcBef>
              <a:buFontTx/>
              <a:buChar char="•"/>
              <a:defRPr/>
            </a:pPr>
            <a:r>
              <a:rPr lang="en-US" dirty="0">
                <a:effectLst>
                  <a:outerShdw blurRad="38100" dist="38100" dir="2700000" algn="tl">
                    <a:srgbClr val="000000"/>
                  </a:outerShdw>
                </a:effectLst>
                <a:cs typeface="+mn-cs"/>
              </a:rPr>
              <a:t>An algorithm/program is specified by Java code.</a:t>
            </a:r>
          </a:p>
          <a:p>
            <a:pPr eaLnBrk="0" hangingPunct="0">
              <a:spcBef>
                <a:spcPct val="50000"/>
              </a:spcBef>
              <a:buFontTx/>
              <a:buChar char="•"/>
              <a:defRPr/>
            </a:pPr>
            <a:r>
              <a:rPr lang="en-US" dirty="0">
                <a:effectLst>
                  <a:outerShdw blurRad="38100" dist="38100" dir="2700000" algn="tl">
                    <a:srgbClr val="000000"/>
                  </a:outerShdw>
                </a:effectLst>
                <a:cs typeface="+mn-cs"/>
              </a:rPr>
              <a:t>The current state of the machine is specified by the values of all the variables &amp; data structures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and by which is the next line of code to be executed.</a:t>
            </a:r>
          </a:p>
          <a:p>
            <a:pPr eaLnBrk="0" hangingPunct="0">
              <a:spcBef>
                <a:spcPct val="50000"/>
              </a:spcBef>
              <a:buFontTx/>
              <a:buChar char="•"/>
              <a:defRPr/>
            </a:pPr>
            <a:r>
              <a:rPr lang="en-US" dirty="0">
                <a:effectLst>
                  <a:outerShdw blurRad="38100" dist="38100" dir="2700000" algn="tl">
                    <a:srgbClr val="000000"/>
                  </a:outerShdw>
                </a:effectLst>
                <a:cs typeface="+mn-cs"/>
              </a:rPr>
              <a:t>The legal operations are the legal Java commands.</a:t>
            </a:r>
          </a:p>
          <a:p>
            <a:pPr eaLnBrk="0" hangingPunct="0">
              <a:spcBef>
                <a:spcPct val="50000"/>
              </a:spcBef>
              <a:buFontTx/>
              <a:buChar char="•"/>
              <a:defRPr/>
            </a:pPr>
            <a:r>
              <a:rPr lang="en-US" dirty="0">
                <a:effectLst>
                  <a:outerShdw blurRad="38100" dist="38100" dir="2700000" algn="tl">
                    <a:srgbClr val="000000"/>
                  </a:outerShdw>
                </a:effectLst>
                <a:cs typeface="+mn-cs"/>
              </a:rPr>
              <a:t>Input/output are read and written to a file.</a:t>
            </a:r>
          </a:p>
        </p:txBody>
      </p:sp>
      <p:sp>
        <p:nvSpPr>
          <p:cNvPr id="5"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03556">
                                            <p:txEl>
                                              <p:pRg st="0" end="0"/>
                                            </p:txEl>
                                          </p:spTgt>
                                        </p:tgtEl>
                                        <p:attrNameLst>
                                          <p:attrName>style.visibility</p:attrName>
                                        </p:attrNameLst>
                                      </p:cBhvr>
                                      <p:to>
                                        <p:strVal val="visible"/>
                                      </p:to>
                                    </p:set>
                                    <p:anim calcmode="lin" valueType="num">
                                      <p:cBhvr additive="base">
                                        <p:cTn id="7" dur="500" fill="hold"/>
                                        <p:tgtEl>
                                          <p:spTgt spid="130355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0355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03556">
                                            <p:txEl>
                                              <p:pRg st="1" end="1"/>
                                            </p:txEl>
                                          </p:spTgt>
                                        </p:tgtEl>
                                        <p:attrNameLst>
                                          <p:attrName>style.visibility</p:attrName>
                                        </p:attrNameLst>
                                      </p:cBhvr>
                                      <p:to>
                                        <p:strVal val="visible"/>
                                      </p:to>
                                    </p:set>
                                    <p:anim calcmode="lin" valueType="num">
                                      <p:cBhvr additive="base">
                                        <p:cTn id="13" dur="500" fill="hold"/>
                                        <p:tgtEl>
                                          <p:spTgt spid="130355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0355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03556">
                                            <p:txEl>
                                              <p:pRg st="2" end="2"/>
                                            </p:txEl>
                                          </p:spTgt>
                                        </p:tgtEl>
                                        <p:attrNameLst>
                                          <p:attrName>style.visibility</p:attrName>
                                        </p:attrNameLst>
                                      </p:cBhvr>
                                      <p:to>
                                        <p:strVal val="visible"/>
                                      </p:to>
                                    </p:set>
                                    <p:anim calcmode="lin" valueType="num">
                                      <p:cBhvr additive="base">
                                        <p:cTn id="19" dur="500" fill="hold"/>
                                        <p:tgtEl>
                                          <p:spTgt spid="1303556">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0355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03556">
                                            <p:txEl>
                                              <p:pRg st="3" end="3"/>
                                            </p:txEl>
                                          </p:spTgt>
                                        </p:tgtEl>
                                        <p:attrNameLst>
                                          <p:attrName>style.visibility</p:attrName>
                                        </p:attrNameLst>
                                      </p:cBhvr>
                                      <p:to>
                                        <p:strVal val="visible"/>
                                      </p:to>
                                    </p:set>
                                    <p:anim calcmode="lin" valueType="num">
                                      <p:cBhvr additive="base">
                                        <p:cTn id="25" dur="500" fill="hold"/>
                                        <p:tgtEl>
                                          <p:spTgt spid="1303556">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0355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303556">
                                            <p:txEl>
                                              <p:pRg st="4" end="4"/>
                                            </p:txEl>
                                          </p:spTgt>
                                        </p:tgtEl>
                                        <p:attrNameLst>
                                          <p:attrName>style.visibility</p:attrName>
                                        </p:attrNameLst>
                                      </p:cBhvr>
                                      <p:to>
                                        <p:strVal val="visible"/>
                                      </p:to>
                                    </p:set>
                                    <p:anim calcmode="lin" valueType="num">
                                      <p:cBhvr additive="base">
                                        <p:cTn id="31" dur="500" fill="hold"/>
                                        <p:tgtEl>
                                          <p:spTgt spid="1303556">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0355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77828" name="Group 3"/>
          <p:cNvGrpSpPr>
            <a:grpSpLocks/>
          </p:cNvGrpSpPr>
          <p:nvPr/>
        </p:nvGrpSpPr>
        <p:grpSpPr bwMode="auto">
          <a:xfrm>
            <a:off x="2174875" y="996950"/>
            <a:ext cx="3235325" cy="346075"/>
            <a:chOff x="2175659" y="996950"/>
            <a:chExt cx="3234541" cy="346513"/>
          </a:xfrm>
        </p:grpSpPr>
        <p:sp>
          <p:nvSpPr>
            <p:cNvPr id="77852"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3"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4"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5"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6"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7"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8"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7859"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7829"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b10010b</a:t>
              </a:r>
              <a:r>
                <a:rPr lang="en-US" sz="2400" dirty="0">
                  <a:effectLst>
                    <a:outerShdw blurRad="38100" dist="38100" dir="2700000" algn="tl">
                      <a:srgbClr val="000000"/>
                    </a:outerShdw>
                  </a:effectLst>
                </a:rPr>
                <a:t>    </a:t>
              </a:r>
              <a:endParaRPr lang="en-US" sz="2400" dirty="0"/>
            </a:p>
          </p:txBody>
        </p:sp>
        <p:sp>
          <p:nvSpPr>
            <p:cNvPr id="77851"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7830" name="Group 123"/>
          <p:cNvGrpSpPr>
            <a:grpSpLocks/>
          </p:cNvGrpSpPr>
          <p:nvPr/>
        </p:nvGrpSpPr>
        <p:grpSpPr bwMode="auto">
          <a:xfrm>
            <a:off x="3035300" y="495300"/>
            <a:ext cx="334963" cy="433388"/>
            <a:chOff x="1955795" y="533400"/>
            <a:chExt cx="825510" cy="901700"/>
          </a:xfrm>
        </p:grpSpPr>
        <p:cxnSp>
          <p:nvCxnSpPr>
            <p:cNvPr id="77847"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77848"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37" name="Group 36"/>
          <p:cNvGrpSpPr>
            <a:grpSpLocks/>
          </p:cNvGrpSpPr>
          <p:nvPr/>
        </p:nvGrpSpPr>
        <p:grpSpPr bwMode="auto">
          <a:xfrm>
            <a:off x="457200" y="2743200"/>
            <a:ext cx="8340725" cy="3962400"/>
            <a:chOff x="457200" y="2743200"/>
            <a:chExt cx="8340725" cy="3962400"/>
          </a:xfrm>
        </p:grpSpPr>
        <p:sp>
          <p:nvSpPr>
            <p:cNvPr id="38" name="Rectangle 3"/>
            <p:cNvSpPr txBox="1">
              <a:spLocks noChangeArrowheads="1"/>
            </p:cNvSpPr>
            <p:nvPr/>
          </p:nvSpPr>
          <p:spPr>
            <a:xfrm>
              <a:off x="990600" y="2743200"/>
              <a:ext cx="7543800" cy="1524000"/>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algn="ctr" eaLnBrk="1" hangingPunct="1">
                <a:buFontTx/>
                <a:buNone/>
                <a:defRPr/>
              </a:pPr>
              <a:r>
                <a:rPr lang="en-CA" altLang="en-US" sz="2800" kern="0" dirty="0"/>
                <a:t>Leap into the middle of the algorithm. </a:t>
              </a:r>
              <a:endParaRPr lang="en-US" altLang="en-US" sz="2800" kern="0" dirty="0"/>
            </a:p>
            <a:p>
              <a:pPr algn="ctr" eaLnBrk="1" hangingPunct="1">
                <a:buFontTx/>
                <a:buNone/>
                <a:defRPr/>
              </a:pPr>
              <a:r>
                <a:rPr lang="en-CA" altLang="en-US" sz="2800" kern="0" dirty="0"/>
                <a:t>What would you like your data structure to look like when you are half done?</a:t>
              </a:r>
            </a:p>
            <a:p>
              <a:pPr algn="ctr" eaLnBrk="1" hangingPunct="1">
                <a:buFontTx/>
                <a:buNone/>
                <a:defRPr/>
              </a:pPr>
              <a:endParaRPr lang="en-CA" altLang="en-US" sz="2800" kern="0" dirty="0"/>
            </a:p>
          </p:txBody>
        </p:sp>
        <p:pic>
          <p:nvPicPr>
            <p:cNvPr id="77833"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3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5"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77836" name="Group 7"/>
            <p:cNvGrpSpPr>
              <a:grpSpLocks/>
            </p:cNvGrpSpPr>
            <p:nvPr/>
          </p:nvGrpSpPr>
          <p:grpSpPr bwMode="auto">
            <a:xfrm>
              <a:off x="4040188" y="4337050"/>
              <a:ext cx="812800" cy="1751013"/>
              <a:chOff x="2545" y="1969"/>
              <a:chExt cx="512" cy="1103"/>
            </a:xfrm>
          </p:grpSpPr>
          <p:grpSp>
            <p:nvGrpSpPr>
              <p:cNvPr id="77837" name="Group 8"/>
              <p:cNvGrpSpPr>
                <a:grpSpLocks/>
              </p:cNvGrpSpPr>
              <p:nvPr/>
            </p:nvGrpSpPr>
            <p:grpSpPr bwMode="auto">
              <a:xfrm>
                <a:off x="2545" y="2054"/>
                <a:ext cx="512" cy="1018"/>
                <a:chOff x="2545" y="2054"/>
                <a:chExt cx="512" cy="1018"/>
              </a:xfrm>
            </p:grpSpPr>
            <p:sp>
              <p:nvSpPr>
                <p:cNvPr id="77841"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2"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3"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4"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5"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6"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7838" name="Group 15"/>
              <p:cNvGrpSpPr>
                <a:grpSpLocks/>
              </p:cNvGrpSpPr>
              <p:nvPr/>
            </p:nvGrpSpPr>
            <p:grpSpPr bwMode="auto">
              <a:xfrm>
                <a:off x="2853" y="1969"/>
                <a:ext cx="93" cy="125"/>
                <a:chOff x="2853" y="1969"/>
                <a:chExt cx="93" cy="125"/>
              </a:xfrm>
            </p:grpSpPr>
            <p:sp>
              <p:nvSpPr>
                <p:cNvPr id="77839"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0"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78852" name="Group 3"/>
          <p:cNvGrpSpPr>
            <a:grpSpLocks/>
          </p:cNvGrpSpPr>
          <p:nvPr/>
        </p:nvGrpSpPr>
        <p:grpSpPr bwMode="auto">
          <a:xfrm>
            <a:off x="2174875" y="996950"/>
            <a:ext cx="3235325" cy="346075"/>
            <a:chOff x="2175659" y="996950"/>
            <a:chExt cx="3234541" cy="346513"/>
          </a:xfrm>
        </p:grpSpPr>
        <p:sp>
          <p:nvSpPr>
            <p:cNvPr id="78889"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0"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1"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2"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3"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4"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5"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8896"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8853"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b10010b</a:t>
              </a:r>
              <a:r>
                <a:rPr lang="en-US" sz="2400" dirty="0">
                  <a:effectLst>
                    <a:outerShdw blurRad="38100" dist="38100" dir="2700000" algn="tl">
                      <a:srgbClr val="000000"/>
                    </a:outerShdw>
                  </a:effectLst>
                </a:rPr>
                <a:t>    </a:t>
              </a:r>
              <a:endParaRPr lang="en-US" sz="2400" dirty="0"/>
            </a:p>
          </p:txBody>
        </p:sp>
        <p:sp>
          <p:nvSpPr>
            <p:cNvPr id="78888"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8854" name="Group 123"/>
          <p:cNvGrpSpPr>
            <a:grpSpLocks/>
          </p:cNvGrpSpPr>
          <p:nvPr/>
        </p:nvGrpSpPr>
        <p:grpSpPr bwMode="auto">
          <a:xfrm>
            <a:off x="3035300" y="495300"/>
            <a:ext cx="334963" cy="433388"/>
            <a:chOff x="1955795" y="533400"/>
            <a:chExt cx="825510" cy="901700"/>
          </a:xfrm>
        </p:grpSpPr>
        <p:cxnSp>
          <p:nvCxnSpPr>
            <p:cNvPr id="78884"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78885"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pic>
        <p:nvPicPr>
          <p:cNvPr id="78855"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56"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7"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78858" name="Group 7"/>
          <p:cNvGrpSpPr>
            <a:grpSpLocks/>
          </p:cNvGrpSpPr>
          <p:nvPr/>
        </p:nvGrpSpPr>
        <p:grpSpPr bwMode="auto">
          <a:xfrm>
            <a:off x="4040188" y="4337050"/>
            <a:ext cx="812800" cy="1751013"/>
            <a:chOff x="2545" y="1969"/>
            <a:chExt cx="512" cy="1103"/>
          </a:xfrm>
        </p:grpSpPr>
        <p:grpSp>
          <p:nvGrpSpPr>
            <p:cNvPr id="78874" name="Group 8"/>
            <p:cNvGrpSpPr>
              <a:grpSpLocks/>
            </p:cNvGrpSpPr>
            <p:nvPr/>
          </p:nvGrpSpPr>
          <p:grpSpPr bwMode="auto">
            <a:xfrm>
              <a:off x="2545" y="2054"/>
              <a:ext cx="512" cy="1018"/>
              <a:chOff x="2545" y="2054"/>
              <a:chExt cx="512" cy="1018"/>
            </a:xfrm>
          </p:grpSpPr>
          <p:sp>
            <p:nvSpPr>
              <p:cNvPr id="78878"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9"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80"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81"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82"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83"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8875" name="Group 15"/>
            <p:cNvGrpSpPr>
              <a:grpSpLocks/>
            </p:cNvGrpSpPr>
            <p:nvPr/>
          </p:nvGrpSpPr>
          <p:grpSpPr bwMode="auto">
            <a:xfrm>
              <a:off x="2853" y="1969"/>
              <a:ext cx="93" cy="125"/>
              <a:chOff x="2853" y="1969"/>
              <a:chExt cx="93" cy="125"/>
            </a:xfrm>
          </p:grpSpPr>
          <p:sp>
            <p:nvSpPr>
              <p:cNvPr id="78876"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7"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80" name="Text Box 103"/>
          <p:cNvSpPr txBox="1">
            <a:spLocks noChangeArrowheads="1"/>
          </p:cNvSpPr>
          <p:nvPr/>
        </p:nvSpPr>
        <p:spPr bwMode="auto">
          <a:xfrm>
            <a:off x="1905000" y="2286000"/>
            <a:ext cx="7086600" cy="211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800" kern="0" dirty="0">
                <a:cs typeface="+mn-cs"/>
              </a:rPr>
              <a:t>A </a:t>
            </a:r>
            <a:r>
              <a:rPr lang="en-CA" altLang="en-US" sz="2800" kern="0" dirty="0">
                <a:solidFill>
                  <a:schemeClr val="tx2"/>
                </a:solidFill>
                <a:cs typeface="+mn-cs"/>
              </a:rPr>
              <a:t>loop invariant </a:t>
            </a:r>
            <a:r>
              <a:rPr lang="en-CA" altLang="en-US" sz="2800" kern="0" dirty="0">
                <a:cs typeface="+mn-cs"/>
              </a:rPr>
              <a:t>is an assertion that must be true  about the state of the data structure </a:t>
            </a:r>
            <a:br>
              <a:rPr lang="en-CA" altLang="en-US" sz="2800" kern="0" dirty="0">
                <a:cs typeface="+mn-cs"/>
              </a:rPr>
            </a:br>
            <a:r>
              <a:rPr lang="en-CA" altLang="en-US" sz="2800" kern="0" dirty="0">
                <a:cs typeface="+mn-cs"/>
              </a:rPr>
              <a:t>every time the algorithm is </a:t>
            </a:r>
            <a:br>
              <a:rPr lang="en-CA" altLang="en-US" sz="2800" kern="0" dirty="0">
                <a:cs typeface="+mn-cs"/>
              </a:rPr>
            </a:br>
            <a:r>
              <a:rPr lang="en-CA" altLang="en-US" sz="2800" kern="0" dirty="0">
                <a:cs typeface="+mn-cs"/>
              </a:rPr>
              <a:t>at the top of the loop.</a:t>
            </a:r>
            <a:endParaRPr lang="en-CA" altLang="en-US" sz="2800" dirty="0">
              <a:cs typeface="+mn-cs"/>
            </a:endParaRPr>
          </a:p>
          <a:p>
            <a:pPr eaLnBrk="1" hangingPunct="1">
              <a:lnSpc>
                <a:spcPct val="90000"/>
              </a:lnSpc>
              <a:buFontTx/>
              <a:buNone/>
              <a:defRPr/>
            </a:pPr>
            <a:endParaRPr lang="en-US" altLang="en-US" sz="2800" kern="0" dirty="0">
              <a:cs typeface="+mn-cs"/>
            </a:endParaRPr>
          </a:p>
        </p:txBody>
      </p:sp>
      <p:grpSp>
        <p:nvGrpSpPr>
          <p:cNvPr id="81" name="Group 22"/>
          <p:cNvGrpSpPr>
            <a:grpSpLocks/>
          </p:cNvGrpSpPr>
          <p:nvPr/>
        </p:nvGrpSpPr>
        <p:grpSpPr bwMode="auto">
          <a:xfrm>
            <a:off x="533400" y="1828800"/>
            <a:ext cx="1181100" cy="1066800"/>
            <a:chOff x="1224" y="2539"/>
            <a:chExt cx="2280" cy="1785"/>
          </a:xfrm>
        </p:grpSpPr>
        <p:sp>
          <p:nvSpPr>
            <p:cNvPr id="78861"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78862" name="Group 24"/>
            <p:cNvGrpSpPr>
              <a:grpSpLocks/>
            </p:cNvGrpSpPr>
            <p:nvPr/>
          </p:nvGrpSpPr>
          <p:grpSpPr bwMode="auto">
            <a:xfrm>
              <a:off x="1584" y="2688"/>
              <a:ext cx="1216" cy="1440"/>
              <a:chOff x="2641" y="1488"/>
              <a:chExt cx="2655" cy="2488"/>
            </a:xfrm>
          </p:grpSpPr>
          <p:grpSp>
            <p:nvGrpSpPr>
              <p:cNvPr id="78863" name="Group 25"/>
              <p:cNvGrpSpPr>
                <a:grpSpLocks/>
              </p:cNvGrpSpPr>
              <p:nvPr/>
            </p:nvGrpSpPr>
            <p:grpSpPr bwMode="auto">
              <a:xfrm>
                <a:off x="2641" y="1488"/>
                <a:ext cx="2496" cy="2436"/>
                <a:chOff x="2641" y="1488"/>
                <a:chExt cx="2496" cy="2436"/>
              </a:xfrm>
            </p:grpSpPr>
            <p:sp>
              <p:nvSpPr>
                <p:cNvPr id="78868"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69"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0"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1"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2"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73"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8864" name="Group 32"/>
              <p:cNvGrpSpPr>
                <a:grpSpLocks/>
              </p:cNvGrpSpPr>
              <p:nvPr/>
            </p:nvGrpSpPr>
            <p:grpSpPr bwMode="auto">
              <a:xfrm>
                <a:off x="4864" y="3099"/>
                <a:ext cx="432" cy="877"/>
                <a:chOff x="4864" y="3099"/>
                <a:chExt cx="432" cy="877"/>
              </a:xfrm>
            </p:grpSpPr>
            <p:sp>
              <p:nvSpPr>
                <p:cNvPr id="78865"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66"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867"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 calcmode="lin" valueType="num">
                                      <p:cBhvr additive="base">
                                        <p:cTn id="7"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anim calcmode="lin" valueType="num">
                                      <p:cBhvr additive="base">
                                        <p:cTn id="11" dur="500" fill="hold"/>
                                        <p:tgtEl>
                                          <p:spTgt spid="81"/>
                                        </p:tgtEl>
                                        <p:attrNameLst>
                                          <p:attrName>ppt_x</p:attrName>
                                        </p:attrNameLst>
                                      </p:cBhvr>
                                      <p:tavLst>
                                        <p:tav tm="0">
                                          <p:val>
                                            <p:strVal val="0-#ppt_w/2"/>
                                          </p:val>
                                        </p:tav>
                                        <p:tav tm="100000">
                                          <p:val>
                                            <p:strVal val="#ppt_x"/>
                                          </p:val>
                                        </p:tav>
                                      </p:tavLst>
                                    </p:anim>
                                    <p:anim calcmode="lin" valueType="num">
                                      <p:cBhvr additive="base">
                                        <p:cTn id="12" dur="500" fill="hold"/>
                                        <p:tgtEl>
                                          <p:spTgt spid="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79876" name="Group 3"/>
          <p:cNvGrpSpPr>
            <a:grpSpLocks/>
          </p:cNvGrpSpPr>
          <p:nvPr/>
        </p:nvGrpSpPr>
        <p:grpSpPr bwMode="auto">
          <a:xfrm>
            <a:off x="2174875" y="996950"/>
            <a:ext cx="3235325" cy="346075"/>
            <a:chOff x="2175659" y="996950"/>
            <a:chExt cx="3234541" cy="346513"/>
          </a:xfrm>
        </p:grpSpPr>
        <p:sp>
          <p:nvSpPr>
            <p:cNvPr id="79984"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85"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86"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87"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88"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89"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90"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9991"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9877"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rgbClr val="66FF33"/>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rgbClr val="66FF33"/>
                  </a:solidFill>
                  <a:effectLst>
                    <a:outerShdw blurRad="38100" dist="38100" dir="2700000" algn="tl">
                      <a:srgbClr val="000000"/>
                    </a:outerShdw>
                  </a:effectLst>
                </a:rPr>
                <a:t>b10010b</a:t>
              </a:r>
              <a:r>
                <a:rPr lang="en-US" sz="2400" dirty="0">
                  <a:effectLst>
                    <a:outerShdw blurRad="38100" dist="38100" dir="2700000" algn="tl">
                      <a:srgbClr val="000000"/>
                    </a:outerShdw>
                  </a:effectLst>
                </a:rPr>
                <a:t>    </a:t>
              </a:r>
              <a:endParaRPr lang="en-US" sz="2400" dirty="0"/>
            </a:p>
          </p:txBody>
        </p:sp>
        <p:sp>
          <p:nvSpPr>
            <p:cNvPr id="79983"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79878" name="Group 123"/>
          <p:cNvGrpSpPr>
            <a:grpSpLocks/>
          </p:cNvGrpSpPr>
          <p:nvPr/>
        </p:nvGrpSpPr>
        <p:grpSpPr bwMode="auto">
          <a:xfrm>
            <a:off x="3035300" y="495300"/>
            <a:ext cx="334963" cy="433388"/>
            <a:chOff x="1955795" y="533400"/>
            <a:chExt cx="825510" cy="901700"/>
          </a:xfrm>
        </p:grpSpPr>
        <p:cxnSp>
          <p:nvCxnSpPr>
            <p:cNvPr id="79979"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79980"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pic>
        <p:nvPicPr>
          <p:cNvPr id="79879"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80"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81"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69" name="Group 68"/>
          <p:cNvGrpSpPr>
            <a:grpSpLocks/>
          </p:cNvGrpSpPr>
          <p:nvPr/>
        </p:nvGrpSpPr>
        <p:grpSpPr bwMode="auto">
          <a:xfrm>
            <a:off x="1600200" y="1905000"/>
            <a:ext cx="7772400" cy="4494213"/>
            <a:chOff x="1600200" y="1905000"/>
            <a:chExt cx="7772400" cy="4494213"/>
          </a:xfrm>
        </p:grpSpPr>
        <p:sp>
          <p:nvSpPr>
            <p:cNvPr id="70" name="Rectangle 3"/>
            <p:cNvSpPr txBox="1">
              <a:spLocks noChangeArrowheads="1"/>
            </p:cNvSpPr>
            <p:nvPr/>
          </p:nvSpPr>
          <p:spPr>
            <a:xfrm>
              <a:off x="1600200" y="1905000"/>
              <a:ext cx="7772400" cy="4114800"/>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buFontTx/>
                <a:buNone/>
                <a:defRPr/>
              </a:pPr>
              <a:r>
                <a:rPr lang="en-CA" altLang="en-US" sz="2400" kern="0" dirty="0"/>
                <a:t>The loop invariant should flow smoothly from the beginning to the end of the algorithm.  </a:t>
              </a:r>
            </a:p>
            <a:p>
              <a:pPr lvl="1" eaLnBrk="1" hangingPunct="1">
                <a:defRPr/>
              </a:pPr>
              <a:r>
                <a:rPr lang="en-CA" altLang="en-US" sz="2400" kern="0" dirty="0"/>
                <a:t>At the beginning, it should follow easily from the preconditions. </a:t>
              </a:r>
            </a:p>
            <a:p>
              <a:pPr lvl="1" eaLnBrk="1" hangingPunct="1">
                <a:defRPr/>
              </a:pPr>
              <a:r>
                <a:rPr lang="en-CA" altLang="en-US" sz="2400" kern="0" dirty="0"/>
                <a:t>It should progress in small natural steps. </a:t>
              </a:r>
            </a:p>
            <a:p>
              <a:pPr lvl="1" eaLnBrk="1" hangingPunct="1">
                <a:defRPr/>
              </a:pPr>
              <a:r>
                <a:rPr lang="en-CA" altLang="en-US" sz="2400" kern="0" dirty="0"/>
                <a:t>Once the exit condition has been met, the </a:t>
              </a:r>
              <a:r>
                <a:rPr lang="en-CA" altLang="en-US" sz="2400" kern="0" dirty="0" err="1"/>
                <a:t>postconditions</a:t>
              </a:r>
              <a:r>
                <a:rPr lang="en-CA" altLang="en-US" sz="2400" kern="0" dirty="0"/>
                <a:t> should easily follow. </a:t>
              </a:r>
            </a:p>
            <a:p>
              <a:pPr lvl="1" eaLnBrk="1" hangingPunct="1">
                <a:defRPr/>
              </a:pPr>
              <a:endParaRPr lang="en-CA" altLang="en-US" sz="2400" kern="0" dirty="0"/>
            </a:p>
          </p:txBody>
        </p:sp>
        <p:grpSp>
          <p:nvGrpSpPr>
            <p:cNvPr id="79898" name="Group 271"/>
            <p:cNvGrpSpPr>
              <a:grpSpLocks/>
            </p:cNvGrpSpPr>
            <p:nvPr/>
          </p:nvGrpSpPr>
          <p:grpSpPr bwMode="auto">
            <a:xfrm>
              <a:off x="3438525" y="4375150"/>
              <a:ext cx="2263775" cy="2024063"/>
              <a:chOff x="3438525" y="4375150"/>
              <a:chExt cx="2263775" cy="2024063"/>
            </a:xfrm>
          </p:grpSpPr>
          <p:grpSp>
            <p:nvGrpSpPr>
              <p:cNvPr id="79899" name="Group 7"/>
              <p:cNvGrpSpPr>
                <a:grpSpLocks/>
              </p:cNvGrpSpPr>
              <p:nvPr/>
            </p:nvGrpSpPr>
            <p:grpSpPr bwMode="auto">
              <a:xfrm>
                <a:off x="5010150" y="5037138"/>
                <a:ext cx="392113" cy="403225"/>
                <a:chOff x="3156" y="3173"/>
                <a:chExt cx="247" cy="254"/>
              </a:xfrm>
            </p:grpSpPr>
            <p:sp>
              <p:nvSpPr>
                <p:cNvPr id="79967"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8"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9"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70"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79971" name="Group 12"/>
                <p:cNvGrpSpPr>
                  <a:grpSpLocks/>
                </p:cNvGrpSpPr>
                <p:nvPr/>
              </p:nvGrpSpPr>
              <p:grpSpPr bwMode="auto">
                <a:xfrm>
                  <a:off x="3191" y="3248"/>
                  <a:ext cx="92" cy="94"/>
                  <a:chOff x="3191" y="3248"/>
                  <a:chExt cx="92" cy="94"/>
                </a:xfrm>
              </p:grpSpPr>
              <p:sp>
                <p:nvSpPr>
                  <p:cNvPr id="79976"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77"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78"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72" name="Group 16"/>
                <p:cNvGrpSpPr>
                  <a:grpSpLocks/>
                </p:cNvGrpSpPr>
                <p:nvPr/>
              </p:nvGrpSpPr>
              <p:grpSpPr bwMode="auto">
                <a:xfrm>
                  <a:off x="3248" y="3231"/>
                  <a:ext cx="105" cy="103"/>
                  <a:chOff x="3248" y="3231"/>
                  <a:chExt cx="105" cy="103"/>
                </a:xfrm>
              </p:grpSpPr>
              <p:sp>
                <p:nvSpPr>
                  <p:cNvPr id="79973"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74"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75"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79900" name="Group 20"/>
              <p:cNvGrpSpPr>
                <a:grpSpLocks/>
              </p:cNvGrpSpPr>
              <p:nvPr/>
            </p:nvGrpSpPr>
            <p:grpSpPr bwMode="auto">
              <a:xfrm>
                <a:off x="3538538" y="4375150"/>
                <a:ext cx="668337" cy="528638"/>
                <a:chOff x="2229" y="2756"/>
                <a:chExt cx="421" cy="333"/>
              </a:xfrm>
            </p:grpSpPr>
            <p:sp>
              <p:nvSpPr>
                <p:cNvPr id="79956"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7"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8"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9"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0"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1"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2"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3"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4"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5"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66"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01" name="Group 32"/>
              <p:cNvGrpSpPr>
                <a:grpSpLocks/>
              </p:cNvGrpSpPr>
              <p:nvPr/>
            </p:nvGrpSpPr>
            <p:grpSpPr bwMode="auto">
              <a:xfrm>
                <a:off x="3919538" y="4921250"/>
                <a:ext cx="1287462" cy="1046163"/>
                <a:chOff x="2469" y="3100"/>
                <a:chExt cx="811" cy="659"/>
              </a:xfrm>
            </p:grpSpPr>
            <p:sp>
              <p:nvSpPr>
                <p:cNvPr id="79950"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1"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2"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3"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4"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55"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02" name="Group 39"/>
              <p:cNvGrpSpPr>
                <a:grpSpLocks/>
              </p:cNvGrpSpPr>
              <p:nvPr/>
            </p:nvGrpSpPr>
            <p:grpSpPr bwMode="auto">
              <a:xfrm>
                <a:off x="3438525" y="5808663"/>
                <a:ext cx="2263775" cy="590550"/>
                <a:chOff x="2166" y="3659"/>
                <a:chExt cx="1426" cy="372"/>
              </a:xfrm>
            </p:grpSpPr>
            <p:grpSp>
              <p:nvGrpSpPr>
                <p:cNvPr id="79903" name="Group 40"/>
                <p:cNvGrpSpPr>
                  <a:grpSpLocks/>
                </p:cNvGrpSpPr>
                <p:nvPr/>
              </p:nvGrpSpPr>
              <p:grpSpPr bwMode="auto">
                <a:xfrm>
                  <a:off x="2192" y="3659"/>
                  <a:ext cx="1391" cy="352"/>
                  <a:chOff x="2192" y="3659"/>
                  <a:chExt cx="1391" cy="352"/>
                </a:xfrm>
              </p:grpSpPr>
              <p:grpSp>
                <p:nvGrpSpPr>
                  <p:cNvPr id="79926" name="Group 41"/>
                  <p:cNvGrpSpPr>
                    <a:grpSpLocks/>
                  </p:cNvGrpSpPr>
                  <p:nvPr/>
                </p:nvGrpSpPr>
                <p:grpSpPr bwMode="auto">
                  <a:xfrm>
                    <a:off x="2192" y="3697"/>
                    <a:ext cx="123" cy="127"/>
                    <a:chOff x="2192" y="3697"/>
                    <a:chExt cx="123" cy="127"/>
                  </a:xfrm>
                </p:grpSpPr>
                <p:sp>
                  <p:nvSpPr>
                    <p:cNvPr id="79947"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8"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9"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27" name="Group 45"/>
                  <p:cNvGrpSpPr>
                    <a:grpSpLocks/>
                  </p:cNvGrpSpPr>
                  <p:nvPr/>
                </p:nvGrpSpPr>
                <p:grpSpPr bwMode="auto">
                  <a:xfrm>
                    <a:off x="2251" y="3868"/>
                    <a:ext cx="142" cy="118"/>
                    <a:chOff x="2251" y="3868"/>
                    <a:chExt cx="142" cy="118"/>
                  </a:xfrm>
                </p:grpSpPr>
                <p:sp>
                  <p:nvSpPr>
                    <p:cNvPr id="79944"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5"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6"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28" name="Group 49"/>
                  <p:cNvGrpSpPr>
                    <a:grpSpLocks/>
                  </p:cNvGrpSpPr>
                  <p:nvPr/>
                </p:nvGrpSpPr>
                <p:grpSpPr bwMode="auto">
                  <a:xfrm>
                    <a:off x="2388" y="3814"/>
                    <a:ext cx="132" cy="123"/>
                    <a:chOff x="2388" y="3814"/>
                    <a:chExt cx="132" cy="123"/>
                  </a:xfrm>
                </p:grpSpPr>
                <p:sp>
                  <p:nvSpPr>
                    <p:cNvPr id="79941"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2"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3"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29" name="Group 53"/>
                  <p:cNvGrpSpPr>
                    <a:grpSpLocks/>
                  </p:cNvGrpSpPr>
                  <p:nvPr/>
                </p:nvGrpSpPr>
                <p:grpSpPr bwMode="auto">
                  <a:xfrm>
                    <a:off x="2908" y="3881"/>
                    <a:ext cx="139" cy="113"/>
                    <a:chOff x="2908" y="3881"/>
                    <a:chExt cx="139" cy="113"/>
                  </a:xfrm>
                </p:grpSpPr>
                <p:sp>
                  <p:nvSpPr>
                    <p:cNvPr id="79938"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39"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40"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30" name="Group 57"/>
                  <p:cNvGrpSpPr>
                    <a:grpSpLocks/>
                  </p:cNvGrpSpPr>
                  <p:nvPr/>
                </p:nvGrpSpPr>
                <p:grpSpPr bwMode="auto">
                  <a:xfrm>
                    <a:off x="3256" y="3888"/>
                    <a:ext cx="130" cy="123"/>
                    <a:chOff x="3256" y="3888"/>
                    <a:chExt cx="130" cy="123"/>
                  </a:xfrm>
                </p:grpSpPr>
                <p:sp>
                  <p:nvSpPr>
                    <p:cNvPr id="79935"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36"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37"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931" name="Group 61"/>
                  <p:cNvGrpSpPr>
                    <a:grpSpLocks/>
                  </p:cNvGrpSpPr>
                  <p:nvPr/>
                </p:nvGrpSpPr>
                <p:grpSpPr bwMode="auto">
                  <a:xfrm>
                    <a:off x="3460" y="3659"/>
                    <a:ext cx="123" cy="163"/>
                    <a:chOff x="3460" y="3659"/>
                    <a:chExt cx="123" cy="163"/>
                  </a:xfrm>
                </p:grpSpPr>
                <p:sp>
                  <p:nvSpPr>
                    <p:cNvPr id="79932"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33"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6"/>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34"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7"/>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79904" name="Group 65"/>
                <p:cNvGrpSpPr>
                  <a:grpSpLocks/>
                </p:cNvGrpSpPr>
                <p:nvPr/>
              </p:nvGrpSpPr>
              <p:grpSpPr bwMode="auto">
                <a:xfrm>
                  <a:off x="2166" y="3758"/>
                  <a:ext cx="1426" cy="273"/>
                  <a:chOff x="2166" y="3758"/>
                  <a:chExt cx="1426" cy="273"/>
                </a:xfrm>
              </p:grpSpPr>
              <p:sp>
                <p:nvSpPr>
                  <p:cNvPr id="79905"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06"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07"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08"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09"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0"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1"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2"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3"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4"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5"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6"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7"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8"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19"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0"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1"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2"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3"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4"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925"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grpSp>
        <p:nvGrpSpPr>
          <p:cNvPr id="79883" name="Group 22"/>
          <p:cNvGrpSpPr>
            <a:grpSpLocks/>
          </p:cNvGrpSpPr>
          <p:nvPr/>
        </p:nvGrpSpPr>
        <p:grpSpPr bwMode="auto">
          <a:xfrm>
            <a:off x="533400" y="1828800"/>
            <a:ext cx="1181100" cy="1066800"/>
            <a:chOff x="1224" y="2539"/>
            <a:chExt cx="2280" cy="1785"/>
          </a:xfrm>
        </p:grpSpPr>
        <p:sp>
          <p:nvSpPr>
            <p:cNvPr id="7988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8"/>
              <a:srcRect/>
              <a:tile tx="0" ty="0" sx="100000" sy="100000" flip="none" algn="tl"/>
            </a:blipFill>
            <a:ln w="9525">
              <a:solidFill>
                <a:srgbClr val="000000"/>
              </a:solidFill>
              <a:round/>
              <a:headEnd/>
              <a:tailEnd/>
            </a:ln>
          </p:spPr>
          <p:txBody>
            <a:bodyPr/>
            <a:lstStyle/>
            <a:p>
              <a:endParaRPr lang="en-CA"/>
            </a:p>
          </p:txBody>
        </p:sp>
        <p:grpSp>
          <p:nvGrpSpPr>
            <p:cNvPr id="79885" name="Group 24"/>
            <p:cNvGrpSpPr>
              <a:grpSpLocks/>
            </p:cNvGrpSpPr>
            <p:nvPr/>
          </p:nvGrpSpPr>
          <p:grpSpPr bwMode="auto">
            <a:xfrm>
              <a:off x="1584" y="2688"/>
              <a:ext cx="1216" cy="1440"/>
              <a:chOff x="2641" y="1488"/>
              <a:chExt cx="2655" cy="2488"/>
            </a:xfrm>
          </p:grpSpPr>
          <p:grpSp>
            <p:nvGrpSpPr>
              <p:cNvPr id="79886" name="Group 25"/>
              <p:cNvGrpSpPr>
                <a:grpSpLocks/>
              </p:cNvGrpSpPr>
              <p:nvPr/>
            </p:nvGrpSpPr>
            <p:grpSpPr bwMode="auto">
              <a:xfrm>
                <a:off x="2641" y="1488"/>
                <a:ext cx="2496" cy="2436"/>
                <a:chOff x="2641" y="1488"/>
                <a:chExt cx="2496" cy="2436"/>
              </a:xfrm>
            </p:grpSpPr>
            <p:sp>
              <p:nvSpPr>
                <p:cNvPr id="79891"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2"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3"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4"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5"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6"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9887" name="Group 32"/>
              <p:cNvGrpSpPr>
                <a:grpSpLocks/>
              </p:cNvGrpSpPr>
              <p:nvPr/>
            </p:nvGrpSpPr>
            <p:grpSpPr bwMode="auto">
              <a:xfrm>
                <a:off x="4864" y="3099"/>
                <a:ext cx="432" cy="877"/>
                <a:chOff x="4864" y="3099"/>
                <a:chExt cx="432" cy="877"/>
              </a:xfrm>
            </p:grpSpPr>
            <p:sp>
              <p:nvSpPr>
                <p:cNvPr id="79888"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89"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890"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ppt_x"/>
                                          </p:val>
                                        </p:tav>
                                        <p:tav tm="100000">
                                          <p:val>
                                            <p:strVal val="#ppt_x"/>
                                          </p:val>
                                        </p:tav>
                                      </p:tavLst>
                                    </p:anim>
                                    <p:anim calcmode="lin" valueType="num">
                                      <p:cBhvr additive="base">
                                        <p:cTn id="8"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0900" name="Group 3"/>
          <p:cNvGrpSpPr>
            <a:grpSpLocks/>
          </p:cNvGrpSpPr>
          <p:nvPr/>
        </p:nvGrpSpPr>
        <p:grpSpPr bwMode="auto">
          <a:xfrm>
            <a:off x="2174875" y="996950"/>
            <a:ext cx="3235325" cy="346075"/>
            <a:chOff x="2175659" y="996950"/>
            <a:chExt cx="3234541" cy="346513"/>
          </a:xfrm>
        </p:grpSpPr>
        <p:sp>
          <p:nvSpPr>
            <p:cNvPr id="81010"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1"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2"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3"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4"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5"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6"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7"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0901"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81009"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0902" name="Group 123"/>
          <p:cNvGrpSpPr>
            <a:grpSpLocks/>
          </p:cNvGrpSpPr>
          <p:nvPr/>
        </p:nvGrpSpPr>
        <p:grpSpPr bwMode="auto">
          <a:xfrm>
            <a:off x="3035300" y="495300"/>
            <a:ext cx="334963" cy="433388"/>
            <a:chOff x="1955795" y="533400"/>
            <a:chExt cx="825510" cy="901700"/>
          </a:xfrm>
        </p:grpSpPr>
        <p:cxnSp>
          <p:nvCxnSpPr>
            <p:cNvPr id="81005"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81006"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80903" name="Group 391"/>
          <p:cNvGrpSpPr>
            <a:grpSpLocks/>
          </p:cNvGrpSpPr>
          <p:nvPr/>
        </p:nvGrpSpPr>
        <p:grpSpPr bwMode="auto">
          <a:xfrm>
            <a:off x="3314700" y="830263"/>
            <a:ext cx="800100" cy="846137"/>
            <a:chOff x="3438525" y="4375150"/>
            <a:chExt cx="2263775" cy="2024063"/>
          </a:xfrm>
        </p:grpSpPr>
        <p:grpSp>
          <p:nvGrpSpPr>
            <p:cNvPr id="80925" name="Group 7"/>
            <p:cNvGrpSpPr>
              <a:grpSpLocks/>
            </p:cNvGrpSpPr>
            <p:nvPr/>
          </p:nvGrpSpPr>
          <p:grpSpPr bwMode="auto">
            <a:xfrm>
              <a:off x="5010150" y="5037138"/>
              <a:ext cx="392113" cy="403225"/>
              <a:chOff x="3156" y="3173"/>
              <a:chExt cx="247" cy="254"/>
            </a:xfrm>
          </p:grpSpPr>
          <p:sp>
            <p:nvSpPr>
              <p:cNvPr id="80993"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4"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5"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6"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80997" name="Group 12"/>
              <p:cNvGrpSpPr>
                <a:grpSpLocks/>
              </p:cNvGrpSpPr>
              <p:nvPr/>
            </p:nvGrpSpPr>
            <p:grpSpPr bwMode="auto">
              <a:xfrm>
                <a:off x="3191" y="3248"/>
                <a:ext cx="92" cy="94"/>
                <a:chOff x="3191" y="3248"/>
                <a:chExt cx="92" cy="94"/>
              </a:xfrm>
            </p:grpSpPr>
            <p:sp>
              <p:nvSpPr>
                <p:cNvPr id="81002"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3"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4"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98" name="Group 16"/>
              <p:cNvGrpSpPr>
                <a:grpSpLocks/>
              </p:cNvGrpSpPr>
              <p:nvPr/>
            </p:nvGrpSpPr>
            <p:grpSpPr bwMode="auto">
              <a:xfrm>
                <a:off x="3248" y="3231"/>
                <a:ext cx="105" cy="103"/>
                <a:chOff x="3248" y="3231"/>
                <a:chExt cx="105" cy="103"/>
              </a:xfrm>
            </p:grpSpPr>
            <p:sp>
              <p:nvSpPr>
                <p:cNvPr id="80999"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0"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1"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0926" name="Group 20"/>
            <p:cNvGrpSpPr>
              <a:grpSpLocks/>
            </p:cNvGrpSpPr>
            <p:nvPr/>
          </p:nvGrpSpPr>
          <p:grpSpPr bwMode="auto">
            <a:xfrm>
              <a:off x="3538538" y="4375150"/>
              <a:ext cx="668337" cy="528638"/>
              <a:chOff x="2229" y="2756"/>
              <a:chExt cx="421" cy="333"/>
            </a:xfrm>
          </p:grpSpPr>
          <p:sp>
            <p:nvSpPr>
              <p:cNvPr id="80982"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3"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4"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5"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6"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7"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8"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9"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0"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1"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2"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27" name="Group 32"/>
            <p:cNvGrpSpPr>
              <a:grpSpLocks/>
            </p:cNvGrpSpPr>
            <p:nvPr/>
          </p:nvGrpSpPr>
          <p:grpSpPr bwMode="auto">
            <a:xfrm>
              <a:off x="3919538" y="4921250"/>
              <a:ext cx="1287462" cy="1046163"/>
              <a:chOff x="2469" y="3100"/>
              <a:chExt cx="811" cy="659"/>
            </a:xfrm>
          </p:grpSpPr>
          <p:sp>
            <p:nvSpPr>
              <p:cNvPr id="80976"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7"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8"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9"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0"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1"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28" name="Group 39"/>
            <p:cNvGrpSpPr>
              <a:grpSpLocks/>
            </p:cNvGrpSpPr>
            <p:nvPr/>
          </p:nvGrpSpPr>
          <p:grpSpPr bwMode="auto">
            <a:xfrm>
              <a:off x="3438525" y="5808663"/>
              <a:ext cx="2263775" cy="590550"/>
              <a:chOff x="2166" y="3659"/>
              <a:chExt cx="1426" cy="372"/>
            </a:xfrm>
          </p:grpSpPr>
          <p:grpSp>
            <p:nvGrpSpPr>
              <p:cNvPr id="80929" name="Group 40"/>
              <p:cNvGrpSpPr>
                <a:grpSpLocks/>
              </p:cNvGrpSpPr>
              <p:nvPr/>
            </p:nvGrpSpPr>
            <p:grpSpPr bwMode="auto">
              <a:xfrm>
                <a:off x="2192" y="3659"/>
                <a:ext cx="1391" cy="352"/>
                <a:chOff x="2192" y="3659"/>
                <a:chExt cx="1391" cy="352"/>
              </a:xfrm>
            </p:grpSpPr>
            <p:grpSp>
              <p:nvGrpSpPr>
                <p:cNvPr id="80952" name="Group 41"/>
                <p:cNvGrpSpPr>
                  <a:grpSpLocks/>
                </p:cNvGrpSpPr>
                <p:nvPr/>
              </p:nvGrpSpPr>
              <p:grpSpPr bwMode="auto">
                <a:xfrm>
                  <a:off x="2192" y="3697"/>
                  <a:ext cx="123" cy="127"/>
                  <a:chOff x="2192" y="3697"/>
                  <a:chExt cx="123" cy="127"/>
                </a:xfrm>
              </p:grpSpPr>
              <p:sp>
                <p:nvSpPr>
                  <p:cNvPr id="80973"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4"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5"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3" name="Group 45"/>
                <p:cNvGrpSpPr>
                  <a:grpSpLocks/>
                </p:cNvGrpSpPr>
                <p:nvPr/>
              </p:nvGrpSpPr>
              <p:grpSpPr bwMode="auto">
                <a:xfrm>
                  <a:off x="2251" y="3868"/>
                  <a:ext cx="142" cy="118"/>
                  <a:chOff x="2251" y="3868"/>
                  <a:chExt cx="142" cy="118"/>
                </a:xfrm>
              </p:grpSpPr>
              <p:sp>
                <p:nvSpPr>
                  <p:cNvPr id="80970"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1"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2"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4" name="Group 49"/>
                <p:cNvGrpSpPr>
                  <a:grpSpLocks/>
                </p:cNvGrpSpPr>
                <p:nvPr/>
              </p:nvGrpSpPr>
              <p:grpSpPr bwMode="auto">
                <a:xfrm>
                  <a:off x="2388" y="3814"/>
                  <a:ext cx="132" cy="123"/>
                  <a:chOff x="2388" y="3814"/>
                  <a:chExt cx="132" cy="123"/>
                </a:xfrm>
              </p:grpSpPr>
              <p:sp>
                <p:nvSpPr>
                  <p:cNvPr id="80967"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8"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9"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5" name="Group 53"/>
                <p:cNvGrpSpPr>
                  <a:grpSpLocks/>
                </p:cNvGrpSpPr>
                <p:nvPr/>
              </p:nvGrpSpPr>
              <p:grpSpPr bwMode="auto">
                <a:xfrm>
                  <a:off x="2908" y="3881"/>
                  <a:ext cx="139" cy="113"/>
                  <a:chOff x="2908" y="3881"/>
                  <a:chExt cx="139" cy="113"/>
                </a:xfrm>
              </p:grpSpPr>
              <p:sp>
                <p:nvSpPr>
                  <p:cNvPr id="80964"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5"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6"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6" name="Group 57"/>
                <p:cNvGrpSpPr>
                  <a:grpSpLocks/>
                </p:cNvGrpSpPr>
                <p:nvPr/>
              </p:nvGrpSpPr>
              <p:grpSpPr bwMode="auto">
                <a:xfrm>
                  <a:off x="3256" y="3888"/>
                  <a:ext cx="130" cy="123"/>
                  <a:chOff x="3256" y="3888"/>
                  <a:chExt cx="130" cy="123"/>
                </a:xfrm>
              </p:grpSpPr>
              <p:sp>
                <p:nvSpPr>
                  <p:cNvPr id="80961"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2"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3"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7" name="Group 61"/>
                <p:cNvGrpSpPr>
                  <a:grpSpLocks/>
                </p:cNvGrpSpPr>
                <p:nvPr/>
              </p:nvGrpSpPr>
              <p:grpSpPr bwMode="auto">
                <a:xfrm>
                  <a:off x="3460" y="3659"/>
                  <a:ext cx="123" cy="163"/>
                  <a:chOff x="3460" y="3659"/>
                  <a:chExt cx="123" cy="163"/>
                </a:xfrm>
              </p:grpSpPr>
              <p:sp>
                <p:nvSpPr>
                  <p:cNvPr id="80958"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59"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0"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0930" name="Group 65"/>
              <p:cNvGrpSpPr>
                <a:grpSpLocks/>
              </p:cNvGrpSpPr>
              <p:nvPr/>
            </p:nvGrpSpPr>
            <p:grpSpPr bwMode="auto">
              <a:xfrm>
                <a:off x="2166" y="3758"/>
                <a:ext cx="1426" cy="273"/>
                <a:chOff x="2166" y="3758"/>
                <a:chExt cx="1426" cy="273"/>
              </a:xfrm>
            </p:grpSpPr>
            <p:sp>
              <p:nvSpPr>
                <p:cNvPr id="80931"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2"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3"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4"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5"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6"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7"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8"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9"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0"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1"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2"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3"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4"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5"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6"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7"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8"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9"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50"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51"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4" name="Group 3"/>
          <p:cNvGrpSpPr/>
          <p:nvPr/>
        </p:nvGrpSpPr>
        <p:grpSpPr>
          <a:xfrm>
            <a:off x="1814746" y="1843089"/>
            <a:ext cx="6872054" cy="2728912"/>
            <a:chOff x="1814746" y="1843089"/>
            <a:chExt cx="6872054" cy="2728912"/>
          </a:xfrm>
        </p:grpSpPr>
        <p:grpSp>
          <p:nvGrpSpPr>
            <p:cNvPr id="18" name="Group 17"/>
            <p:cNvGrpSpPr>
              <a:grpSpLocks/>
            </p:cNvGrpSpPr>
            <p:nvPr/>
          </p:nvGrpSpPr>
          <p:grpSpPr bwMode="auto">
            <a:xfrm>
              <a:off x="1814746" y="1843089"/>
              <a:ext cx="6872054" cy="2728912"/>
              <a:chOff x="1882671" y="2148334"/>
              <a:chExt cx="6872237" cy="2727631"/>
            </a:xfrm>
          </p:grpSpPr>
          <p:sp>
            <p:nvSpPr>
              <p:cNvPr id="121" name="Rectangle 120"/>
              <p:cNvSpPr/>
              <p:nvPr/>
            </p:nvSpPr>
            <p:spPr>
              <a:xfrm>
                <a:off x="1882671" y="4229937"/>
                <a:ext cx="6872237" cy="646028"/>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18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36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122" name="Rectangle 121"/>
              <p:cNvSpPr/>
              <p:nvPr/>
            </p:nvSpPr>
            <p:spPr>
              <a:xfrm>
                <a:off x="1904897" y="2148334"/>
                <a:ext cx="3522212" cy="52297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0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10</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endParaRPr lang="en-US" sz="2400" dirty="0">
                  <a:solidFill>
                    <a:schemeClr val="accent2"/>
                  </a:solidFill>
                </a:endParaRPr>
              </a:p>
            </p:txBody>
          </p:sp>
        </p:grpSp>
        <p:sp>
          <p:nvSpPr>
            <p:cNvPr id="144" name="Rectangle 143"/>
            <p:cNvSpPr/>
            <p:nvPr/>
          </p:nvSpPr>
          <p:spPr bwMode="auto">
            <a:xfrm rot="5400000">
              <a:off x="2044053" y="2416027"/>
              <a:ext cx="631825" cy="461964"/>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a:t>
              </a:r>
              <a:endParaRPr lang="en-US" sz="2400" dirty="0">
                <a:solidFill>
                  <a:schemeClr val="accent2"/>
                </a:solidFill>
                <a:effectLst>
                  <a:outerShdw blurRad="38100" dist="38100" dir="2700000" algn="tl">
                    <a:srgbClr val="000000"/>
                  </a:outerShdw>
                </a:effectLst>
              </a:endParaRPr>
            </a:p>
          </p:txBody>
        </p:sp>
        <p:sp>
          <p:nvSpPr>
            <p:cNvPr id="145" name="Rectangle 144"/>
            <p:cNvSpPr/>
            <p:nvPr/>
          </p:nvSpPr>
          <p:spPr bwMode="auto">
            <a:xfrm rot="5400000">
              <a:off x="2043905" y="3805383"/>
              <a:ext cx="631825" cy="461964"/>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a:t>
              </a:r>
              <a:endParaRPr lang="en-US" sz="2400" dirty="0">
                <a:solidFill>
                  <a:schemeClr val="accent2"/>
                </a:solidFill>
                <a:effectLst>
                  <a:outerShdw blurRad="38100" dist="38100" dir="2700000" algn="tl">
                    <a:srgbClr val="000000"/>
                  </a:outerShdw>
                </a:effectLst>
              </a:endParaRPr>
            </a:p>
          </p:txBody>
        </p:sp>
      </p:grpSp>
      <p:grpSp>
        <p:nvGrpSpPr>
          <p:cNvPr id="7" name="Group 6"/>
          <p:cNvGrpSpPr/>
          <p:nvPr/>
        </p:nvGrpSpPr>
        <p:grpSpPr>
          <a:xfrm>
            <a:off x="457200" y="2743200"/>
            <a:ext cx="7070371" cy="1066800"/>
            <a:chOff x="457200" y="2743200"/>
            <a:chExt cx="7070371" cy="1066800"/>
          </a:xfrm>
        </p:grpSpPr>
        <p:grpSp>
          <p:nvGrpSpPr>
            <p:cNvPr id="126" name="Group 22"/>
            <p:cNvGrpSpPr>
              <a:grpSpLocks/>
            </p:cNvGrpSpPr>
            <p:nvPr/>
          </p:nvGrpSpPr>
          <p:grpSpPr bwMode="auto">
            <a:xfrm>
              <a:off x="457200" y="2743200"/>
              <a:ext cx="1181100" cy="1066800"/>
              <a:chOff x="1224" y="2539"/>
              <a:chExt cx="2280" cy="1785"/>
            </a:xfrm>
          </p:grpSpPr>
          <p:sp>
            <p:nvSpPr>
              <p:cNvPr id="127"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nvGrpSpPr>
              <p:cNvPr id="128" name="Group 24"/>
              <p:cNvGrpSpPr>
                <a:grpSpLocks/>
              </p:cNvGrpSpPr>
              <p:nvPr/>
            </p:nvGrpSpPr>
            <p:grpSpPr bwMode="auto">
              <a:xfrm>
                <a:off x="1584" y="2688"/>
                <a:ext cx="1216" cy="1440"/>
                <a:chOff x="2641" y="1488"/>
                <a:chExt cx="2655" cy="2488"/>
              </a:xfrm>
            </p:grpSpPr>
            <p:grpSp>
              <p:nvGrpSpPr>
                <p:cNvPr id="129" name="Group 25"/>
                <p:cNvGrpSpPr>
                  <a:grpSpLocks/>
                </p:cNvGrpSpPr>
                <p:nvPr/>
              </p:nvGrpSpPr>
              <p:grpSpPr bwMode="auto">
                <a:xfrm>
                  <a:off x="2641" y="1488"/>
                  <a:ext cx="2496" cy="2436"/>
                  <a:chOff x="2641" y="1488"/>
                  <a:chExt cx="2496" cy="2436"/>
                </a:xfrm>
              </p:grpSpPr>
              <p:sp>
                <p:nvSpPr>
                  <p:cNvPr id="134"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0" name="Group 32"/>
                <p:cNvGrpSpPr>
                  <a:grpSpLocks/>
                </p:cNvGrpSpPr>
                <p:nvPr/>
              </p:nvGrpSpPr>
              <p:grpSpPr bwMode="auto">
                <a:xfrm>
                  <a:off x="4864" y="3099"/>
                  <a:ext cx="432" cy="877"/>
                  <a:chOff x="4864" y="3099"/>
                  <a:chExt cx="432" cy="877"/>
                </a:xfrm>
              </p:grpSpPr>
              <p:sp>
                <p:nvSpPr>
                  <p:cNvPr id="131"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46" name="Rectangle 145"/>
            <p:cNvSpPr/>
            <p:nvPr/>
          </p:nvSpPr>
          <p:spPr bwMode="auto">
            <a:xfrm>
              <a:off x="1931634" y="3029890"/>
              <a:ext cx="5595937" cy="461963"/>
            </a:xfrm>
            <a:prstGeom prst="rect">
              <a:avLst/>
            </a:prstGeom>
          </p:spPr>
          <p:txBody>
            <a:bodyPr wrap="none">
              <a:spAutoFit/>
            </a:bodyPr>
            <a:lstStyle/>
            <a:p>
              <a:pPr>
                <a:defRPr/>
              </a:pPr>
              <a:r>
                <a:rPr lang="en-US" sz="2400" dirty="0">
                  <a:effectLst>
                    <a:outerShdw blurRad="38100" dist="38100" dir="2700000" algn="tl">
                      <a:srgbClr val="000000"/>
                    </a:outerShdw>
                  </a:effectLst>
                </a:rPr>
                <a:t>Some </a:t>
              </a:r>
              <a:r>
                <a:rPr lang="en-US" sz="2400" dirty="0" err="1">
                  <a:solidFill>
                    <a:srgbClr val="FF0000"/>
                  </a:solidFill>
                  <a:effectLst>
                    <a:outerShdw blurRad="38100" dist="38100" dir="2700000" algn="tl">
                      <a:srgbClr val="000000"/>
                    </a:outerShdw>
                  </a:effectLst>
                </a:rPr>
                <a:t>i</a:t>
              </a:r>
              <a:r>
                <a:rPr lang="en-US" sz="2400" dirty="0">
                  <a:effectLst>
                    <a:outerShdw blurRad="38100" dist="38100" dir="2700000" algn="tl">
                      <a:srgbClr val="000000"/>
                    </a:outerShdw>
                  </a:effectLst>
                </a:rPr>
                <a:t> of the characters have been handled.</a:t>
              </a:r>
              <a:endParaRPr lang="en-US" sz="2400" dirty="0">
                <a:solidFill>
                  <a:srgbClr val="66FF33"/>
                </a:solidFill>
                <a:effectLst>
                  <a:outerShdw blurRad="38100" dist="38100" dir="2700000" algn="tl">
                    <a:srgbClr val="000000"/>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0900" name="Group 3"/>
          <p:cNvGrpSpPr>
            <a:grpSpLocks/>
          </p:cNvGrpSpPr>
          <p:nvPr/>
        </p:nvGrpSpPr>
        <p:grpSpPr bwMode="auto">
          <a:xfrm>
            <a:off x="2174875" y="996950"/>
            <a:ext cx="3235325" cy="346075"/>
            <a:chOff x="2175659" y="996950"/>
            <a:chExt cx="3234541" cy="346513"/>
          </a:xfrm>
        </p:grpSpPr>
        <p:sp>
          <p:nvSpPr>
            <p:cNvPr id="81010"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1"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2"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3"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4"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5"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6"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1017"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0901"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81009"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0902" name="Group 123"/>
          <p:cNvGrpSpPr>
            <a:grpSpLocks/>
          </p:cNvGrpSpPr>
          <p:nvPr/>
        </p:nvGrpSpPr>
        <p:grpSpPr bwMode="auto">
          <a:xfrm>
            <a:off x="3035300" y="495300"/>
            <a:ext cx="334963" cy="433388"/>
            <a:chOff x="1955795" y="533400"/>
            <a:chExt cx="825510" cy="901700"/>
          </a:xfrm>
        </p:grpSpPr>
        <p:cxnSp>
          <p:nvCxnSpPr>
            <p:cNvPr id="81005"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81006"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80903" name="Group 391"/>
          <p:cNvGrpSpPr>
            <a:grpSpLocks/>
          </p:cNvGrpSpPr>
          <p:nvPr/>
        </p:nvGrpSpPr>
        <p:grpSpPr bwMode="auto">
          <a:xfrm>
            <a:off x="3314700" y="830263"/>
            <a:ext cx="800100" cy="846137"/>
            <a:chOff x="3438525" y="4375150"/>
            <a:chExt cx="2263775" cy="2024063"/>
          </a:xfrm>
        </p:grpSpPr>
        <p:grpSp>
          <p:nvGrpSpPr>
            <p:cNvPr id="80925" name="Group 7"/>
            <p:cNvGrpSpPr>
              <a:grpSpLocks/>
            </p:cNvGrpSpPr>
            <p:nvPr/>
          </p:nvGrpSpPr>
          <p:grpSpPr bwMode="auto">
            <a:xfrm>
              <a:off x="5010150" y="5037138"/>
              <a:ext cx="392113" cy="403225"/>
              <a:chOff x="3156" y="3173"/>
              <a:chExt cx="247" cy="254"/>
            </a:xfrm>
          </p:grpSpPr>
          <p:sp>
            <p:nvSpPr>
              <p:cNvPr id="80993"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4"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5"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6"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80997" name="Group 12"/>
              <p:cNvGrpSpPr>
                <a:grpSpLocks/>
              </p:cNvGrpSpPr>
              <p:nvPr/>
            </p:nvGrpSpPr>
            <p:grpSpPr bwMode="auto">
              <a:xfrm>
                <a:off x="3191" y="3248"/>
                <a:ext cx="92" cy="94"/>
                <a:chOff x="3191" y="3248"/>
                <a:chExt cx="92" cy="94"/>
              </a:xfrm>
            </p:grpSpPr>
            <p:sp>
              <p:nvSpPr>
                <p:cNvPr id="81002"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3"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4"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98" name="Group 16"/>
              <p:cNvGrpSpPr>
                <a:grpSpLocks/>
              </p:cNvGrpSpPr>
              <p:nvPr/>
            </p:nvGrpSpPr>
            <p:grpSpPr bwMode="auto">
              <a:xfrm>
                <a:off x="3248" y="3231"/>
                <a:ext cx="105" cy="103"/>
                <a:chOff x="3248" y="3231"/>
                <a:chExt cx="105" cy="103"/>
              </a:xfrm>
            </p:grpSpPr>
            <p:sp>
              <p:nvSpPr>
                <p:cNvPr id="80999"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0"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001"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0926" name="Group 20"/>
            <p:cNvGrpSpPr>
              <a:grpSpLocks/>
            </p:cNvGrpSpPr>
            <p:nvPr/>
          </p:nvGrpSpPr>
          <p:grpSpPr bwMode="auto">
            <a:xfrm>
              <a:off x="3538538" y="4375150"/>
              <a:ext cx="668337" cy="528638"/>
              <a:chOff x="2229" y="2756"/>
              <a:chExt cx="421" cy="333"/>
            </a:xfrm>
          </p:grpSpPr>
          <p:sp>
            <p:nvSpPr>
              <p:cNvPr id="80982"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3"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4"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5"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6"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7"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8"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9"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0"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1"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92"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27" name="Group 32"/>
            <p:cNvGrpSpPr>
              <a:grpSpLocks/>
            </p:cNvGrpSpPr>
            <p:nvPr/>
          </p:nvGrpSpPr>
          <p:grpSpPr bwMode="auto">
            <a:xfrm>
              <a:off x="3919538" y="4921250"/>
              <a:ext cx="1287462" cy="1046163"/>
              <a:chOff x="2469" y="3100"/>
              <a:chExt cx="811" cy="659"/>
            </a:xfrm>
          </p:grpSpPr>
          <p:sp>
            <p:nvSpPr>
              <p:cNvPr id="80976"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7"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8"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9"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0"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81"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28" name="Group 39"/>
            <p:cNvGrpSpPr>
              <a:grpSpLocks/>
            </p:cNvGrpSpPr>
            <p:nvPr/>
          </p:nvGrpSpPr>
          <p:grpSpPr bwMode="auto">
            <a:xfrm>
              <a:off x="3438525" y="5808663"/>
              <a:ext cx="2263775" cy="590550"/>
              <a:chOff x="2166" y="3659"/>
              <a:chExt cx="1426" cy="372"/>
            </a:xfrm>
          </p:grpSpPr>
          <p:grpSp>
            <p:nvGrpSpPr>
              <p:cNvPr id="80929" name="Group 40"/>
              <p:cNvGrpSpPr>
                <a:grpSpLocks/>
              </p:cNvGrpSpPr>
              <p:nvPr/>
            </p:nvGrpSpPr>
            <p:grpSpPr bwMode="auto">
              <a:xfrm>
                <a:off x="2192" y="3659"/>
                <a:ext cx="1391" cy="352"/>
                <a:chOff x="2192" y="3659"/>
                <a:chExt cx="1391" cy="352"/>
              </a:xfrm>
            </p:grpSpPr>
            <p:grpSp>
              <p:nvGrpSpPr>
                <p:cNvPr id="80952" name="Group 41"/>
                <p:cNvGrpSpPr>
                  <a:grpSpLocks/>
                </p:cNvGrpSpPr>
                <p:nvPr/>
              </p:nvGrpSpPr>
              <p:grpSpPr bwMode="auto">
                <a:xfrm>
                  <a:off x="2192" y="3697"/>
                  <a:ext cx="123" cy="127"/>
                  <a:chOff x="2192" y="3697"/>
                  <a:chExt cx="123" cy="127"/>
                </a:xfrm>
              </p:grpSpPr>
              <p:sp>
                <p:nvSpPr>
                  <p:cNvPr id="80973"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4"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5"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3" name="Group 45"/>
                <p:cNvGrpSpPr>
                  <a:grpSpLocks/>
                </p:cNvGrpSpPr>
                <p:nvPr/>
              </p:nvGrpSpPr>
              <p:grpSpPr bwMode="auto">
                <a:xfrm>
                  <a:off x="2251" y="3868"/>
                  <a:ext cx="142" cy="118"/>
                  <a:chOff x="2251" y="3868"/>
                  <a:chExt cx="142" cy="118"/>
                </a:xfrm>
              </p:grpSpPr>
              <p:sp>
                <p:nvSpPr>
                  <p:cNvPr id="80970"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1"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72"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4" name="Group 49"/>
                <p:cNvGrpSpPr>
                  <a:grpSpLocks/>
                </p:cNvGrpSpPr>
                <p:nvPr/>
              </p:nvGrpSpPr>
              <p:grpSpPr bwMode="auto">
                <a:xfrm>
                  <a:off x="2388" y="3814"/>
                  <a:ext cx="132" cy="123"/>
                  <a:chOff x="2388" y="3814"/>
                  <a:chExt cx="132" cy="123"/>
                </a:xfrm>
              </p:grpSpPr>
              <p:sp>
                <p:nvSpPr>
                  <p:cNvPr id="80967"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8"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9"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5" name="Group 53"/>
                <p:cNvGrpSpPr>
                  <a:grpSpLocks/>
                </p:cNvGrpSpPr>
                <p:nvPr/>
              </p:nvGrpSpPr>
              <p:grpSpPr bwMode="auto">
                <a:xfrm>
                  <a:off x="2908" y="3881"/>
                  <a:ext cx="139" cy="113"/>
                  <a:chOff x="2908" y="3881"/>
                  <a:chExt cx="139" cy="113"/>
                </a:xfrm>
              </p:grpSpPr>
              <p:sp>
                <p:nvSpPr>
                  <p:cNvPr id="80964"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5"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6"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6" name="Group 57"/>
                <p:cNvGrpSpPr>
                  <a:grpSpLocks/>
                </p:cNvGrpSpPr>
                <p:nvPr/>
              </p:nvGrpSpPr>
              <p:grpSpPr bwMode="auto">
                <a:xfrm>
                  <a:off x="3256" y="3888"/>
                  <a:ext cx="130" cy="123"/>
                  <a:chOff x="3256" y="3888"/>
                  <a:chExt cx="130" cy="123"/>
                </a:xfrm>
              </p:grpSpPr>
              <p:sp>
                <p:nvSpPr>
                  <p:cNvPr id="80961"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2"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3"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0957" name="Group 61"/>
                <p:cNvGrpSpPr>
                  <a:grpSpLocks/>
                </p:cNvGrpSpPr>
                <p:nvPr/>
              </p:nvGrpSpPr>
              <p:grpSpPr bwMode="auto">
                <a:xfrm>
                  <a:off x="3460" y="3659"/>
                  <a:ext cx="123" cy="163"/>
                  <a:chOff x="3460" y="3659"/>
                  <a:chExt cx="123" cy="163"/>
                </a:xfrm>
              </p:grpSpPr>
              <p:sp>
                <p:nvSpPr>
                  <p:cNvPr id="80958"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59"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60"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0930" name="Group 65"/>
              <p:cNvGrpSpPr>
                <a:grpSpLocks/>
              </p:cNvGrpSpPr>
              <p:nvPr/>
            </p:nvGrpSpPr>
            <p:grpSpPr bwMode="auto">
              <a:xfrm>
                <a:off x="2166" y="3758"/>
                <a:ext cx="1426" cy="273"/>
                <a:chOff x="2166" y="3758"/>
                <a:chExt cx="1426" cy="273"/>
              </a:xfrm>
            </p:grpSpPr>
            <p:sp>
              <p:nvSpPr>
                <p:cNvPr id="80931"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2"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3"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4"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5"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6"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7"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8"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39"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0"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1"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2"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3"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4"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5"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6"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7"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8"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49"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50"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951"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250" name="Picture 3"/>
          <p:cNvPicPr>
            <a:picLocks noChangeAspect="1" noChangeArrowheads="1"/>
          </p:cNvPicPr>
          <p:nvPr/>
        </p:nvPicPr>
        <p:blipFill>
          <a:blip r:embed="rId6">
            <a:extLst>
              <a:ext uri="{28A0092B-C50C-407E-A947-70E740481C1C}">
                <a14:useLocalDpi xmlns:a14="http://schemas.microsoft.com/office/drawing/2010/main" val="0"/>
              </a:ext>
            </a:extLst>
          </a:blip>
          <a:srcRect l="12115" t="29471" b="52902"/>
          <a:stretch>
            <a:fillRect/>
          </a:stretch>
        </p:blipFill>
        <p:spPr bwMode="auto">
          <a:xfrm>
            <a:off x="109537" y="4800600"/>
            <a:ext cx="8729663"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grpSp>
        <p:nvGrpSpPr>
          <p:cNvPr id="123" name="Group 122"/>
          <p:cNvGrpSpPr>
            <a:grpSpLocks/>
          </p:cNvGrpSpPr>
          <p:nvPr/>
        </p:nvGrpSpPr>
        <p:grpSpPr bwMode="auto">
          <a:xfrm>
            <a:off x="1847850" y="2667000"/>
            <a:ext cx="4933950" cy="587375"/>
            <a:chOff x="1924583" y="1752600"/>
            <a:chExt cx="4932761" cy="587535"/>
          </a:xfrm>
        </p:grpSpPr>
        <p:sp>
          <p:nvSpPr>
            <p:cNvPr id="124" name="Rectangle 123"/>
            <p:cNvSpPr/>
            <p:nvPr/>
          </p:nvSpPr>
          <p:spPr>
            <a:xfrm>
              <a:off x="1924583" y="1752600"/>
              <a:ext cx="4932761"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25" name="Picture 8" descr="stock-vector-yellow-submarine-vector-illustration-61484677"/>
            <p:cNvPicPr>
              <a:picLocks noChangeAspect="1" noChangeArrowheads="1"/>
            </p:cNvPicPr>
            <p:nvPr/>
          </p:nvPicPr>
          <p:blipFill>
            <a:blip r:embed="rId7">
              <a:extLst>
                <a:ext uri="{28A0092B-C50C-407E-A947-70E740481C1C}">
                  <a14:useLocalDpi xmlns:a14="http://schemas.microsoft.com/office/drawing/2010/main" val="0"/>
                </a:ext>
              </a:extLst>
            </a:blip>
            <a:srcRect b="7317"/>
            <a:stretch>
              <a:fillRect/>
            </a:stretch>
          </p:blipFill>
          <p:spPr bwMode="auto">
            <a:xfrm>
              <a:off x="4520330" y="2114668"/>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6" name="Group 22"/>
          <p:cNvGrpSpPr>
            <a:grpSpLocks/>
          </p:cNvGrpSpPr>
          <p:nvPr/>
        </p:nvGrpSpPr>
        <p:grpSpPr bwMode="auto">
          <a:xfrm>
            <a:off x="457200" y="2743200"/>
            <a:ext cx="1181100" cy="1066800"/>
            <a:chOff x="1224" y="2539"/>
            <a:chExt cx="2280" cy="1785"/>
          </a:xfrm>
        </p:grpSpPr>
        <p:sp>
          <p:nvSpPr>
            <p:cNvPr id="127"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8"/>
              <a:srcRect/>
              <a:tile tx="0" ty="0" sx="100000" sy="100000" flip="none" algn="tl"/>
            </a:blipFill>
            <a:ln w="9525">
              <a:solidFill>
                <a:srgbClr val="000000"/>
              </a:solidFill>
              <a:round/>
              <a:headEnd/>
              <a:tailEnd/>
            </a:ln>
          </p:spPr>
          <p:txBody>
            <a:bodyPr/>
            <a:lstStyle/>
            <a:p>
              <a:endParaRPr lang="en-CA"/>
            </a:p>
          </p:txBody>
        </p:sp>
        <p:grpSp>
          <p:nvGrpSpPr>
            <p:cNvPr id="128" name="Group 24"/>
            <p:cNvGrpSpPr>
              <a:grpSpLocks/>
            </p:cNvGrpSpPr>
            <p:nvPr/>
          </p:nvGrpSpPr>
          <p:grpSpPr bwMode="auto">
            <a:xfrm>
              <a:off x="1584" y="2688"/>
              <a:ext cx="1216" cy="1440"/>
              <a:chOff x="2641" y="1488"/>
              <a:chExt cx="2655" cy="2488"/>
            </a:xfrm>
          </p:grpSpPr>
          <p:grpSp>
            <p:nvGrpSpPr>
              <p:cNvPr id="129" name="Group 25"/>
              <p:cNvGrpSpPr>
                <a:grpSpLocks/>
              </p:cNvGrpSpPr>
              <p:nvPr/>
            </p:nvGrpSpPr>
            <p:grpSpPr bwMode="auto">
              <a:xfrm>
                <a:off x="2641" y="1488"/>
                <a:ext cx="2496" cy="2436"/>
                <a:chOff x="2641" y="1488"/>
                <a:chExt cx="2496" cy="2436"/>
              </a:xfrm>
            </p:grpSpPr>
            <p:sp>
              <p:nvSpPr>
                <p:cNvPr id="134"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0" name="Group 32"/>
              <p:cNvGrpSpPr>
                <a:grpSpLocks/>
              </p:cNvGrpSpPr>
              <p:nvPr/>
            </p:nvGrpSpPr>
            <p:grpSpPr bwMode="auto">
              <a:xfrm>
                <a:off x="4864" y="3099"/>
                <a:ext cx="432" cy="877"/>
                <a:chOff x="4864" y="3099"/>
                <a:chExt cx="432" cy="877"/>
              </a:xfrm>
            </p:grpSpPr>
            <p:sp>
              <p:nvSpPr>
                <p:cNvPr id="131"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2"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140" name="Group 139"/>
          <p:cNvGrpSpPr>
            <a:grpSpLocks/>
          </p:cNvGrpSpPr>
          <p:nvPr/>
        </p:nvGrpSpPr>
        <p:grpSpPr bwMode="auto">
          <a:xfrm>
            <a:off x="1866900" y="3298825"/>
            <a:ext cx="5535613" cy="587375"/>
            <a:chOff x="1943622" y="2384265"/>
            <a:chExt cx="5535490" cy="587535"/>
          </a:xfrm>
        </p:grpSpPr>
        <p:sp>
          <p:nvSpPr>
            <p:cNvPr id="141" name="Rectangle 140"/>
            <p:cNvSpPr/>
            <p:nvPr/>
          </p:nvSpPr>
          <p:spPr>
            <a:xfrm>
              <a:off x="1943622" y="2384265"/>
              <a:ext cx="5535490"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a:t>
              </a:r>
              <a:r>
                <a:rPr lang="en-US" sz="2400" baseline="-25000" dirty="0">
                  <a:effectLst>
                    <a:outerShdw blurRad="38100" dist="38100" dir="2700000" algn="tl">
                      <a:srgbClr val="000000"/>
                    </a:outerShdw>
                  </a:effectLst>
                </a:rPr>
                <a:t>i+1</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42" name="Picture 8" descr="stock-vector-yellow-submarine-vector-illustration-61484677"/>
            <p:cNvPicPr>
              <a:picLocks noChangeAspect="1" noChangeArrowheads="1"/>
            </p:cNvPicPr>
            <p:nvPr/>
          </p:nvPicPr>
          <p:blipFill>
            <a:blip r:embed="rId7">
              <a:extLst>
                <a:ext uri="{28A0092B-C50C-407E-A947-70E740481C1C}">
                  <a14:useLocalDpi xmlns:a14="http://schemas.microsoft.com/office/drawing/2010/main" val="0"/>
                </a:ext>
              </a:extLst>
            </a:blip>
            <a:srcRect b="7317"/>
            <a:stretch>
              <a:fillRect/>
            </a:stretch>
          </p:blipFill>
          <p:spPr bwMode="auto">
            <a:xfrm>
              <a:off x="4661248" y="2746333"/>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43" name="Curved Left Arrow 142"/>
          <p:cNvSpPr>
            <a:spLocks noChangeArrowheads="1"/>
          </p:cNvSpPr>
          <p:nvPr/>
        </p:nvSpPr>
        <p:spPr bwMode="auto">
          <a:xfrm>
            <a:off x="7378700" y="2844800"/>
            <a:ext cx="292100" cy="731838"/>
          </a:xfrm>
          <a:prstGeom prst="curvedLeftArrow">
            <a:avLst>
              <a:gd name="adj1" fmla="val 25020"/>
              <a:gd name="adj2" fmla="val 50051"/>
              <a:gd name="adj3" fmla="val 25000"/>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2400">
              <a:latin typeface="Times New Roman" pitchFamily="18" charset="0"/>
            </a:endParaRPr>
          </a:p>
        </p:txBody>
      </p:sp>
      <p:grpSp>
        <p:nvGrpSpPr>
          <p:cNvPr id="4" name="Group 3"/>
          <p:cNvGrpSpPr/>
          <p:nvPr/>
        </p:nvGrpSpPr>
        <p:grpSpPr>
          <a:xfrm>
            <a:off x="1814746" y="1843089"/>
            <a:ext cx="6872054" cy="2728912"/>
            <a:chOff x="1814746" y="1843089"/>
            <a:chExt cx="6872054" cy="2728912"/>
          </a:xfrm>
        </p:grpSpPr>
        <p:grpSp>
          <p:nvGrpSpPr>
            <p:cNvPr id="18" name="Group 17"/>
            <p:cNvGrpSpPr>
              <a:grpSpLocks/>
            </p:cNvGrpSpPr>
            <p:nvPr/>
          </p:nvGrpSpPr>
          <p:grpSpPr bwMode="auto">
            <a:xfrm>
              <a:off x="1814746" y="1843089"/>
              <a:ext cx="6872054" cy="2728912"/>
              <a:chOff x="1882671" y="2148334"/>
              <a:chExt cx="6872237" cy="2727631"/>
            </a:xfrm>
          </p:grpSpPr>
          <p:sp>
            <p:nvSpPr>
              <p:cNvPr id="121" name="Rectangle 120"/>
              <p:cNvSpPr/>
              <p:nvPr/>
            </p:nvSpPr>
            <p:spPr>
              <a:xfrm>
                <a:off x="1882671" y="4229937"/>
                <a:ext cx="6872237" cy="646028"/>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18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36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122" name="Rectangle 121"/>
              <p:cNvSpPr/>
              <p:nvPr/>
            </p:nvSpPr>
            <p:spPr>
              <a:xfrm>
                <a:off x="1904897" y="2148334"/>
                <a:ext cx="3522212" cy="52297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0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10</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endParaRPr lang="en-US" sz="2400" dirty="0">
                  <a:solidFill>
                    <a:schemeClr val="accent2"/>
                  </a:solidFill>
                </a:endParaRPr>
              </a:p>
            </p:txBody>
          </p:sp>
        </p:grpSp>
        <p:sp>
          <p:nvSpPr>
            <p:cNvPr id="144" name="Rectangle 143"/>
            <p:cNvSpPr/>
            <p:nvPr/>
          </p:nvSpPr>
          <p:spPr bwMode="auto">
            <a:xfrm rot="5400000">
              <a:off x="2044053" y="2416027"/>
              <a:ext cx="631825" cy="461964"/>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a:t>
              </a:r>
              <a:endParaRPr lang="en-US" sz="2400" dirty="0">
                <a:solidFill>
                  <a:schemeClr val="accent2"/>
                </a:solidFill>
                <a:effectLst>
                  <a:outerShdw blurRad="38100" dist="38100" dir="2700000" algn="tl">
                    <a:srgbClr val="000000"/>
                  </a:outerShdw>
                </a:effectLst>
              </a:endParaRPr>
            </a:p>
          </p:txBody>
        </p:sp>
        <p:sp>
          <p:nvSpPr>
            <p:cNvPr id="145" name="Rectangle 144"/>
            <p:cNvSpPr/>
            <p:nvPr/>
          </p:nvSpPr>
          <p:spPr bwMode="auto">
            <a:xfrm rot="5400000">
              <a:off x="2043905" y="3805383"/>
              <a:ext cx="631825" cy="461964"/>
            </a:xfrm>
            <a:prstGeom prst="rect">
              <a:avLst/>
            </a:prstGeom>
          </p:spPr>
          <p:txBody>
            <a:bodyPr wrap="square">
              <a:spAutoFit/>
            </a:bodyPr>
            <a:lstStyle/>
            <a:p>
              <a:pPr eaLnBrk="0" hangingPunct="0">
                <a:spcBef>
                  <a:spcPct val="50000"/>
                </a:spcBef>
                <a:defRPr/>
              </a:pPr>
              <a:r>
                <a:rPr lang="en-US" sz="2400" dirty="0">
                  <a:effectLst>
                    <a:outerShdw blurRad="38100" dist="38100" dir="2700000" algn="tl">
                      <a:srgbClr val="000000"/>
                    </a:outerShdw>
                  </a:effectLst>
                </a:rPr>
                <a:t>…</a:t>
              </a:r>
              <a:endParaRPr lang="en-US" sz="2400" dirty="0">
                <a:solidFill>
                  <a:schemeClr val="accent2"/>
                </a:solidFill>
                <a:effectLst>
                  <a:outerShdw blurRad="38100" dist="38100" dir="2700000" algn="tl">
                    <a:srgbClr val="000000"/>
                  </a:outerShdw>
                </a:effectLst>
              </a:endParaRPr>
            </a:p>
          </p:txBody>
        </p:sp>
      </p:grpSp>
    </p:spTree>
    <p:extLst>
      <p:ext uri="{BB962C8B-B14F-4D97-AF65-F5344CB8AC3E}">
        <p14:creationId xmlns:p14="http://schemas.microsoft.com/office/powerpoint/2010/main" val="9116374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50"/>
                                        </p:tgtEl>
                                        <p:attrNameLst>
                                          <p:attrName>style.visibility</p:attrName>
                                        </p:attrNameLst>
                                      </p:cBhvr>
                                      <p:to>
                                        <p:strVal val="visible"/>
                                      </p:to>
                                    </p:set>
                                    <p:anim calcmode="lin" valueType="num">
                                      <p:cBhvr additive="base">
                                        <p:cTn id="7" dur="500" fill="hold"/>
                                        <p:tgtEl>
                                          <p:spTgt spid="250"/>
                                        </p:tgtEl>
                                        <p:attrNameLst>
                                          <p:attrName>ppt_x</p:attrName>
                                        </p:attrNameLst>
                                      </p:cBhvr>
                                      <p:tavLst>
                                        <p:tav tm="0">
                                          <p:val>
                                            <p:strVal val="0-#ppt_w/2"/>
                                          </p:val>
                                        </p:tav>
                                        <p:tav tm="100000">
                                          <p:val>
                                            <p:strVal val="#ppt_x"/>
                                          </p:val>
                                        </p:tav>
                                      </p:tavLst>
                                    </p:anim>
                                    <p:anim calcmode="lin" valueType="num">
                                      <p:cBhvr additive="base">
                                        <p:cTn id="8" dur="500" fill="hold"/>
                                        <p:tgtEl>
                                          <p:spTgt spid="25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3"/>
                                        </p:tgtEl>
                                        <p:attrNameLst>
                                          <p:attrName>style.visibility</p:attrName>
                                        </p:attrNameLst>
                                      </p:cBhvr>
                                      <p:to>
                                        <p:strVal val="visible"/>
                                      </p:to>
                                    </p:set>
                                    <p:anim calcmode="lin" valueType="num">
                                      <p:cBhvr additive="base">
                                        <p:cTn id="11" dur="500" fill="hold"/>
                                        <p:tgtEl>
                                          <p:spTgt spid="123"/>
                                        </p:tgtEl>
                                        <p:attrNameLst>
                                          <p:attrName>ppt_x</p:attrName>
                                        </p:attrNameLst>
                                      </p:cBhvr>
                                      <p:tavLst>
                                        <p:tav tm="0">
                                          <p:val>
                                            <p:strVal val="0-#ppt_w/2"/>
                                          </p:val>
                                        </p:tav>
                                        <p:tav tm="100000">
                                          <p:val>
                                            <p:strVal val="#ppt_x"/>
                                          </p:val>
                                        </p:tav>
                                      </p:tavLst>
                                    </p:anim>
                                    <p:anim calcmode="lin" valueType="num">
                                      <p:cBhvr additive="base">
                                        <p:cTn id="12" dur="500" fill="hold"/>
                                        <p:tgtEl>
                                          <p:spTgt spid="12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40"/>
                                        </p:tgtEl>
                                        <p:attrNameLst>
                                          <p:attrName>style.visibility</p:attrName>
                                        </p:attrNameLst>
                                      </p:cBhvr>
                                      <p:to>
                                        <p:strVal val="visible"/>
                                      </p:to>
                                    </p:set>
                                    <p:anim calcmode="lin" valueType="num">
                                      <p:cBhvr additive="base">
                                        <p:cTn id="17" dur="500" fill="hold"/>
                                        <p:tgtEl>
                                          <p:spTgt spid="140"/>
                                        </p:tgtEl>
                                        <p:attrNameLst>
                                          <p:attrName>ppt_x</p:attrName>
                                        </p:attrNameLst>
                                      </p:cBhvr>
                                      <p:tavLst>
                                        <p:tav tm="0">
                                          <p:val>
                                            <p:strVal val="0-#ppt_w/2"/>
                                          </p:val>
                                        </p:tav>
                                        <p:tav tm="100000">
                                          <p:val>
                                            <p:strVal val="#ppt_x"/>
                                          </p:val>
                                        </p:tav>
                                      </p:tavLst>
                                    </p:anim>
                                    <p:anim calcmode="lin" valueType="num">
                                      <p:cBhvr additive="base">
                                        <p:cTn id="18" dur="500" fill="hold"/>
                                        <p:tgtEl>
                                          <p:spTgt spid="14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43"/>
                                        </p:tgtEl>
                                        <p:attrNameLst>
                                          <p:attrName>style.visibility</p:attrName>
                                        </p:attrNameLst>
                                      </p:cBhvr>
                                      <p:to>
                                        <p:strVal val="visible"/>
                                      </p:to>
                                    </p:set>
                                    <p:anim calcmode="lin" valueType="num">
                                      <p:cBhvr additive="base">
                                        <p:cTn id="23" dur="500" fill="hold"/>
                                        <p:tgtEl>
                                          <p:spTgt spid="143"/>
                                        </p:tgtEl>
                                        <p:attrNameLst>
                                          <p:attrName>ppt_x</p:attrName>
                                        </p:attrNameLst>
                                      </p:cBhvr>
                                      <p:tavLst>
                                        <p:tav tm="0">
                                          <p:val>
                                            <p:strVal val="0-#ppt_w/2"/>
                                          </p:val>
                                        </p:tav>
                                        <p:tav tm="100000">
                                          <p:val>
                                            <p:strVal val="#ppt_x"/>
                                          </p:val>
                                        </p:tav>
                                      </p:tavLst>
                                    </p:anim>
                                    <p:anim calcmode="lin" valueType="num">
                                      <p:cBhvr additive="base">
                                        <p:cTn id="24" dur="500" fill="hold"/>
                                        <p:tgtEl>
                                          <p:spTgt spid="1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3972" name="Group 3"/>
          <p:cNvGrpSpPr>
            <a:grpSpLocks/>
          </p:cNvGrpSpPr>
          <p:nvPr/>
        </p:nvGrpSpPr>
        <p:grpSpPr bwMode="auto">
          <a:xfrm>
            <a:off x="2174875" y="996950"/>
            <a:ext cx="3235325" cy="346075"/>
            <a:chOff x="2175659" y="996950"/>
            <a:chExt cx="3234541" cy="346513"/>
          </a:xfrm>
        </p:grpSpPr>
        <p:sp>
          <p:nvSpPr>
            <p:cNvPr id="84099"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0"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1"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2"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3"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4"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5"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4106"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3973"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84098"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3974" name="Group 123"/>
          <p:cNvGrpSpPr>
            <a:grpSpLocks/>
          </p:cNvGrpSpPr>
          <p:nvPr/>
        </p:nvGrpSpPr>
        <p:grpSpPr bwMode="auto">
          <a:xfrm>
            <a:off x="3035300" y="495300"/>
            <a:ext cx="334963" cy="433388"/>
            <a:chOff x="1955795" y="533400"/>
            <a:chExt cx="825510" cy="901700"/>
          </a:xfrm>
        </p:grpSpPr>
        <p:cxnSp>
          <p:nvCxnSpPr>
            <p:cNvPr id="84094"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84095"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83975" name="Group 391"/>
          <p:cNvGrpSpPr>
            <a:grpSpLocks/>
          </p:cNvGrpSpPr>
          <p:nvPr/>
        </p:nvGrpSpPr>
        <p:grpSpPr bwMode="auto">
          <a:xfrm>
            <a:off x="3314700" y="830263"/>
            <a:ext cx="800100" cy="846137"/>
            <a:chOff x="3438525" y="4375150"/>
            <a:chExt cx="2263775" cy="2024063"/>
          </a:xfrm>
        </p:grpSpPr>
        <p:grpSp>
          <p:nvGrpSpPr>
            <p:cNvPr id="84014" name="Group 7"/>
            <p:cNvGrpSpPr>
              <a:grpSpLocks/>
            </p:cNvGrpSpPr>
            <p:nvPr/>
          </p:nvGrpSpPr>
          <p:grpSpPr bwMode="auto">
            <a:xfrm>
              <a:off x="5010150" y="5037138"/>
              <a:ext cx="392113" cy="403225"/>
              <a:chOff x="3156" y="3173"/>
              <a:chExt cx="247" cy="254"/>
            </a:xfrm>
          </p:grpSpPr>
          <p:sp>
            <p:nvSpPr>
              <p:cNvPr id="84082"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3"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4"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5"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84086" name="Group 12"/>
              <p:cNvGrpSpPr>
                <a:grpSpLocks/>
              </p:cNvGrpSpPr>
              <p:nvPr/>
            </p:nvGrpSpPr>
            <p:grpSpPr bwMode="auto">
              <a:xfrm>
                <a:off x="3191" y="3248"/>
                <a:ext cx="92" cy="94"/>
                <a:chOff x="3191" y="3248"/>
                <a:chExt cx="92" cy="94"/>
              </a:xfrm>
            </p:grpSpPr>
            <p:sp>
              <p:nvSpPr>
                <p:cNvPr id="84091"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92"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93"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87" name="Group 16"/>
              <p:cNvGrpSpPr>
                <a:grpSpLocks/>
              </p:cNvGrpSpPr>
              <p:nvPr/>
            </p:nvGrpSpPr>
            <p:grpSpPr bwMode="auto">
              <a:xfrm>
                <a:off x="3248" y="3231"/>
                <a:ext cx="105" cy="103"/>
                <a:chOff x="3248" y="3231"/>
                <a:chExt cx="105" cy="103"/>
              </a:xfrm>
            </p:grpSpPr>
            <p:sp>
              <p:nvSpPr>
                <p:cNvPr id="84088"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9"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90"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4015" name="Group 20"/>
            <p:cNvGrpSpPr>
              <a:grpSpLocks/>
            </p:cNvGrpSpPr>
            <p:nvPr/>
          </p:nvGrpSpPr>
          <p:grpSpPr bwMode="auto">
            <a:xfrm>
              <a:off x="3538538" y="4375150"/>
              <a:ext cx="668337" cy="528638"/>
              <a:chOff x="2229" y="2756"/>
              <a:chExt cx="421" cy="333"/>
            </a:xfrm>
          </p:grpSpPr>
          <p:sp>
            <p:nvSpPr>
              <p:cNvPr id="84071"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2"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3"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4"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5"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6"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7"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8"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9"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0"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81"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16" name="Group 32"/>
            <p:cNvGrpSpPr>
              <a:grpSpLocks/>
            </p:cNvGrpSpPr>
            <p:nvPr/>
          </p:nvGrpSpPr>
          <p:grpSpPr bwMode="auto">
            <a:xfrm>
              <a:off x="3919538" y="4921250"/>
              <a:ext cx="1287462" cy="1046163"/>
              <a:chOff x="2469" y="3100"/>
              <a:chExt cx="811" cy="659"/>
            </a:xfrm>
          </p:grpSpPr>
          <p:sp>
            <p:nvSpPr>
              <p:cNvPr id="84065"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6"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7"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8"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9"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70"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17" name="Group 39"/>
            <p:cNvGrpSpPr>
              <a:grpSpLocks/>
            </p:cNvGrpSpPr>
            <p:nvPr/>
          </p:nvGrpSpPr>
          <p:grpSpPr bwMode="auto">
            <a:xfrm>
              <a:off x="3438525" y="5808663"/>
              <a:ext cx="2263775" cy="590550"/>
              <a:chOff x="2166" y="3659"/>
              <a:chExt cx="1426" cy="372"/>
            </a:xfrm>
          </p:grpSpPr>
          <p:grpSp>
            <p:nvGrpSpPr>
              <p:cNvPr id="84018" name="Group 40"/>
              <p:cNvGrpSpPr>
                <a:grpSpLocks/>
              </p:cNvGrpSpPr>
              <p:nvPr/>
            </p:nvGrpSpPr>
            <p:grpSpPr bwMode="auto">
              <a:xfrm>
                <a:off x="2192" y="3659"/>
                <a:ext cx="1391" cy="352"/>
                <a:chOff x="2192" y="3659"/>
                <a:chExt cx="1391" cy="352"/>
              </a:xfrm>
            </p:grpSpPr>
            <p:grpSp>
              <p:nvGrpSpPr>
                <p:cNvPr id="84041" name="Group 41"/>
                <p:cNvGrpSpPr>
                  <a:grpSpLocks/>
                </p:cNvGrpSpPr>
                <p:nvPr/>
              </p:nvGrpSpPr>
              <p:grpSpPr bwMode="auto">
                <a:xfrm>
                  <a:off x="2192" y="3697"/>
                  <a:ext cx="123" cy="127"/>
                  <a:chOff x="2192" y="3697"/>
                  <a:chExt cx="123" cy="127"/>
                </a:xfrm>
              </p:grpSpPr>
              <p:sp>
                <p:nvSpPr>
                  <p:cNvPr id="84062"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3"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4"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42" name="Group 45"/>
                <p:cNvGrpSpPr>
                  <a:grpSpLocks/>
                </p:cNvGrpSpPr>
                <p:nvPr/>
              </p:nvGrpSpPr>
              <p:grpSpPr bwMode="auto">
                <a:xfrm>
                  <a:off x="2251" y="3868"/>
                  <a:ext cx="142" cy="118"/>
                  <a:chOff x="2251" y="3868"/>
                  <a:chExt cx="142" cy="118"/>
                </a:xfrm>
              </p:grpSpPr>
              <p:sp>
                <p:nvSpPr>
                  <p:cNvPr id="84059"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0"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61"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43" name="Group 49"/>
                <p:cNvGrpSpPr>
                  <a:grpSpLocks/>
                </p:cNvGrpSpPr>
                <p:nvPr/>
              </p:nvGrpSpPr>
              <p:grpSpPr bwMode="auto">
                <a:xfrm>
                  <a:off x="2388" y="3814"/>
                  <a:ext cx="132" cy="123"/>
                  <a:chOff x="2388" y="3814"/>
                  <a:chExt cx="132" cy="123"/>
                </a:xfrm>
              </p:grpSpPr>
              <p:sp>
                <p:nvSpPr>
                  <p:cNvPr id="84056"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7"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8"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44" name="Group 53"/>
                <p:cNvGrpSpPr>
                  <a:grpSpLocks/>
                </p:cNvGrpSpPr>
                <p:nvPr/>
              </p:nvGrpSpPr>
              <p:grpSpPr bwMode="auto">
                <a:xfrm>
                  <a:off x="2908" y="3881"/>
                  <a:ext cx="139" cy="113"/>
                  <a:chOff x="2908" y="3881"/>
                  <a:chExt cx="139" cy="113"/>
                </a:xfrm>
              </p:grpSpPr>
              <p:sp>
                <p:nvSpPr>
                  <p:cNvPr id="84053"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4"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5"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45" name="Group 57"/>
                <p:cNvGrpSpPr>
                  <a:grpSpLocks/>
                </p:cNvGrpSpPr>
                <p:nvPr/>
              </p:nvGrpSpPr>
              <p:grpSpPr bwMode="auto">
                <a:xfrm>
                  <a:off x="3256" y="3888"/>
                  <a:ext cx="130" cy="123"/>
                  <a:chOff x="3256" y="3888"/>
                  <a:chExt cx="130" cy="123"/>
                </a:xfrm>
              </p:grpSpPr>
              <p:sp>
                <p:nvSpPr>
                  <p:cNvPr id="84050"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1"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52"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46" name="Group 61"/>
                <p:cNvGrpSpPr>
                  <a:grpSpLocks/>
                </p:cNvGrpSpPr>
                <p:nvPr/>
              </p:nvGrpSpPr>
              <p:grpSpPr bwMode="auto">
                <a:xfrm>
                  <a:off x="3460" y="3659"/>
                  <a:ext cx="123" cy="163"/>
                  <a:chOff x="3460" y="3659"/>
                  <a:chExt cx="123" cy="163"/>
                </a:xfrm>
              </p:grpSpPr>
              <p:sp>
                <p:nvSpPr>
                  <p:cNvPr id="84047"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48"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49"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4019" name="Group 65"/>
              <p:cNvGrpSpPr>
                <a:grpSpLocks/>
              </p:cNvGrpSpPr>
              <p:nvPr/>
            </p:nvGrpSpPr>
            <p:grpSpPr bwMode="auto">
              <a:xfrm>
                <a:off x="2166" y="3758"/>
                <a:ext cx="1426" cy="273"/>
                <a:chOff x="2166" y="3758"/>
                <a:chExt cx="1426" cy="273"/>
              </a:xfrm>
            </p:grpSpPr>
            <p:sp>
              <p:nvSpPr>
                <p:cNvPr id="84020"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1"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2"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3"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4"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5"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6"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7"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8"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29"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0"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1"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2"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3"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4"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5"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6"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7"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8"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39"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40"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83976" name="Group 22"/>
          <p:cNvGrpSpPr>
            <a:grpSpLocks/>
          </p:cNvGrpSpPr>
          <p:nvPr/>
        </p:nvGrpSpPr>
        <p:grpSpPr bwMode="auto">
          <a:xfrm>
            <a:off x="533400" y="1828800"/>
            <a:ext cx="1181100" cy="1066800"/>
            <a:chOff x="1224" y="2539"/>
            <a:chExt cx="2280" cy="1785"/>
          </a:xfrm>
        </p:grpSpPr>
        <p:sp>
          <p:nvSpPr>
            <p:cNvPr id="84001"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nvGrpSpPr>
            <p:cNvPr id="84002" name="Group 24"/>
            <p:cNvGrpSpPr>
              <a:grpSpLocks/>
            </p:cNvGrpSpPr>
            <p:nvPr/>
          </p:nvGrpSpPr>
          <p:grpSpPr bwMode="auto">
            <a:xfrm>
              <a:off x="1584" y="2688"/>
              <a:ext cx="1216" cy="1440"/>
              <a:chOff x="2641" y="1488"/>
              <a:chExt cx="2655" cy="2488"/>
            </a:xfrm>
          </p:grpSpPr>
          <p:grpSp>
            <p:nvGrpSpPr>
              <p:cNvPr id="84003" name="Group 25"/>
              <p:cNvGrpSpPr>
                <a:grpSpLocks/>
              </p:cNvGrpSpPr>
              <p:nvPr/>
            </p:nvGrpSpPr>
            <p:grpSpPr bwMode="auto">
              <a:xfrm>
                <a:off x="2641" y="1488"/>
                <a:ext cx="2496" cy="2436"/>
                <a:chOff x="2641" y="1488"/>
                <a:chExt cx="2496" cy="2436"/>
              </a:xfrm>
            </p:grpSpPr>
            <p:sp>
              <p:nvSpPr>
                <p:cNvPr id="84008"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09"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10"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11"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12"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13"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4004" name="Group 32"/>
              <p:cNvGrpSpPr>
                <a:grpSpLocks/>
              </p:cNvGrpSpPr>
              <p:nvPr/>
            </p:nvGrpSpPr>
            <p:grpSpPr bwMode="auto">
              <a:xfrm>
                <a:off x="4864" y="3099"/>
                <a:ext cx="432" cy="877"/>
                <a:chOff x="4864" y="3099"/>
                <a:chExt cx="432" cy="877"/>
              </a:xfrm>
            </p:grpSpPr>
            <p:sp>
              <p:nvSpPr>
                <p:cNvPr id="84005"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06"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007"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185" name="Group 5"/>
          <p:cNvGrpSpPr>
            <a:grpSpLocks/>
          </p:cNvGrpSpPr>
          <p:nvPr/>
        </p:nvGrpSpPr>
        <p:grpSpPr bwMode="auto">
          <a:xfrm>
            <a:off x="685800" y="4419600"/>
            <a:ext cx="6323013" cy="1744663"/>
            <a:chOff x="432" y="473"/>
            <a:chExt cx="3983" cy="1099"/>
          </a:xfrm>
        </p:grpSpPr>
        <p:grpSp>
          <p:nvGrpSpPr>
            <p:cNvPr id="83985" name="Group 6"/>
            <p:cNvGrpSpPr>
              <a:grpSpLocks/>
            </p:cNvGrpSpPr>
            <p:nvPr/>
          </p:nvGrpSpPr>
          <p:grpSpPr bwMode="auto">
            <a:xfrm>
              <a:off x="534" y="768"/>
              <a:ext cx="737" cy="804"/>
              <a:chOff x="144" y="607"/>
              <a:chExt cx="737" cy="804"/>
            </a:xfrm>
          </p:grpSpPr>
          <p:grpSp>
            <p:nvGrpSpPr>
              <p:cNvPr id="83990" name="Group 7"/>
              <p:cNvGrpSpPr>
                <a:grpSpLocks noChangeAspect="1"/>
              </p:cNvGrpSpPr>
              <p:nvPr/>
            </p:nvGrpSpPr>
            <p:grpSpPr bwMode="auto">
              <a:xfrm>
                <a:off x="144" y="607"/>
                <a:ext cx="737" cy="737"/>
                <a:chOff x="2976" y="2352"/>
                <a:chExt cx="907" cy="907"/>
              </a:xfrm>
            </p:grpSpPr>
            <p:sp>
              <p:nvSpPr>
                <p:cNvPr id="83998" name="Freeform 8"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sp>
              <p:nvSpPr>
                <p:cNvPr id="83999" name="Oval 9"/>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pic>
              <p:nvPicPr>
                <p:cNvPr id="84000" name="Picture 1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3991" name="Group 11"/>
              <p:cNvGrpSpPr>
                <a:grpSpLocks noChangeAspect="1"/>
              </p:cNvGrpSpPr>
              <p:nvPr/>
            </p:nvGrpSpPr>
            <p:grpSpPr bwMode="auto">
              <a:xfrm rot="2360341">
                <a:off x="374" y="983"/>
                <a:ext cx="342" cy="428"/>
                <a:chOff x="2227" y="1194"/>
                <a:chExt cx="1944" cy="2413"/>
              </a:xfrm>
            </p:grpSpPr>
            <p:sp>
              <p:nvSpPr>
                <p:cNvPr id="83992" name="Freeform 1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993" name="Freeform 1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994" name="Freeform 1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995" name="Freeform 1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996" name="Freeform 1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997" name="Freeform 1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83986" name="Text Box 18"/>
            <p:cNvSpPr txBox="1">
              <a:spLocks noChangeArrowheads="1"/>
            </p:cNvSpPr>
            <p:nvPr/>
          </p:nvSpPr>
          <p:spPr bwMode="auto">
            <a:xfrm>
              <a:off x="1392" y="865"/>
              <a:ext cx="100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a:t>
              </a:r>
              <a:r>
                <a:rPr lang="en-US" altLang="en-US" sz="2400">
                  <a:solidFill>
                    <a:srgbClr val="33CC33"/>
                  </a:solidFill>
                  <a:latin typeface="Times New Roman" pitchFamily="18" charset="0"/>
                </a:rPr>
                <a:t>preCond</a:t>
              </a:r>
              <a:r>
                <a:rPr lang="en-CA" altLang="en-US" sz="2400">
                  <a:solidFill>
                    <a:srgbClr val="33CC33"/>
                  </a:solidFill>
                  <a:latin typeface="Times New Roman" pitchFamily="18" charset="0"/>
                </a:rPr>
                <a:t>&gt;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a:t>
              </a:r>
              <a:r>
                <a:rPr lang="en-US" altLang="en-US" sz="2400">
                  <a:solidFill>
                    <a:schemeClr val="accent2"/>
                  </a:solidFill>
                  <a:latin typeface="Times New Roman" pitchFamily="18" charset="0"/>
                </a:rPr>
                <a:t>eA</a:t>
              </a:r>
              <a:endParaRPr lang="en-CA" altLang="en-US" sz="2400" baseline="-25000">
                <a:solidFill>
                  <a:schemeClr val="accent2"/>
                </a:solidFill>
                <a:latin typeface="Times New Roman" pitchFamily="18" charset="0"/>
              </a:endParaRPr>
            </a:p>
          </p:txBody>
        </p:sp>
        <p:sp>
          <p:nvSpPr>
            <p:cNvPr id="83987" name="Text Box 19"/>
            <p:cNvSpPr txBox="1">
              <a:spLocks noChangeArrowheads="1"/>
            </p:cNvSpPr>
            <p:nvPr/>
          </p:nvSpPr>
          <p:spPr bwMode="auto">
            <a:xfrm>
              <a:off x="2984" y="1033"/>
              <a:ext cx="143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&lt;loop-invariant&gt;</a:t>
              </a:r>
            </a:p>
          </p:txBody>
        </p:sp>
        <p:sp>
          <p:nvSpPr>
            <p:cNvPr id="83988" name="AutoShape 20"/>
            <p:cNvSpPr>
              <a:spLocks noChangeArrowheads="1"/>
            </p:cNvSpPr>
            <p:nvPr/>
          </p:nvSpPr>
          <p:spPr bwMode="auto">
            <a:xfrm>
              <a:off x="2448" y="1013"/>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83989" name="Text Box 21"/>
            <p:cNvSpPr txBox="1">
              <a:spLocks noChangeArrowheads="1"/>
            </p:cNvSpPr>
            <p:nvPr/>
          </p:nvSpPr>
          <p:spPr bwMode="auto">
            <a:xfrm>
              <a:off x="432" y="473"/>
              <a:ext cx="22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Establishing Loop Invariant</a:t>
              </a:r>
              <a:endParaRPr lang="en-CA" altLang="en-US" sz="2400">
                <a:latin typeface="Times New Roman" pitchFamily="18" charset="0"/>
              </a:endParaRPr>
            </a:p>
            <a:p>
              <a:pPr eaLnBrk="1" hangingPunct="1">
                <a:spcBef>
                  <a:spcPct val="0"/>
                </a:spcBef>
              </a:pPr>
              <a:endParaRPr lang="en-CA" altLang="en-US" sz="2400">
                <a:latin typeface="Times New Roman" pitchFamily="18" charset="0"/>
              </a:endParaRPr>
            </a:p>
          </p:txBody>
        </p:sp>
      </p:grpSp>
      <p:grpSp>
        <p:nvGrpSpPr>
          <p:cNvPr id="266" name="Group 265"/>
          <p:cNvGrpSpPr>
            <a:grpSpLocks/>
          </p:cNvGrpSpPr>
          <p:nvPr/>
        </p:nvGrpSpPr>
        <p:grpSpPr bwMode="auto">
          <a:xfrm>
            <a:off x="1905001" y="1722438"/>
            <a:ext cx="5678488" cy="1541712"/>
            <a:chOff x="1904897" y="1723083"/>
            <a:chExt cx="5678639" cy="1540991"/>
          </a:xfrm>
        </p:grpSpPr>
        <p:sp>
          <p:nvSpPr>
            <p:cNvPr id="267" name="Rectangle 266"/>
            <p:cNvSpPr/>
            <p:nvPr/>
          </p:nvSpPr>
          <p:spPr>
            <a:xfrm>
              <a:off x="1923947" y="2676724"/>
              <a:ext cx="3567097" cy="461449"/>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a:t>
              </a:r>
              <a:r>
                <a:rPr lang="en-US" sz="2400" baseline="-25000" dirty="0">
                  <a:effectLst>
                    <a:outerShdw blurRad="38100" dist="38100" dir="2700000" algn="tl">
                      <a:srgbClr val="000000"/>
                    </a:outerShdw>
                  </a:effectLst>
                </a:rPr>
                <a:t>0</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bb</a:t>
              </a:r>
            </a:p>
          </p:txBody>
        </p:sp>
        <p:sp>
          <p:nvSpPr>
            <p:cNvPr id="268" name="Rectangle 267"/>
            <p:cNvSpPr/>
            <p:nvPr/>
          </p:nvSpPr>
          <p:spPr>
            <a:xfrm>
              <a:off x="1919185" y="1723083"/>
              <a:ext cx="5664351" cy="461746"/>
            </a:xfrm>
            <a:prstGeom prst="rect">
              <a:avLst/>
            </a:prstGeom>
          </p:spPr>
          <p:txBody>
            <a:bodyPr wrap="none">
              <a:spAutoFit/>
            </a:bodyPr>
            <a:lstStyle/>
            <a:p>
              <a:pPr>
                <a:defRPr/>
              </a:pPr>
              <a:r>
                <a:rPr lang="en-US" sz="2400" dirty="0">
                  <a:effectLst>
                    <a:outerShdw blurRad="38100" dist="38100" dir="2700000" algn="tl">
                      <a:srgbClr val="000000"/>
                    </a:outerShdw>
                  </a:effectLst>
                </a:rPr>
                <a:t>Some </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 of the characters have been handled.</a:t>
              </a:r>
              <a:endParaRPr lang="en-US" sz="2400" dirty="0">
                <a:solidFill>
                  <a:srgbClr val="66FF33"/>
                </a:solidFill>
                <a:effectLst>
                  <a:outerShdw blurRad="38100" dist="38100" dir="2700000" algn="tl">
                    <a:srgbClr val="000000"/>
                  </a:outerShdw>
                </a:effectLst>
              </a:endParaRPr>
            </a:p>
          </p:txBody>
        </p:sp>
        <p:sp>
          <p:nvSpPr>
            <p:cNvPr id="270" name="Rectangle 269"/>
            <p:cNvSpPr/>
            <p:nvPr/>
          </p:nvSpPr>
          <p:spPr>
            <a:xfrm>
              <a:off x="1904897" y="2148334"/>
              <a:ext cx="3432441" cy="461449"/>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0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endParaRPr lang="en-US" sz="2400" dirty="0">
                <a:solidFill>
                  <a:schemeClr val="accent2"/>
                </a:solidFill>
              </a:endParaRPr>
            </a:p>
          </p:txBody>
        </p:sp>
        <p:pic>
          <p:nvPicPr>
            <p:cNvPr id="83984" name="Picture 8" descr="stock-vector-yellow-submarine-vector-illustration-61484677"/>
            <p:cNvPicPr>
              <a:picLocks noChangeAspect="1" noChangeArrowheads="1"/>
            </p:cNvPicPr>
            <p:nvPr/>
          </p:nvPicPr>
          <p:blipFill>
            <a:blip r:embed="rId8">
              <a:extLst>
                <a:ext uri="{28A0092B-C50C-407E-A947-70E740481C1C}">
                  <a14:useLocalDpi xmlns:a14="http://schemas.microsoft.com/office/drawing/2010/main" val="0"/>
                </a:ext>
              </a:extLst>
            </a:blip>
            <a:srcRect b="7317"/>
            <a:stretch>
              <a:fillRect/>
            </a:stretch>
          </p:blipFill>
          <p:spPr bwMode="auto">
            <a:xfrm>
              <a:off x="3949874" y="3038607"/>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Curved Left Arrow 7"/>
          <p:cNvSpPr>
            <a:spLocks noChangeArrowheads="1"/>
          </p:cNvSpPr>
          <p:nvPr/>
        </p:nvSpPr>
        <p:spPr bwMode="auto">
          <a:xfrm>
            <a:off x="5283200" y="2408238"/>
            <a:ext cx="292100" cy="487362"/>
          </a:xfrm>
          <a:prstGeom prst="curvedLeftArrow">
            <a:avLst>
              <a:gd name="adj1" fmla="val 24989"/>
              <a:gd name="adj2" fmla="val 49969"/>
              <a:gd name="adj3" fmla="val 25000"/>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85"/>
                                        </p:tgtEl>
                                        <p:attrNameLst>
                                          <p:attrName>style.visibility</p:attrName>
                                        </p:attrNameLst>
                                      </p:cBhvr>
                                      <p:to>
                                        <p:strVal val="visible"/>
                                      </p:to>
                                    </p:set>
                                    <p:anim calcmode="lin" valueType="num">
                                      <p:cBhvr additive="base">
                                        <p:cTn id="7" dur="500" fill="hold"/>
                                        <p:tgtEl>
                                          <p:spTgt spid="185"/>
                                        </p:tgtEl>
                                        <p:attrNameLst>
                                          <p:attrName>ppt_x</p:attrName>
                                        </p:attrNameLst>
                                      </p:cBhvr>
                                      <p:tavLst>
                                        <p:tav tm="0">
                                          <p:val>
                                            <p:strVal val="#ppt_x"/>
                                          </p:val>
                                        </p:tav>
                                        <p:tav tm="100000">
                                          <p:val>
                                            <p:strVal val="#ppt_x"/>
                                          </p:val>
                                        </p:tav>
                                      </p:tavLst>
                                    </p:anim>
                                    <p:anim calcmode="lin" valueType="num">
                                      <p:cBhvr additive="base">
                                        <p:cTn id="8" dur="500" fill="hold"/>
                                        <p:tgtEl>
                                          <p:spTgt spid="18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66"/>
                                        </p:tgtEl>
                                        <p:attrNameLst>
                                          <p:attrName>style.visibility</p:attrName>
                                        </p:attrNameLst>
                                      </p:cBhvr>
                                      <p:to>
                                        <p:strVal val="visible"/>
                                      </p:to>
                                    </p:set>
                                    <p:anim calcmode="lin" valueType="num">
                                      <p:cBhvr additive="base">
                                        <p:cTn id="13" dur="500" fill="hold"/>
                                        <p:tgtEl>
                                          <p:spTgt spid="266"/>
                                        </p:tgtEl>
                                        <p:attrNameLst>
                                          <p:attrName>ppt_x</p:attrName>
                                        </p:attrNameLst>
                                      </p:cBhvr>
                                      <p:tavLst>
                                        <p:tav tm="0">
                                          <p:val>
                                            <p:strVal val="0-#ppt_w/2"/>
                                          </p:val>
                                        </p:tav>
                                        <p:tav tm="100000">
                                          <p:val>
                                            <p:strVal val="#ppt_x"/>
                                          </p:val>
                                        </p:tav>
                                      </p:tavLst>
                                    </p:anim>
                                    <p:anim calcmode="lin" valueType="num">
                                      <p:cBhvr additive="base">
                                        <p:cTn id="14" dur="500" fill="hold"/>
                                        <p:tgtEl>
                                          <p:spTgt spid="26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4996" name="Group 3"/>
          <p:cNvGrpSpPr>
            <a:grpSpLocks/>
          </p:cNvGrpSpPr>
          <p:nvPr/>
        </p:nvGrpSpPr>
        <p:grpSpPr bwMode="auto">
          <a:xfrm>
            <a:off x="2174875" y="996950"/>
            <a:ext cx="3235325" cy="346075"/>
            <a:chOff x="2175659" y="996950"/>
            <a:chExt cx="3234541" cy="346513"/>
          </a:xfrm>
        </p:grpSpPr>
        <p:sp>
          <p:nvSpPr>
            <p:cNvPr id="85125"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26"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27"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28"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29"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30"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31"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5132"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4997"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85124"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4998" name="Group 123"/>
          <p:cNvGrpSpPr>
            <a:grpSpLocks/>
          </p:cNvGrpSpPr>
          <p:nvPr/>
        </p:nvGrpSpPr>
        <p:grpSpPr bwMode="auto">
          <a:xfrm>
            <a:off x="3035300" y="495300"/>
            <a:ext cx="334963" cy="433388"/>
            <a:chOff x="1955795" y="533400"/>
            <a:chExt cx="825510" cy="901700"/>
          </a:xfrm>
        </p:grpSpPr>
        <p:cxnSp>
          <p:nvCxnSpPr>
            <p:cNvPr id="85120"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85121"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84999" name="Group 391"/>
          <p:cNvGrpSpPr>
            <a:grpSpLocks/>
          </p:cNvGrpSpPr>
          <p:nvPr/>
        </p:nvGrpSpPr>
        <p:grpSpPr bwMode="auto">
          <a:xfrm>
            <a:off x="3314700" y="830263"/>
            <a:ext cx="800100" cy="846137"/>
            <a:chOff x="3438525" y="4375150"/>
            <a:chExt cx="2263775" cy="2024063"/>
          </a:xfrm>
        </p:grpSpPr>
        <p:grpSp>
          <p:nvGrpSpPr>
            <p:cNvPr id="85040" name="Group 7"/>
            <p:cNvGrpSpPr>
              <a:grpSpLocks/>
            </p:cNvGrpSpPr>
            <p:nvPr/>
          </p:nvGrpSpPr>
          <p:grpSpPr bwMode="auto">
            <a:xfrm>
              <a:off x="5010150" y="5037138"/>
              <a:ext cx="392113" cy="403225"/>
              <a:chOff x="3156" y="3173"/>
              <a:chExt cx="247" cy="254"/>
            </a:xfrm>
          </p:grpSpPr>
          <p:sp>
            <p:nvSpPr>
              <p:cNvPr id="85108"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9"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0"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1"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85112" name="Group 12"/>
              <p:cNvGrpSpPr>
                <a:grpSpLocks/>
              </p:cNvGrpSpPr>
              <p:nvPr/>
            </p:nvGrpSpPr>
            <p:grpSpPr bwMode="auto">
              <a:xfrm>
                <a:off x="3191" y="3248"/>
                <a:ext cx="92" cy="94"/>
                <a:chOff x="3191" y="3248"/>
                <a:chExt cx="92" cy="94"/>
              </a:xfrm>
            </p:grpSpPr>
            <p:sp>
              <p:nvSpPr>
                <p:cNvPr id="85117"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8"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9"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113" name="Group 16"/>
              <p:cNvGrpSpPr>
                <a:grpSpLocks/>
              </p:cNvGrpSpPr>
              <p:nvPr/>
            </p:nvGrpSpPr>
            <p:grpSpPr bwMode="auto">
              <a:xfrm>
                <a:off x="3248" y="3231"/>
                <a:ext cx="105" cy="103"/>
                <a:chOff x="3248" y="3231"/>
                <a:chExt cx="105" cy="103"/>
              </a:xfrm>
            </p:grpSpPr>
            <p:sp>
              <p:nvSpPr>
                <p:cNvPr id="85114"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5"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16"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5041" name="Group 20"/>
            <p:cNvGrpSpPr>
              <a:grpSpLocks/>
            </p:cNvGrpSpPr>
            <p:nvPr/>
          </p:nvGrpSpPr>
          <p:grpSpPr bwMode="auto">
            <a:xfrm>
              <a:off x="3538538" y="4375150"/>
              <a:ext cx="668337" cy="528638"/>
              <a:chOff x="2229" y="2756"/>
              <a:chExt cx="421" cy="333"/>
            </a:xfrm>
          </p:grpSpPr>
          <p:sp>
            <p:nvSpPr>
              <p:cNvPr id="85097"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8"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9"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0"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1"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2"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3"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4"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5"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6"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107"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42" name="Group 32"/>
            <p:cNvGrpSpPr>
              <a:grpSpLocks/>
            </p:cNvGrpSpPr>
            <p:nvPr/>
          </p:nvGrpSpPr>
          <p:grpSpPr bwMode="auto">
            <a:xfrm>
              <a:off x="3919538" y="4921250"/>
              <a:ext cx="1287462" cy="1046163"/>
              <a:chOff x="2469" y="3100"/>
              <a:chExt cx="811" cy="659"/>
            </a:xfrm>
          </p:grpSpPr>
          <p:sp>
            <p:nvSpPr>
              <p:cNvPr id="85091"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2"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3"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4"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5"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6"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43" name="Group 39"/>
            <p:cNvGrpSpPr>
              <a:grpSpLocks/>
            </p:cNvGrpSpPr>
            <p:nvPr/>
          </p:nvGrpSpPr>
          <p:grpSpPr bwMode="auto">
            <a:xfrm>
              <a:off x="3438525" y="5808663"/>
              <a:ext cx="2263775" cy="590550"/>
              <a:chOff x="2166" y="3659"/>
              <a:chExt cx="1426" cy="372"/>
            </a:xfrm>
          </p:grpSpPr>
          <p:grpSp>
            <p:nvGrpSpPr>
              <p:cNvPr id="85044" name="Group 40"/>
              <p:cNvGrpSpPr>
                <a:grpSpLocks/>
              </p:cNvGrpSpPr>
              <p:nvPr/>
            </p:nvGrpSpPr>
            <p:grpSpPr bwMode="auto">
              <a:xfrm>
                <a:off x="2192" y="3659"/>
                <a:ext cx="1391" cy="352"/>
                <a:chOff x="2192" y="3659"/>
                <a:chExt cx="1391" cy="352"/>
              </a:xfrm>
            </p:grpSpPr>
            <p:grpSp>
              <p:nvGrpSpPr>
                <p:cNvPr id="85067" name="Group 41"/>
                <p:cNvGrpSpPr>
                  <a:grpSpLocks/>
                </p:cNvGrpSpPr>
                <p:nvPr/>
              </p:nvGrpSpPr>
              <p:grpSpPr bwMode="auto">
                <a:xfrm>
                  <a:off x="2192" y="3697"/>
                  <a:ext cx="123" cy="127"/>
                  <a:chOff x="2192" y="3697"/>
                  <a:chExt cx="123" cy="127"/>
                </a:xfrm>
              </p:grpSpPr>
              <p:sp>
                <p:nvSpPr>
                  <p:cNvPr id="85088"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9"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90"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68" name="Group 45"/>
                <p:cNvGrpSpPr>
                  <a:grpSpLocks/>
                </p:cNvGrpSpPr>
                <p:nvPr/>
              </p:nvGrpSpPr>
              <p:grpSpPr bwMode="auto">
                <a:xfrm>
                  <a:off x="2251" y="3868"/>
                  <a:ext cx="142" cy="118"/>
                  <a:chOff x="2251" y="3868"/>
                  <a:chExt cx="142" cy="118"/>
                </a:xfrm>
              </p:grpSpPr>
              <p:sp>
                <p:nvSpPr>
                  <p:cNvPr id="85085"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6"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7"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69" name="Group 49"/>
                <p:cNvGrpSpPr>
                  <a:grpSpLocks/>
                </p:cNvGrpSpPr>
                <p:nvPr/>
              </p:nvGrpSpPr>
              <p:grpSpPr bwMode="auto">
                <a:xfrm>
                  <a:off x="2388" y="3814"/>
                  <a:ext cx="132" cy="123"/>
                  <a:chOff x="2388" y="3814"/>
                  <a:chExt cx="132" cy="123"/>
                </a:xfrm>
              </p:grpSpPr>
              <p:sp>
                <p:nvSpPr>
                  <p:cNvPr id="85082"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3"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4"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70" name="Group 53"/>
                <p:cNvGrpSpPr>
                  <a:grpSpLocks/>
                </p:cNvGrpSpPr>
                <p:nvPr/>
              </p:nvGrpSpPr>
              <p:grpSpPr bwMode="auto">
                <a:xfrm>
                  <a:off x="2908" y="3881"/>
                  <a:ext cx="139" cy="113"/>
                  <a:chOff x="2908" y="3881"/>
                  <a:chExt cx="139" cy="113"/>
                </a:xfrm>
              </p:grpSpPr>
              <p:sp>
                <p:nvSpPr>
                  <p:cNvPr id="85079"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0"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81"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71" name="Group 57"/>
                <p:cNvGrpSpPr>
                  <a:grpSpLocks/>
                </p:cNvGrpSpPr>
                <p:nvPr/>
              </p:nvGrpSpPr>
              <p:grpSpPr bwMode="auto">
                <a:xfrm>
                  <a:off x="3256" y="3888"/>
                  <a:ext cx="130" cy="123"/>
                  <a:chOff x="3256" y="3888"/>
                  <a:chExt cx="130" cy="123"/>
                </a:xfrm>
              </p:grpSpPr>
              <p:sp>
                <p:nvSpPr>
                  <p:cNvPr id="85076"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77"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78"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72" name="Group 61"/>
                <p:cNvGrpSpPr>
                  <a:grpSpLocks/>
                </p:cNvGrpSpPr>
                <p:nvPr/>
              </p:nvGrpSpPr>
              <p:grpSpPr bwMode="auto">
                <a:xfrm>
                  <a:off x="3460" y="3659"/>
                  <a:ext cx="123" cy="163"/>
                  <a:chOff x="3460" y="3659"/>
                  <a:chExt cx="123" cy="163"/>
                </a:xfrm>
              </p:grpSpPr>
              <p:sp>
                <p:nvSpPr>
                  <p:cNvPr id="85073"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74"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75"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5045" name="Group 65"/>
              <p:cNvGrpSpPr>
                <a:grpSpLocks/>
              </p:cNvGrpSpPr>
              <p:nvPr/>
            </p:nvGrpSpPr>
            <p:grpSpPr bwMode="auto">
              <a:xfrm>
                <a:off x="2166" y="3758"/>
                <a:ext cx="1426" cy="273"/>
                <a:chOff x="2166" y="3758"/>
                <a:chExt cx="1426" cy="273"/>
              </a:xfrm>
            </p:grpSpPr>
            <p:sp>
              <p:nvSpPr>
                <p:cNvPr id="85046"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47"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48"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49"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0"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1"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2"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3"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4"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5"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6"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7"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8"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59"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0"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1"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2"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3"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4"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5"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66"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18" name="Group 17"/>
          <p:cNvGrpSpPr>
            <a:grpSpLocks/>
          </p:cNvGrpSpPr>
          <p:nvPr/>
        </p:nvGrpSpPr>
        <p:grpSpPr bwMode="auto">
          <a:xfrm>
            <a:off x="1882775" y="1722438"/>
            <a:ext cx="6718300" cy="1892300"/>
            <a:chOff x="1882671" y="1723083"/>
            <a:chExt cx="6718479" cy="1891415"/>
          </a:xfrm>
        </p:grpSpPr>
        <p:sp>
          <p:nvSpPr>
            <p:cNvPr id="117" name="Rectangle 116"/>
            <p:cNvSpPr/>
            <p:nvPr/>
          </p:nvSpPr>
          <p:spPr>
            <a:xfrm>
              <a:off x="1923947" y="2676724"/>
              <a:ext cx="6644945" cy="46144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n</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bbbbb</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119" name="Rectangle 118"/>
            <p:cNvSpPr/>
            <p:nvPr/>
          </p:nvSpPr>
          <p:spPr>
            <a:xfrm>
              <a:off x="1919185" y="1723083"/>
              <a:ext cx="5126174" cy="461746"/>
            </a:xfrm>
            <a:prstGeom prst="rect">
              <a:avLst/>
            </a:prstGeom>
          </p:spPr>
          <p:txBody>
            <a:bodyPr wrap="none">
              <a:spAutoFit/>
            </a:bodyPr>
            <a:lstStyle/>
            <a:p>
              <a:pPr>
                <a:defRPr/>
              </a:pPr>
              <a:r>
                <a:rPr lang="en-US" sz="2400" dirty="0">
                  <a:solidFill>
                    <a:srgbClr val="FF0000"/>
                  </a:solidFill>
                  <a:effectLst>
                    <a:outerShdw blurRad="38100" dist="38100" dir="2700000" algn="tl">
                      <a:srgbClr val="000000"/>
                    </a:outerShdw>
                  </a:effectLst>
                </a:rPr>
                <a:t>All</a:t>
              </a:r>
              <a:r>
                <a:rPr lang="en-US" sz="2400" dirty="0">
                  <a:effectLst>
                    <a:outerShdw blurRad="38100" dist="38100" dir="2700000" algn="tl">
                      <a:srgbClr val="000000"/>
                    </a:outerShdw>
                  </a:effectLst>
                </a:rPr>
                <a:t> of the characters have been handled.</a:t>
              </a:r>
              <a:endParaRPr lang="en-US" sz="2400" dirty="0">
                <a:solidFill>
                  <a:srgbClr val="66FF33"/>
                </a:solidFill>
                <a:effectLst>
                  <a:outerShdw blurRad="38100" dist="38100" dir="2700000" algn="tl">
                    <a:srgbClr val="000000"/>
                  </a:outerShdw>
                </a:effectLst>
              </a:endParaRPr>
            </a:p>
          </p:txBody>
        </p:sp>
        <p:sp>
          <p:nvSpPr>
            <p:cNvPr id="121" name="Rectangle 120"/>
            <p:cNvSpPr/>
            <p:nvPr/>
          </p:nvSpPr>
          <p:spPr>
            <a:xfrm>
              <a:off x="1882671" y="3152751"/>
              <a:ext cx="6718479" cy="461747"/>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1800" dirty="0">
                  <a:effectLst>
                    <a:outerShdw blurRad="38100" dist="38100" dir="2700000" algn="tl">
                      <a:srgbClr val="000000"/>
                    </a:outerShdw>
                  </a:effectLst>
                </a:rPr>
                <a:t>  </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5039"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686822" y="3038607"/>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5001" name="Group 22"/>
          <p:cNvGrpSpPr>
            <a:grpSpLocks/>
          </p:cNvGrpSpPr>
          <p:nvPr/>
        </p:nvGrpSpPr>
        <p:grpSpPr bwMode="auto">
          <a:xfrm>
            <a:off x="533400" y="1828800"/>
            <a:ext cx="1181100" cy="1066800"/>
            <a:chOff x="1224" y="2539"/>
            <a:chExt cx="2280" cy="1785"/>
          </a:xfrm>
        </p:grpSpPr>
        <p:sp>
          <p:nvSpPr>
            <p:cNvPr id="85022"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85023" name="Group 24"/>
            <p:cNvGrpSpPr>
              <a:grpSpLocks/>
            </p:cNvGrpSpPr>
            <p:nvPr/>
          </p:nvGrpSpPr>
          <p:grpSpPr bwMode="auto">
            <a:xfrm>
              <a:off x="1584" y="2688"/>
              <a:ext cx="1216" cy="1440"/>
              <a:chOff x="2641" y="1488"/>
              <a:chExt cx="2655" cy="2488"/>
            </a:xfrm>
          </p:grpSpPr>
          <p:grpSp>
            <p:nvGrpSpPr>
              <p:cNvPr id="85024" name="Group 25"/>
              <p:cNvGrpSpPr>
                <a:grpSpLocks/>
              </p:cNvGrpSpPr>
              <p:nvPr/>
            </p:nvGrpSpPr>
            <p:grpSpPr bwMode="auto">
              <a:xfrm>
                <a:off x="2641" y="1488"/>
                <a:ext cx="2496" cy="2436"/>
                <a:chOff x="2641" y="1488"/>
                <a:chExt cx="2496" cy="2436"/>
              </a:xfrm>
            </p:grpSpPr>
            <p:sp>
              <p:nvSpPr>
                <p:cNvPr id="85029"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30"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31"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32"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33"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34"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5025" name="Group 32"/>
              <p:cNvGrpSpPr>
                <a:grpSpLocks/>
              </p:cNvGrpSpPr>
              <p:nvPr/>
            </p:nvGrpSpPr>
            <p:grpSpPr bwMode="auto">
              <a:xfrm>
                <a:off x="4864" y="3099"/>
                <a:ext cx="432" cy="877"/>
                <a:chOff x="4864" y="3099"/>
                <a:chExt cx="432" cy="877"/>
              </a:xfrm>
            </p:grpSpPr>
            <p:sp>
              <p:nvSpPr>
                <p:cNvPr id="85026"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27"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28"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68" name="Curved Left Arrow 267"/>
          <p:cNvSpPr>
            <a:spLocks noChangeArrowheads="1"/>
          </p:cNvSpPr>
          <p:nvPr/>
        </p:nvSpPr>
        <p:spPr bwMode="auto">
          <a:xfrm>
            <a:off x="8394700" y="2865438"/>
            <a:ext cx="292100" cy="487362"/>
          </a:xfrm>
          <a:prstGeom prst="curvedLeftArrow">
            <a:avLst>
              <a:gd name="adj1" fmla="val 24989"/>
              <a:gd name="adj2" fmla="val 49969"/>
              <a:gd name="adj3" fmla="val 25000"/>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2400">
              <a:latin typeface="Times New Roman" pitchFamily="18" charset="0"/>
            </a:endParaRPr>
          </a:p>
        </p:txBody>
      </p:sp>
      <p:grpSp>
        <p:nvGrpSpPr>
          <p:cNvPr id="4" name="Group 3"/>
          <p:cNvGrpSpPr/>
          <p:nvPr/>
        </p:nvGrpSpPr>
        <p:grpSpPr>
          <a:xfrm>
            <a:off x="928688" y="4343400"/>
            <a:ext cx="6310312" cy="1668463"/>
            <a:chOff x="928688" y="4343400"/>
            <a:chExt cx="6310312" cy="1668463"/>
          </a:xfrm>
        </p:grpSpPr>
        <p:grpSp>
          <p:nvGrpSpPr>
            <p:cNvPr id="185" name="Group 22"/>
            <p:cNvGrpSpPr>
              <a:grpSpLocks/>
            </p:cNvGrpSpPr>
            <p:nvPr/>
          </p:nvGrpSpPr>
          <p:grpSpPr bwMode="auto">
            <a:xfrm>
              <a:off x="928688" y="4343400"/>
              <a:ext cx="6310312" cy="1668463"/>
              <a:chOff x="489" y="2741"/>
              <a:chExt cx="3975" cy="1051"/>
            </a:xfrm>
          </p:grpSpPr>
          <p:sp>
            <p:nvSpPr>
              <p:cNvPr id="85004" name="Text Box 23"/>
              <p:cNvSpPr txBox="1">
                <a:spLocks noChangeArrowheads="1"/>
              </p:cNvSpPr>
              <p:nvPr/>
            </p:nvSpPr>
            <p:spPr bwMode="auto">
              <a:xfrm>
                <a:off x="1353" y="3036"/>
                <a:ext cx="1431"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&lt;loop-invariant&gt;</a:t>
                </a:r>
              </a:p>
              <a:p>
                <a:pPr eaLnBrk="1" hangingPunct="1">
                  <a:spcBef>
                    <a:spcPct val="0"/>
                  </a:spcBef>
                </a:pP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a:t>
                </a:r>
                <a:r>
                  <a:rPr lang="en-US" altLang="en-US" sz="2400">
                    <a:solidFill>
                      <a:schemeClr val="accent2"/>
                    </a:solidFill>
                    <a:latin typeface="Times New Roman" pitchFamily="18" charset="0"/>
                  </a:rPr>
                  <a:t>C</a:t>
                </a:r>
                <a:endParaRPr lang="en-CA" altLang="en-US" sz="2400">
                  <a:solidFill>
                    <a:schemeClr val="accent2"/>
                  </a:solidFill>
                  <a:latin typeface="Times New Roman" pitchFamily="18" charset="0"/>
                </a:endParaRPr>
              </a:p>
            </p:txBody>
          </p:sp>
          <p:sp>
            <p:nvSpPr>
              <p:cNvPr id="85005" name="Text Box 24"/>
              <p:cNvSpPr txBox="1">
                <a:spLocks noChangeArrowheads="1"/>
              </p:cNvSpPr>
              <p:nvPr/>
            </p:nvSpPr>
            <p:spPr bwMode="auto">
              <a:xfrm>
                <a:off x="3386" y="3269"/>
                <a:ext cx="10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a:t>
                </a:r>
                <a:r>
                  <a:rPr lang="en-CA" altLang="en-US" sz="2400" dirty="0" err="1">
                    <a:solidFill>
                      <a:srgbClr val="33CC33"/>
                    </a:solidFill>
                    <a:latin typeface="Times New Roman" pitchFamily="18" charset="0"/>
                  </a:rPr>
                  <a:t>postCond</a:t>
                </a:r>
                <a:r>
                  <a:rPr lang="en-CA" altLang="en-US" sz="2400" dirty="0">
                    <a:solidFill>
                      <a:srgbClr val="33CC33"/>
                    </a:solidFill>
                    <a:latin typeface="Times New Roman" pitchFamily="18" charset="0"/>
                  </a:rPr>
                  <a:t>&gt;</a:t>
                </a:r>
              </a:p>
              <a:p>
                <a:pPr eaLnBrk="1" hangingPunct="1">
                  <a:spcBef>
                    <a:spcPct val="0"/>
                  </a:spcBef>
                </a:pPr>
                <a:endParaRPr lang="en-CA" altLang="en-US" sz="2400" dirty="0">
                  <a:solidFill>
                    <a:srgbClr val="33CC33"/>
                  </a:solidFill>
                  <a:latin typeface="Times New Roman" pitchFamily="18" charset="0"/>
                </a:endParaRPr>
              </a:p>
            </p:txBody>
          </p:sp>
          <p:sp>
            <p:nvSpPr>
              <p:cNvPr id="85006" name="AutoShape 25"/>
              <p:cNvSpPr>
                <a:spLocks noChangeArrowheads="1"/>
              </p:cNvSpPr>
              <p:nvPr/>
            </p:nvSpPr>
            <p:spPr bwMode="auto">
              <a:xfrm>
                <a:off x="2832" y="3236"/>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85007" name="Text Box 26"/>
              <p:cNvSpPr txBox="1">
                <a:spLocks noChangeArrowheads="1"/>
              </p:cNvSpPr>
              <p:nvPr/>
            </p:nvSpPr>
            <p:spPr bwMode="auto">
              <a:xfrm>
                <a:off x="489" y="2741"/>
                <a:ext cx="16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latin typeface="Times New Roman" pitchFamily="18" charset="0"/>
                  </a:rPr>
                  <a:t>Clean up loose ends</a:t>
                </a:r>
              </a:p>
              <a:p>
                <a:pPr eaLnBrk="1" hangingPunct="1">
                  <a:spcBef>
                    <a:spcPct val="0"/>
                  </a:spcBef>
                </a:pPr>
                <a:endParaRPr lang="en-CA" altLang="en-US" sz="2400">
                  <a:latin typeface="Times New Roman" pitchFamily="18" charset="0"/>
                </a:endParaRPr>
              </a:p>
            </p:txBody>
          </p:sp>
          <p:grpSp>
            <p:nvGrpSpPr>
              <p:cNvPr id="85008" name="Group 27"/>
              <p:cNvGrpSpPr>
                <a:grpSpLocks noChangeAspect="1"/>
              </p:cNvGrpSpPr>
              <p:nvPr/>
            </p:nvGrpSpPr>
            <p:grpSpPr bwMode="auto">
              <a:xfrm>
                <a:off x="543" y="3024"/>
                <a:ext cx="705" cy="737"/>
                <a:chOff x="4641" y="2352"/>
                <a:chExt cx="735" cy="768"/>
              </a:xfrm>
            </p:grpSpPr>
            <p:sp>
              <p:nvSpPr>
                <p:cNvPr id="85009" name="Freeform 28"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85010" name="Group 29"/>
                <p:cNvGrpSpPr>
                  <a:grpSpLocks noChangeAspect="1"/>
                </p:cNvGrpSpPr>
                <p:nvPr/>
              </p:nvGrpSpPr>
              <p:grpSpPr bwMode="auto">
                <a:xfrm>
                  <a:off x="4703" y="2655"/>
                  <a:ext cx="208" cy="170"/>
                  <a:chOff x="1728" y="2064"/>
                  <a:chExt cx="768" cy="672"/>
                </a:xfrm>
              </p:grpSpPr>
              <p:sp>
                <p:nvSpPr>
                  <p:cNvPr id="85020" name="AutoShape 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85021" name="Line 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85011" name="Oval 32"/>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sp>
              <p:nvSpPr>
                <p:cNvPr id="85012" name="Picture 33"/>
                <p:cNvSpPr>
                  <a:spLocks noChangeAspect="1" noChangeArrowheads="1"/>
                </p:cNvSpPr>
                <p:nvPr/>
              </p:nvSpPr>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p>
              </p:txBody>
            </p:sp>
            <p:grpSp>
              <p:nvGrpSpPr>
                <p:cNvPr id="85013" name="Group 34"/>
                <p:cNvGrpSpPr>
                  <a:grpSpLocks noChangeAspect="1"/>
                </p:cNvGrpSpPr>
                <p:nvPr/>
              </p:nvGrpSpPr>
              <p:grpSpPr bwMode="auto">
                <a:xfrm rot="2360341">
                  <a:off x="4794" y="2352"/>
                  <a:ext cx="342" cy="428"/>
                  <a:chOff x="2227" y="1194"/>
                  <a:chExt cx="1944" cy="2413"/>
                </a:xfrm>
              </p:grpSpPr>
              <p:sp>
                <p:nvSpPr>
                  <p:cNvPr id="85014" name="Freeform 35"/>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5" name="Freeform 36"/>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6" name="Freeform 37"/>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7" name="Freeform 38"/>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8" name="Freeform 39"/>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9" name="Freeform 40"/>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160" name="Picture 3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550405" y="5253498"/>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0-#ppt_w/2"/>
                                          </p:val>
                                        </p:tav>
                                        <p:tav tm="100000">
                                          <p:val>
                                            <p:strVal val="#ppt_x"/>
                                          </p:val>
                                        </p:tav>
                                      </p:tavLst>
                                    </p:anim>
                                    <p:anim calcmode="lin" valueType="num">
                                      <p:cBhvr additive="base">
                                        <p:cTn id="14"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68"/>
                                        </p:tgtEl>
                                        <p:attrNameLst>
                                          <p:attrName>style.visibility</p:attrName>
                                        </p:attrNameLst>
                                      </p:cBhvr>
                                      <p:to>
                                        <p:strVal val="visible"/>
                                      </p:to>
                                    </p:set>
                                    <p:anim calcmode="lin" valueType="num">
                                      <p:cBhvr additive="base">
                                        <p:cTn id="19" dur="500" fill="hold"/>
                                        <p:tgtEl>
                                          <p:spTgt spid="268"/>
                                        </p:tgtEl>
                                        <p:attrNameLst>
                                          <p:attrName>ppt_x</p:attrName>
                                        </p:attrNameLst>
                                      </p:cBhvr>
                                      <p:tavLst>
                                        <p:tav tm="0">
                                          <p:val>
                                            <p:strVal val="0-#ppt_w/2"/>
                                          </p:val>
                                        </p:tav>
                                        <p:tav tm="100000">
                                          <p:val>
                                            <p:strVal val="#ppt_x"/>
                                          </p:val>
                                        </p:tav>
                                      </p:tavLst>
                                    </p:anim>
                                    <p:anim calcmode="lin" valueType="num">
                                      <p:cBhvr additive="base">
                                        <p:cTn id="20" dur="500" fill="hold"/>
                                        <p:tgtEl>
                                          <p:spTgt spid="2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6020" name="Group 3"/>
          <p:cNvGrpSpPr>
            <a:grpSpLocks/>
          </p:cNvGrpSpPr>
          <p:nvPr/>
        </p:nvGrpSpPr>
        <p:grpSpPr bwMode="auto">
          <a:xfrm>
            <a:off x="2174875" y="996950"/>
            <a:ext cx="3235325" cy="346075"/>
            <a:chOff x="2175659" y="996950"/>
            <a:chExt cx="3234541" cy="346513"/>
          </a:xfrm>
        </p:grpSpPr>
        <p:sp>
          <p:nvSpPr>
            <p:cNvPr id="86156"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57"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58"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59"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60"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61"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62"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163"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6021"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86155"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86022" name="Group 123"/>
          <p:cNvGrpSpPr>
            <a:grpSpLocks/>
          </p:cNvGrpSpPr>
          <p:nvPr/>
        </p:nvGrpSpPr>
        <p:grpSpPr bwMode="auto">
          <a:xfrm>
            <a:off x="3035300" y="495300"/>
            <a:ext cx="334963" cy="433388"/>
            <a:chOff x="1955795" y="533400"/>
            <a:chExt cx="825510" cy="901700"/>
          </a:xfrm>
        </p:grpSpPr>
        <p:cxnSp>
          <p:nvCxnSpPr>
            <p:cNvPr id="86151"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86152"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86023" name="Group 391"/>
          <p:cNvGrpSpPr>
            <a:grpSpLocks/>
          </p:cNvGrpSpPr>
          <p:nvPr/>
        </p:nvGrpSpPr>
        <p:grpSpPr bwMode="auto">
          <a:xfrm>
            <a:off x="3314700" y="830263"/>
            <a:ext cx="800100" cy="846137"/>
            <a:chOff x="3438525" y="4375150"/>
            <a:chExt cx="2263775" cy="2024063"/>
          </a:xfrm>
        </p:grpSpPr>
        <p:grpSp>
          <p:nvGrpSpPr>
            <p:cNvPr id="86071" name="Group 7"/>
            <p:cNvGrpSpPr>
              <a:grpSpLocks/>
            </p:cNvGrpSpPr>
            <p:nvPr/>
          </p:nvGrpSpPr>
          <p:grpSpPr bwMode="auto">
            <a:xfrm>
              <a:off x="5010150" y="5037138"/>
              <a:ext cx="392113" cy="403225"/>
              <a:chOff x="3156" y="3173"/>
              <a:chExt cx="247" cy="254"/>
            </a:xfrm>
          </p:grpSpPr>
          <p:sp>
            <p:nvSpPr>
              <p:cNvPr id="86139"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0"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1"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2"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86143" name="Group 12"/>
              <p:cNvGrpSpPr>
                <a:grpSpLocks/>
              </p:cNvGrpSpPr>
              <p:nvPr/>
            </p:nvGrpSpPr>
            <p:grpSpPr bwMode="auto">
              <a:xfrm>
                <a:off x="3191" y="3248"/>
                <a:ext cx="92" cy="94"/>
                <a:chOff x="3191" y="3248"/>
                <a:chExt cx="92" cy="94"/>
              </a:xfrm>
            </p:grpSpPr>
            <p:sp>
              <p:nvSpPr>
                <p:cNvPr id="86148"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9"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50"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144" name="Group 16"/>
              <p:cNvGrpSpPr>
                <a:grpSpLocks/>
              </p:cNvGrpSpPr>
              <p:nvPr/>
            </p:nvGrpSpPr>
            <p:grpSpPr bwMode="auto">
              <a:xfrm>
                <a:off x="3248" y="3231"/>
                <a:ext cx="105" cy="103"/>
                <a:chOff x="3248" y="3231"/>
                <a:chExt cx="105" cy="103"/>
              </a:xfrm>
            </p:grpSpPr>
            <p:sp>
              <p:nvSpPr>
                <p:cNvPr id="86145"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6"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47"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6072" name="Group 20"/>
            <p:cNvGrpSpPr>
              <a:grpSpLocks/>
            </p:cNvGrpSpPr>
            <p:nvPr/>
          </p:nvGrpSpPr>
          <p:grpSpPr bwMode="auto">
            <a:xfrm>
              <a:off x="3538538" y="4375150"/>
              <a:ext cx="668337" cy="528638"/>
              <a:chOff x="2229" y="2756"/>
              <a:chExt cx="421" cy="333"/>
            </a:xfrm>
          </p:grpSpPr>
          <p:sp>
            <p:nvSpPr>
              <p:cNvPr id="86128"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9"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0"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1"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2"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3"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4"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5"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6"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7"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38"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073" name="Group 32"/>
            <p:cNvGrpSpPr>
              <a:grpSpLocks/>
            </p:cNvGrpSpPr>
            <p:nvPr/>
          </p:nvGrpSpPr>
          <p:grpSpPr bwMode="auto">
            <a:xfrm>
              <a:off x="3919538" y="4921250"/>
              <a:ext cx="1287462" cy="1046163"/>
              <a:chOff x="2469" y="3100"/>
              <a:chExt cx="811" cy="659"/>
            </a:xfrm>
          </p:grpSpPr>
          <p:sp>
            <p:nvSpPr>
              <p:cNvPr id="86122"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3"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4"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5"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6"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7"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074" name="Group 39"/>
            <p:cNvGrpSpPr>
              <a:grpSpLocks/>
            </p:cNvGrpSpPr>
            <p:nvPr/>
          </p:nvGrpSpPr>
          <p:grpSpPr bwMode="auto">
            <a:xfrm>
              <a:off x="3438525" y="5808663"/>
              <a:ext cx="2263775" cy="590550"/>
              <a:chOff x="2166" y="3659"/>
              <a:chExt cx="1426" cy="372"/>
            </a:xfrm>
          </p:grpSpPr>
          <p:grpSp>
            <p:nvGrpSpPr>
              <p:cNvPr id="86075" name="Group 40"/>
              <p:cNvGrpSpPr>
                <a:grpSpLocks/>
              </p:cNvGrpSpPr>
              <p:nvPr/>
            </p:nvGrpSpPr>
            <p:grpSpPr bwMode="auto">
              <a:xfrm>
                <a:off x="2192" y="3659"/>
                <a:ext cx="1391" cy="352"/>
                <a:chOff x="2192" y="3659"/>
                <a:chExt cx="1391" cy="352"/>
              </a:xfrm>
            </p:grpSpPr>
            <p:grpSp>
              <p:nvGrpSpPr>
                <p:cNvPr id="86098" name="Group 41"/>
                <p:cNvGrpSpPr>
                  <a:grpSpLocks/>
                </p:cNvGrpSpPr>
                <p:nvPr/>
              </p:nvGrpSpPr>
              <p:grpSpPr bwMode="auto">
                <a:xfrm>
                  <a:off x="2192" y="3697"/>
                  <a:ext cx="123" cy="127"/>
                  <a:chOff x="2192" y="3697"/>
                  <a:chExt cx="123" cy="127"/>
                </a:xfrm>
              </p:grpSpPr>
              <p:sp>
                <p:nvSpPr>
                  <p:cNvPr id="86119"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0"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21"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099" name="Group 45"/>
                <p:cNvGrpSpPr>
                  <a:grpSpLocks/>
                </p:cNvGrpSpPr>
                <p:nvPr/>
              </p:nvGrpSpPr>
              <p:grpSpPr bwMode="auto">
                <a:xfrm>
                  <a:off x="2251" y="3868"/>
                  <a:ext cx="142" cy="118"/>
                  <a:chOff x="2251" y="3868"/>
                  <a:chExt cx="142" cy="118"/>
                </a:xfrm>
              </p:grpSpPr>
              <p:sp>
                <p:nvSpPr>
                  <p:cNvPr id="86116"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7"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8"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100" name="Group 49"/>
                <p:cNvGrpSpPr>
                  <a:grpSpLocks/>
                </p:cNvGrpSpPr>
                <p:nvPr/>
              </p:nvGrpSpPr>
              <p:grpSpPr bwMode="auto">
                <a:xfrm>
                  <a:off x="2388" y="3814"/>
                  <a:ext cx="132" cy="123"/>
                  <a:chOff x="2388" y="3814"/>
                  <a:chExt cx="132" cy="123"/>
                </a:xfrm>
              </p:grpSpPr>
              <p:sp>
                <p:nvSpPr>
                  <p:cNvPr id="86113"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4"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5"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101" name="Group 53"/>
                <p:cNvGrpSpPr>
                  <a:grpSpLocks/>
                </p:cNvGrpSpPr>
                <p:nvPr/>
              </p:nvGrpSpPr>
              <p:grpSpPr bwMode="auto">
                <a:xfrm>
                  <a:off x="2908" y="3881"/>
                  <a:ext cx="139" cy="113"/>
                  <a:chOff x="2908" y="3881"/>
                  <a:chExt cx="139" cy="113"/>
                </a:xfrm>
              </p:grpSpPr>
              <p:sp>
                <p:nvSpPr>
                  <p:cNvPr id="86110"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1"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12"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102" name="Group 57"/>
                <p:cNvGrpSpPr>
                  <a:grpSpLocks/>
                </p:cNvGrpSpPr>
                <p:nvPr/>
              </p:nvGrpSpPr>
              <p:grpSpPr bwMode="auto">
                <a:xfrm>
                  <a:off x="3256" y="3888"/>
                  <a:ext cx="130" cy="123"/>
                  <a:chOff x="3256" y="3888"/>
                  <a:chExt cx="130" cy="123"/>
                </a:xfrm>
              </p:grpSpPr>
              <p:sp>
                <p:nvSpPr>
                  <p:cNvPr id="86107"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08"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09"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103" name="Group 61"/>
                <p:cNvGrpSpPr>
                  <a:grpSpLocks/>
                </p:cNvGrpSpPr>
                <p:nvPr/>
              </p:nvGrpSpPr>
              <p:grpSpPr bwMode="auto">
                <a:xfrm>
                  <a:off x="3460" y="3659"/>
                  <a:ext cx="123" cy="163"/>
                  <a:chOff x="3460" y="3659"/>
                  <a:chExt cx="123" cy="163"/>
                </a:xfrm>
              </p:grpSpPr>
              <p:sp>
                <p:nvSpPr>
                  <p:cNvPr id="86104"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05"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106"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86076" name="Group 65"/>
              <p:cNvGrpSpPr>
                <a:grpSpLocks/>
              </p:cNvGrpSpPr>
              <p:nvPr/>
            </p:nvGrpSpPr>
            <p:grpSpPr bwMode="auto">
              <a:xfrm>
                <a:off x="2166" y="3758"/>
                <a:ext cx="1426" cy="273"/>
                <a:chOff x="2166" y="3758"/>
                <a:chExt cx="1426" cy="273"/>
              </a:xfrm>
            </p:grpSpPr>
            <p:sp>
              <p:nvSpPr>
                <p:cNvPr id="86077"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78"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79"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0"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1"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2"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3"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4"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5"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6"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7"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8"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89"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0"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1"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2"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3"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4"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5"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6"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97"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8" name="Group 7"/>
          <p:cNvGrpSpPr>
            <a:grpSpLocks/>
          </p:cNvGrpSpPr>
          <p:nvPr/>
        </p:nvGrpSpPr>
        <p:grpSpPr bwMode="auto">
          <a:xfrm>
            <a:off x="1924050" y="1752600"/>
            <a:ext cx="4933950" cy="587375"/>
            <a:chOff x="1924583" y="1752600"/>
            <a:chExt cx="4932761" cy="587535"/>
          </a:xfrm>
        </p:grpSpPr>
        <p:sp>
          <p:nvSpPr>
            <p:cNvPr id="117" name="Rectangle 116"/>
            <p:cNvSpPr/>
            <p:nvPr/>
          </p:nvSpPr>
          <p:spPr>
            <a:xfrm>
              <a:off x="1924583" y="1752600"/>
              <a:ext cx="4932761"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6070"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520330" y="2114668"/>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6025" name="Group 22"/>
          <p:cNvGrpSpPr>
            <a:grpSpLocks/>
          </p:cNvGrpSpPr>
          <p:nvPr/>
        </p:nvGrpSpPr>
        <p:grpSpPr bwMode="auto">
          <a:xfrm>
            <a:off x="533400" y="1828800"/>
            <a:ext cx="1181100" cy="1066800"/>
            <a:chOff x="1224" y="2539"/>
            <a:chExt cx="2280" cy="1785"/>
          </a:xfrm>
        </p:grpSpPr>
        <p:sp>
          <p:nvSpPr>
            <p:cNvPr id="86056"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86057" name="Group 24"/>
            <p:cNvGrpSpPr>
              <a:grpSpLocks/>
            </p:cNvGrpSpPr>
            <p:nvPr/>
          </p:nvGrpSpPr>
          <p:grpSpPr bwMode="auto">
            <a:xfrm>
              <a:off x="1584" y="2688"/>
              <a:ext cx="1216" cy="1440"/>
              <a:chOff x="2641" y="1488"/>
              <a:chExt cx="2655" cy="2488"/>
            </a:xfrm>
          </p:grpSpPr>
          <p:grpSp>
            <p:nvGrpSpPr>
              <p:cNvPr id="86058" name="Group 25"/>
              <p:cNvGrpSpPr>
                <a:grpSpLocks/>
              </p:cNvGrpSpPr>
              <p:nvPr/>
            </p:nvGrpSpPr>
            <p:grpSpPr bwMode="auto">
              <a:xfrm>
                <a:off x="2641" y="1488"/>
                <a:ext cx="2496" cy="2436"/>
                <a:chOff x="2641" y="1488"/>
                <a:chExt cx="2496" cy="2436"/>
              </a:xfrm>
            </p:grpSpPr>
            <p:sp>
              <p:nvSpPr>
                <p:cNvPr id="8606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6059" name="Group 32"/>
              <p:cNvGrpSpPr>
                <a:grpSpLocks/>
              </p:cNvGrpSpPr>
              <p:nvPr/>
            </p:nvGrpSpPr>
            <p:grpSpPr bwMode="auto">
              <a:xfrm>
                <a:off x="4864" y="3099"/>
                <a:ext cx="432" cy="877"/>
                <a:chOff x="4864" y="3099"/>
                <a:chExt cx="432" cy="877"/>
              </a:xfrm>
            </p:grpSpPr>
            <p:sp>
              <p:nvSpPr>
                <p:cNvPr id="8606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6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45" name="Rectangle 3"/>
          <p:cNvSpPr txBox="1">
            <a:spLocks noChangeArrowheads="1"/>
          </p:cNvSpPr>
          <p:nvPr/>
        </p:nvSpPr>
        <p:spPr>
          <a:xfrm>
            <a:off x="1066800" y="5051425"/>
            <a:ext cx="3352800" cy="587375"/>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a:buFontTx/>
              <a:buNone/>
              <a:defRPr/>
            </a:pPr>
            <a:r>
              <a:rPr lang="en-US" altLang="en-US" sz="2400" kern="0" dirty="0">
                <a:latin typeface="Times New Roman" panose="02020603050405020304" pitchFamily="18" charset="0"/>
                <a:cs typeface="Times New Roman" panose="02020603050405020304" pitchFamily="18" charset="0"/>
              </a:rPr>
              <a:t>Handle one character.</a:t>
            </a:r>
          </a:p>
        </p:txBody>
      </p:sp>
      <p:grpSp>
        <p:nvGrpSpPr>
          <p:cNvPr id="146" name="Group 41"/>
          <p:cNvGrpSpPr>
            <a:grpSpLocks/>
          </p:cNvGrpSpPr>
          <p:nvPr/>
        </p:nvGrpSpPr>
        <p:grpSpPr bwMode="auto">
          <a:xfrm>
            <a:off x="914400" y="3132138"/>
            <a:ext cx="7348538" cy="1820862"/>
            <a:chOff x="432" y="1581"/>
            <a:chExt cx="4629" cy="1147"/>
          </a:xfrm>
        </p:grpSpPr>
        <p:sp>
          <p:nvSpPr>
            <p:cNvPr id="86033"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86034"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86035"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86036"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86037" name="Group 46"/>
            <p:cNvGrpSpPr>
              <a:grpSpLocks noChangeAspect="1"/>
            </p:cNvGrpSpPr>
            <p:nvPr/>
          </p:nvGrpSpPr>
          <p:grpSpPr bwMode="auto">
            <a:xfrm>
              <a:off x="511" y="1920"/>
              <a:ext cx="737" cy="737"/>
              <a:chOff x="4320" y="2016"/>
              <a:chExt cx="912" cy="912"/>
            </a:xfrm>
          </p:grpSpPr>
          <p:grpSp>
            <p:nvGrpSpPr>
              <p:cNvPr id="86038" name="Group 47"/>
              <p:cNvGrpSpPr>
                <a:grpSpLocks noChangeAspect="1"/>
              </p:cNvGrpSpPr>
              <p:nvPr/>
            </p:nvGrpSpPr>
            <p:grpSpPr bwMode="auto">
              <a:xfrm>
                <a:off x="4320" y="2016"/>
                <a:ext cx="912" cy="912"/>
                <a:chOff x="2496" y="1104"/>
                <a:chExt cx="912" cy="912"/>
              </a:xfrm>
            </p:grpSpPr>
            <p:grpSp>
              <p:nvGrpSpPr>
                <p:cNvPr id="86045" name="Group 48"/>
                <p:cNvGrpSpPr>
                  <a:grpSpLocks noChangeAspect="1"/>
                </p:cNvGrpSpPr>
                <p:nvPr/>
              </p:nvGrpSpPr>
              <p:grpSpPr bwMode="auto">
                <a:xfrm rot="2360341">
                  <a:off x="2592" y="1248"/>
                  <a:ext cx="680" cy="680"/>
                  <a:chOff x="1224" y="1212"/>
                  <a:chExt cx="3144" cy="3112"/>
                </a:xfrm>
              </p:grpSpPr>
              <p:sp>
                <p:nvSpPr>
                  <p:cNvPr id="86047"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sp>
                <p:nvSpPr>
                  <p:cNvPr id="86048"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86049" name="Group 51"/>
                  <p:cNvGrpSpPr>
                    <a:grpSpLocks noChangeAspect="1"/>
                  </p:cNvGrpSpPr>
                  <p:nvPr/>
                </p:nvGrpSpPr>
                <p:grpSpPr bwMode="auto">
                  <a:xfrm>
                    <a:off x="1776" y="1212"/>
                    <a:ext cx="1944" cy="2413"/>
                    <a:chOff x="2227" y="1194"/>
                    <a:chExt cx="1944" cy="2413"/>
                  </a:xfrm>
                </p:grpSpPr>
                <p:sp>
                  <p:nvSpPr>
                    <p:cNvPr id="86050"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51"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52"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53"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54"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055"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86046"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86039" name="Group 59"/>
              <p:cNvGrpSpPr>
                <a:grpSpLocks noChangeAspect="1"/>
              </p:cNvGrpSpPr>
              <p:nvPr/>
            </p:nvGrpSpPr>
            <p:grpSpPr bwMode="auto">
              <a:xfrm>
                <a:off x="4368" y="2112"/>
                <a:ext cx="432" cy="240"/>
                <a:chOff x="-1152" y="3504"/>
                <a:chExt cx="432" cy="240"/>
              </a:xfrm>
            </p:grpSpPr>
            <p:grpSp>
              <p:nvGrpSpPr>
                <p:cNvPr id="86040" name="Group 60"/>
                <p:cNvGrpSpPr>
                  <a:grpSpLocks noChangeAspect="1"/>
                </p:cNvGrpSpPr>
                <p:nvPr/>
              </p:nvGrpSpPr>
              <p:grpSpPr bwMode="auto">
                <a:xfrm>
                  <a:off x="-1075" y="3504"/>
                  <a:ext cx="256" cy="210"/>
                  <a:chOff x="1728" y="2064"/>
                  <a:chExt cx="768" cy="672"/>
                </a:xfrm>
              </p:grpSpPr>
              <p:sp>
                <p:nvSpPr>
                  <p:cNvPr id="86043"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86044"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86041"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86042"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grpSp>
        <p:nvGrpSpPr>
          <p:cNvPr id="17" name="Group 16"/>
          <p:cNvGrpSpPr>
            <a:grpSpLocks/>
          </p:cNvGrpSpPr>
          <p:nvPr/>
        </p:nvGrpSpPr>
        <p:grpSpPr bwMode="auto">
          <a:xfrm>
            <a:off x="1943100" y="2384425"/>
            <a:ext cx="5535613" cy="587375"/>
            <a:chOff x="1943622" y="2384265"/>
            <a:chExt cx="5535490" cy="587535"/>
          </a:xfrm>
        </p:grpSpPr>
        <p:sp>
          <p:nvSpPr>
            <p:cNvPr id="170" name="Rectangle 169"/>
            <p:cNvSpPr/>
            <p:nvPr/>
          </p:nvSpPr>
          <p:spPr>
            <a:xfrm>
              <a:off x="1943622" y="2384265"/>
              <a:ext cx="5535490"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a:t>
              </a:r>
              <a:r>
                <a:rPr lang="en-US" sz="2400" baseline="-25000" dirty="0">
                  <a:effectLst>
                    <a:outerShdw blurRad="38100" dist="38100" dir="2700000" algn="tl">
                      <a:srgbClr val="000000"/>
                    </a:outerShdw>
                  </a:effectLst>
                </a:rPr>
                <a:t>i+1</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6032"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661248" y="2746333"/>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4" name="Curved Left Arrow 173"/>
          <p:cNvSpPr>
            <a:spLocks noChangeArrowheads="1"/>
          </p:cNvSpPr>
          <p:nvPr/>
        </p:nvSpPr>
        <p:spPr bwMode="auto">
          <a:xfrm>
            <a:off x="7454900" y="1930400"/>
            <a:ext cx="292100" cy="731838"/>
          </a:xfrm>
          <a:prstGeom prst="curvedLeftArrow">
            <a:avLst>
              <a:gd name="adj1" fmla="val 25020"/>
              <a:gd name="adj2" fmla="val 50051"/>
              <a:gd name="adj3" fmla="val 25000"/>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2400">
              <a:latin typeface="Times New Roman" pitchFamily="18" charset="0"/>
            </a:endParaRPr>
          </a:p>
        </p:txBody>
      </p:sp>
      <p:sp>
        <p:nvSpPr>
          <p:cNvPr id="224" name="Rectangle 223"/>
          <p:cNvSpPr/>
          <p:nvPr/>
        </p:nvSpPr>
        <p:spPr>
          <a:xfrm>
            <a:off x="4814888" y="5105400"/>
            <a:ext cx="3567112" cy="1570038"/>
          </a:xfrm>
          <a:prstGeom prst="rect">
            <a:avLst/>
          </a:prstGeom>
        </p:spPr>
        <p:txBody>
          <a:bodyPr wrap="none">
            <a:spAutoFit/>
          </a:bodyPr>
          <a:lstStyle/>
          <a:p>
            <a:pPr>
              <a:defRPr/>
            </a:pPr>
            <a:r>
              <a:rPr lang="en-US" altLang="en-US" sz="2400" dirty="0"/>
              <a:t>Only allowed actions are:</a:t>
            </a:r>
          </a:p>
          <a:p>
            <a:pPr marL="457200" indent="-457200">
              <a:buFont typeface="Arial" panose="020B0604020202020204" pitchFamily="34" charset="0"/>
              <a:buChar char="•"/>
              <a:defRPr/>
            </a:pPr>
            <a:r>
              <a:rPr lang="en-US" altLang="en-US" sz="2400" dirty="0"/>
              <a:t>Read character at head</a:t>
            </a:r>
          </a:p>
          <a:p>
            <a:pPr marL="457200" indent="-457200">
              <a:buFont typeface="Arial" panose="020B0604020202020204" pitchFamily="34" charset="0"/>
              <a:buChar char="•"/>
              <a:defRPr/>
            </a:pPr>
            <a:r>
              <a:rPr lang="en-US" altLang="en-US" sz="2400" dirty="0"/>
              <a:t>Move head</a:t>
            </a:r>
          </a:p>
          <a:p>
            <a:pPr marL="457200" indent="-457200">
              <a:buFont typeface="Arial" panose="020B0604020202020204" pitchFamily="34" charset="0"/>
              <a:buChar char="•"/>
              <a:defRPr/>
            </a:pPr>
            <a:r>
              <a:rPr lang="en-US" altLang="en-US" sz="2400" dirty="0"/>
              <a:t>Write character at head.</a:t>
            </a:r>
            <a:endParaRPr lang="en-CA" altLang="en-US" sz="24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6"/>
                                        </p:tgtEl>
                                        <p:attrNameLst>
                                          <p:attrName>style.visibility</p:attrName>
                                        </p:attrNameLst>
                                      </p:cBhvr>
                                      <p:to>
                                        <p:strVal val="visible"/>
                                      </p:to>
                                    </p:set>
                                    <p:anim calcmode="lin" valueType="num">
                                      <p:cBhvr additive="base">
                                        <p:cTn id="7" dur="500" fill="hold"/>
                                        <p:tgtEl>
                                          <p:spTgt spid="146"/>
                                        </p:tgtEl>
                                        <p:attrNameLst>
                                          <p:attrName>ppt_x</p:attrName>
                                        </p:attrNameLst>
                                      </p:cBhvr>
                                      <p:tavLst>
                                        <p:tav tm="0">
                                          <p:val>
                                            <p:strVal val="#ppt_x"/>
                                          </p:val>
                                        </p:tav>
                                        <p:tav tm="100000">
                                          <p:val>
                                            <p:strVal val="#ppt_x"/>
                                          </p:val>
                                        </p:tav>
                                      </p:tavLst>
                                    </p:anim>
                                    <p:anim calcmode="lin" valueType="num">
                                      <p:cBhvr additive="base">
                                        <p:cTn id="8" dur="500" fill="hold"/>
                                        <p:tgtEl>
                                          <p:spTgt spid="14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5"/>
                                        </p:tgtEl>
                                        <p:attrNameLst>
                                          <p:attrName>style.visibility</p:attrName>
                                        </p:attrNameLst>
                                      </p:cBhvr>
                                      <p:to>
                                        <p:strVal val="visible"/>
                                      </p:to>
                                    </p:set>
                                    <p:anim calcmode="lin" valueType="num">
                                      <p:cBhvr additive="base">
                                        <p:cTn id="13" dur="500" fill="hold"/>
                                        <p:tgtEl>
                                          <p:spTgt spid="145"/>
                                        </p:tgtEl>
                                        <p:attrNameLst>
                                          <p:attrName>ppt_x</p:attrName>
                                        </p:attrNameLst>
                                      </p:cBhvr>
                                      <p:tavLst>
                                        <p:tav tm="0">
                                          <p:val>
                                            <p:strVal val="#ppt_x"/>
                                          </p:val>
                                        </p:tav>
                                        <p:tav tm="100000">
                                          <p:val>
                                            <p:strVal val="#ppt_x"/>
                                          </p:val>
                                        </p:tav>
                                      </p:tavLst>
                                    </p:anim>
                                    <p:anim calcmode="lin" valueType="num">
                                      <p:cBhvr additive="base">
                                        <p:cTn id="14" dur="500" fill="hold"/>
                                        <p:tgtEl>
                                          <p:spTgt spid="14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74"/>
                                        </p:tgtEl>
                                        <p:attrNameLst>
                                          <p:attrName>style.visibility</p:attrName>
                                        </p:attrNameLst>
                                      </p:cBhvr>
                                      <p:to>
                                        <p:strVal val="visible"/>
                                      </p:to>
                                    </p:set>
                                    <p:anim calcmode="lin" valueType="num">
                                      <p:cBhvr additive="base">
                                        <p:cTn id="25" dur="500" fill="hold"/>
                                        <p:tgtEl>
                                          <p:spTgt spid="174"/>
                                        </p:tgtEl>
                                        <p:attrNameLst>
                                          <p:attrName>ppt_x</p:attrName>
                                        </p:attrNameLst>
                                      </p:cBhvr>
                                      <p:tavLst>
                                        <p:tav tm="0">
                                          <p:val>
                                            <p:strVal val="0-#ppt_w/2"/>
                                          </p:val>
                                        </p:tav>
                                        <p:tav tm="100000">
                                          <p:val>
                                            <p:strVal val="#ppt_x"/>
                                          </p:val>
                                        </p:tav>
                                      </p:tavLst>
                                    </p:anim>
                                    <p:anim calcmode="lin" valueType="num">
                                      <p:cBhvr additive="base">
                                        <p:cTn id="26" dur="500" fill="hold"/>
                                        <p:tgtEl>
                                          <p:spTgt spid="17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0-#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24"/>
                                        </p:tgtEl>
                                        <p:attrNameLst>
                                          <p:attrName>style.visibility</p:attrName>
                                        </p:attrNameLst>
                                      </p:cBhvr>
                                      <p:to>
                                        <p:strVal val="visible"/>
                                      </p:to>
                                    </p:set>
                                    <p:anim calcmode="lin" valueType="num">
                                      <p:cBhvr additive="base">
                                        <p:cTn id="37" dur="500" fill="hold"/>
                                        <p:tgtEl>
                                          <p:spTgt spid="224"/>
                                        </p:tgtEl>
                                        <p:attrNameLst>
                                          <p:attrName>ppt_x</p:attrName>
                                        </p:attrNameLst>
                                      </p:cBhvr>
                                      <p:tavLst>
                                        <p:tav tm="0">
                                          <p:val>
                                            <p:strVal val="#ppt_x"/>
                                          </p:val>
                                        </p:tav>
                                        <p:tav tm="100000">
                                          <p:val>
                                            <p:strVal val="#ppt_x"/>
                                          </p:val>
                                        </p:tav>
                                      </p:tavLst>
                                    </p:anim>
                                    <p:anim calcmode="lin" valueType="num">
                                      <p:cBhvr additive="base">
                                        <p:cTn id="38" dur="500" fill="hold"/>
                                        <p:tgtEl>
                                          <p:spTgt spid="2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74" grpId="0" animBg="1"/>
      <p:bldP spid="224"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7044" name="Group 7"/>
          <p:cNvGrpSpPr>
            <a:grpSpLocks/>
          </p:cNvGrpSpPr>
          <p:nvPr/>
        </p:nvGrpSpPr>
        <p:grpSpPr bwMode="auto">
          <a:xfrm>
            <a:off x="1924050" y="596900"/>
            <a:ext cx="4933950" cy="587375"/>
            <a:chOff x="1924583" y="1752600"/>
            <a:chExt cx="4932761" cy="587535"/>
          </a:xfrm>
        </p:grpSpPr>
        <p:sp>
          <p:nvSpPr>
            <p:cNvPr id="117" name="Rectangle 116"/>
            <p:cNvSpPr/>
            <p:nvPr/>
          </p:nvSpPr>
          <p:spPr>
            <a:xfrm>
              <a:off x="1924583" y="1752600"/>
              <a:ext cx="4932761"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706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520330" y="2114668"/>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7045" name="Group 22"/>
          <p:cNvGrpSpPr>
            <a:grpSpLocks/>
          </p:cNvGrpSpPr>
          <p:nvPr/>
        </p:nvGrpSpPr>
        <p:grpSpPr bwMode="auto">
          <a:xfrm>
            <a:off x="1169988" y="604838"/>
            <a:ext cx="747712" cy="461962"/>
            <a:chOff x="1224" y="2539"/>
            <a:chExt cx="2280" cy="1785"/>
          </a:xfrm>
        </p:grpSpPr>
        <p:sp>
          <p:nvSpPr>
            <p:cNvPr id="87053"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7054" name="Group 24"/>
            <p:cNvGrpSpPr>
              <a:grpSpLocks/>
            </p:cNvGrpSpPr>
            <p:nvPr/>
          </p:nvGrpSpPr>
          <p:grpSpPr bwMode="auto">
            <a:xfrm>
              <a:off x="1584" y="2688"/>
              <a:ext cx="1216" cy="1440"/>
              <a:chOff x="2641" y="1488"/>
              <a:chExt cx="2655" cy="2488"/>
            </a:xfrm>
          </p:grpSpPr>
          <p:grpSp>
            <p:nvGrpSpPr>
              <p:cNvPr id="87055" name="Group 25"/>
              <p:cNvGrpSpPr>
                <a:grpSpLocks/>
              </p:cNvGrpSpPr>
              <p:nvPr/>
            </p:nvGrpSpPr>
            <p:grpSpPr bwMode="auto">
              <a:xfrm>
                <a:off x="2641" y="1488"/>
                <a:ext cx="2496" cy="2436"/>
                <a:chOff x="2641" y="1488"/>
                <a:chExt cx="2496" cy="2436"/>
              </a:xfrm>
            </p:grpSpPr>
            <p:sp>
              <p:nvSpPr>
                <p:cNvPr id="87060"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1"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2"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3"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4"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5"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7056" name="Group 32"/>
              <p:cNvGrpSpPr>
                <a:grpSpLocks/>
              </p:cNvGrpSpPr>
              <p:nvPr/>
            </p:nvGrpSpPr>
            <p:grpSpPr bwMode="auto">
              <a:xfrm>
                <a:off x="4864" y="3099"/>
                <a:ext cx="432" cy="877"/>
                <a:chOff x="4864" y="3099"/>
                <a:chExt cx="432" cy="877"/>
              </a:xfrm>
            </p:grpSpPr>
            <p:sp>
              <p:nvSpPr>
                <p:cNvPr id="87057"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58"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59"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24"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b="53877"/>
          <a:stretch/>
        </p:blipFill>
        <p:spPr bwMode="auto">
          <a:xfrm>
            <a:off x="76200" y="1336675"/>
            <a:ext cx="8991600" cy="308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extLst>
      <p:ext uri="{BB962C8B-B14F-4D97-AF65-F5344CB8AC3E}">
        <p14:creationId xmlns:p14="http://schemas.microsoft.com/office/powerpoint/2010/main" val="192000758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7044" name="Group 7"/>
          <p:cNvGrpSpPr>
            <a:grpSpLocks/>
          </p:cNvGrpSpPr>
          <p:nvPr/>
        </p:nvGrpSpPr>
        <p:grpSpPr bwMode="auto">
          <a:xfrm>
            <a:off x="1924050" y="596900"/>
            <a:ext cx="4933950" cy="587375"/>
            <a:chOff x="1924583" y="1752600"/>
            <a:chExt cx="4932761" cy="587535"/>
          </a:xfrm>
        </p:grpSpPr>
        <p:sp>
          <p:nvSpPr>
            <p:cNvPr id="117" name="Rectangle 116"/>
            <p:cNvSpPr/>
            <p:nvPr/>
          </p:nvSpPr>
          <p:spPr>
            <a:xfrm>
              <a:off x="1924583" y="1752600"/>
              <a:ext cx="4932761"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706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520330" y="2114668"/>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7045" name="Group 22"/>
          <p:cNvGrpSpPr>
            <a:grpSpLocks/>
          </p:cNvGrpSpPr>
          <p:nvPr/>
        </p:nvGrpSpPr>
        <p:grpSpPr bwMode="auto">
          <a:xfrm>
            <a:off x="1169988" y="604838"/>
            <a:ext cx="747712" cy="461962"/>
            <a:chOff x="1224" y="2539"/>
            <a:chExt cx="2280" cy="1785"/>
          </a:xfrm>
        </p:grpSpPr>
        <p:sp>
          <p:nvSpPr>
            <p:cNvPr id="87053"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7054" name="Group 24"/>
            <p:cNvGrpSpPr>
              <a:grpSpLocks/>
            </p:cNvGrpSpPr>
            <p:nvPr/>
          </p:nvGrpSpPr>
          <p:grpSpPr bwMode="auto">
            <a:xfrm>
              <a:off x="1584" y="2688"/>
              <a:ext cx="1216" cy="1440"/>
              <a:chOff x="2641" y="1488"/>
              <a:chExt cx="2655" cy="2488"/>
            </a:xfrm>
          </p:grpSpPr>
          <p:grpSp>
            <p:nvGrpSpPr>
              <p:cNvPr id="87055" name="Group 25"/>
              <p:cNvGrpSpPr>
                <a:grpSpLocks/>
              </p:cNvGrpSpPr>
              <p:nvPr/>
            </p:nvGrpSpPr>
            <p:grpSpPr bwMode="auto">
              <a:xfrm>
                <a:off x="2641" y="1488"/>
                <a:ext cx="2496" cy="2436"/>
                <a:chOff x="2641" y="1488"/>
                <a:chExt cx="2496" cy="2436"/>
              </a:xfrm>
            </p:grpSpPr>
            <p:sp>
              <p:nvSpPr>
                <p:cNvPr id="87060"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1"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2"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3"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4"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5"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7056" name="Group 32"/>
              <p:cNvGrpSpPr>
                <a:grpSpLocks/>
              </p:cNvGrpSpPr>
              <p:nvPr/>
            </p:nvGrpSpPr>
            <p:grpSpPr bwMode="auto">
              <a:xfrm>
                <a:off x="4864" y="3099"/>
                <a:ext cx="432" cy="877"/>
                <a:chOff x="4864" y="3099"/>
                <a:chExt cx="432" cy="877"/>
              </a:xfrm>
            </p:grpSpPr>
            <p:sp>
              <p:nvSpPr>
                <p:cNvPr id="87057"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58"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59"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24"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87052" name="Straight Arrow Connector 101"/>
          <p:cNvCxnSpPr>
            <a:cxnSpLocks noChangeShapeType="1"/>
          </p:cNvCxnSpPr>
          <p:nvPr/>
        </p:nvCxnSpPr>
        <p:spPr bwMode="auto">
          <a:xfrm>
            <a:off x="76200" y="3399504"/>
            <a:ext cx="229426"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49339044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Church’s Thesis</a:t>
            </a:r>
          </a:p>
        </p:txBody>
      </p:sp>
      <p:sp>
        <p:nvSpPr>
          <p:cNvPr id="1296389" name="Text Box 5"/>
          <p:cNvSpPr txBox="1">
            <a:spLocks noChangeArrowheads="1"/>
          </p:cNvSpPr>
          <p:nvPr/>
        </p:nvSpPr>
        <p:spPr bwMode="auto">
          <a:xfrm>
            <a:off x="381000" y="528638"/>
            <a:ext cx="6310313" cy="6340475"/>
          </a:xfrm>
          <a:prstGeom prst="rect">
            <a:avLst/>
          </a:prstGeom>
          <a:noFill/>
          <a:ln w="38100" cap="sq">
            <a:noFill/>
            <a:miter lim="800000"/>
            <a:headEnd/>
            <a:tailEnd/>
          </a:ln>
          <a:effectLst/>
        </p:spPr>
        <p:txBody>
          <a:bodyPr wrap="none" lIns="274320" rIns="274320">
            <a:spAutoFit/>
          </a:bodyPr>
          <a:lstStyle/>
          <a:p>
            <a:pPr algn="l">
              <a:defRPr/>
            </a:pPr>
            <a:r>
              <a:rPr lang="en-US" dirty="0"/>
              <a:t>A computational problem is computable</a:t>
            </a:r>
          </a:p>
          <a:p>
            <a:pPr algn="l">
              <a:buFont typeface="Arial" pitchFamily="34" charset="0"/>
              <a:buChar char="•"/>
              <a:defRPr/>
            </a:pPr>
            <a:r>
              <a:rPr lang="en-US" dirty="0"/>
              <a:t>by a </a:t>
            </a:r>
            <a:r>
              <a:rPr lang="en-US" dirty="0">
                <a:solidFill>
                  <a:schemeClr val="accent2"/>
                </a:solidFill>
              </a:rPr>
              <a:t>Java Program</a:t>
            </a:r>
          </a:p>
          <a:p>
            <a:pPr algn="l">
              <a:buFont typeface="Arial" pitchFamily="34" charset="0"/>
              <a:buChar char="•"/>
              <a:defRPr/>
            </a:pPr>
            <a:endParaRPr lang="en-US" sz="1800" dirty="0"/>
          </a:p>
          <a:p>
            <a:pPr algn="l">
              <a:buFont typeface="Arial" pitchFamily="34" charset="0"/>
              <a:buChar char="•"/>
              <a:defRPr/>
            </a:pPr>
            <a:r>
              <a:rPr lang="en-US" dirty="0"/>
              <a:t>by a </a:t>
            </a:r>
            <a:r>
              <a:rPr lang="en-US" dirty="0">
                <a:solidFill>
                  <a:schemeClr val="accent2"/>
                </a:solidFill>
              </a:rPr>
              <a:t>Turing Machine</a:t>
            </a:r>
          </a:p>
          <a:p>
            <a:pPr algn="l">
              <a:buFont typeface="Arial" pitchFamily="34" charset="0"/>
              <a:buChar char="•"/>
              <a:defRPr/>
            </a:pPr>
            <a:endParaRPr lang="en-US" sz="1800" dirty="0"/>
          </a:p>
          <a:p>
            <a:pPr algn="l">
              <a:buFont typeface="Arial" pitchFamily="34" charset="0"/>
              <a:buChar char="•"/>
              <a:defRPr/>
            </a:pPr>
            <a:r>
              <a:rPr lang="en-US" dirty="0"/>
              <a:t>by a (simple) </a:t>
            </a:r>
            <a:r>
              <a:rPr lang="en-US" dirty="0">
                <a:solidFill>
                  <a:schemeClr val="accent2"/>
                </a:solidFill>
              </a:rPr>
              <a:t>Recursive  Program</a:t>
            </a:r>
            <a:r>
              <a:rPr lang="en-US" dirty="0">
                <a:effectLst>
                  <a:outerShdw blurRad="38100" dist="38100" dir="2700000" algn="tl">
                    <a:srgbClr val="000000"/>
                  </a:outerShdw>
                </a:effectLst>
              </a:rPr>
              <a:t> </a:t>
            </a:r>
            <a:endParaRPr lang="en-US" dirty="0">
              <a:solidFill>
                <a:schemeClr val="accent2"/>
              </a:solidFill>
            </a:endParaRPr>
          </a:p>
          <a:p>
            <a:pPr algn="l">
              <a:buFont typeface="Arial" pitchFamily="34" charset="0"/>
              <a:buChar char="•"/>
              <a:defRPr/>
            </a:pPr>
            <a:endParaRPr lang="en-US" sz="1800" dirty="0"/>
          </a:p>
          <a:p>
            <a:pPr algn="l">
              <a:buFont typeface="Arial" pitchFamily="34" charset="0"/>
              <a:buChar char="•"/>
              <a:defRPr/>
            </a:pPr>
            <a:r>
              <a:rPr lang="en-US" dirty="0"/>
              <a:t>by a (simple) </a:t>
            </a:r>
            <a:r>
              <a:rPr lang="en-US" dirty="0">
                <a:solidFill>
                  <a:schemeClr val="accent2"/>
                </a:solidFill>
              </a:rPr>
              <a:t>Register Machine</a:t>
            </a:r>
            <a:r>
              <a:rPr lang="en-US" dirty="0">
                <a:effectLst>
                  <a:outerShdw blurRad="38100" dist="38100" dir="2700000" algn="tl">
                    <a:srgbClr val="000000"/>
                  </a:outerShdw>
                </a:effectLst>
              </a:rPr>
              <a:t> </a:t>
            </a:r>
          </a:p>
          <a:p>
            <a:pPr algn="l">
              <a:defRPr/>
            </a:pPr>
            <a:endParaRPr lang="en-US" sz="1800" dirty="0">
              <a:effectLst>
                <a:outerShdw blurRad="38100" dist="38100" dir="2700000" algn="tl">
                  <a:srgbClr val="000000"/>
                </a:outerShdw>
              </a:effectLst>
            </a:endParaRPr>
          </a:p>
          <a:p>
            <a:pPr algn="l">
              <a:buFont typeface="Arial" pitchFamily="34" charset="0"/>
              <a:buChar char="•"/>
              <a:defRPr/>
            </a:pPr>
            <a:r>
              <a:rPr lang="en-US" dirty="0">
                <a:effectLst>
                  <a:outerShdw blurRad="38100" dist="38100" dir="2700000" algn="tl">
                    <a:srgbClr val="000000"/>
                  </a:outerShdw>
                </a:effectLst>
              </a:rPr>
              <a:t>by a </a:t>
            </a:r>
            <a:r>
              <a:rPr lang="en-US" dirty="0">
                <a:solidFill>
                  <a:schemeClr val="accent2"/>
                </a:solidFill>
                <a:effectLst>
                  <a:outerShdw blurRad="38100" dist="38100" dir="2700000" algn="tl">
                    <a:srgbClr val="000000"/>
                  </a:outerShdw>
                </a:effectLst>
              </a:rPr>
              <a:t>Circuit</a:t>
            </a:r>
            <a:r>
              <a:rPr lang="en-US" dirty="0">
                <a:effectLst>
                  <a:outerShdw blurRad="38100" dist="38100" dir="2700000" algn="tl">
                    <a:srgbClr val="000000"/>
                  </a:outerShdw>
                </a:effectLst>
              </a:rPr>
              <a:t>: </a:t>
            </a:r>
            <a:r>
              <a:rPr lang="en-US" i="1" dirty="0" err="1">
                <a:solidFill>
                  <a:schemeClr val="accent2"/>
                </a:solidFill>
                <a:effectLst>
                  <a:outerShdw blurRad="38100" dist="38100" dir="2700000" algn="tl">
                    <a:srgbClr val="000000"/>
                  </a:outerShdw>
                </a:effectLst>
              </a:rPr>
              <a:t>And/Or</a:t>
            </a:r>
            <a:r>
              <a:rPr lang="en-US" i="1" dirty="0">
                <a:solidFill>
                  <a:schemeClr val="accent2"/>
                </a:solidFill>
                <a:effectLst>
                  <a:outerShdw blurRad="38100" dist="38100" dir="2700000" algn="tl">
                    <a:srgbClr val="000000"/>
                  </a:outerShdw>
                </a:effectLst>
              </a:rPr>
              <a:t>/Not,</a:t>
            </a:r>
            <a:r>
              <a:rPr lang="en-US" dirty="0">
                <a:solidFill>
                  <a:schemeClr val="accent2"/>
                </a:solidFill>
                <a:effectLst>
                  <a:outerShdw blurRad="38100" dist="38100" dir="2700000" algn="tl">
                    <a:srgbClr val="000000"/>
                  </a:outerShdw>
                </a:effectLst>
              </a:rPr>
              <a:t> Computer,</a:t>
            </a:r>
            <a:br>
              <a:rPr lang="en-US" dirty="0">
                <a:solidFill>
                  <a:schemeClr val="accent2"/>
                </a:solidFill>
                <a:effectLst>
                  <a:outerShdw blurRad="38100" dist="38100" dir="2700000" algn="tl">
                    <a:srgbClr val="000000"/>
                  </a:outerShdw>
                </a:effectLst>
              </a:rPr>
            </a:br>
            <a:r>
              <a:rPr lang="en-US" dirty="0">
                <a:solidFill>
                  <a:schemeClr val="accent2"/>
                </a:solidFill>
                <a:effectLst>
                  <a:outerShdw blurRad="38100" dist="38100" dir="2700000" algn="tl">
                    <a:srgbClr val="000000"/>
                  </a:outerShdw>
                </a:effectLst>
              </a:rPr>
              <a:t>  Arithmetic, &amp; Neural Nets.</a:t>
            </a:r>
          </a:p>
          <a:p>
            <a:pPr algn="l">
              <a:buFont typeface="Arial" pitchFamily="34" charset="0"/>
              <a:buChar char="•"/>
              <a:defRPr/>
            </a:pPr>
            <a:endParaRPr lang="en-US" sz="1800" dirty="0">
              <a:solidFill>
                <a:schemeClr val="accent2"/>
              </a:solidFill>
              <a:effectLst>
                <a:outerShdw blurRad="38100" dist="38100" dir="2700000" algn="tl">
                  <a:srgbClr val="000000"/>
                </a:outerShdw>
              </a:effectLst>
            </a:endParaRPr>
          </a:p>
          <a:p>
            <a:pPr algn="l">
              <a:buFont typeface="Arial" pitchFamily="34" charset="0"/>
              <a:buChar char="•"/>
              <a:defRPr/>
            </a:pPr>
            <a:r>
              <a:rPr lang="en-US" dirty="0"/>
              <a:t>by a</a:t>
            </a:r>
            <a:r>
              <a:rPr lang="en-US" dirty="0">
                <a:solidFill>
                  <a:schemeClr val="accent2"/>
                </a:solidFill>
              </a:rPr>
              <a:t> Non-Deterministic Machine</a:t>
            </a:r>
          </a:p>
          <a:p>
            <a:pPr algn="l">
              <a:buFont typeface="Arial" pitchFamily="34" charset="0"/>
              <a:buChar char="•"/>
              <a:defRPr/>
            </a:pPr>
            <a:endParaRPr lang="en-US" sz="1800" dirty="0">
              <a:solidFill>
                <a:schemeClr val="accent2"/>
              </a:solidFill>
            </a:endParaRPr>
          </a:p>
          <a:p>
            <a:pPr algn="l">
              <a:buFont typeface="Arial" pitchFamily="34" charset="0"/>
              <a:buChar char="•"/>
              <a:defRPr/>
            </a:pPr>
            <a:r>
              <a:rPr lang="en-US" dirty="0"/>
              <a:t>by a</a:t>
            </a:r>
            <a:r>
              <a:rPr lang="en-US" dirty="0">
                <a:solidFill>
                  <a:schemeClr val="accent2"/>
                </a:solidFill>
              </a:rPr>
              <a:t> Quantum Machine</a:t>
            </a:r>
            <a:endParaRPr lang="en-US" dirty="0">
              <a:solidFill>
                <a:srgbClr val="FF0000"/>
              </a:solidFill>
            </a:endParaRPr>
          </a:p>
          <a:p>
            <a:pPr algn="l">
              <a:buFont typeface="Arial" pitchFamily="34" charset="0"/>
              <a:buChar char="•"/>
              <a:defRPr/>
            </a:pPr>
            <a:endParaRPr lang="en-US" sz="1800" dirty="0">
              <a:effectLst>
                <a:outerShdw blurRad="38100" dist="38100" dir="2700000" algn="tl">
                  <a:srgbClr val="000000"/>
                </a:outerShdw>
              </a:effectLst>
            </a:endParaRPr>
          </a:p>
          <a:p>
            <a:pPr algn="l">
              <a:buFont typeface="Arial" pitchFamily="34" charset="0"/>
              <a:buChar char="•"/>
              <a:defRPr/>
            </a:pPr>
            <a:r>
              <a:rPr lang="en-US" dirty="0">
                <a:effectLst>
                  <a:outerShdw blurRad="38100" dist="38100" dir="2700000" algn="tl">
                    <a:srgbClr val="000000"/>
                  </a:outerShdw>
                </a:effectLst>
              </a:rPr>
              <a:t>by a </a:t>
            </a:r>
            <a:r>
              <a:rPr lang="en-US" dirty="0">
                <a:solidFill>
                  <a:schemeClr val="accent2"/>
                </a:solidFill>
                <a:effectLst>
                  <a:outerShdw blurRad="38100" dist="38100" dir="2700000" algn="tl">
                    <a:srgbClr val="000000"/>
                  </a:outerShdw>
                </a:effectLst>
              </a:rPr>
              <a:t>Context Sensitive Grammar</a:t>
            </a:r>
          </a:p>
        </p:txBody>
      </p:sp>
      <p:sp>
        <p:nvSpPr>
          <p:cNvPr id="1296393" name="AutoShape 9"/>
          <p:cNvSpPr>
            <a:spLocks noChangeArrowheads="1"/>
          </p:cNvSpPr>
          <p:nvPr/>
        </p:nvSpPr>
        <p:spPr bwMode="auto">
          <a:xfrm rot="5400000">
            <a:off x="1981200" y="1412875"/>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296394" name="AutoShape 10"/>
          <p:cNvSpPr>
            <a:spLocks noChangeArrowheads="1"/>
          </p:cNvSpPr>
          <p:nvPr/>
        </p:nvSpPr>
        <p:spPr bwMode="auto">
          <a:xfrm rot="5400000">
            <a:off x="2003425" y="21844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1296395" name="AutoShape 11"/>
          <p:cNvSpPr>
            <a:spLocks noChangeArrowheads="1"/>
          </p:cNvSpPr>
          <p:nvPr/>
        </p:nvSpPr>
        <p:spPr bwMode="auto">
          <a:xfrm rot="5400000">
            <a:off x="2025650" y="2878138"/>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7" name="AutoShape 11"/>
          <p:cNvSpPr>
            <a:spLocks noChangeArrowheads="1"/>
          </p:cNvSpPr>
          <p:nvPr/>
        </p:nvSpPr>
        <p:spPr bwMode="auto">
          <a:xfrm rot="5400000">
            <a:off x="2041525" y="35941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algn="l">
              <a:defRPr/>
            </a:pPr>
            <a:endParaRPr lang="en-CA">
              <a:effectLst>
                <a:outerShdw blurRad="38100" dist="38100" dir="2700000" algn="tl">
                  <a:srgbClr val="000000">
                    <a:alpha val="43137"/>
                  </a:srgbClr>
                </a:outerShdw>
              </a:effectLst>
            </a:endParaRPr>
          </a:p>
        </p:txBody>
      </p:sp>
      <p:sp>
        <p:nvSpPr>
          <p:cNvPr id="8" name="AutoShape 11"/>
          <p:cNvSpPr>
            <a:spLocks noChangeArrowheads="1"/>
          </p:cNvSpPr>
          <p:nvPr/>
        </p:nvSpPr>
        <p:spPr bwMode="auto">
          <a:xfrm rot="5400000">
            <a:off x="2103438" y="4611687"/>
            <a:ext cx="287338"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algn="l">
              <a:defRPr/>
            </a:pPr>
            <a:endParaRPr lang="en-CA">
              <a:effectLst>
                <a:outerShdw blurRad="38100" dist="38100" dir="2700000" algn="tl">
                  <a:srgbClr val="000000">
                    <a:alpha val="43137"/>
                  </a:srgbClr>
                </a:outerShdw>
              </a:effectLst>
            </a:endParaRPr>
          </a:p>
        </p:txBody>
      </p:sp>
      <p:sp>
        <p:nvSpPr>
          <p:cNvPr id="12" name="AutoShape 11"/>
          <p:cNvSpPr>
            <a:spLocks noChangeArrowheads="1"/>
          </p:cNvSpPr>
          <p:nvPr/>
        </p:nvSpPr>
        <p:spPr bwMode="auto">
          <a:xfrm rot="5400000">
            <a:off x="2082800" y="5241925"/>
            <a:ext cx="360363"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algn="l">
              <a:defRPr/>
            </a:pPr>
            <a:endParaRPr lang="en-CA">
              <a:effectLst>
                <a:outerShdw blurRad="38100" dist="38100" dir="2700000" algn="tl">
                  <a:srgbClr val="000000">
                    <a:alpha val="43137"/>
                  </a:srgbClr>
                </a:outerShdw>
              </a:effectLst>
            </a:endParaRPr>
          </a:p>
        </p:txBody>
      </p:sp>
      <p:sp>
        <p:nvSpPr>
          <p:cNvPr id="14" name="AutoShape 11"/>
          <p:cNvSpPr>
            <a:spLocks noChangeArrowheads="1"/>
          </p:cNvSpPr>
          <p:nvPr/>
        </p:nvSpPr>
        <p:spPr bwMode="auto">
          <a:xfrm rot="5400000">
            <a:off x="2108201" y="5935662"/>
            <a:ext cx="360362"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algn="l">
              <a:defRPr/>
            </a:pPr>
            <a:endParaRPr lang="en-CA">
              <a:effectLst>
                <a:outerShdw blurRad="38100" dist="38100" dir="2700000" algn="tl">
                  <a:srgbClr val="000000">
                    <a:alpha val="43137"/>
                  </a:srgbClr>
                </a:outerShdw>
              </a:effectLst>
            </a:endParaRPr>
          </a:p>
        </p:txBody>
      </p:sp>
      <p:sp>
        <p:nvSpPr>
          <p:cNvPr id="2" name="Rectangle 1"/>
          <p:cNvSpPr/>
          <p:nvPr/>
        </p:nvSpPr>
        <p:spPr>
          <a:xfrm>
            <a:off x="6056989" y="3167390"/>
            <a:ext cx="2858411" cy="954107"/>
          </a:xfrm>
          <a:prstGeom prst="rect">
            <a:avLst/>
          </a:prstGeom>
        </p:spPr>
        <p:txBody>
          <a:bodyPr wrap="none">
            <a:spAutoFit/>
          </a:bodyPr>
          <a:lstStyle/>
          <a:p>
            <a:pPr algn="ctr"/>
            <a:r>
              <a:rPr lang="en-US" dirty="0"/>
              <a:t>The running time </a:t>
            </a:r>
            <a:br>
              <a:rPr lang="en-US" dirty="0"/>
            </a:br>
            <a:r>
              <a:rPr lang="en-US" dirty="0"/>
              <a:t>might be different.</a:t>
            </a:r>
            <a:endParaRPr lang="en-CA" dirty="0"/>
          </a:p>
        </p:txBody>
      </p:sp>
    </p:spTree>
    <p:extLst>
      <p:ext uri="{BB962C8B-B14F-4D97-AF65-F5344CB8AC3E}">
        <p14:creationId xmlns:p14="http://schemas.microsoft.com/office/powerpoint/2010/main" val="986974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96389"/>
                                        </p:tgtEl>
                                        <p:attrNameLst>
                                          <p:attrName>style.visibility</p:attrName>
                                        </p:attrNameLst>
                                      </p:cBhvr>
                                      <p:to>
                                        <p:strVal val="visible"/>
                                      </p:to>
                                    </p:set>
                                    <p:anim calcmode="lin" valueType="num">
                                      <p:cBhvr additive="base">
                                        <p:cTn id="7" dur="500" fill="hold"/>
                                        <p:tgtEl>
                                          <p:spTgt spid="1296389"/>
                                        </p:tgtEl>
                                        <p:attrNameLst>
                                          <p:attrName>ppt_x</p:attrName>
                                        </p:attrNameLst>
                                      </p:cBhvr>
                                      <p:tavLst>
                                        <p:tav tm="0">
                                          <p:val>
                                            <p:strVal val="#ppt_x"/>
                                          </p:val>
                                        </p:tav>
                                        <p:tav tm="100000">
                                          <p:val>
                                            <p:strVal val="#ppt_x"/>
                                          </p:val>
                                        </p:tav>
                                      </p:tavLst>
                                    </p:anim>
                                    <p:anim calcmode="lin" valueType="num">
                                      <p:cBhvr additive="base">
                                        <p:cTn id="8" dur="500" fill="hold"/>
                                        <p:tgtEl>
                                          <p:spTgt spid="129638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6389" grpId="0"/>
      <p:bldP spid="2"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4933950"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8069"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6736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070" name="Group 22"/>
          <p:cNvGrpSpPr>
            <a:grpSpLocks/>
          </p:cNvGrpSpPr>
          <p:nvPr/>
        </p:nvGrpSpPr>
        <p:grpSpPr bwMode="auto">
          <a:xfrm>
            <a:off x="1169988" y="604838"/>
            <a:ext cx="747712" cy="461962"/>
            <a:chOff x="1224" y="2539"/>
            <a:chExt cx="2280" cy="1785"/>
          </a:xfrm>
        </p:grpSpPr>
        <p:sp>
          <p:nvSpPr>
            <p:cNvPr id="88086"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8087" name="Group 24"/>
            <p:cNvGrpSpPr>
              <a:grpSpLocks/>
            </p:cNvGrpSpPr>
            <p:nvPr/>
          </p:nvGrpSpPr>
          <p:grpSpPr bwMode="auto">
            <a:xfrm>
              <a:off x="1584" y="2688"/>
              <a:ext cx="1216" cy="1440"/>
              <a:chOff x="2641" y="1488"/>
              <a:chExt cx="2655" cy="2488"/>
            </a:xfrm>
          </p:grpSpPr>
          <p:grpSp>
            <p:nvGrpSpPr>
              <p:cNvPr id="88088" name="Group 25"/>
              <p:cNvGrpSpPr>
                <a:grpSpLocks/>
              </p:cNvGrpSpPr>
              <p:nvPr/>
            </p:nvGrpSpPr>
            <p:grpSpPr bwMode="auto">
              <a:xfrm>
                <a:off x="2641" y="1488"/>
                <a:ext cx="2496" cy="2436"/>
                <a:chOff x="2641" y="1488"/>
                <a:chExt cx="2496" cy="2436"/>
              </a:xfrm>
            </p:grpSpPr>
            <p:sp>
              <p:nvSpPr>
                <p:cNvPr id="8809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089" name="Group 32"/>
              <p:cNvGrpSpPr>
                <a:grpSpLocks/>
              </p:cNvGrpSpPr>
              <p:nvPr/>
            </p:nvGrpSpPr>
            <p:grpSpPr bwMode="auto">
              <a:xfrm>
                <a:off x="4864" y="3099"/>
                <a:ext cx="432" cy="877"/>
                <a:chOff x="4864" y="3099"/>
                <a:chExt cx="432" cy="877"/>
              </a:xfrm>
            </p:grpSpPr>
            <p:sp>
              <p:nvSpPr>
                <p:cNvPr id="8809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26" name="Group 25"/>
          <p:cNvGrpSpPr>
            <a:grpSpLocks/>
          </p:cNvGrpSpPr>
          <p:nvPr/>
        </p:nvGrpSpPr>
        <p:grpSpPr bwMode="auto">
          <a:xfrm>
            <a:off x="7772400" y="425450"/>
            <a:ext cx="1227138" cy="2012950"/>
            <a:chOff x="7772400" y="425450"/>
            <a:chExt cx="1227138" cy="2012950"/>
          </a:xfrm>
        </p:grpSpPr>
        <p:grpSp>
          <p:nvGrpSpPr>
            <p:cNvPr id="88078" name="Group 8"/>
            <p:cNvGrpSpPr>
              <a:grpSpLocks/>
            </p:cNvGrpSpPr>
            <p:nvPr/>
          </p:nvGrpSpPr>
          <p:grpSpPr bwMode="auto">
            <a:xfrm>
              <a:off x="7772400" y="425450"/>
              <a:ext cx="1227138" cy="2012950"/>
              <a:chOff x="3602" y="624"/>
              <a:chExt cx="773" cy="1268"/>
            </a:xfrm>
          </p:grpSpPr>
          <p:sp>
            <p:nvSpPr>
              <p:cNvPr id="88080"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88081"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82"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8083"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8084"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8085"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5" name="Rectangle 26"/>
          <p:cNvSpPr>
            <a:spLocks noChangeArrowheads="1"/>
          </p:cNvSpPr>
          <p:nvPr/>
        </p:nvSpPr>
        <p:spPr bwMode="auto">
          <a:xfrm>
            <a:off x="8102600" y="977900"/>
            <a:ext cx="863600" cy="368300"/>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err="1">
                <a:solidFill>
                  <a:schemeClr val="bg2"/>
                </a:solidFill>
                <a:effectLst>
                  <a:outerShdw blurRad="38100" dist="38100" dir="2700000" algn="tl">
                    <a:srgbClr val="FFFFFF"/>
                  </a:outerShdw>
                </a:effectLst>
                <a:cs typeface="+mn-cs"/>
              </a:rPr>
              <a:t>i</a:t>
            </a:r>
            <a:r>
              <a:rPr lang="en-US" sz="1800" dirty="0">
                <a:solidFill>
                  <a:schemeClr val="bg2"/>
                </a:solidFill>
                <a:effectLst>
                  <a:outerShdw blurRad="38100" dist="38100" dir="2700000" algn="tl">
                    <a:srgbClr val="FFFFFF"/>
                  </a:outerShdw>
                </a:effectLst>
                <a:cs typeface="+mn-cs"/>
              </a:rPr>
              <a:t>=2</a:t>
            </a:r>
          </a:p>
        </p:txBody>
      </p:sp>
      <p:sp>
        <p:nvSpPr>
          <p:cNvPr id="36" name="Rectangle 26"/>
          <p:cNvSpPr>
            <a:spLocks noChangeArrowheads="1"/>
          </p:cNvSpPr>
          <p:nvPr/>
        </p:nvSpPr>
        <p:spPr bwMode="auto">
          <a:xfrm>
            <a:off x="5867400" y="1141412"/>
            <a:ext cx="1752600" cy="1754188"/>
          </a:xfrm>
          <a:prstGeom prst="rect">
            <a:avLst/>
          </a:prstGeom>
          <a:noFill/>
          <a:ln w="25400" cap="sq" algn="ctr">
            <a:noFill/>
            <a:miter lim="800000"/>
            <a:headEnd/>
            <a:tailEnd/>
          </a:ln>
          <a:effectLst/>
        </p:spPr>
        <p:txBody>
          <a:bodyPr lIns="274320" rIns="274320">
            <a:spAutoFit/>
          </a:bodyPr>
          <a:lstStyle/>
          <a:p>
            <a:pPr algn="ctr" eaLnBrk="0" hangingPunct="0">
              <a:defRPr/>
            </a:pPr>
            <a:r>
              <a:rPr lang="en-US" sz="1800" dirty="0">
                <a:solidFill>
                  <a:srgbClr val="FF0000"/>
                </a:solidFill>
                <a:cs typeface="+mn-cs"/>
              </a:rPr>
              <a:t>No! </a:t>
            </a:r>
            <a:br>
              <a:rPr lang="en-US" sz="1800" dirty="0">
                <a:cs typeface="+mn-cs"/>
              </a:rPr>
            </a:br>
            <a:r>
              <a:rPr lang="en-US" sz="1800" dirty="0">
                <a:cs typeface="+mn-cs"/>
              </a:rPr>
              <a:t>Cant store </a:t>
            </a:r>
            <a:r>
              <a:rPr lang="en-US" sz="1800" dirty="0" err="1">
                <a:cs typeface="+mn-cs"/>
              </a:rPr>
              <a:t>i</a:t>
            </a:r>
            <a:r>
              <a:rPr lang="en-US" sz="1800" dirty="0">
                <a:cs typeface="+mn-cs"/>
              </a:rPr>
              <a:t>.</a:t>
            </a:r>
          </a:p>
          <a:p>
            <a:pPr algn="ctr" eaLnBrk="0" hangingPunct="0">
              <a:defRPr/>
            </a:pPr>
            <a:r>
              <a:rPr lang="en-US" sz="1800" dirty="0">
                <a:cs typeface="+mn-cs"/>
              </a:rPr>
              <a:t>Takes more than constant memory. </a:t>
            </a:r>
          </a:p>
        </p:txBody>
      </p:sp>
      <p:pic>
        <p:nvPicPr>
          <p:cNvPr id="33"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88072" name="Straight Arrow Connector 101"/>
          <p:cNvCxnSpPr>
            <a:cxnSpLocks noChangeShapeType="1"/>
          </p:cNvCxnSpPr>
          <p:nvPr/>
        </p:nvCxnSpPr>
        <p:spPr bwMode="auto">
          <a:xfrm>
            <a:off x="0" y="339213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5370965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1+#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1+#ppt_w/2"/>
                                          </p:val>
                                        </p:tav>
                                        <p:tav tm="100000">
                                          <p:val>
                                            <p:strVal val="#ppt_x"/>
                                          </p:val>
                                        </p:tav>
                                      </p:tavLst>
                                    </p:anim>
                                    <p:anim calcmode="lin" valueType="num">
                                      <p:cBhvr additive="base">
                                        <p:cTn id="14"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1+#ppt_w/2"/>
                                          </p:val>
                                        </p:tav>
                                        <p:tav tm="100000">
                                          <p:val>
                                            <p:strVal val="#ppt_x"/>
                                          </p:val>
                                        </p:tav>
                                      </p:tavLst>
                                    </p:anim>
                                    <p:anim calcmode="lin" valueType="num">
                                      <p:cBhvr additive="base">
                                        <p:cTn id="20"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9093"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8260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9094" name="Group 22"/>
          <p:cNvGrpSpPr>
            <a:grpSpLocks/>
          </p:cNvGrpSpPr>
          <p:nvPr/>
        </p:nvGrpSpPr>
        <p:grpSpPr bwMode="auto">
          <a:xfrm>
            <a:off x="1169988" y="604838"/>
            <a:ext cx="747712" cy="461962"/>
            <a:chOff x="1224" y="2539"/>
            <a:chExt cx="2280" cy="1785"/>
          </a:xfrm>
        </p:grpSpPr>
        <p:sp>
          <p:nvSpPr>
            <p:cNvPr id="8910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9109" name="Group 24"/>
            <p:cNvGrpSpPr>
              <a:grpSpLocks/>
            </p:cNvGrpSpPr>
            <p:nvPr/>
          </p:nvGrpSpPr>
          <p:grpSpPr bwMode="auto">
            <a:xfrm>
              <a:off x="1584" y="2688"/>
              <a:ext cx="1216" cy="1440"/>
              <a:chOff x="2641" y="1488"/>
              <a:chExt cx="2655" cy="2488"/>
            </a:xfrm>
          </p:grpSpPr>
          <p:grpSp>
            <p:nvGrpSpPr>
              <p:cNvPr id="89110" name="Group 25"/>
              <p:cNvGrpSpPr>
                <a:grpSpLocks/>
              </p:cNvGrpSpPr>
              <p:nvPr/>
            </p:nvGrpSpPr>
            <p:grpSpPr bwMode="auto">
              <a:xfrm>
                <a:off x="2641" y="1488"/>
                <a:ext cx="2496" cy="2436"/>
                <a:chOff x="2641" y="1488"/>
                <a:chExt cx="2496" cy="2436"/>
              </a:xfrm>
            </p:grpSpPr>
            <p:sp>
              <p:nvSpPr>
                <p:cNvPr id="8911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2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9111" name="Group 32"/>
              <p:cNvGrpSpPr>
                <a:grpSpLocks/>
              </p:cNvGrpSpPr>
              <p:nvPr/>
            </p:nvGrpSpPr>
            <p:grpSpPr bwMode="auto">
              <a:xfrm>
                <a:off x="4864" y="3099"/>
                <a:ext cx="432" cy="877"/>
                <a:chOff x="4864" y="3099"/>
                <a:chExt cx="432" cy="877"/>
              </a:xfrm>
            </p:grpSpPr>
            <p:sp>
              <p:nvSpPr>
                <p:cNvPr id="8911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89099" name="Group 25"/>
          <p:cNvGrpSpPr>
            <a:grpSpLocks/>
          </p:cNvGrpSpPr>
          <p:nvPr/>
        </p:nvGrpSpPr>
        <p:grpSpPr bwMode="auto">
          <a:xfrm>
            <a:off x="7772400" y="425450"/>
            <a:ext cx="1227138" cy="2012950"/>
            <a:chOff x="7772400" y="425450"/>
            <a:chExt cx="1227138" cy="2012950"/>
          </a:xfrm>
        </p:grpSpPr>
        <p:grpSp>
          <p:nvGrpSpPr>
            <p:cNvPr id="89100" name="Group 8"/>
            <p:cNvGrpSpPr>
              <a:grpSpLocks/>
            </p:cNvGrpSpPr>
            <p:nvPr/>
          </p:nvGrpSpPr>
          <p:grpSpPr bwMode="auto">
            <a:xfrm>
              <a:off x="7772400" y="425450"/>
              <a:ext cx="1227138" cy="2012950"/>
              <a:chOff x="3602" y="624"/>
              <a:chExt cx="773" cy="1268"/>
            </a:xfrm>
          </p:grpSpPr>
          <p:sp>
            <p:nvSpPr>
              <p:cNvPr id="8910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89103"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10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910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910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910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pic>
        <p:nvPicPr>
          <p:cNvPr id="31"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4045974"/>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340117528"/>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011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9657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0118" name="Group 22"/>
          <p:cNvGrpSpPr>
            <a:grpSpLocks/>
          </p:cNvGrpSpPr>
          <p:nvPr/>
        </p:nvGrpSpPr>
        <p:grpSpPr bwMode="auto">
          <a:xfrm>
            <a:off x="1169988" y="604838"/>
            <a:ext cx="747712" cy="461962"/>
            <a:chOff x="1224" y="2539"/>
            <a:chExt cx="2280" cy="1785"/>
          </a:xfrm>
        </p:grpSpPr>
        <p:sp>
          <p:nvSpPr>
            <p:cNvPr id="9013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0135" name="Group 24"/>
            <p:cNvGrpSpPr>
              <a:grpSpLocks/>
            </p:cNvGrpSpPr>
            <p:nvPr/>
          </p:nvGrpSpPr>
          <p:grpSpPr bwMode="auto">
            <a:xfrm>
              <a:off x="1584" y="2688"/>
              <a:ext cx="1216" cy="1440"/>
              <a:chOff x="2641" y="1488"/>
              <a:chExt cx="2655" cy="2488"/>
            </a:xfrm>
          </p:grpSpPr>
          <p:grpSp>
            <p:nvGrpSpPr>
              <p:cNvPr id="90136" name="Group 25"/>
              <p:cNvGrpSpPr>
                <a:grpSpLocks/>
              </p:cNvGrpSpPr>
              <p:nvPr/>
            </p:nvGrpSpPr>
            <p:grpSpPr bwMode="auto">
              <a:xfrm>
                <a:off x="2641" y="1488"/>
                <a:ext cx="2496" cy="2436"/>
                <a:chOff x="2641" y="1488"/>
                <a:chExt cx="2496" cy="2436"/>
              </a:xfrm>
            </p:grpSpPr>
            <p:sp>
              <p:nvSpPr>
                <p:cNvPr id="90141"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2"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3"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4"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5"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6"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0137" name="Group 32"/>
              <p:cNvGrpSpPr>
                <a:grpSpLocks/>
              </p:cNvGrpSpPr>
              <p:nvPr/>
            </p:nvGrpSpPr>
            <p:grpSpPr bwMode="auto">
              <a:xfrm>
                <a:off x="4864" y="3099"/>
                <a:ext cx="432" cy="877"/>
                <a:chOff x="4864" y="3099"/>
                <a:chExt cx="432" cy="877"/>
              </a:xfrm>
            </p:grpSpPr>
            <p:sp>
              <p:nvSpPr>
                <p:cNvPr id="90138"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39"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0"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0123" name="Group 25"/>
          <p:cNvGrpSpPr>
            <a:grpSpLocks/>
          </p:cNvGrpSpPr>
          <p:nvPr/>
        </p:nvGrpSpPr>
        <p:grpSpPr bwMode="auto">
          <a:xfrm>
            <a:off x="7772400" y="425450"/>
            <a:ext cx="1227138" cy="2012950"/>
            <a:chOff x="7772400" y="425450"/>
            <a:chExt cx="1227138" cy="2012950"/>
          </a:xfrm>
        </p:grpSpPr>
        <p:grpSp>
          <p:nvGrpSpPr>
            <p:cNvPr id="90126" name="Group 8"/>
            <p:cNvGrpSpPr>
              <a:grpSpLocks/>
            </p:cNvGrpSpPr>
            <p:nvPr/>
          </p:nvGrpSpPr>
          <p:grpSpPr bwMode="auto">
            <a:xfrm>
              <a:off x="7772400" y="425450"/>
              <a:ext cx="1227138" cy="2012950"/>
              <a:chOff x="3602" y="624"/>
              <a:chExt cx="773" cy="1268"/>
            </a:xfrm>
          </p:grpSpPr>
          <p:sp>
            <p:nvSpPr>
              <p:cNvPr id="9012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0129"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3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013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013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013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pic>
        <p:nvPicPr>
          <p:cNvPr id="31"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4050888"/>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81280634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1141"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51181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1142" name="Group 22"/>
          <p:cNvGrpSpPr>
            <a:grpSpLocks/>
          </p:cNvGrpSpPr>
          <p:nvPr/>
        </p:nvGrpSpPr>
        <p:grpSpPr bwMode="auto">
          <a:xfrm>
            <a:off x="1169988" y="604838"/>
            <a:ext cx="747712" cy="461962"/>
            <a:chOff x="1224" y="2539"/>
            <a:chExt cx="2280" cy="1785"/>
          </a:xfrm>
        </p:grpSpPr>
        <p:sp>
          <p:nvSpPr>
            <p:cNvPr id="91160"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1161" name="Group 24"/>
            <p:cNvGrpSpPr>
              <a:grpSpLocks/>
            </p:cNvGrpSpPr>
            <p:nvPr/>
          </p:nvGrpSpPr>
          <p:grpSpPr bwMode="auto">
            <a:xfrm>
              <a:off x="1584" y="2688"/>
              <a:ext cx="1216" cy="1440"/>
              <a:chOff x="2641" y="1488"/>
              <a:chExt cx="2655" cy="2488"/>
            </a:xfrm>
          </p:grpSpPr>
          <p:grpSp>
            <p:nvGrpSpPr>
              <p:cNvPr id="91162" name="Group 25"/>
              <p:cNvGrpSpPr>
                <a:grpSpLocks/>
              </p:cNvGrpSpPr>
              <p:nvPr/>
            </p:nvGrpSpPr>
            <p:grpSpPr bwMode="auto">
              <a:xfrm>
                <a:off x="2641" y="1488"/>
                <a:ext cx="2496" cy="2436"/>
                <a:chOff x="2641" y="1488"/>
                <a:chExt cx="2496" cy="2436"/>
              </a:xfrm>
            </p:grpSpPr>
            <p:sp>
              <p:nvSpPr>
                <p:cNvPr id="91167"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8"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9"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0"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1"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1163" name="Group 32"/>
              <p:cNvGrpSpPr>
                <a:grpSpLocks/>
              </p:cNvGrpSpPr>
              <p:nvPr/>
            </p:nvGrpSpPr>
            <p:grpSpPr bwMode="auto">
              <a:xfrm>
                <a:off x="4864" y="3099"/>
                <a:ext cx="432" cy="877"/>
                <a:chOff x="4864" y="3099"/>
                <a:chExt cx="432" cy="877"/>
              </a:xfrm>
            </p:grpSpPr>
            <p:sp>
              <p:nvSpPr>
                <p:cNvPr id="91164"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5"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6"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9114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336675"/>
            <a:ext cx="5581650" cy="414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91144" name="Straight Arrow Connector 101"/>
          <p:cNvCxnSpPr>
            <a:cxnSpLocks noChangeShapeType="1"/>
          </p:cNvCxnSpPr>
          <p:nvPr/>
        </p:nvCxnSpPr>
        <p:spPr bwMode="auto">
          <a:xfrm>
            <a:off x="381000" y="37084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nvGrpSpPr>
          <p:cNvPr id="91147" name="Group 25"/>
          <p:cNvGrpSpPr>
            <a:grpSpLocks/>
          </p:cNvGrpSpPr>
          <p:nvPr/>
        </p:nvGrpSpPr>
        <p:grpSpPr bwMode="auto">
          <a:xfrm>
            <a:off x="7772400" y="425450"/>
            <a:ext cx="1227138" cy="2012950"/>
            <a:chOff x="7772400" y="425450"/>
            <a:chExt cx="1227138" cy="2012950"/>
          </a:xfrm>
        </p:grpSpPr>
        <p:grpSp>
          <p:nvGrpSpPr>
            <p:cNvPr id="91152" name="Group 8"/>
            <p:cNvGrpSpPr>
              <a:grpSpLocks/>
            </p:cNvGrpSpPr>
            <p:nvPr/>
          </p:nvGrpSpPr>
          <p:grpSpPr bwMode="auto">
            <a:xfrm>
              <a:off x="7772400" y="425450"/>
              <a:ext cx="1227138" cy="2012950"/>
              <a:chOff x="3602" y="624"/>
              <a:chExt cx="773" cy="1268"/>
            </a:xfrm>
          </p:grpSpPr>
          <p:sp>
            <p:nvSpPr>
              <p:cNvPr id="9115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1155"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5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115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115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115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Tree>
    <p:extLst>
      <p:ext uri="{BB962C8B-B14F-4D97-AF65-F5344CB8AC3E}">
        <p14:creationId xmlns:p14="http://schemas.microsoft.com/office/powerpoint/2010/main" val="134415041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1141"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51181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1142" name="Group 22"/>
          <p:cNvGrpSpPr>
            <a:grpSpLocks/>
          </p:cNvGrpSpPr>
          <p:nvPr/>
        </p:nvGrpSpPr>
        <p:grpSpPr bwMode="auto">
          <a:xfrm>
            <a:off x="1169988" y="604838"/>
            <a:ext cx="747712" cy="461962"/>
            <a:chOff x="1224" y="2539"/>
            <a:chExt cx="2280" cy="1785"/>
          </a:xfrm>
        </p:grpSpPr>
        <p:sp>
          <p:nvSpPr>
            <p:cNvPr id="91160"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1161" name="Group 24"/>
            <p:cNvGrpSpPr>
              <a:grpSpLocks/>
            </p:cNvGrpSpPr>
            <p:nvPr/>
          </p:nvGrpSpPr>
          <p:grpSpPr bwMode="auto">
            <a:xfrm>
              <a:off x="1584" y="2688"/>
              <a:ext cx="1216" cy="1440"/>
              <a:chOff x="2641" y="1488"/>
              <a:chExt cx="2655" cy="2488"/>
            </a:xfrm>
          </p:grpSpPr>
          <p:grpSp>
            <p:nvGrpSpPr>
              <p:cNvPr id="91162" name="Group 25"/>
              <p:cNvGrpSpPr>
                <a:grpSpLocks/>
              </p:cNvGrpSpPr>
              <p:nvPr/>
            </p:nvGrpSpPr>
            <p:grpSpPr bwMode="auto">
              <a:xfrm>
                <a:off x="2641" y="1488"/>
                <a:ext cx="2496" cy="2436"/>
                <a:chOff x="2641" y="1488"/>
                <a:chExt cx="2496" cy="2436"/>
              </a:xfrm>
            </p:grpSpPr>
            <p:sp>
              <p:nvSpPr>
                <p:cNvPr id="91167"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8"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9"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0"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1"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1163" name="Group 32"/>
              <p:cNvGrpSpPr>
                <a:grpSpLocks/>
              </p:cNvGrpSpPr>
              <p:nvPr/>
            </p:nvGrpSpPr>
            <p:grpSpPr bwMode="auto">
              <a:xfrm>
                <a:off x="4864" y="3099"/>
                <a:ext cx="432" cy="877"/>
                <a:chOff x="4864" y="3099"/>
                <a:chExt cx="432" cy="877"/>
              </a:xfrm>
            </p:grpSpPr>
            <p:sp>
              <p:nvSpPr>
                <p:cNvPr id="91164"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5"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6"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1147" name="Group 25"/>
          <p:cNvGrpSpPr>
            <a:grpSpLocks/>
          </p:cNvGrpSpPr>
          <p:nvPr/>
        </p:nvGrpSpPr>
        <p:grpSpPr bwMode="auto">
          <a:xfrm>
            <a:off x="7772400" y="425450"/>
            <a:ext cx="1227138" cy="2012950"/>
            <a:chOff x="7772400" y="425450"/>
            <a:chExt cx="1227138" cy="2012950"/>
          </a:xfrm>
        </p:grpSpPr>
        <p:grpSp>
          <p:nvGrpSpPr>
            <p:cNvPr id="91152" name="Group 8"/>
            <p:cNvGrpSpPr>
              <a:grpSpLocks/>
            </p:cNvGrpSpPr>
            <p:nvPr/>
          </p:nvGrpSpPr>
          <p:grpSpPr bwMode="auto">
            <a:xfrm>
              <a:off x="7772400" y="425450"/>
              <a:ext cx="1227138" cy="2012950"/>
              <a:chOff x="3602" y="624"/>
              <a:chExt cx="773" cy="1268"/>
            </a:xfrm>
          </p:grpSpPr>
          <p:sp>
            <p:nvSpPr>
              <p:cNvPr id="9115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1155"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5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115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115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115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pic>
        <p:nvPicPr>
          <p:cNvPr id="31"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4358148"/>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63858984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2165"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52705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166" name="Group 22"/>
          <p:cNvGrpSpPr>
            <a:grpSpLocks/>
          </p:cNvGrpSpPr>
          <p:nvPr/>
        </p:nvGrpSpPr>
        <p:grpSpPr bwMode="auto">
          <a:xfrm>
            <a:off x="1169988" y="604838"/>
            <a:ext cx="747712" cy="461962"/>
            <a:chOff x="1224" y="2539"/>
            <a:chExt cx="2280" cy="1785"/>
          </a:xfrm>
        </p:grpSpPr>
        <p:sp>
          <p:nvSpPr>
            <p:cNvPr id="9218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2185" name="Group 24"/>
            <p:cNvGrpSpPr>
              <a:grpSpLocks/>
            </p:cNvGrpSpPr>
            <p:nvPr/>
          </p:nvGrpSpPr>
          <p:grpSpPr bwMode="auto">
            <a:xfrm>
              <a:off x="1584" y="2688"/>
              <a:ext cx="1216" cy="1440"/>
              <a:chOff x="2641" y="1488"/>
              <a:chExt cx="2655" cy="2488"/>
            </a:xfrm>
          </p:grpSpPr>
          <p:grpSp>
            <p:nvGrpSpPr>
              <p:cNvPr id="92186" name="Group 25"/>
              <p:cNvGrpSpPr>
                <a:grpSpLocks/>
              </p:cNvGrpSpPr>
              <p:nvPr/>
            </p:nvGrpSpPr>
            <p:grpSpPr bwMode="auto">
              <a:xfrm>
                <a:off x="2641" y="1488"/>
                <a:ext cx="2496" cy="2436"/>
                <a:chOff x="2641" y="1488"/>
                <a:chExt cx="2496" cy="2436"/>
              </a:xfrm>
            </p:grpSpPr>
            <p:sp>
              <p:nvSpPr>
                <p:cNvPr id="92191"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2"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3"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4"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5"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6"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2187" name="Group 32"/>
              <p:cNvGrpSpPr>
                <a:grpSpLocks/>
              </p:cNvGrpSpPr>
              <p:nvPr/>
            </p:nvGrpSpPr>
            <p:grpSpPr bwMode="auto">
              <a:xfrm>
                <a:off x="4864" y="3099"/>
                <a:ext cx="432" cy="877"/>
                <a:chOff x="4864" y="3099"/>
                <a:chExt cx="432" cy="877"/>
              </a:xfrm>
            </p:grpSpPr>
            <p:sp>
              <p:nvSpPr>
                <p:cNvPr id="92188"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89"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0"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2171" name="Group 25"/>
          <p:cNvGrpSpPr>
            <a:grpSpLocks/>
          </p:cNvGrpSpPr>
          <p:nvPr/>
        </p:nvGrpSpPr>
        <p:grpSpPr bwMode="auto">
          <a:xfrm>
            <a:off x="7772400" y="425450"/>
            <a:ext cx="1227138" cy="2012950"/>
            <a:chOff x="7772400" y="425450"/>
            <a:chExt cx="1227138" cy="2012950"/>
          </a:xfrm>
        </p:grpSpPr>
        <p:grpSp>
          <p:nvGrpSpPr>
            <p:cNvPr id="92176" name="Group 8"/>
            <p:cNvGrpSpPr>
              <a:grpSpLocks/>
            </p:cNvGrpSpPr>
            <p:nvPr/>
          </p:nvGrpSpPr>
          <p:grpSpPr bwMode="auto">
            <a:xfrm>
              <a:off x="7772400" y="425450"/>
              <a:ext cx="1227138" cy="2012950"/>
              <a:chOff x="3602" y="624"/>
              <a:chExt cx="773" cy="1268"/>
            </a:xfrm>
          </p:grpSpPr>
          <p:sp>
            <p:nvSpPr>
              <p:cNvPr id="9217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2179"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8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218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218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218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pic>
        <p:nvPicPr>
          <p:cNvPr id="31"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4731774"/>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84550518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3189"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64643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3190" name="Group 22"/>
          <p:cNvGrpSpPr>
            <a:grpSpLocks/>
          </p:cNvGrpSpPr>
          <p:nvPr/>
        </p:nvGrpSpPr>
        <p:grpSpPr bwMode="auto">
          <a:xfrm>
            <a:off x="1169988" y="604838"/>
            <a:ext cx="747712" cy="461962"/>
            <a:chOff x="1224" y="2539"/>
            <a:chExt cx="2280" cy="1785"/>
          </a:xfrm>
        </p:grpSpPr>
        <p:sp>
          <p:nvSpPr>
            <p:cNvPr id="9320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3209" name="Group 24"/>
            <p:cNvGrpSpPr>
              <a:grpSpLocks/>
            </p:cNvGrpSpPr>
            <p:nvPr/>
          </p:nvGrpSpPr>
          <p:grpSpPr bwMode="auto">
            <a:xfrm>
              <a:off x="1584" y="2688"/>
              <a:ext cx="1216" cy="1440"/>
              <a:chOff x="2641" y="1488"/>
              <a:chExt cx="2655" cy="2488"/>
            </a:xfrm>
          </p:grpSpPr>
          <p:grpSp>
            <p:nvGrpSpPr>
              <p:cNvPr id="93210" name="Group 25"/>
              <p:cNvGrpSpPr>
                <a:grpSpLocks/>
              </p:cNvGrpSpPr>
              <p:nvPr/>
            </p:nvGrpSpPr>
            <p:grpSpPr bwMode="auto">
              <a:xfrm>
                <a:off x="2641" y="1488"/>
                <a:ext cx="2496" cy="2436"/>
                <a:chOff x="2641" y="1488"/>
                <a:chExt cx="2496" cy="2436"/>
              </a:xfrm>
            </p:grpSpPr>
            <p:sp>
              <p:nvSpPr>
                <p:cNvPr id="9321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2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3211" name="Group 32"/>
              <p:cNvGrpSpPr>
                <a:grpSpLocks/>
              </p:cNvGrpSpPr>
              <p:nvPr/>
            </p:nvGrpSpPr>
            <p:grpSpPr bwMode="auto">
              <a:xfrm>
                <a:off x="4864" y="3099"/>
                <a:ext cx="432" cy="877"/>
                <a:chOff x="4864" y="3099"/>
                <a:chExt cx="432" cy="877"/>
              </a:xfrm>
            </p:grpSpPr>
            <p:sp>
              <p:nvSpPr>
                <p:cNvPr id="9321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3195" name="Group 25"/>
          <p:cNvGrpSpPr>
            <a:grpSpLocks/>
          </p:cNvGrpSpPr>
          <p:nvPr/>
        </p:nvGrpSpPr>
        <p:grpSpPr bwMode="auto">
          <a:xfrm>
            <a:off x="7772400" y="425450"/>
            <a:ext cx="1227138" cy="2012950"/>
            <a:chOff x="7772400" y="425450"/>
            <a:chExt cx="1227138" cy="2012950"/>
          </a:xfrm>
        </p:grpSpPr>
        <p:grpSp>
          <p:nvGrpSpPr>
            <p:cNvPr id="93200" name="Group 8"/>
            <p:cNvGrpSpPr>
              <a:grpSpLocks/>
            </p:cNvGrpSpPr>
            <p:nvPr/>
          </p:nvGrpSpPr>
          <p:grpSpPr bwMode="auto">
            <a:xfrm>
              <a:off x="7772400" y="425450"/>
              <a:ext cx="1227138" cy="2012950"/>
              <a:chOff x="3602" y="624"/>
              <a:chExt cx="773" cy="1268"/>
            </a:xfrm>
          </p:grpSpPr>
          <p:sp>
            <p:nvSpPr>
              <p:cNvPr id="9320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3203"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20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320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320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320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pic>
        <p:nvPicPr>
          <p:cNvPr id="31"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5043948"/>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6305955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chemeClr val="accent2"/>
                </a:solidFill>
                <a:effectLst>
                  <a:outerShdw blurRad="38100" dist="38100" dir="2700000" algn="tl">
                    <a:srgbClr val="000000"/>
                  </a:outerShdw>
                </a:effectLst>
              </a:rPr>
              <a:t>bb</a:t>
            </a:r>
          </a:p>
        </p:txBody>
      </p:sp>
      <p:pic>
        <p:nvPicPr>
          <p:cNvPr id="94213"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69088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4214" name="Group 22"/>
          <p:cNvGrpSpPr>
            <a:grpSpLocks/>
          </p:cNvGrpSpPr>
          <p:nvPr/>
        </p:nvGrpSpPr>
        <p:grpSpPr bwMode="auto">
          <a:xfrm>
            <a:off x="1169988" y="604838"/>
            <a:ext cx="747712" cy="461962"/>
            <a:chOff x="1224" y="2539"/>
            <a:chExt cx="2280" cy="1785"/>
          </a:xfrm>
        </p:grpSpPr>
        <p:sp>
          <p:nvSpPr>
            <p:cNvPr id="94231"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4232" name="Group 24"/>
            <p:cNvGrpSpPr>
              <a:grpSpLocks/>
            </p:cNvGrpSpPr>
            <p:nvPr/>
          </p:nvGrpSpPr>
          <p:grpSpPr bwMode="auto">
            <a:xfrm>
              <a:off x="1584" y="2688"/>
              <a:ext cx="1216" cy="1440"/>
              <a:chOff x="2641" y="1488"/>
              <a:chExt cx="2655" cy="2488"/>
            </a:xfrm>
          </p:grpSpPr>
          <p:grpSp>
            <p:nvGrpSpPr>
              <p:cNvPr id="94233" name="Group 25"/>
              <p:cNvGrpSpPr>
                <a:grpSpLocks/>
              </p:cNvGrpSpPr>
              <p:nvPr/>
            </p:nvGrpSpPr>
            <p:grpSpPr bwMode="auto">
              <a:xfrm>
                <a:off x="2641" y="1488"/>
                <a:ext cx="2496" cy="2436"/>
                <a:chOff x="2641" y="1488"/>
                <a:chExt cx="2496" cy="2436"/>
              </a:xfrm>
            </p:grpSpPr>
            <p:sp>
              <p:nvSpPr>
                <p:cNvPr id="94238"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39"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0"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1"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2"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3"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4234" name="Group 32"/>
              <p:cNvGrpSpPr>
                <a:grpSpLocks/>
              </p:cNvGrpSpPr>
              <p:nvPr/>
            </p:nvGrpSpPr>
            <p:grpSpPr bwMode="auto">
              <a:xfrm>
                <a:off x="4864" y="3099"/>
                <a:ext cx="432" cy="877"/>
                <a:chOff x="4864" y="3099"/>
                <a:chExt cx="432" cy="877"/>
              </a:xfrm>
            </p:grpSpPr>
            <p:sp>
              <p:nvSpPr>
                <p:cNvPr id="94235"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36"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37"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4219" name="Group 25"/>
          <p:cNvGrpSpPr>
            <a:grpSpLocks/>
          </p:cNvGrpSpPr>
          <p:nvPr/>
        </p:nvGrpSpPr>
        <p:grpSpPr bwMode="auto">
          <a:xfrm>
            <a:off x="7772400" y="425450"/>
            <a:ext cx="1227138" cy="2012950"/>
            <a:chOff x="7772400" y="425450"/>
            <a:chExt cx="1227138" cy="2012950"/>
          </a:xfrm>
        </p:grpSpPr>
        <p:grpSp>
          <p:nvGrpSpPr>
            <p:cNvPr id="94223" name="Group 8"/>
            <p:cNvGrpSpPr>
              <a:grpSpLocks/>
            </p:cNvGrpSpPr>
            <p:nvPr/>
          </p:nvGrpSpPr>
          <p:grpSpPr bwMode="auto">
            <a:xfrm>
              <a:off x="7772400" y="425450"/>
              <a:ext cx="1227138" cy="2012950"/>
              <a:chOff x="3602" y="624"/>
              <a:chExt cx="773" cy="1268"/>
            </a:xfrm>
          </p:grpSpPr>
          <p:sp>
            <p:nvSpPr>
              <p:cNvPr id="94225"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4226"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27"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4228"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4229"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4230"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pic>
        <p:nvPicPr>
          <p:cNvPr id="31"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5046408"/>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426345446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chemeClr val="accent2"/>
                </a:solidFill>
                <a:effectLst>
                  <a:outerShdw blurRad="38100" dist="38100" dir="2700000" algn="tl">
                    <a:srgbClr val="000000"/>
                  </a:outerShdw>
                </a:effectLst>
              </a:rPr>
              <a:t>bb</a:t>
            </a:r>
          </a:p>
        </p:txBody>
      </p:sp>
      <p:pic>
        <p:nvPicPr>
          <p:cNvPr id="95237" name="Picture 8" descr="stock-vector-yellow-submarine-vector-illustration-61484677"/>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69088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5238" name="Group 22"/>
          <p:cNvGrpSpPr>
            <a:grpSpLocks/>
          </p:cNvGrpSpPr>
          <p:nvPr/>
        </p:nvGrpSpPr>
        <p:grpSpPr bwMode="auto">
          <a:xfrm>
            <a:off x="1169988" y="604838"/>
            <a:ext cx="747712" cy="461962"/>
            <a:chOff x="1224" y="2539"/>
            <a:chExt cx="2280" cy="1785"/>
          </a:xfrm>
        </p:grpSpPr>
        <p:sp>
          <p:nvSpPr>
            <p:cNvPr id="9525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95256" name="Group 24"/>
            <p:cNvGrpSpPr>
              <a:grpSpLocks/>
            </p:cNvGrpSpPr>
            <p:nvPr/>
          </p:nvGrpSpPr>
          <p:grpSpPr bwMode="auto">
            <a:xfrm>
              <a:off x="1584" y="2688"/>
              <a:ext cx="1216" cy="1440"/>
              <a:chOff x="2641" y="1488"/>
              <a:chExt cx="2655" cy="2488"/>
            </a:xfrm>
          </p:grpSpPr>
          <p:grpSp>
            <p:nvGrpSpPr>
              <p:cNvPr id="95257" name="Group 25"/>
              <p:cNvGrpSpPr>
                <a:grpSpLocks/>
              </p:cNvGrpSpPr>
              <p:nvPr/>
            </p:nvGrpSpPr>
            <p:grpSpPr bwMode="auto">
              <a:xfrm>
                <a:off x="2641" y="1488"/>
                <a:ext cx="2496" cy="2436"/>
                <a:chOff x="2641" y="1488"/>
                <a:chExt cx="2496" cy="2436"/>
              </a:xfrm>
            </p:grpSpPr>
            <p:sp>
              <p:nvSpPr>
                <p:cNvPr id="9526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5258" name="Group 32"/>
              <p:cNvGrpSpPr>
                <a:grpSpLocks/>
              </p:cNvGrpSpPr>
              <p:nvPr/>
            </p:nvGrpSpPr>
            <p:grpSpPr bwMode="auto">
              <a:xfrm>
                <a:off x="4864" y="3099"/>
                <a:ext cx="432" cy="877"/>
                <a:chOff x="4864" y="3099"/>
                <a:chExt cx="432" cy="877"/>
              </a:xfrm>
            </p:grpSpPr>
            <p:sp>
              <p:nvSpPr>
                <p:cNvPr id="9525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26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5243" name="Group 25"/>
          <p:cNvGrpSpPr>
            <a:grpSpLocks/>
          </p:cNvGrpSpPr>
          <p:nvPr/>
        </p:nvGrpSpPr>
        <p:grpSpPr bwMode="auto">
          <a:xfrm>
            <a:off x="7772400" y="425450"/>
            <a:ext cx="1227138" cy="2012950"/>
            <a:chOff x="7772400" y="425450"/>
            <a:chExt cx="1227138" cy="2012950"/>
          </a:xfrm>
        </p:grpSpPr>
        <p:grpSp>
          <p:nvGrpSpPr>
            <p:cNvPr id="95247" name="Group 8"/>
            <p:cNvGrpSpPr>
              <a:grpSpLocks/>
            </p:cNvGrpSpPr>
            <p:nvPr/>
          </p:nvGrpSpPr>
          <p:grpSpPr bwMode="auto">
            <a:xfrm>
              <a:off x="7772400" y="425450"/>
              <a:ext cx="1227138" cy="2012950"/>
              <a:chOff x="3602" y="624"/>
              <a:chExt cx="773" cy="1268"/>
            </a:xfrm>
          </p:grpSpPr>
          <p:sp>
            <p:nvSpPr>
              <p:cNvPr id="95249"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5250"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51"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5252"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5253"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5254"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pic>
        <p:nvPicPr>
          <p:cNvPr id="31"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5039034"/>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36172268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grpSp>
        <p:nvGrpSpPr>
          <p:cNvPr id="96261" name="Group 22"/>
          <p:cNvGrpSpPr>
            <a:grpSpLocks/>
          </p:cNvGrpSpPr>
          <p:nvPr/>
        </p:nvGrpSpPr>
        <p:grpSpPr bwMode="auto">
          <a:xfrm>
            <a:off x="1169988" y="604838"/>
            <a:ext cx="747712" cy="461962"/>
            <a:chOff x="1224" y="2539"/>
            <a:chExt cx="2280" cy="1785"/>
          </a:xfrm>
        </p:grpSpPr>
        <p:sp>
          <p:nvSpPr>
            <p:cNvPr id="9627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grpSp>
          <p:nvGrpSpPr>
            <p:cNvPr id="96279" name="Group 24"/>
            <p:cNvGrpSpPr>
              <a:grpSpLocks/>
            </p:cNvGrpSpPr>
            <p:nvPr/>
          </p:nvGrpSpPr>
          <p:grpSpPr bwMode="auto">
            <a:xfrm>
              <a:off x="1584" y="2688"/>
              <a:ext cx="1216" cy="1440"/>
              <a:chOff x="2641" y="1488"/>
              <a:chExt cx="2655" cy="2488"/>
            </a:xfrm>
          </p:grpSpPr>
          <p:grpSp>
            <p:nvGrpSpPr>
              <p:cNvPr id="96280" name="Group 25"/>
              <p:cNvGrpSpPr>
                <a:grpSpLocks/>
              </p:cNvGrpSpPr>
              <p:nvPr/>
            </p:nvGrpSpPr>
            <p:grpSpPr bwMode="auto">
              <a:xfrm>
                <a:off x="2641" y="1488"/>
                <a:ext cx="2496" cy="2436"/>
                <a:chOff x="2641" y="1488"/>
                <a:chExt cx="2496" cy="2436"/>
              </a:xfrm>
            </p:grpSpPr>
            <p:sp>
              <p:nvSpPr>
                <p:cNvPr id="9628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9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6281" name="Group 32"/>
              <p:cNvGrpSpPr>
                <a:grpSpLocks/>
              </p:cNvGrpSpPr>
              <p:nvPr/>
            </p:nvGrpSpPr>
            <p:grpSpPr bwMode="auto">
              <a:xfrm>
                <a:off x="4864" y="3099"/>
                <a:ext cx="432" cy="877"/>
                <a:chOff x="4864" y="3099"/>
                <a:chExt cx="432" cy="877"/>
              </a:xfrm>
            </p:grpSpPr>
            <p:sp>
              <p:nvSpPr>
                <p:cNvPr id="9628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6264" name="Group 25"/>
          <p:cNvGrpSpPr>
            <a:grpSpLocks/>
          </p:cNvGrpSpPr>
          <p:nvPr/>
        </p:nvGrpSpPr>
        <p:grpSpPr bwMode="auto">
          <a:xfrm>
            <a:off x="7772400" y="425450"/>
            <a:ext cx="1227138" cy="2012950"/>
            <a:chOff x="7772400" y="425450"/>
            <a:chExt cx="1227138" cy="2012950"/>
          </a:xfrm>
        </p:grpSpPr>
        <p:grpSp>
          <p:nvGrpSpPr>
            <p:cNvPr id="96270" name="Group 8"/>
            <p:cNvGrpSpPr>
              <a:grpSpLocks/>
            </p:cNvGrpSpPr>
            <p:nvPr/>
          </p:nvGrpSpPr>
          <p:grpSpPr bwMode="auto">
            <a:xfrm>
              <a:off x="7772400" y="425450"/>
              <a:ext cx="1227138" cy="2012950"/>
              <a:chOff x="3602" y="624"/>
              <a:chExt cx="773" cy="1268"/>
            </a:xfrm>
          </p:grpSpPr>
          <p:sp>
            <p:nvSpPr>
              <p:cNvPr id="9627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6273"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7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627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627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627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pic>
        <p:nvPicPr>
          <p:cNvPr id="96265" name="Picture 8" descr="stock-vector-yellow-submarine-vector-illustration-61484677"/>
          <p:cNvPicPr>
            <a:picLocks noChangeAspect="1" noChangeArrowheads="1"/>
          </p:cNvPicPr>
          <p:nvPr/>
        </p:nvPicPr>
        <p:blipFill>
          <a:blip r:embed="rId4">
            <a:extLst>
              <a:ext uri="{28A0092B-C50C-407E-A947-70E740481C1C}">
                <a14:useLocalDpi xmlns:a14="http://schemas.microsoft.com/office/drawing/2010/main" val="0"/>
              </a:ext>
            </a:extLst>
          </a:blip>
          <a:srcRect b="7317"/>
          <a:stretch>
            <a:fillRect/>
          </a:stretch>
        </p:blipFill>
        <p:spPr bwMode="auto">
          <a:xfrm>
            <a:off x="69088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5356122"/>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35727515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defRPr/>
            </a:pPr>
            <a:r>
              <a:rPr lang="en-US" sz="3600" b="1" dirty="0">
                <a:solidFill>
                  <a:schemeClr val="tx2"/>
                </a:solidFill>
                <a:effectLst>
                  <a:outerShdw blurRad="38100" dist="38100" dir="2700000" algn="tl">
                    <a:srgbClr val="000000"/>
                  </a:outerShdw>
                </a:effectLst>
                <a:latin typeface="Arial Rounded MT Bold" pitchFamily="34" charset="0"/>
              </a:rPr>
              <a:t>Church’s Thesis</a:t>
            </a: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algn="l">
              <a:defRPr/>
            </a:pPr>
            <a:r>
              <a:rPr lang="en-US">
                <a:solidFill>
                  <a:schemeClr val="hlink"/>
                </a:solidFill>
                <a:effectLst>
                  <a:outerShdw blurRad="38100" dist="38100" dir="2700000" algn="tl">
                    <a:srgbClr val="000000"/>
                  </a:outerShdw>
                </a:effectLst>
              </a:rPr>
              <a:t>Proof</a:t>
            </a:r>
          </a:p>
        </p:txBody>
      </p:sp>
      <p:sp>
        <p:nvSpPr>
          <p:cNvPr id="17" name="Text Box 14"/>
          <p:cNvSpPr txBox="1">
            <a:spLocks noChangeArrowheads="1"/>
          </p:cNvSpPr>
          <p:nvPr/>
        </p:nvSpPr>
        <p:spPr bwMode="auto">
          <a:xfrm>
            <a:off x="381000" y="4965700"/>
            <a:ext cx="7239000" cy="1384300"/>
          </a:xfrm>
          <a:prstGeom prst="rect">
            <a:avLst/>
          </a:prstGeom>
          <a:noFill/>
          <a:ln w="38100" cap="sq">
            <a:noFill/>
            <a:miter lim="800000"/>
            <a:headEnd/>
            <a:tailEnd/>
          </a:ln>
          <a:effectLst/>
        </p:spPr>
        <p:txBody>
          <a:bodyPr lIns="274320" rIns="274320">
            <a:spAutoFit/>
          </a:bodyPr>
          <a:lstStyle/>
          <a:p>
            <a:pPr algn="l">
              <a:spcBef>
                <a:spcPts val="0"/>
              </a:spcBef>
              <a:defRPr/>
            </a:pPr>
            <a:r>
              <a:rPr lang="en-US" dirty="0">
                <a:effectLst>
                  <a:outerShdw blurRad="38100" dist="38100" dir="2700000" algn="tl">
                    <a:srgbClr val="000000"/>
                  </a:outerShdw>
                </a:effectLst>
              </a:rPr>
              <a:t>If a </a:t>
            </a:r>
            <a:r>
              <a:rPr lang="en-US" dirty="0">
                <a:solidFill>
                  <a:schemeClr val="accent2"/>
                </a:solidFill>
                <a:effectLst>
                  <a:outerShdw blurRad="38100" dist="38100" dir="2700000" algn="tl">
                    <a:srgbClr val="000000"/>
                  </a:outerShdw>
                </a:effectLst>
              </a:rPr>
              <a:t>boy</a:t>
            </a:r>
            <a:r>
              <a:rPr lang="en-US" dirty="0">
                <a:effectLst>
                  <a:outerShdw blurRad="38100" dist="38100" dir="2700000" algn="tl">
                    <a:srgbClr val="000000"/>
                  </a:outerShdw>
                </a:effectLst>
              </a:rPr>
              <a:t> can do it, a </a:t>
            </a:r>
            <a:r>
              <a:rPr lang="en-US" dirty="0">
                <a:solidFill>
                  <a:schemeClr val="accent2"/>
                </a:solidFill>
                <a:effectLst>
                  <a:outerShdw blurRad="38100" dist="38100" dir="2700000" algn="tl">
                    <a:srgbClr val="000000"/>
                  </a:outerShdw>
                </a:effectLst>
              </a:rPr>
              <a:t>girl</a:t>
            </a:r>
            <a:r>
              <a:rPr lang="en-US" dirty="0">
                <a:effectLst>
                  <a:outerShdw blurRad="38100" dist="38100" dir="2700000" algn="tl">
                    <a:srgbClr val="000000"/>
                  </a:outerShdw>
                </a:effectLst>
              </a:rPr>
              <a:t> can do it better.</a:t>
            </a:r>
          </a:p>
          <a:p>
            <a:pPr algn="l">
              <a:spcBef>
                <a:spcPts val="0"/>
              </a:spcBef>
              <a:defRPr/>
            </a:pPr>
            <a:r>
              <a:rPr lang="en-US" dirty="0">
                <a:effectLst>
                  <a:outerShdw blurRad="38100" dist="38100" dir="2700000" algn="tl">
                    <a:srgbClr val="000000"/>
                  </a:outerShdw>
                </a:effectLst>
              </a:rPr>
              <a:t>If a </a:t>
            </a:r>
            <a:r>
              <a:rPr lang="en-US" dirty="0">
                <a:solidFill>
                  <a:schemeClr val="accent2"/>
                </a:solidFill>
                <a:effectLst>
                  <a:outerShdw blurRad="38100" dist="38100" dir="2700000" algn="tl">
                    <a:srgbClr val="000000"/>
                  </a:outerShdw>
                </a:effectLst>
              </a:rPr>
              <a:t>Java program </a:t>
            </a:r>
            <a:r>
              <a:rPr lang="en-US" dirty="0">
                <a:effectLst>
                  <a:outerShdw blurRad="38100" dist="38100" dir="2700000" algn="tl">
                    <a:srgbClr val="000000"/>
                  </a:outerShdw>
                </a:effectLst>
              </a:rPr>
              <a:t>can do it, </a:t>
            </a:r>
          </a:p>
          <a:p>
            <a:pPr algn="l">
              <a:spcBef>
                <a:spcPts val="0"/>
              </a:spcBef>
              <a:defRPr/>
            </a:pPr>
            <a:r>
              <a:rPr lang="en-US" dirty="0">
                <a:solidFill>
                  <a:schemeClr val="accent2"/>
                </a:solidFill>
                <a:effectLst>
                  <a:outerShdw blurRad="38100" dist="38100" dir="2700000" algn="tl">
                    <a:srgbClr val="000000"/>
                  </a:outerShdw>
                </a:effectLst>
              </a:rPr>
              <a:t>   Turing Machine </a:t>
            </a:r>
            <a:r>
              <a:rPr lang="en-US" dirty="0">
                <a:effectLst>
                  <a:outerShdw blurRad="38100" dist="38100" dir="2700000" algn="tl">
                    <a:srgbClr val="000000"/>
                  </a:outerShdw>
                </a:effectLst>
              </a:rPr>
              <a:t>can simulate it.</a:t>
            </a:r>
          </a:p>
        </p:txBody>
      </p:sp>
      <p:sp>
        <p:nvSpPr>
          <p:cNvPr id="19461" name="Text Box 5"/>
          <p:cNvSpPr txBox="1">
            <a:spLocks noChangeArrowheads="1"/>
          </p:cNvSpPr>
          <p:nvPr/>
        </p:nvSpPr>
        <p:spPr bwMode="auto">
          <a:xfrm>
            <a:off x="381000" y="528638"/>
            <a:ext cx="6269038"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t>A computational problem is computable</a:t>
            </a:r>
          </a:p>
          <a:p>
            <a:pPr algn="l">
              <a:buFont typeface="Arial" charset="0"/>
              <a:buChar char="•"/>
            </a:pPr>
            <a:r>
              <a:rPr lang="en-US" altLang="en-US"/>
              <a:t>by a </a:t>
            </a:r>
            <a:r>
              <a:rPr lang="en-US" altLang="en-US">
                <a:solidFill>
                  <a:schemeClr val="accent2"/>
                </a:solidFill>
              </a:rPr>
              <a:t>Java Program</a:t>
            </a:r>
          </a:p>
          <a:p>
            <a:pPr algn="l">
              <a:buFont typeface="Arial" charset="0"/>
              <a:buChar char="•"/>
            </a:pPr>
            <a:endParaRPr lang="en-US" altLang="en-US" sz="1800"/>
          </a:p>
          <a:p>
            <a:pPr algn="l">
              <a:buFont typeface="Arial" charset="0"/>
              <a:buChar char="•"/>
            </a:pPr>
            <a:r>
              <a:rPr lang="en-US" altLang="en-US"/>
              <a:t>by a </a:t>
            </a:r>
            <a:r>
              <a:rPr lang="en-US" altLang="en-US">
                <a:solidFill>
                  <a:schemeClr val="accent2"/>
                </a:solidFill>
              </a:rPr>
              <a:t>Turing Machine</a:t>
            </a:r>
            <a:endParaRPr lang="en-US" altLang="en-US" sz="1800"/>
          </a:p>
        </p:txBody>
      </p:sp>
      <p:sp>
        <p:nvSpPr>
          <p:cNvPr id="14" name="Freeform 10"/>
          <p:cNvSpPr>
            <a:spLocks/>
          </p:cNvSpPr>
          <p:nvPr/>
        </p:nvSpPr>
        <p:spPr bwMode="auto">
          <a:xfrm flipH="1">
            <a:off x="1752600" y="1371600"/>
            <a:ext cx="303213" cy="471488"/>
          </a:xfrm>
          <a:custGeom>
            <a:avLst/>
            <a:gdLst>
              <a:gd name="connsiteX0" fmla="*/ 0 w 7324"/>
              <a:gd name="connsiteY0" fmla="*/ 10000 h 10000"/>
              <a:gd name="connsiteX1" fmla="*/ 5919 w 7324"/>
              <a:gd name="connsiteY1" fmla="*/ 6780 h 10000"/>
              <a:gd name="connsiteX2" fmla="*/ 6919 w 7324"/>
              <a:gd name="connsiteY2" fmla="*/ 0 h 10000"/>
              <a:gd name="connsiteX0" fmla="*/ 0 w 10553"/>
              <a:gd name="connsiteY0" fmla="*/ 5661 h 5661"/>
              <a:gd name="connsiteX1" fmla="*/ 8082 w 10553"/>
              <a:gd name="connsiteY1" fmla="*/ 2441 h 5661"/>
              <a:gd name="connsiteX2" fmla="*/ 10000 w 10553"/>
              <a:gd name="connsiteY2" fmla="*/ 0 h 5661"/>
              <a:gd name="connsiteX0" fmla="*/ 0 w 10000"/>
              <a:gd name="connsiteY0" fmla="*/ 10000 h 10000"/>
              <a:gd name="connsiteX1" fmla="*/ 5980 w 10000"/>
              <a:gd name="connsiteY1" fmla="*/ 5748 h 10000"/>
              <a:gd name="connsiteX2" fmla="*/ 9476 w 10000"/>
              <a:gd name="connsiteY2" fmla="*/ 0 h 10000"/>
              <a:gd name="connsiteX0" fmla="*/ 0 w 8182"/>
              <a:gd name="connsiteY0" fmla="*/ 10000 h 10000"/>
              <a:gd name="connsiteX1" fmla="*/ 5980 w 8182"/>
              <a:gd name="connsiteY1" fmla="*/ 5748 h 10000"/>
              <a:gd name="connsiteX2" fmla="*/ 7658 w 8182"/>
              <a:gd name="connsiteY2" fmla="*/ 0 h 10000"/>
            </a:gdLst>
            <a:ahLst/>
            <a:cxnLst>
              <a:cxn ang="0">
                <a:pos x="connsiteX0" y="connsiteY0"/>
              </a:cxn>
              <a:cxn ang="0">
                <a:pos x="connsiteX1" y="connsiteY1"/>
              </a:cxn>
              <a:cxn ang="0">
                <a:pos x="connsiteX2" y="connsiteY2"/>
              </a:cxn>
            </a:cxnLst>
            <a:rect l="l" t="t" r="r" b="b"/>
            <a:pathLst>
              <a:path w="8182" h="10000">
                <a:moveTo>
                  <a:pt x="0" y="10000"/>
                </a:moveTo>
                <a:cubicBezTo>
                  <a:pt x="1888" y="8474"/>
                  <a:pt x="4704" y="7415"/>
                  <a:pt x="5980" y="5748"/>
                </a:cubicBezTo>
                <a:cubicBezTo>
                  <a:pt x="7256" y="4081"/>
                  <a:pt x="8182" y="1797"/>
                  <a:pt x="7658" y="0"/>
                </a:cubicBezTo>
              </a:path>
            </a:pathLst>
          </a:custGeom>
          <a:noFill/>
          <a:ln w="38100" cap="sq" cmpd="sng">
            <a:solidFill>
              <a:schemeClr val="hlink"/>
            </a:solidFill>
            <a:prstDash val="solid"/>
            <a:round/>
            <a:headEnd type="stealth" w="lg" len="lg"/>
            <a:tailEnd type="none" w="med" len="med"/>
          </a:ln>
          <a:effectLst/>
        </p:spPr>
        <p:txBody>
          <a:bodyPr lIns="274320" rIns="274320">
            <a:spAutoFit/>
          </a:bodyPr>
          <a:lstStyle/>
          <a:p>
            <a:pPr algn="l">
              <a:defRPr/>
            </a:pPr>
            <a:endParaRPr lang="en-CA">
              <a:effectLst>
                <a:outerShdw blurRad="38100" dist="38100" dir="2700000" algn="tl">
                  <a:srgbClr val="000000">
                    <a:alpha val="43137"/>
                  </a:srgbClr>
                </a:outerShdw>
              </a:effectLst>
            </a:endParaRPr>
          </a:p>
        </p:txBody>
      </p:sp>
      <p:pic>
        <p:nvPicPr>
          <p:cNvPr id="19464"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3875" y="2233613"/>
            <a:ext cx="8086725" cy="2732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chemeClr val="hlink"/>
                </a:solidFill>
                <a:miter lim="800000"/>
                <a:headEnd/>
                <a:tailEnd/>
              </a14:hiddenLine>
            </a:ext>
          </a:extLst>
        </p:spPr>
      </p:pic>
    </p:spTree>
    <p:extLst>
      <p:ext uri="{BB962C8B-B14F-4D97-AF65-F5344CB8AC3E}">
        <p14:creationId xmlns:p14="http://schemas.microsoft.com/office/powerpoint/2010/main" val="32239865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9464"/>
                                        </p:tgtEl>
                                        <p:attrNameLst>
                                          <p:attrName>style.visibility</p:attrName>
                                        </p:attrNameLst>
                                      </p:cBhvr>
                                      <p:to>
                                        <p:strVal val="visible"/>
                                      </p:to>
                                    </p:set>
                                    <p:anim calcmode="lin" valueType="num">
                                      <p:cBhvr additive="base">
                                        <p:cTn id="17" dur="500" fill="hold"/>
                                        <p:tgtEl>
                                          <p:spTgt spid="19464"/>
                                        </p:tgtEl>
                                        <p:attrNameLst>
                                          <p:attrName>ppt_x</p:attrName>
                                        </p:attrNameLst>
                                      </p:cBhvr>
                                      <p:tavLst>
                                        <p:tav tm="0">
                                          <p:val>
                                            <p:strVal val="#ppt_x"/>
                                          </p:val>
                                        </p:tav>
                                        <p:tav tm="100000">
                                          <p:val>
                                            <p:strVal val="#ppt_x"/>
                                          </p:val>
                                        </p:tav>
                                      </p:tavLst>
                                    </p:anim>
                                    <p:anim calcmode="lin" valueType="num">
                                      <p:cBhvr additive="base">
                                        <p:cTn id="18" dur="500" fill="hold"/>
                                        <p:tgtEl>
                                          <p:spTgt spid="1946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 calcmode="lin" valueType="num">
                                      <p:cBhvr additive="base">
                                        <p:cTn id="23"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7">
                                            <p:txEl>
                                              <p:pRg st="1" end="1"/>
                                            </p:txEl>
                                          </p:spTgt>
                                        </p:tgtEl>
                                        <p:attrNameLst>
                                          <p:attrName>style.visibility</p:attrName>
                                        </p:attrNameLst>
                                      </p:cBhvr>
                                      <p:to>
                                        <p:strVal val="visible"/>
                                      </p:to>
                                    </p:set>
                                    <p:anim calcmode="lin" valueType="num">
                                      <p:cBhvr additive="base">
                                        <p:cTn id="29"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7">
                                            <p:txEl>
                                              <p:pRg st="2" end="2"/>
                                            </p:txEl>
                                          </p:spTgt>
                                        </p:tgtEl>
                                        <p:attrNameLst>
                                          <p:attrName>style.visibility</p:attrName>
                                        </p:attrNameLst>
                                      </p:cBhvr>
                                      <p:to>
                                        <p:strVal val="visible"/>
                                      </p:to>
                                    </p:set>
                                    <p:anim calcmode="lin" valueType="num">
                                      <p:cBhvr additive="base">
                                        <p:cTn id="35"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7285"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51054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286" name="Group 22"/>
          <p:cNvGrpSpPr>
            <a:grpSpLocks/>
          </p:cNvGrpSpPr>
          <p:nvPr/>
        </p:nvGrpSpPr>
        <p:grpSpPr bwMode="auto">
          <a:xfrm>
            <a:off x="1169988" y="604838"/>
            <a:ext cx="747712" cy="461962"/>
            <a:chOff x="1224" y="2539"/>
            <a:chExt cx="2280" cy="1785"/>
          </a:xfrm>
        </p:grpSpPr>
        <p:sp>
          <p:nvSpPr>
            <p:cNvPr id="97300"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7301" name="Group 24"/>
            <p:cNvGrpSpPr>
              <a:grpSpLocks/>
            </p:cNvGrpSpPr>
            <p:nvPr/>
          </p:nvGrpSpPr>
          <p:grpSpPr bwMode="auto">
            <a:xfrm>
              <a:off x="1584" y="2688"/>
              <a:ext cx="1216" cy="1440"/>
              <a:chOff x="2641" y="1488"/>
              <a:chExt cx="2655" cy="2488"/>
            </a:xfrm>
          </p:grpSpPr>
          <p:grpSp>
            <p:nvGrpSpPr>
              <p:cNvPr id="97302" name="Group 25"/>
              <p:cNvGrpSpPr>
                <a:grpSpLocks/>
              </p:cNvGrpSpPr>
              <p:nvPr/>
            </p:nvGrpSpPr>
            <p:grpSpPr bwMode="auto">
              <a:xfrm>
                <a:off x="2641" y="1488"/>
                <a:ext cx="2496" cy="2436"/>
                <a:chOff x="2641" y="1488"/>
                <a:chExt cx="2496" cy="2436"/>
              </a:xfrm>
            </p:grpSpPr>
            <p:sp>
              <p:nvSpPr>
                <p:cNvPr id="97307"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08"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09"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10"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11"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1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7303" name="Group 32"/>
              <p:cNvGrpSpPr>
                <a:grpSpLocks/>
              </p:cNvGrpSpPr>
              <p:nvPr/>
            </p:nvGrpSpPr>
            <p:grpSpPr bwMode="auto">
              <a:xfrm>
                <a:off x="4864" y="3099"/>
                <a:ext cx="432" cy="877"/>
                <a:chOff x="4864" y="3099"/>
                <a:chExt cx="432" cy="877"/>
              </a:xfrm>
            </p:grpSpPr>
            <p:sp>
              <p:nvSpPr>
                <p:cNvPr id="97304"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05"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306"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7291" name="Group 25"/>
          <p:cNvGrpSpPr>
            <a:grpSpLocks/>
          </p:cNvGrpSpPr>
          <p:nvPr/>
        </p:nvGrpSpPr>
        <p:grpSpPr bwMode="auto">
          <a:xfrm>
            <a:off x="7772400" y="425450"/>
            <a:ext cx="1227138" cy="2012950"/>
            <a:chOff x="7772400" y="425450"/>
            <a:chExt cx="1227138" cy="2012950"/>
          </a:xfrm>
        </p:grpSpPr>
        <p:grpSp>
          <p:nvGrpSpPr>
            <p:cNvPr id="97292" name="Group 8"/>
            <p:cNvGrpSpPr>
              <a:grpSpLocks/>
            </p:cNvGrpSpPr>
            <p:nvPr/>
          </p:nvGrpSpPr>
          <p:grpSpPr bwMode="auto">
            <a:xfrm>
              <a:off x="7772400" y="425450"/>
              <a:ext cx="1227138" cy="2012950"/>
              <a:chOff x="3602" y="624"/>
              <a:chExt cx="773" cy="1268"/>
            </a:xfrm>
          </p:grpSpPr>
          <p:sp>
            <p:nvSpPr>
              <p:cNvPr id="9729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7295"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9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729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729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729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pic>
        <p:nvPicPr>
          <p:cNvPr id="31"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5358582"/>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985147085"/>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8309"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9657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8310" name="Group 22"/>
          <p:cNvGrpSpPr>
            <a:grpSpLocks/>
          </p:cNvGrpSpPr>
          <p:nvPr/>
        </p:nvGrpSpPr>
        <p:grpSpPr bwMode="auto">
          <a:xfrm>
            <a:off x="1169988" y="604838"/>
            <a:ext cx="747712" cy="461962"/>
            <a:chOff x="1224" y="2539"/>
            <a:chExt cx="2280" cy="1785"/>
          </a:xfrm>
        </p:grpSpPr>
        <p:sp>
          <p:nvSpPr>
            <p:cNvPr id="9832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8329" name="Group 24"/>
            <p:cNvGrpSpPr>
              <a:grpSpLocks/>
            </p:cNvGrpSpPr>
            <p:nvPr/>
          </p:nvGrpSpPr>
          <p:grpSpPr bwMode="auto">
            <a:xfrm>
              <a:off x="1584" y="2688"/>
              <a:ext cx="1216" cy="1440"/>
              <a:chOff x="2641" y="1488"/>
              <a:chExt cx="2655" cy="2488"/>
            </a:xfrm>
          </p:grpSpPr>
          <p:grpSp>
            <p:nvGrpSpPr>
              <p:cNvPr id="98330" name="Group 25"/>
              <p:cNvGrpSpPr>
                <a:grpSpLocks/>
              </p:cNvGrpSpPr>
              <p:nvPr/>
            </p:nvGrpSpPr>
            <p:grpSpPr bwMode="auto">
              <a:xfrm>
                <a:off x="2641" y="1488"/>
                <a:ext cx="2496" cy="2436"/>
                <a:chOff x="2641" y="1488"/>
                <a:chExt cx="2496" cy="2436"/>
              </a:xfrm>
            </p:grpSpPr>
            <p:sp>
              <p:nvSpPr>
                <p:cNvPr id="9833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4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8331" name="Group 32"/>
              <p:cNvGrpSpPr>
                <a:grpSpLocks/>
              </p:cNvGrpSpPr>
              <p:nvPr/>
            </p:nvGrpSpPr>
            <p:grpSpPr bwMode="auto">
              <a:xfrm>
                <a:off x="4864" y="3099"/>
                <a:ext cx="432" cy="877"/>
                <a:chOff x="4864" y="3099"/>
                <a:chExt cx="432" cy="877"/>
              </a:xfrm>
            </p:grpSpPr>
            <p:sp>
              <p:nvSpPr>
                <p:cNvPr id="9833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8315" name="Group 25"/>
          <p:cNvGrpSpPr>
            <a:grpSpLocks/>
          </p:cNvGrpSpPr>
          <p:nvPr/>
        </p:nvGrpSpPr>
        <p:grpSpPr bwMode="auto">
          <a:xfrm>
            <a:off x="7772400" y="425450"/>
            <a:ext cx="1227138" cy="2012950"/>
            <a:chOff x="7772400" y="425450"/>
            <a:chExt cx="1227138" cy="2012950"/>
          </a:xfrm>
        </p:grpSpPr>
        <p:grpSp>
          <p:nvGrpSpPr>
            <p:cNvPr id="98320" name="Group 8"/>
            <p:cNvGrpSpPr>
              <a:grpSpLocks/>
            </p:cNvGrpSpPr>
            <p:nvPr/>
          </p:nvGrpSpPr>
          <p:grpSpPr bwMode="auto">
            <a:xfrm>
              <a:off x="7772400" y="425450"/>
              <a:ext cx="1227138" cy="2012950"/>
              <a:chOff x="3602" y="624"/>
              <a:chExt cx="773" cy="1268"/>
            </a:xfrm>
          </p:grpSpPr>
          <p:sp>
            <p:nvSpPr>
              <p:cNvPr id="9832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8323"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2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832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832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832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pic>
        <p:nvPicPr>
          <p:cNvPr id="31"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6027174"/>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784549907"/>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9333"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9657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9334" name="Group 22"/>
          <p:cNvGrpSpPr>
            <a:grpSpLocks/>
          </p:cNvGrpSpPr>
          <p:nvPr/>
        </p:nvGrpSpPr>
        <p:grpSpPr bwMode="auto">
          <a:xfrm>
            <a:off x="1169988" y="604838"/>
            <a:ext cx="747712" cy="461962"/>
            <a:chOff x="1224" y="2539"/>
            <a:chExt cx="2280" cy="1785"/>
          </a:xfrm>
        </p:grpSpPr>
        <p:sp>
          <p:nvSpPr>
            <p:cNvPr id="99350"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9351" name="Group 24"/>
            <p:cNvGrpSpPr>
              <a:grpSpLocks/>
            </p:cNvGrpSpPr>
            <p:nvPr/>
          </p:nvGrpSpPr>
          <p:grpSpPr bwMode="auto">
            <a:xfrm>
              <a:off x="1584" y="2688"/>
              <a:ext cx="1216" cy="1440"/>
              <a:chOff x="2641" y="1488"/>
              <a:chExt cx="2655" cy="2488"/>
            </a:xfrm>
          </p:grpSpPr>
          <p:grpSp>
            <p:nvGrpSpPr>
              <p:cNvPr id="99352" name="Group 25"/>
              <p:cNvGrpSpPr>
                <a:grpSpLocks/>
              </p:cNvGrpSpPr>
              <p:nvPr/>
            </p:nvGrpSpPr>
            <p:grpSpPr bwMode="auto">
              <a:xfrm>
                <a:off x="2641" y="1488"/>
                <a:ext cx="2496" cy="2436"/>
                <a:chOff x="2641" y="1488"/>
                <a:chExt cx="2496" cy="2436"/>
              </a:xfrm>
            </p:grpSpPr>
            <p:sp>
              <p:nvSpPr>
                <p:cNvPr id="99357"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8"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9"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60"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61"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6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9353" name="Group 32"/>
              <p:cNvGrpSpPr>
                <a:grpSpLocks/>
              </p:cNvGrpSpPr>
              <p:nvPr/>
            </p:nvGrpSpPr>
            <p:grpSpPr bwMode="auto">
              <a:xfrm>
                <a:off x="4864" y="3099"/>
                <a:ext cx="432" cy="877"/>
                <a:chOff x="4864" y="3099"/>
                <a:chExt cx="432" cy="877"/>
              </a:xfrm>
            </p:grpSpPr>
            <p:sp>
              <p:nvSpPr>
                <p:cNvPr id="99354"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5"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6"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9339" name="Group 25"/>
          <p:cNvGrpSpPr>
            <a:grpSpLocks/>
          </p:cNvGrpSpPr>
          <p:nvPr/>
        </p:nvGrpSpPr>
        <p:grpSpPr bwMode="auto">
          <a:xfrm>
            <a:off x="7772400" y="425450"/>
            <a:ext cx="1227138" cy="2012950"/>
            <a:chOff x="7772400" y="425450"/>
            <a:chExt cx="1227138" cy="2012950"/>
          </a:xfrm>
        </p:grpSpPr>
        <p:grpSp>
          <p:nvGrpSpPr>
            <p:cNvPr id="99342" name="Group 8"/>
            <p:cNvGrpSpPr>
              <a:grpSpLocks/>
            </p:cNvGrpSpPr>
            <p:nvPr/>
          </p:nvGrpSpPr>
          <p:grpSpPr bwMode="auto">
            <a:xfrm>
              <a:off x="7772400" y="425450"/>
              <a:ext cx="1227138" cy="2012950"/>
              <a:chOff x="3602" y="624"/>
              <a:chExt cx="773" cy="1268"/>
            </a:xfrm>
          </p:grpSpPr>
          <p:sp>
            <p:nvSpPr>
              <p:cNvPr id="9934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9345"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4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934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934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934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pic>
        <p:nvPicPr>
          <p:cNvPr id="31"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6339348"/>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449401153"/>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0035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6609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0358" name="Group 22"/>
          <p:cNvGrpSpPr>
            <a:grpSpLocks/>
          </p:cNvGrpSpPr>
          <p:nvPr/>
        </p:nvGrpSpPr>
        <p:grpSpPr bwMode="auto">
          <a:xfrm>
            <a:off x="1169988" y="604838"/>
            <a:ext cx="747712" cy="461962"/>
            <a:chOff x="1224" y="2539"/>
            <a:chExt cx="2280" cy="1785"/>
          </a:xfrm>
        </p:grpSpPr>
        <p:sp>
          <p:nvSpPr>
            <p:cNvPr id="100372"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00373" name="Group 24"/>
            <p:cNvGrpSpPr>
              <a:grpSpLocks/>
            </p:cNvGrpSpPr>
            <p:nvPr/>
          </p:nvGrpSpPr>
          <p:grpSpPr bwMode="auto">
            <a:xfrm>
              <a:off x="1584" y="2688"/>
              <a:ext cx="1216" cy="1440"/>
              <a:chOff x="2641" y="1488"/>
              <a:chExt cx="2655" cy="2488"/>
            </a:xfrm>
          </p:grpSpPr>
          <p:grpSp>
            <p:nvGrpSpPr>
              <p:cNvPr id="100374" name="Group 25"/>
              <p:cNvGrpSpPr>
                <a:grpSpLocks/>
              </p:cNvGrpSpPr>
              <p:nvPr/>
            </p:nvGrpSpPr>
            <p:grpSpPr bwMode="auto">
              <a:xfrm>
                <a:off x="2641" y="1488"/>
                <a:ext cx="2496" cy="2436"/>
                <a:chOff x="2641" y="1488"/>
                <a:chExt cx="2496" cy="2436"/>
              </a:xfrm>
            </p:grpSpPr>
            <p:sp>
              <p:nvSpPr>
                <p:cNvPr id="100379"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80"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81"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82"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83"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84"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0375" name="Group 32"/>
              <p:cNvGrpSpPr>
                <a:grpSpLocks/>
              </p:cNvGrpSpPr>
              <p:nvPr/>
            </p:nvGrpSpPr>
            <p:grpSpPr bwMode="auto">
              <a:xfrm>
                <a:off x="4864" y="3099"/>
                <a:ext cx="432" cy="877"/>
                <a:chOff x="4864" y="3099"/>
                <a:chExt cx="432" cy="877"/>
              </a:xfrm>
            </p:grpSpPr>
            <p:sp>
              <p:nvSpPr>
                <p:cNvPr id="100376"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77"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378"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100361" name="Group 25"/>
          <p:cNvGrpSpPr>
            <a:grpSpLocks/>
          </p:cNvGrpSpPr>
          <p:nvPr/>
        </p:nvGrpSpPr>
        <p:grpSpPr bwMode="auto">
          <a:xfrm>
            <a:off x="7772400" y="425450"/>
            <a:ext cx="1227138" cy="2012950"/>
            <a:chOff x="7772400" y="425450"/>
            <a:chExt cx="1227138" cy="2012950"/>
          </a:xfrm>
        </p:grpSpPr>
        <p:grpSp>
          <p:nvGrpSpPr>
            <p:cNvPr id="100364" name="Group 8"/>
            <p:cNvGrpSpPr>
              <a:grpSpLocks/>
            </p:cNvGrpSpPr>
            <p:nvPr/>
          </p:nvGrpSpPr>
          <p:grpSpPr bwMode="auto">
            <a:xfrm>
              <a:off x="7772400" y="425450"/>
              <a:ext cx="1227138" cy="2012950"/>
              <a:chOff x="3602" y="624"/>
              <a:chExt cx="773" cy="1268"/>
            </a:xfrm>
          </p:grpSpPr>
          <p:sp>
            <p:nvSpPr>
              <p:cNvPr id="100366"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100367"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68"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0369"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0370"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0371"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pic>
        <p:nvPicPr>
          <p:cNvPr id="31"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32004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2" name="Straight Arrow Connector 101"/>
          <p:cNvCxnSpPr>
            <a:cxnSpLocks noChangeShapeType="1"/>
          </p:cNvCxnSpPr>
          <p:nvPr/>
        </p:nvCxnSpPr>
        <p:spPr bwMode="auto">
          <a:xfrm>
            <a:off x="0" y="6314766"/>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88665378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87044" name="Group 7"/>
          <p:cNvGrpSpPr>
            <a:grpSpLocks/>
          </p:cNvGrpSpPr>
          <p:nvPr/>
        </p:nvGrpSpPr>
        <p:grpSpPr bwMode="auto">
          <a:xfrm>
            <a:off x="1924050" y="596900"/>
            <a:ext cx="4933950" cy="587375"/>
            <a:chOff x="1924583" y="1752600"/>
            <a:chExt cx="4932761" cy="587535"/>
          </a:xfrm>
        </p:grpSpPr>
        <p:sp>
          <p:nvSpPr>
            <p:cNvPr id="117" name="Rectangle 116"/>
            <p:cNvSpPr/>
            <p:nvPr/>
          </p:nvSpPr>
          <p:spPr>
            <a:xfrm>
              <a:off x="1924583" y="1752600"/>
              <a:ext cx="4932761"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706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520330" y="2114668"/>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7045" name="Group 22"/>
          <p:cNvGrpSpPr>
            <a:grpSpLocks/>
          </p:cNvGrpSpPr>
          <p:nvPr/>
        </p:nvGrpSpPr>
        <p:grpSpPr bwMode="auto">
          <a:xfrm>
            <a:off x="1169988" y="604838"/>
            <a:ext cx="747712" cy="461962"/>
            <a:chOff x="1224" y="2539"/>
            <a:chExt cx="2280" cy="1785"/>
          </a:xfrm>
        </p:grpSpPr>
        <p:sp>
          <p:nvSpPr>
            <p:cNvPr id="87053"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7054" name="Group 24"/>
            <p:cNvGrpSpPr>
              <a:grpSpLocks/>
            </p:cNvGrpSpPr>
            <p:nvPr/>
          </p:nvGrpSpPr>
          <p:grpSpPr bwMode="auto">
            <a:xfrm>
              <a:off x="1584" y="2688"/>
              <a:ext cx="1216" cy="1440"/>
              <a:chOff x="2641" y="1488"/>
              <a:chExt cx="2655" cy="2488"/>
            </a:xfrm>
          </p:grpSpPr>
          <p:grpSp>
            <p:nvGrpSpPr>
              <p:cNvPr id="87055" name="Group 25"/>
              <p:cNvGrpSpPr>
                <a:grpSpLocks/>
              </p:cNvGrpSpPr>
              <p:nvPr/>
            </p:nvGrpSpPr>
            <p:grpSpPr bwMode="auto">
              <a:xfrm>
                <a:off x="2641" y="1488"/>
                <a:ext cx="2496" cy="2436"/>
                <a:chOff x="2641" y="1488"/>
                <a:chExt cx="2496" cy="2436"/>
              </a:xfrm>
            </p:grpSpPr>
            <p:sp>
              <p:nvSpPr>
                <p:cNvPr id="87060"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1"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2"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3"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4"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65"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7056" name="Group 32"/>
              <p:cNvGrpSpPr>
                <a:grpSpLocks/>
              </p:cNvGrpSpPr>
              <p:nvPr/>
            </p:nvGrpSpPr>
            <p:grpSpPr bwMode="auto">
              <a:xfrm>
                <a:off x="4864" y="3099"/>
                <a:ext cx="432" cy="877"/>
                <a:chOff x="4864" y="3099"/>
                <a:chExt cx="432" cy="877"/>
              </a:xfrm>
            </p:grpSpPr>
            <p:sp>
              <p:nvSpPr>
                <p:cNvPr id="87057"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58"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059"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88" name="Rectangle 20"/>
          <p:cNvSpPr>
            <a:spLocks noChangeArrowheads="1"/>
          </p:cNvSpPr>
          <p:nvPr/>
        </p:nvSpPr>
        <p:spPr bwMode="auto">
          <a:xfrm>
            <a:off x="1873559" y="5532272"/>
            <a:ext cx="25511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4094471" y="5506872"/>
            <a:ext cx="3087688"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&lt;line=2&gt;</a:t>
            </a:r>
            <a:r>
              <a:rPr lang="en-US" sz="2400" i="1" dirty="0">
                <a:solidFill>
                  <a:schemeClr val="accent2"/>
                </a:solidFill>
                <a:effectLst>
                  <a:outerShdw blurRad="38100" dist="38100" dir="2700000" algn="tl">
                    <a:srgbClr val="000000"/>
                  </a:outerShdw>
                </a:effectLst>
              </a:rPr>
              <a:t>, b, right&gt;</a:t>
            </a:r>
          </a:p>
        </p:txBody>
      </p:sp>
      <p:sp>
        <p:nvSpPr>
          <p:cNvPr id="196" name="Rectangle 20"/>
          <p:cNvSpPr>
            <a:spLocks noChangeArrowheads="1"/>
          </p:cNvSpPr>
          <p:nvPr/>
        </p:nvSpPr>
        <p:spPr bwMode="auto">
          <a:xfrm>
            <a:off x="1856096" y="5959310"/>
            <a:ext cx="2551113"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&lt;line=1&gt;</a:t>
            </a:r>
            <a:r>
              <a:rPr lang="en-US" sz="2400" i="1" dirty="0">
                <a:solidFill>
                  <a:schemeClr val="accent2"/>
                </a:solidFill>
                <a:effectLst>
                  <a:outerShdw blurRad="38100" dist="38100" dir="2700000" algn="tl">
                    <a:srgbClr val="000000"/>
                  </a:outerShdw>
                </a:effectLst>
                <a:cs typeface="+mn-cs"/>
              </a:rPr>
              <a:t>, 0)  </a:t>
            </a:r>
            <a:r>
              <a:rPr lang="en-US" sz="2400" i="1" dirty="0">
                <a:solidFill>
                  <a:schemeClr val="accent2"/>
                </a:solidFill>
                <a:effectLst>
                  <a:outerShdw blurRad="38100" dist="38100" dir="2700000" algn="tl">
                    <a:srgbClr val="000000"/>
                  </a:outerShdw>
                </a:effectLst>
              </a:rPr>
              <a:t>=</a:t>
            </a:r>
          </a:p>
        </p:txBody>
      </p:sp>
      <p:sp>
        <p:nvSpPr>
          <p:cNvPr id="197" name="Rectangle 20"/>
          <p:cNvSpPr>
            <a:spLocks noChangeArrowheads="1"/>
          </p:cNvSpPr>
          <p:nvPr/>
        </p:nvSpPr>
        <p:spPr bwMode="auto">
          <a:xfrm>
            <a:off x="4078596" y="5933910"/>
            <a:ext cx="1855788"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&lt;panic&gt;</a:t>
            </a:r>
            <a:r>
              <a:rPr lang="en-US" sz="2400" i="1" dirty="0">
                <a:solidFill>
                  <a:schemeClr val="accent2"/>
                </a:solidFill>
                <a:effectLst>
                  <a:outerShdw blurRad="38100" dist="38100" dir="2700000" algn="tl">
                    <a:srgbClr val="000000"/>
                  </a:outerShdw>
                </a:effectLst>
              </a:rPr>
              <a:t>&gt;</a:t>
            </a:r>
          </a:p>
        </p:txBody>
      </p:sp>
      <p:grpSp>
        <p:nvGrpSpPr>
          <p:cNvPr id="28" name="Group 8"/>
          <p:cNvGrpSpPr>
            <a:grpSpLocks/>
          </p:cNvGrpSpPr>
          <p:nvPr/>
        </p:nvGrpSpPr>
        <p:grpSpPr bwMode="auto">
          <a:xfrm>
            <a:off x="7772400" y="425450"/>
            <a:ext cx="1227138" cy="2012950"/>
            <a:chOff x="3602" y="624"/>
            <a:chExt cx="773" cy="1268"/>
          </a:xfrm>
        </p:grpSpPr>
        <p:sp>
          <p:nvSpPr>
            <p:cNvPr id="29"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30"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32"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33"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34"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pic>
        <p:nvPicPr>
          <p:cNvPr id="35"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6" name="Straight Arrow Connector 101"/>
          <p:cNvCxnSpPr>
            <a:cxnSpLocks noChangeShapeType="1"/>
          </p:cNvCxnSpPr>
          <p:nvPr/>
        </p:nvCxnSpPr>
        <p:spPr bwMode="auto">
          <a:xfrm>
            <a:off x="0" y="202053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8"/>
                                        </p:tgtEl>
                                        <p:attrNameLst>
                                          <p:attrName>style.visibility</p:attrName>
                                        </p:attrNameLst>
                                      </p:cBhvr>
                                      <p:to>
                                        <p:strVal val="visible"/>
                                      </p:to>
                                    </p:set>
                                    <p:anim calcmode="lin" valueType="num">
                                      <p:cBhvr additive="base">
                                        <p:cTn id="7" dur="500" fill="hold"/>
                                        <p:tgtEl>
                                          <p:spTgt spid="188"/>
                                        </p:tgtEl>
                                        <p:attrNameLst>
                                          <p:attrName>ppt_x</p:attrName>
                                        </p:attrNameLst>
                                      </p:cBhvr>
                                      <p:tavLst>
                                        <p:tav tm="0">
                                          <p:val>
                                            <p:strVal val="0-#ppt_w/2"/>
                                          </p:val>
                                        </p:tav>
                                        <p:tav tm="100000">
                                          <p:val>
                                            <p:strVal val="#ppt_x"/>
                                          </p:val>
                                        </p:tav>
                                      </p:tavLst>
                                    </p:anim>
                                    <p:anim calcmode="lin" valueType="num">
                                      <p:cBhvr additive="base">
                                        <p:cTn id="8" dur="500" fill="hold"/>
                                        <p:tgtEl>
                                          <p:spTgt spid="18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5"/>
                                        </p:tgtEl>
                                        <p:attrNameLst>
                                          <p:attrName>style.visibility</p:attrName>
                                        </p:attrNameLst>
                                      </p:cBhvr>
                                      <p:to>
                                        <p:strVal val="visible"/>
                                      </p:to>
                                    </p:set>
                                    <p:anim calcmode="lin" valueType="num">
                                      <p:cBhvr additive="base">
                                        <p:cTn id="13" dur="500" fill="hold"/>
                                        <p:tgtEl>
                                          <p:spTgt spid="195"/>
                                        </p:tgtEl>
                                        <p:attrNameLst>
                                          <p:attrName>ppt_x</p:attrName>
                                        </p:attrNameLst>
                                      </p:cBhvr>
                                      <p:tavLst>
                                        <p:tav tm="0">
                                          <p:val>
                                            <p:strVal val="0-#ppt_w/2"/>
                                          </p:val>
                                        </p:tav>
                                        <p:tav tm="100000">
                                          <p:val>
                                            <p:strVal val="#ppt_x"/>
                                          </p:val>
                                        </p:tav>
                                      </p:tavLst>
                                    </p:anim>
                                    <p:anim calcmode="lin" valueType="num">
                                      <p:cBhvr additive="base">
                                        <p:cTn id="14"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96"/>
                                        </p:tgtEl>
                                        <p:attrNameLst>
                                          <p:attrName>style.visibility</p:attrName>
                                        </p:attrNameLst>
                                      </p:cBhvr>
                                      <p:to>
                                        <p:strVal val="visible"/>
                                      </p:to>
                                    </p:set>
                                    <p:anim calcmode="lin" valueType="num">
                                      <p:cBhvr additive="base">
                                        <p:cTn id="19" dur="500" fill="hold"/>
                                        <p:tgtEl>
                                          <p:spTgt spid="196"/>
                                        </p:tgtEl>
                                        <p:attrNameLst>
                                          <p:attrName>ppt_x</p:attrName>
                                        </p:attrNameLst>
                                      </p:cBhvr>
                                      <p:tavLst>
                                        <p:tav tm="0">
                                          <p:val>
                                            <p:strVal val="0-#ppt_w/2"/>
                                          </p:val>
                                        </p:tav>
                                        <p:tav tm="100000">
                                          <p:val>
                                            <p:strVal val="#ppt_x"/>
                                          </p:val>
                                        </p:tav>
                                      </p:tavLst>
                                    </p:anim>
                                    <p:anim calcmode="lin" valueType="num">
                                      <p:cBhvr additive="base">
                                        <p:cTn id="20" dur="500" fill="hold"/>
                                        <p:tgtEl>
                                          <p:spTgt spid="19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97"/>
                                        </p:tgtEl>
                                        <p:attrNameLst>
                                          <p:attrName>style.visibility</p:attrName>
                                        </p:attrNameLst>
                                      </p:cBhvr>
                                      <p:to>
                                        <p:strVal val="visible"/>
                                      </p:to>
                                    </p:set>
                                    <p:anim calcmode="lin" valueType="num">
                                      <p:cBhvr additive="base">
                                        <p:cTn id="25" dur="500" fill="hold"/>
                                        <p:tgtEl>
                                          <p:spTgt spid="197"/>
                                        </p:tgtEl>
                                        <p:attrNameLst>
                                          <p:attrName>ppt_x</p:attrName>
                                        </p:attrNameLst>
                                      </p:cBhvr>
                                      <p:tavLst>
                                        <p:tav tm="0">
                                          <p:val>
                                            <p:strVal val="0-#ppt_w/2"/>
                                          </p:val>
                                        </p:tav>
                                        <p:tav tm="100000">
                                          <p:val>
                                            <p:strVal val="#ppt_x"/>
                                          </p:val>
                                        </p:tav>
                                      </p:tavLst>
                                    </p:anim>
                                    <p:anim calcmode="lin" valueType="num">
                                      <p:cBhvr additive="base">
                                        <p:cTn id="26" dur="500" fill="hold"/>
                                        <p:tgtEl>
                                          <p:spTgt spid="1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5" grpId="0"/>
      <p:bldP spid="196" grpId="0"/>
      <p:bldP spid="197"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4933950"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8069"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6736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070" name="Group 22"/>
          <p:cNvGrpSpPr>
            <a:grpSpLocks/>
          </p:cNvGrpSpPr>
          <p:nvPr/>
        </p:nvGrpSpPr>
        <p:grpSpPr bwMode="auto">
          <a:xfrm>
            <a:off x="1169988" y="604838"/>
            <a:ext cx="747712" cy="461962"/>
            <a:chOff x="1224" y="2539"/>
            <a:chExt cx="2280" cy="1785"/>
          </a:xfrm>
        </p:grpSpPr>
        <p:sp>
          <p:nvSpPr>
            <p:cNvPr id="88086"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8087" name="Group 24"/>
            <p:cNvGrpSpPr>
              <a:grpSpLocks/>
            </p:cNvGrpSpPr>
            <p:nvPr/>
          </p:nvGrpSpPr>
          <p:grpSpPr bwMode="auto">
            <a:xfrm>
              <a:off x="1584" y="2688"/>
              <a:ext cx="1216" cy="1440"/>
              <a:chOff x="2641" y="1488"/>
              <a:chExt cx="2655" cy="2488"/>
            </a:xfrm>
          </p:grpSpPr>
          <p:grpSp>
            <p:nvGrpSpPr>
              <p:cNvPr id="88088" name="Group 25"/>
              <p:cNvGrpSpPr>
                <a:grpSpLocks/>
              </p:cNvGrpSpPr>
              <p:nvPr/>
            </p:nvGrpSpPr>
            <p:grpSpPr bwMode="auto">
              <a:xfrm>
                <a:off x="2641" y="1488"/>
                <a:ext cx="2496" cy="2436"/>
                <a:chOff x="2641" y="1488"/>
                <a:chExt cx="2496" cy="2436"/>
              </a:xfrm>
            </p:grpSpPr>
            <p:sp>
              <p:nvSpPr>
                <p:cNvPr id="8809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089" name="Group 32"/>
              <p:cNvGrpSpPr>
                <a:grpSpLocks/>
              </p:cNvGrpSpPr>
              <p:nvPr/>
            </p:nvGrpSpPr>
            <p:grpSpPr bwMode="auto">
              <a:xfrm>
                <a:off x="4864" y="3099"/>
                <a:ext cx="432" cy="877"/>
                <a:chOff x="4864" y="3099"/>
                <a:chExt cx="432" cy="877"/>
              </a:xfrm>
            </p:grpSpPr>
            <p:sp>
              <p:nvSpPr>
                <p:cNvPr id="8809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09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88" name="Rectangle 20"/>
          <p:cNvSpPr>
            <a:spLocks noChangeArrowheads="1"/>
          </p:cNvSpPr>
          <p:nvPr/>
        </p:nvSpPr>
        <p:spPr bwMode="auto">
          <a:xfrm>
            <a:off x="1867419" y="5536792"/>
            <a:ext cx="2533707"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&lt;line=2&gt;</a:t>
            </a:r>
            <a:r>
              <a:rPr lang="en-US" sz="2400" i="1" dirty="0">
                <a:solidFill>
                  <a:schemeClr val="accent2"/>
                </a:solidFill>
                <a:effectLst>
                  <a:outerShdw blurRad="38100" dist="38100" dir="2700000" algn="tl">
                    <a:srgbClr val="000000"/>
                  </a:outerShdw>
                </a:effectLst>
                <a:cs typeface="+mn-cs"/>
              </a:rPr>
              <a:t>, c)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4088331" y="5511392"/>
            <a:ext cx="3392917"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&lt;line=3,a=c&gt;</a:t>
            </a:r>
            <a:r>
              <a:rPr lang="en-US" sz="2400" i="1" dirty="0">
                <a:solidFill>
                  <a:schemeClr val="accent2"/>
                </a:solidFill>
                <a:effectLst>
                  <a:outerShdw blurRad="38100" dist="38100" dir="2700000" algn="tl">
                    <a:srgbClr val="000000"/>
                  </a:outerShdw>
                </a:effectLst>
              </a:rPr>
              <a:t>, b, right&gt;</a:t>
            </a:r>
          </a:p>
        </p:txBody>
      </p:sp>
      <p:grpSp>
        <p:nvGrpSpPr>
          <p:cNvPr id="88078" name="Group 8"/>
          <p:cNvGrpSpPr>
            <a:grpSpLocks/>
          </p:cNvGrpSpPr>
          <p:nvPr/>
        </p:nvGrpSpPr>
        <p:grpSpPr bwMode="auto">
          <a:xfrm>
            <a:off x="7772400" y="425450"/>
            <a:ext cx="1227138" cy="2012950"/>
            <a:chOff x="3602" y="624"/>
            <a:chExt cx="773" cy="1268"/>
          </a:xfrm>
        </p:grpSpPr>
        <p:sp>
          <p:nvSpPr>
            <p:cNvPr id="88080"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88081"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82"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8083"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8084"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8085"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sp>
        <p:nvSpPr>
          <p:cNvPr id="2" name="Rectangle 1"/>
          <p:cNvSpPr/>
          <p:nvPr/>
        </p:nvSpPr>
        <p:spPr>
          <a:xfrm>
            <a:off x="87208" y="5558135"/>
            <a:ext cx="1526380" cy="461665"/>
          </a:xfrm>
          <a:prstGeom prst="rect">
            <a:avLst/>
          </a:prstGeom>
        </p:spPr>
        <p:txBody>
          <a:bodyPr wrap="none">
            <a:spAutoFit/>
          </a:bodyPr>
          <a:lstStyle/>
          <a:p>
            <a:r>
              <a:rPr lang="el-GR" sz="2400" i="1" dirty="0">
                <a:solidFill>
                  <a:schemeClr val="accent2"/>
                </a:solidFill>
                <a:effectLst>
                  <a:outerShdw blurRad="38100" dist="38100" dir="2700000" algn="tl">
                    <a:srgbClr val="000000"/>
                  </a:outerShdw>
                </a:effectLst>
                <a:sym typeface="Symbol" pitchFamily="18" charset="2"/>
              </a:rPr>
              <a:t></a:t>
            </a:r>
            <a:r>
              <a:rPr lang="en-US" sz="2400" i="1" dirty="0">
                <a:solidFill>
                  <a:schemeClr val="accent2"/>
                </a:solidFill>
                <a:effectLst>
                  <a:outerShdw blurRad="38100" dist="38100" dir="2700000" algn="tl">
                    <a:srgbClr val="000000"/>
                  </a:outerShdw>
                </a:effectLst>
                <a:cs typeface="Arial" pitchFamily="34" charset="0"/>
              </a:rPr>
              <a:t>c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 </a:t>
            </a:r>
            <a:endParaRPr lang="en-CA" sz="2400" dirty="0"/>
          </a:p>
        </p:txBody>
      </p:sp>
      <p:pic>
        <p:nvPicPr>
          <p:cNvPr id="33"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4" name="Straight Arrow Connector 101"/>
          <p:cNvCxnSpPr>
            <a:cxnSpLocks noChangeShapeType="1"/>
          </p:cNvCxnSpPr>
          <p:nvPr/>
        </p:nvCxnSpPr>
        <p:spPr bwMode="auto">
          <a:xfrm>
            <a:off x="0" y="2352366"/>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8"/>
                                        </p:tgtEl>
                                        <p:attrNameLst>
                                          <p:attrName>style.visibility</p:attrName>
                                        </p:attrNameLst>
                                      </p:cBhvr>
                                      <p:to>
                                        <p:strVal val="visible"/>
                                      </p:to>
                                    </p:set>
                                    <p:anim calcmode="lin" valueType="num">
                                      <p:cBhvr additive="base">
                                        <p:cTn id="11" dur="500" fill="hold"/>
                                        <p:tgtEl>
                                          <p:spTgt spid="188"/>
                                        </p:tgtEl>
                                        <p:attrNameLst>
                                          <p:attrName>ppt_x</p:attrName>
                                        </p:attrNameLst>
                                      </p:cBhvr>
                                      <p:tavLst>
                                        <p:tav tm="0">
                                          <p:val>
                                            <p:strVal val="#ppt_x"/>
                                          </p:val>
                                        </p:tav>
                                        <p:tav tm="100000">
                                          <p:val>
                                            <p:strVal val="#ppt_x"/>
                                          </p:val>
                                        </p:tav>
                                      </p:tavLst>
                                    </p:anim>
                                    <p:anim calcmode="lin" valueType="num">
                                      <p:cBhvr additive="base">
                                        <p:cTn id="12" dur="500" fill="hold"/>
                                        <p:tgtEl>
                                          <p:spTgt spid="18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95"/>
                                        </p:tgtEl>
                                        <p:attrNameLst>
                                          <p:attrName>style.visibility</p:attrName>
                                        </p:attrNameLst>
                                      </p:cBhvr>
                                      <p:to>
                                        <p:strVal val="visible"/>
                                      </p:to>
                                    </p:set>
                                    <p:anim calcmode="lin" valueType="num">
                                      <p:cBhvr additive="base">
                                        <p:cTn id="17" dur="500" fill="hold"/>
                                        <p:tgtEl>
                                          <p:spTgt spid="195"/>
                                        </p:tgtEl>
                                        <p:attrNameLst>
                                          <p:attrName>ppt_x</p:attrName>
                                        </p:attrNameLst>
                                      </p:cBhvr>
                                      <p:tavLst>
                                        <p:tav tm="0">
                                          <p:val>
                                            <p:strVal val="0-#ppt_w/2"/>
                                          </p:val>
                                        </p:tav>
                                        <p:tav tm="100000">
                                          <p:val>
                                            <p:strVal val="#ppt_x"/>
                                          </p:val>
                                        </p:tav>
                                      </p:tavLst>
                                    </p:anim>
                                    <p:anim calcmode="lin" valueType="num">
                                      <p:cBhvr additive="base">
                                        <p:cTn id="18"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1+#ppt_w/2"/>
                                          </p:val>
                                        </p:tav>
                                        <p:tav tm="100000">
                                          <p:val>
                                            <p:strVal val="#ppt_x"/>
                                          </p:val>
                                        </p:tav>
                                      </p:tavLst>
                                    </p:anim>
                                    <p:anim calcmode="lin" valueType="num">
                                      <p:cBhvr additive="base">
                                        <p:cTn id="2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5" grpId="0"/>
      <p:bldP spid="28" grpId="0"/>
      <p:bldP spid="2"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89093"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8260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9094" name="Group 22"/>
          <p:cNvGrpSpPr>
            <a:grpSpLocks/>
          </p:cNvGrpSpPr>
          <p:nvPr/>
        </p:nvGrpSpPr>
        <p:grpSpPr bwMode="auto">
          <a:xfrm>
            <a:off x="1169988" y="604838"/>
            <a:ext cx="747712" cy="461962"/>
            <a:chOff x="1224" y="2539"/>
            <a:chExt cx="2280" cy="1785"/>
          </a:xfrm>
        </p:grpSpPr>
        <p:sp>
          <p:nvSpPr>
            <p:cNvPr id="8910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9109" name="Group 24"/>
            <p:cNvGrpSpPr>
              <a:grpSpLocks/>
            </p:cNvGrpSpPr>
            <p:nvPr/>
          </p:nvGrpSpPr>
          <p:grpSpPr bwMode="auto">
            <a:xfrm>
              <a:off x="1584" y="2688"/>
              <a:ext cx="1216" cy="1440"/>
              <a:chOff x="2641" y="1488"/>
              <a:chExt cx="2655" cy="2488"/>
            </a:xfrm>
          </p:grpSpPr>
          <p:grpSp>
            <p:nvGrpSpPr>
              <p:cNvPr id="89110" name="Group 25"/>
              <p:cNvGrpSpPr>
                <a:grpSpLocks/>
              </p:cNvGrpSpPr>
              <p:nvPr/>
            </p:nvGrpSpPr>
            <p:grpSpPr bwMode="auto">
              <a:xfrm>
                <a:off x="2641" y="1488"/>
                <a:ext cx="2496" cy="2436"/>
                <a:chOff x="2641" y="1488"/>
                <a:chExt cx="2496" cy="2436"/>
              </a:xfrm>
            </p:grpSpPr>
            <p:sp>
              <p:nvSpPr>
                <p:cNvPr id="8911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2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9111" name="Group 32"/>
              <p:cNvGrpSpPr>
                <a:grpSpLocks/>
              </p:cNvGrpSpPr>
              <p:nvPr/>
            </p:nvGrpSpPr>
            <p:grpSpPr bwMode="auto">
              <a:xfrm>
                <a:off x="4864" y="3099"/>
                <a:ext cx="432" cy="877"/>
                <a:chOff x="4864" y="3099"/>
                <a:chExt cx="432" cy="877"/>
              </a:xfrm>
            </p:grpSpPr>
            <p:sp>
              <p:nvSpPr>
                <p:cNvPr id="8911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11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88" name="Rectangle 20"/>
          <p:cNvSpPr>
            <a:spLocks noChangeArrowheads="1"/>
          </p:cNvSpPr>
          <p:nvPr/>
        </p:nvSpPr>
        <p:spPr bwMode="auto">
          <a:xfrm>
            <a:off x="1875175" y="5558135"/>
            <a:ext cx="3019416"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&lt;line=3,a=c&gt;</a:t>
            </a:r>
            <a:r>
              <a:rPr lang="en-US" sz="2400" i="1" dirty="0">
                <a:solidFill>
                  <a:schemeClr val="accent2"/>
                </a:solidFill>
                <a:effectLst>
                  <a:outerShdw blurRad="38100" dist="38100" dir="2700000" algn="tl">
                    <a:srgbClr val="000000"/>
                  </a:outerShdw>
                </a:effectLst>
                <a:cs typeface="+mn-cs"/>
              </a:rPr>
              <a:t>, c’)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4370725" y="5532735"/>
            <a:ext cx="3477875"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&lt;line=3,a=c&gt;</a:t>
            </a:r>
            <a:r>
              <a:rPr lang="en-US" sz="2400" i="1" dirty="0">
                <a:solidFill>
                  <a:schemeClr val="accent2"/>
                </a:solidFill>
                <a:effectLst>
                  <a:outerShdw blurRad="38100" dist="38100" dir="2700000" algn="tl">
                    <a:srgbClr val="000000"/>
                  </a:outerShdw>
                </a:effectLst>
              </a:rPr>
              <a:t>, c’, right&gt;</a:t>
            </a:r>
          </a:p>
        </p:txBody>
      </p:sp>
      <p:grpSp>
        <p:nvGrpSpPr>
          <p:cNvPr id="89099" name="Group 25"/>
          <p:cNvGrpSpPr>
            <a:grpSpLocks/>
          </p:cNvGrpSpPr>
          <p:nvPr/>
        </p:nvGrpSpPr>
        <p:grpSpPr bwMode="auto">
          <a:xfrm>
            <a:off x="7772400" y="425450"/>
            <a:ext cx="1227138" cy="2012950"/>
            <a:chOff x="7772400" y="425450"/>
            <a:chExt cx="1227138" cy="2012950"/>
          </a:xfrm>
        </p:grpSpPr>
        <p:grpSp>
          <p:nvGrpSpPr>
            <p:cNvPr id="89100" name="Group 8"/>
            <p:cNvGrpSpPr>
              <a:grpSpLocks/>
            </p:cNvGrpSpPr>
            <p:nvPr/>
          </p:nvGrpSpPr>
          <p:grpSpPr bwMode="auto">
            <a:xfrm>
              <a:off x="7772400" y="425450"/>
              <a:ext cx="1227138" cy="2012950"/>
              <a:chOff x="3602" y="624"/>
              <a:chExt cx="773" cy="1268"/>
            </a:xfrm>
          </p:grpSpPr>
          <p:sp>
            <p:nvSpPr>
              <p:cNvPr id="8910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89103"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10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910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910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8910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3" name="Rectangle 32"/>
          <p:cNvSpPr/>
          <p:nvPr/>
        </p:nvSpPr>
        <p:spPr>
          <a:xfrm>
            <a:off x="87208" y="5558135"/>
            <a:ext cx="1808059" cy="461665"/>
          </a:xfrm>
          <a:prstGeom prst="rect">
            <a:avLst/>
          </a:prstGeom>
        </p:spPr>
        <p:txBody>
          <a:bodyPr wrap="none">
            <a:spAutoFit/>
          </a:bodyPr>
          <a:lstStyle/>
          <a:p>
            <a:r>
              <a:rPr lang="el-GR" sz="2400" i="1" dirty="0">
                <a:solidFill>
                  <a:schemeClr val="accent2"/>
                </a:solidFill>
                <a:effectLst>
                  <a:outerShdw blurRad="38100" dist="38100" dir="2700000" algn="tl">
                    <a:srgbClr val="000000"/>
                  </a:outerShdw>
                </a:effectLst>
                <a:sym typeface="Symbol" pitchFamily="18" charset="2"/>
              </a:rPr>
              <a:t></a:t>
            </a:r>
            <a:r>
              <a:rPr lang="en-US" sz="2400" i="1" dirty="0" err="1">
                <a:solidFill>
                  <a:schemeClr val="accent2"/>
                </a:solidFill>
                <a:effectLst>
                  <a:outerShdw blurRad="38100" dist="38100" dir="2700000" algn="tl">
                    <a:srgbClr val="000000"/>
                  </a:outerShdw>
                </a:effectLst>
                <a:cs typeface="Arial" pitchFamily="34" charset="0"/>
              </a:rPr>
              <a:t>c,c</a:t>
            </a:r>
            <a:r>
              <a:rPr lang="en-US" sz="2400" i="1" dirty="0">
                <a:solidFill>
                  <a:schemeClr val="accent2"/>
                </a:solidFill>
                <a:effectLst>
                  <a:outerShdw blurRad="38100" dist="38100" dir="2700000" algn="tl">
                    <a:srgbClr val="000000"/>
                  </a:outerShdw>
                </a:effectLst>
                <a:cs typeface="Arial" pitchFamily="34"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 </a:t>
            </a:r>
            <a:endParaRPr lang="en-CA" sz="2400" dirty="0"/>
          </a:p>
        </p:txBody>
      </p:sp>
      <p:pic>
        <p:nvPicPr>
          <p:cNvPr id="34"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5" name="Straight Arrow Connector 101"/>
          <p:cNvCxnSpPr>
            <a:cxnSpLocks noChangeShapeType="1"/>
          </p:cNvCxnSpPr>
          <p:nvPr/>
        </p:nvCxnSpPr>
        <p:spPr bwMode="auto">
          <a:xfrm>
            <a:off x="0" y="266700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 calcmode="lin" valueType="num">
                                      <p:cBhvr additive="base">
                                        <p:cTn id="7" dur="500" fill="hold"/>
                                        <p:tgtEl>
                                          <p:spTgt spid="188"/>
                                        </p:tgtEl>
                                        <p:attrNameLst>
                                          <p:attrName>ppt_x</p:attrName>
                                        </p:attrNameLst>
                                      </p:cBhvr>
                                      <p:tavLst>
                                        <p:tav tm="0">
                                          <p:val>
                                            <p:strVal val="0-#ppt_w/2"/>
                                          </p:val>
                                        </p:tav>
                                        <p:tav tm="100000">
                                          <p:val>
                                            <p:strVal val="#ppt_x"/>
                                          </p:val>
                                        </p:tav>
                                      </p:tavLst>
                                    </p:anim>
                                    <p:anim calcmode="lin" valueType="num">
                                      <p:cBhvr additive="base">
                                        <p:cTn id="8" dur="500" fill="hold"/>
                                        <p:tgtEl>
                                          <p:spTgt spid="18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5"/>
                                        </p:tgtEl>
                                        <p:attrNameLst>
                                          <p:attrName>style.visibility</p:attrName>
                                        </p:attrNameLst>
                                      </p:cBhvr>
                                      <p:to>
                                        <p:strVal val="visible"/>
                                      </p:to>
                                    </p:set>
                                    <p:anim calcmode="lin" valueType="num">
                                      <p:cBhvr additive="base">
                                        <p:cTn id="13" dur="500" fill="hold"/>
                                        <p:tgtEl>
                                          <p:spTgt spid="195"/>
                                        </p:tgtEl>
                                        <p:attrNameLst>
                                          <p:attrName>ppt_x</p:attrName>
                                        </p:attrNameLst>
                                      </p:cBhvr>
                                      <p:tavLst>
                                        <p:tav tm="0">
                                          <p:val>
                                            <p:strVal val="0-#ppt_w/2"/>
                                          </p:val>
                                        </p:tav>
                                        <p:tav tm="100000">
                                          <p:val>
                                            <p:strVal val="#ppt_x"/>
                                          </p:val>
                                        </p:tav>
                                      </p:tavLst>
                                    </p:anim>
                                    <p:anim calcmode="lin" valueType="num">
                                      <p:cBhvr additive="base">
                                        <p:cTn id="14" dur="500" fill="hold"/>
                                        <p:tgtEl>
                                          <p:spTgt spid="1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5"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0117" name="Picture 8" descr="stock-vector-yellow-submarine-vector-illustration-61484677"/>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49657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0118" name="Group 22"/>
          <p:cNvGrpSpPr>
            <a:grpSpLocks/>
          </p:cNvGrpSpPr>
          <p:nvPr/>
        </p:nvGrpSpPr>
        <p:grpSpPr bwMode="auto">
          <a:xfrm>
            <a:off x="1169988" y="604838"/>
            <a:ext cx="747712" cy="461962"/>
            <a:chOff x="1224" y="2539"/>
            <a:chExt cx="2280" cy="1785"/>
          </a:xfrm>
        </p:grpSpPr>
        <p:sp>
          <p:nvSpPr>
            <p:cNvPr id="9013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90135" name="Group 24"/>
            <p:cNvGrpSpPr>
              <a:grpSpLocks/>
            </p:cNvGrpSpPr>
            <p:nvPr/>
          </p:nvGrpSpPr>
          <p:grpSpPr bwMode="auto">
            <a:xfrm>
              <a:off x="1584" y="2688"/>
              <a:ext cx="1216" cy="1440"/>
              <a:chOff x="2641" y="1488"/>
              <a:chExt cx="2655" cy="2488"/>
            </a:xfrm>
          </p:grpSpPr>
          <p:grpSp>
            <p:nvGrpSpPr>
              <p:cNvPr id="90136" name="Group 25"/>
              <p:cNvGrpSpPr>
                <a:grpSpLocks/>
              </p:cNvGrpSpPr>
              <p:nvPr/>
            </p:nvGrpSpPr>
            <p:grpSpPr bwMode="auto">
              <a:xfrm>
                <a:off x="2641" y="1488"/>
                <a:ext cx="2496" cy="2436"/>
                <a:chOff x="2641" y="1488"/>
                <a:chExt cx="2496" cy="2436"/>
              </a:xfrm>
            </p:grpSpPr>
            <p:sp>
              <p:nvSpPr>
                <p:cNvPr id="90141"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2"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3"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4"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5"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6"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0137" name="Group 32"/>
              <p:cNvGrpSpPr>
                <a:grpSpLocks/>
              </p:cNvGrpSpPr>
              <p:nvPr/>
            </p:nvGrpSpPr>
            <p:grpSpPr bwMode="auto">
              <a:xfrm>
                <a:off x="4864" y="3099"/>
                <a:ext cx="432" cy="877"/>
                <a:chOff x="4864" y="3099"/>
                <a:chExt cx="432" cy="877"/>
              </a:xfrm>
            </p:grpSpPr>
            <p:sp>
              <p:nvSpPr>
                <p:cNvPr id="90138"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39"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140"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0123" name="Group 25"/>
          <p:cNvGrpSpPr>
            <a:grpSpLocks/>
          </p:cNvGrpSpPr>
          <p:nvPr/>
        </p:nvGrpSpPr>
        <p:grpSpPr bwMode="auto">
          <a:xfrm>
            <a:off x="7772400" y="425450"/>
            <a:ext cx="1227138" cy="2012950"/>
            <a:chOff x="7772400" y="425450"/>
            <a:chExt cx="1227138" cy="2012950"/>
          </a:xfrm>
        </p:grpSpPr>
        <p:grpSp>
          <p:nvGrpSpPr>
            <p:cNvPr id="90126" name="Group 8"/>
            <p:cNvGrpSpPr>
              <a:grpSpLocks/>
            </p:cNvGrpSpPr>
            <p:nvPr/>
          </p:nvGrpSpPr>
          <p:grpSpPr bwMode="auto">
            <a:xfrm>
              <a:off x="7772400" y="425450"/>
              <a:ext cx="1227138" cy="2012950"/>
              <a:chOff x="3602" y="624"/>
              <a:chExt cx="773" cy="1268"/>
            </a:xfrm>
          </p:grpSpPr>
          <p:sp>
            <p:nvSpPr>
              <p:cNvPr id="9012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0129"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3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013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013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013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9" name="Rectangle 20"/>
          <p:cNvSpPr>
            <a:spLocks noChangeArrowheads="1"/>
          </p:cNvSpPr>
          <p:nvPr/>
        </p:nvSpPr>
        <p:spPr bwMode="auto">
          <a:xfrm>
            <a:off x="1875175" y="5558135"/>
            <a:ext cx="3019416"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&lt;line=3,a=c&gt;</a:t>
            </a:r>
            <a:r>
              <a:rPr lang="en-US" sz="2400" i="1" dirty="0">
                <a:solidFill>
                  <a:schemeClr val="accent2"/>
                </a:solidFill>
                <a:effectLst>
                  <a:outerShdw blurRad="38100" dist="38100" dir="2700000" algn="tl">
                    <a:srgbClr val="000000"/>
                  </a:outerShdw>
                </a:effectLst>
                <a:cs typeface="+mn-cs"/>
              </a:rPr>
              <a:t>, c’)  </a:t>
            </a:r>
            <a:r>
              <a:rPr lang="en-US" sz="2400" i="1" dirty="0">
                <a:solidFill>
                  <a:schemeClr val="accent2"/>
                </a:solidFill>
                <a:effectLst>
                  <a:outerShdw blurRad="38100" dist="38100" dir="2700000" algn="tl">
                    <a:srgbClr val="000000"/>
                  </a:outerShdw>
                </a:effectLst>
              </a:rPr>
              <a:t>=</a:t>
            </a:r>
          </a:p>
        </p:txBody>
      </p:sp>
      <p:sp>
        <p:nvSpPr>
          <p:cNvPr id="40" name="Rectangle 20"/>
          <p:cNvSpPr>
            <a:spLocks noChangeArrowheads="1"/>
          </p:cNvSpPr>
          <p:nvPr/>
        </p:nvSpPr>
        <p:spPr bwMode="auto">
          <a:xfrm>
            <a:off x="4370725" y="5532735"/>
            <a:ext cx="3477875"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&lt;line=3,a=c&gt;</a:t>
            </a:r>
            <a:r>
              <a:rPr lang="en-US" sz="2400" i="1" dirty="0">
                <a:solidFill>
                  <a:schemeClr val="accent2"/>
                </a:solidFill>
                <a:effectLst>
                  <a:outerShdw blurRad="38100" dist="38100" dir="2700000" algn="tl">
                    <a:srgbClr val="000000"/>
                  </a:outerShdw>
                </a:effectLst>
              </a:rPr>
              <a:t>, c’, right&gt;</a:t>
            </a:r>
          </a:p>
        </p:txBody>
      </p:sp>
      <p:sp>
        <p:nvSpPr>
          <p:cNvPr id="41" name="Rectangle 40"/>
          <p:cNvSpPr/>
          <p:nvPr/>
        </p:nvSpPr>
        <p:spPr>
          <a:xfrm>
            <a:off x="87208" y="5558135"/>
            <a:ext cx="1808059" cy="461665"/>
          </a:xfrm>
          <a:prstGeom prst="rect">
            <a:avLst/>
          </a:prstGeom>
        </p:spPr>
        <p:txBody>
          <a:bodyPr wrap="none">
            <a:spAutoFit/>
          </a:bodyPr>
          <a:lstStyle/>
          <a:p>
            <a:r>
              <a:rPr lang="el-GR" sz="2400" i="1" dirty="0">
                <a:solidFill>
                  <a:schemeClr val="accent2"/>
                </a:solidFill>
                <a:effectLst>
                  <a:outerShdw blurRad="38100" dist="38100" dir="2700000" algn="tl">
                    <a:srgbClr val="000000"/>
                  </a:outerShdw>
                </a:effectLst>
                <a:sym typeface="Symbol" pitchFamily="18" charset="2"/>
              </a:rPr>
              <a:t></a:t>
            </a:r>
            <a:r>
              <a:rPr lang="en-US" sz="2400" i="1" dirty="0" err="1">
                <a:solidFill>
                  <a:schemeClr val="accent2"/>
                </a:solidFill>
                <a:effectLst>
                  <a:outerShdw blurRad="38100" dist="38100" dir="2700000" algn="tl">
                    <a:srgbClr val="000000"/>
                  </a:outerShdw>
                </a:effectLst>
                <a:cs typeface="Arial" pitchFamily="34" charset="0"/>
              </a:rPr>
              <a:t>c,c</a:t>
            </a:r>
            <a:r>
              <a:rPr lang="en-US" sz="2400" i="1" dirty="0">
                <a:solidFill>
                  <a:schemeClr val="accent2"/>
                </a:solidFill>
                <a:effectLst>
                  <a:outerShdw blurRad="38100" dist="38100" dir="2700000" algn="tl">
                    <a:srgbClr val="000000"/>
                  </a:outerShdw>
                </a:effectLst>
                <a:cs typeface="Arial" pitchFamily="34"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 </a:t>
            </a:r>
            <a:endParaRPr lang="en-CA" sz="2400" dirty="0"/>
          </a:p>
        </p:txBody>
      </p:sp>
      <p:pic>
        <p:nvPicPr>
          <p:cNvPr id="34"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5" name="Straight Arrow Connector 101"/>
          <p:cNvCxnSpPr>
            <a:cxnSpLocks noChangeShapeType="1"/>
          </p:cNvCxnSpPr>
          <p:nvPr/>
        </p:nvCxnSpPr>
        <p:spPr bwMode="auto">
          <a:xfrm>
            <a:off x="0" y="266454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1141" name="Picture 8" descr="stock-vector-yellow-submarine-vector-illustration-61484677"/>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51181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1142" name="Group 22"/>
          <p:cNvGrpSpPr>
            <a:grpSpLocks/>
          </p:cNvGrpSpPr>
          <p:nvPr/>
        </p:nvGrpSpPr>
        <p:grpSpPr bwMode="auto">
          <a:xfrm>
            <a:off x="1169988" y="604838"/>
            <a:ext cx="747712" cy="461962"/>
            <a:chOff x="1224" y="2539"/>
            <a:chExt cx="2280" cy="1785"/>
          </a:xfrm>
        </p:grpSpPr>
        <p:sp>
          <p:nvSpPr>
            <p:cNvPr id="91160"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91161" name="Group 24"/>
            <p:cNvGrpSpPr>
              <a:grpSpLocks/>
            </p:cNvGrpSpPr>
            <p:nvPr/>
          </p:nvGrpSpPr>
          <p:grpSpPr bwMode="auto">
            <a:xfrm>
              <a:off x="1584" y="2688"/>
              <a:ext cx="1216" cy="1440"/>
              <a:chOff x="2641" y="1488"/>
              <a:chExt cx="2655" cy="2488"/>
            </a:xfrm>
          </p:grpSpPr>
          <p:grpSp>
            <p:nvGrpSpPr>
              <p:cNvPr id="91162" name="Group 25"/>
              <p:cNvGrpSpPr>
                <a:grpSpLocks/>
              </p:cNvGrpSpPr>
              <p:nvPr/>
            </p:nvGrpSpPr>
            <p:grpSpPr bwMode="auto">
              <a:xfrm>
                <a:off x="2641" y="1488"/>
                <a:ext cx="2496" cy="2436"/>
                <a:chOff x="2641" y="1488"/>
                <a:chExt cx="2496" cy="2436"/>
              </a:xfrm>
            </p:grpSpPr>
            <p:sp>
              <p:nvSpPr>
                <p:cNvPr id="91167"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8"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9"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0"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1"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7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1163" name="Group 32"/>
              <p:cNvGrpSpPr>
                <a:grpSpLocks/>
              </p:cNvGrpSpPr>
              <p:nvPr/>
            </p:nvGrpSpPr>
            <p:grpSpPr bwMode="auto">
              <a:xfrm>
                <a:off x="4864" y="3099"/>
                <a:ext cx="432" cy="877"/>
                <a:chOff x="4864" y="3099"/>
                <a:chExt cx="432" cy="877"/>
              </a:xfrm>
            </p:grpSpPr>
            <p:sp>
              <p:nvSpPr>
                <p:cNvPr id="91164"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5"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166"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1147" name="Group 25"/>
          <p:cNvGrpSpPr>
            <a:grpSpLocks/>
          </p:cNvGrpSpPr>
          <p:nvPr/>
        </p:nvGrpSpPr>
        <p:grpSpPr bwMode="auto">
          <a:xfrm>
            <a:off x="7772400" y="425450"/>
            <a:ext cx="1227138" cy="2012950"/>
            <a:chOff x="7772400" y="425450"/>
            <a:chExt cx="1227138" cy="2012950"/>
          </a:xfrm>
        </p:grpSpPr>
        <p:grpSp>
          <p:nvGrpSpPr>
            <p:cNvPr id="91152" name="Group 8"/>
            <p:cNvGrpSpPr>
              <a:grpSpLocks/>
            </p:cNvGrpSpPr>
            <p:nvPr/>
          </p:nvGrpSpPr>
          <p:grpSpPr bwMode="auto">
            <a:xfrm>
              <a:off x="7772400" y="425450"/>
              <a:ext cx="1227138" cy="2012950"/>
              <a:chOff x="3602" y="624"/>
              <a:chExt cx="773" cy="1268"/>
            </a:xfrm>
          </p:grpSpPr>
          <p:sp>
            <p:nvSpPr>
              <p:cNvPr id="9115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1155"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5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115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115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115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7" name="Rectangle 20"/>
          <p:cNvSpPr>
            <a:spLocks noChangeArrowheads="1"/>
          </p:cNvSpPr>
          <p:nvPr/>
        </p:nvSpPr>
        <p:spPr bwMode="auto">
          <a:xfrm>
            <a:off x="1814016" y="6153790"/>
            <a:ext cx="29464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&lt;line=3,a=c&gt;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38" name="Rectangle 20"/>
          <p:cNvSpPr>
            <a:spLocks noChangeArrowheads="1"/>
          </p:cNvSpPr>
          <p:nvPr/>
        </p:nvSpPr>
        <p:spPr bwMode="auto">
          <a:xfrm>
            <a:off x="4311153" y="6128390"/>
            <a:ext cx="34036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&lt;line=5,a=c&gt;</a:t>
            </a:r>
            <a:r>
              <a:rPr lang="en-US" sz="2400" i="1" dirty="0">
                <a:solidFill>
                  <a:schemeClr val="accent2"/>
                </a:solidFill>
                <a:effectLst>
                  <a:outerShdw blurRad="38100" dist="38100" dir="2700000" algn="tl">
                    <a:srgbClr val="000000"/>
                  </a:outerShdw>
                </a:effectLst>
              </a:rPr>
              <a:t>, b, right&gt;</a:t>
            </a:r>
          </a:p>
        </p:txBody>
      </p:sp>
      <p:sp>
        <p:nvSpPr>
          <p:cNvPr id="41" name="Rectangle 20"/>
          <p:cNvSpPr>
            <a:spLocks noChangeArrowheads="1"/>
          </p:cNvSpPr>
          <p:nvPr/>
        </p:nvSpPr>
        <p:spPr bwMode="auto">
          <a:xfrm>
            <a:off x="1860391" y="5544190"/>
            <a:ext cx="3019416"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&lt;line=3,a=c&gt;</a:t>
            </a:r>
            <a:r>
              <a:rPr lang="en-US" sz="2400" i="1" dirty="0">
                <a:solidFill>
                  <a:schemeClr val="accent2"/>
                </a:solidFill>
                <a:effectLst>
                  <a:outerShdw blurRad="38100" dist="38100" dir="2700000" algn="tl">
                    <a:srgbClr val="000000"/>
                  </a:outerShdw>
                </a:effectLst>
                <a:cs typeface="+mn-cs"/>
              </a:rPr>
              <a:t>, c’)  </a:t>
            </a:r>
            <a:r>
              <a:rPr lang="en-US" sz="2400" i="1" dirty="0">
                <a:solidFill>
                  <a:schemeClr val="accent2"/>
                </a:solidFill>
                <a:effectLst>
                  <a:outerShdw blurRad="38100" dist="38100" dir="2700000" algn="tl">
                    <a:srgbClr val="000000"/>
                  </a:outerShdw>
                </a:effectLst>
              </a:rPr>
              <a:t>=</a:t>
            </a:r>
          </a:p>
        </p:txBody>
      </p:sp>
      <p:sp>
        <p:nvSpPr>
          <p:cNvPr id="42" name="Rectangle 20"/>
          <p:cNvSpPr>
            <a:spLocks noChangeArrowheads="1"/>
          </p:cNvSpPr>
          <p:nvPr/>
        </p:nvSpPr>
        <p:spPr bwMode="auto">
          <a:xfrm>
            <a:off x="4355941" y="5518790"/>
            <a:ext cx="3477875"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&lt;line=3,a=c&gt;</a:t>
            </a:r>
            <a:r>
              <a:rPr lang="en-US" sz="2400" i="1" dirty="0">
                <a:solidFill>
                  <a:schemeClr val="accent2"/>
                </a:solidFill>
                <a:effectLst>
                  <a:outerShdw blurRad="38100" dist="38100" dir="2700000" algn="tl">
                    <a:srgbClr val="000000"/>
                  </a:outerShdw>
                </a:effectLst>
              </a:rPr>
              <a:t>, c’, right&gt;</a:t>
            </a:r>
          </a:p>
        </p:txBody>
      </p:sp>
      <p:sp>
        <p:nvSpPr>
          <p:cNvPr id="43" name="Rectangle 42"/>
          <p:cNvSpPr/>
          <p:nvPr/>
        </p:nvSpPr>
        <p:spPr>
          <a:xfrm>
            <a:off x="87208" y="5558135"/>
            <a:ext cx="1808059" cy="461665"/>
          </a:xfrm>
          <a:prstGeom prst="rect">
            <a:avLst/>
          </a:prstGeom>
        </p:spPr>
        <p:txBody>
          <a:bodyPr wrap="none">
            <a:spAutoFit/>
          </a:bodyPr>
          <a:lstStyle/>
          <a:p>
            <a:r>
              <a:rPr lang="el-GR" sz="2400" i="1" dirty="0">
                <a:solidFill>
                  <a:schemeClr val="accent2"/>
                </a:solidFill>
                <a:effectLst>
                  <a:outerShdw blurRad="38100" dist="38100" dir="2700000" algn="tl">
                    <a:srgbClr val="000000"/>
                  </a:outerShdw>
                </a:effectLst>
                <a:sym typeface="Symbol" pitchFamily="18" charset="2"/>
              </a:rPr>
              <a:t></a:t>
            </a:r>
            <a:r>
              <a:rPr lang="en-US" sz="2400" i="1" dirty="0" err="1">
                <a:solidFill>
                  <a:schemeClr val="accent2"/>
                </a:solidFill>
                <a:effectLst>
                  <a:outerShdw blurRad="38100" dist="38100" dir="2700000" algn="tl">
                    <a:srgbClr val="000000"/>
                  </a:outerShdw>
                </a:effectLst>
                <a:cs typeface="Arial" pitchFamily="34" charset="0"/>
              </a:rPr>
              <a:t>c,c</a:t>
            </a:r>
            <a:r>
              <a:rPr lang="en-US" sz="2400" i="1" dirty="0">
                <a:solidFill>
                  <a:schemeClr val="accent2"/>
                </a:solidFill>
                <a:effectLst>
                  <a:outerShdw blurRad="38100" dist="38100" dir="2700000" algn="tl">
                    <a:srgbClr val="000000"/>
                  </a:outerShdw>
                </a:effectLst>
                <a:cs typeface="Arial" pitchFamily="34"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 </a:t>
            </a:r>
            <a:endParaRPr lang="en-CA" sz="2400" dirty="0"/>
          </a:p>
        </p:txBody>
      </p:sp>
      <p:pic>
        <p:nvPicPr>
          <p:cNvPr id="36"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9" name="Straight Arrow Connector 101"/>
          <p:cNvCxnSpPr>
            <a:cxnSpLocks noChangeShapeType="1"/>
          </p:cNvCxnSpPr>
          <p:nvPr/>
        </p:nvCxnSpPr>
        <p:spPr bwMode="auto">
          <a:xfrm>
            <a:off x="0" y="2674374"/>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additive="base">
                                        <p:cTn id="13" dur="500" fill="hold"/>
                                        <p:tgtEl>
                                          <p:spTgt spid="38"/>
                                        </p:tgtEl>
                                        <p:attrNameLst>
                                          <p:attrName>ppt_x</p:attrName>
                                        </p:attrNameLst>
                                      </p:cBhvr>
                                      <p:tavLst>
                                        <p:tav tm="0">
                                          <p:val>
                                            <p:strVal val="0-#ppt_w/2"/>
                                          </p:val>
                                        </p:tav>
                                        <p:tav tm="100000">
                                          <p:val>
                                            <p:strVal val="#ppt_x"/>
                                          </p:val>
                                        </p:tav>
                                      </p:tavLst>
                                    </p:anim>
                                    <p:anim calcmode="lin" valueType="num">
                                      <p:cBhvr additive="base">
                                        <p:cTn id="14"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2165" name="Picture 8" descr="stock-vector-yellow-submarine-vector-illustration-61484677"/>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52705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2166" name="Group 22"/>
          <p:cNvGrpSpPr>
            <a:grpSpLocks/>
          </p:cNvGrpSpPr>
          <p:nvPr/>
        </p:nvGrpSpPr>
        <p:grpSpPr bwMode="auto">
          <a:xfrm>
            <a:off x="1169988" y="604838"/>
            <a:ext cx="747712" cy="461962"/>
            <a:chOff x="1224" y="2539"/>
            <a:chExt cx="2280" cy="1785"/>
          </a:xfrm>
        </p:grpSpPr>
        <p:sp>
          <p:nvSpPr>
            <p:cNvPr id="9218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92185" name="Group 24"/>
            <p:cNvGrpSpPr>
              <a:grpSpLocks/>
            </p:cNvGrpSpPr>
            <p:nvPr/>
          </p:nvGrpSpPr>
          <p:grpSpPr bwMode="auto">
            <a:xfrm>
              <a:off x="1584" y="2688"/>
              <a:ext cx="1216" cy="1440"/>
              <a:chOff x="2641" y="1488"/>
              <a:chExt cx="2655" cy="2488"/>
            </a:xfrm>
          </p:grpSpPr>
          <p:grpSp>
            <p:nvGrpSpPr>
              <p:cNvPr id="92186" name="Group 25"/>
              <p:cNvGrpSpPr>
                <a:grpSpLocks/>
              </p:cNvGrpSpPr>
              <p:nvPr/>
            </p:nvGrpSpPr>
            <p:grpSpPr bwMode="auto">
              <a:xfrm>
                <a:off x="2641" y="1488"/>
                <a:ext cx="2496" cy="2436"/>
                <a:chOff x="2641" y="1488"/>
                <a:chExt cx="2496" cy="2436"/>
              </a:xfrm>
            </p:grpSpPr>
            <p:sp>
              <p:nvSpPr>
                <p:cNvPr id="92191"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2"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3"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4"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5"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6"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2187" name="Group 32"/>
              <p:cNvGrpSpPr>
                <a:grpSpLocks/>
              </p:cNvGrpSpPr>
              <p:nvPr/>
            </p:nvGrpSpPr>
            <p:grpSpPr bwMode="auto">
              <a:xfrm>
                <a:off x="4864" y="3099"/>
                <a:ext cx="432" cy="877"/>
                <a:chOff x="4864" y="3099"/>
                <a:chExt cx="432" cy="877"/>
              </a:xfrm>
            </p:grpSpPr>
            <p:sp>
              <p:nvSpPr>
                <p:cNvPr id="92188"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89"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190"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88" name="Rectangle 20"/>
          <p:cNvSpPr>
            <a:spLocks noChangeArrowheads="1"/>
          </p:cNvSpPr>
          <p:nvPr/>
        </p:nvSpPr>
        <p:spPr bwMode="auto">
          <a:xfrm>
            <a:off x="1885762" y="5548136"/>
            <a:ext cx="3019416"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&lt;line=5,a=c&gt;</a:t>
            </a:r>
            <a:r>
              <a:rPr lang="en-US" sz="2400" i="1" dirty="0">
                <a:solidFill>
                  <a:schemeClr val="accent2"/>
                </a:solidFill>
                <a:effectLst>
                  <a:outerShdw blurRad="38100" dist="38100" dir="2700000" algn="tl">
                    <a:srgbClr val="000000"/>
                  </a:outerShdw>
                </a:effectLst>
                <a:cs typeface="+mn-cs"/>
              </a:rPr>
              <a:t>, c’)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4381312" y="5522736"/>
            <a:ext cx="3477875"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&lt;line=5,a=c&gt;</a:t>
            </a:r>
            <a:r>
              <a:rPr lang="en-US" sz="2400" i="1" dirty="0">
                <a:solidFill>
                  <a:schemeClr val="accent2"/>
                </a:solidFill>
                <a:effectLst>
                  <a:outerShdw blurRad="38100" dist="38100" dir="2700000" algn="tl">
                    <a:srgbClr val="000000"/>
                  </a:outerShdw>
                </a:effectLst>
              </a:rPr>
              <a:t>, c’, right&gt;</a:t>
            </a:r>
          </a:p>
        </p:txBody>
      </p:sp>
      <p:grpSp>
        <p:nvGrpSpPr>
          <p:cNvPr id="92171" name="Group 25"/>
          <p:cNvGrpSpPr>
            <a:grpSpLocks/>
          </p:cNvGrpSpPr>
          <p:nvPr/>
        </p:nvGrpSpPr>
        <p:grpSpPr bwMode="auto">
          <a:xfrm>
            <a:off x="7772400" y="425450"/>
            <a:ext cx="1227138" cy="2012950"/>
            <a:chOff x="7772400" y="425450"/>
            <a:chExt cx="1227138" cy="2012950"/>
          </a:xfrm>
        </p:grpSpPr>
        <p:grpSp>
          <p:nvGrpSpPr>
            <p:cNvPr id="92176" name="Group 8"/>
            <p:cNvGrpSpPr>
              <a:grpSpLocks/>
            </p:cNvGrpSpPr>
            <p:nvPr/>
          </p:nvGrpSpPr>
          <p:grpSpPr bwMode="auto">
            <a:xfrm>
              <a:off x="7772400" y="425450"/>
              <a:ext cx="1227138" cy="2012950"/>
              <a:chOff x="3602" y="624"/>
              <a:chExt cx="773" cy="1268"/>
            </a:xfrm>
          </p:grpSpPr>
          <p:sp>
            <p:nvSpPr>
              <p:cNvPr id="9217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2179"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8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218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218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218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sp>
        <p:nvSpPr>
          <p:cNvPr id="37" name="Rectangle 20"/>
          <p:cNvSpPr>
            <a:spLocks noChangeArrowheads="1"/>
          </p:cNvSpPr>
          <p:nvPr/>
        </p:nvSpPr>
        <p:spPr bwMode="auto">
          <a:xfrm>
            <a:off x="1841312" y="6121400"/>
            <a:ext cx="29464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&lt;line=5,a=c&gt;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38" name="Rectangle 20"/>
          <p:cNvSpPr>
            <a:spLocks noChangeArrowheads="1"/>
          </p:cNvSpPr>
          <p:nvPr/>
        </p:nvSpPr>
        <p:spPr bwMode="auto">
          <a:xfrm>
            <a:off x="4338449" y="6096000"/>
            <a:ext cx="3290324"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a:solidFill>
                  <a:schemeClr val="accent2"/>
                </a:solidFill>
                <a:effectLst>
                  <a:outerShdw blurRad="38100" dist="38100" dir="2700000" algn="tl">
                    <a:srgbClr val="000000"/>
                  </a:outerShdw>
                </a:effectLst>
              </a:rPr>
              <a:t>&lt;q</a:t>
            </a:r>
            <a:r>
              <a:rPr lang="en-US" sz="2400" i="1" baseline="-25000">
                <a:solidFill>
                  <a:schemeClr val="accent2"/>
                </a:solidFill>
                <a:effectLst>
                  <a:outerShdw blurRad="38100" dist="38100" dir="2700000" algn="tl">
                    <a:srgbClr val="000000"/>
                  </a:outerShdw>
                </a:effectLst>
              </a:rPr>
              <a:t>&lt;line=6,a=c&gt;</a:t>
            </a:r>
            <a:r>
              <a:rPr lang="en-US" sz="2400" i="1">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rPr>
              <a:t>b, stay&gt;</a:t>
            </a:r>
          </a:p>
        </p:txBody>
      </p:sp>
      <p:sp>
        <p:nvSpPr>
          <p:cNvPr id="39" name="Rectangle 38"/>
          <p:cNvSpPr/>
          <p:nvPr/>
        </p:nvSpPr>
        <p:spPr>
          <a:xfrm>
            <a:off x="87208" y="5558135"/>
            <a:ext cx="1808059" cy="461665"/>
          </a:xfrm>
          <a:prstGeom prst="rect">
            <a:avLst/>
          </a:prstGeom>
        </p:spPr>
        <p:txBody>
          <a:bodyPr wrap="none">
            <a:spAutoFit/>
          </a:bodyPr>
          <a:lstStyle/>
          <a:p>
            <a:r>
              <a:rPr lang="el-GR" sz="2400" i="1" dirty="0">
                <a:solidFill>
                  <a:schemeClr val="accent2"/>
                </a:solidFill>
                <a:effectLst>
                  <a:outerShdw blurRad="38100" dist="38100" dir="2700000" algn="tl">
                    <a:srgbClr val="000000"/>
                  </a:outerShdw>
                </a:effectLst>
                <a:sym typeface="Symbol" pitchFamily="18" charset="2"/>
              </a:rPr>
              <a:t></a:t>
            </a:r>
            <a:r>
              <a:rPr lang="en-US" sz="2400" i="1" dirty="0" err="1">
                <a:solidFill>
                  <a:schemeClr val="accent2"/>
                </a:solidFill>
                <a:effectLst>
                  <a:outerShdw blurRad="38100" dist="38100" dir="2700000" algn="tl">
                    <a:srgbClr val="000000"/>
                  </a:outerShdw>
                </a:effectLst>
                <a:cs typeface="Arial" pitchFamily="34" charset="0"/>
              </a:rPr>
              <a:t>c,c</a:t>
            </a:r>
            <a:r>
              <a:rPr lang="en-US" sz="2400" i="1" dirty="0">
                <a:solidFill>
                  <a:schemeClr val="accent2"/>
                </a:solidFill>
                <a:effectLst>
                  <a:outerShdw blurRad="38100" dist="38100" dir="2700000" algn="tl">
                    <a:srgbClr val="000000"/>
                  </a:outerShdw>
                </a:effectLst>
                <a:cs typeface="Arial" pitchFamily="34"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 </a:t>
            </a:r>
            <a:endParaRPr lang="en-CA" sz="2400" dirty="0"/>
          </a:p>
        </p:txBody>
      </p:sp>
      <p:pic>
        <p:nvPicPr>
          <p:cNvPr id="36"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40" name="Straight Arrow Connector 101"/>
          <p:cNvCxnSpPr>
            <a:cxnSpLocks noChangeShapeType="1"/>
          </p:cNvCxnSpPr>
          <p:nvPr/>
        </p:nvCxnSpPr>
        <p:spPr bwMode="auto">
          <a:xfrm>
            <a:off x="0" y="3345426"/>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 calcmode="lin" valueType="num">
                                      <p:cBhvr additive="base">
                                        <p:cTn id="7" dur="500" fill="hold"/>
                                        <p:tgtEl>
                                          <p:spTgt spid="188"/>
                                        </p:tgtEl>
                                        <p:attrNameLst>
                                          <p:attrName>ppt_x</p:attrName>
                                        </p:attrNameLst>
                                      </p:cBhvr>
                                      <p:tavLst>
                                        <p:tav tm="0">
                                          <p:val>
                                            <p:strVal val="0-#ppt_w/2"/>
                                          </p:val>
                                        </p:tav>
                                        <p:tav tm="100000">
                                          <p:val>
                                            <p:strVal val="#ppt_x"/>
                                          </p:val>
                                        </p:tav>
                                      </p:tavLst>
                                    </p:anim>
                                    <p:anim calcmode="lin" valueType="num">
                                      <p:cBhvr additive="base">
                                        <p:cTn id="8" dur="500" fill="hold"/>
                                        <p:tgtEl>
                                          <p:spTgt spid="18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5"/>
                                        </p:tgtEl>
                                        <p:attrNameLst>
                                          <p:attrName>style.visibility</p:attrName>
                                        </p:attrNameLst>
                                      </p:cBhvr>
                                      <p:to>
                                        <p:strVal val="visible"/>
                                      </p:to>
                                    </p:set>
                                    <p:anim calcmode="lin" valueType="num">
                                      <p:cBhvr additive="base">
                                        <p:cTn id="13" dur="500" fill="hold"/>
                                        <p:tgtEl>
                                          <p:spTgt spid="195"/>
                                        </p:tgtEl>
                                        <p:attrNameLst>
                                          <p:attrName>ppt_x</p:attrName>
                                        </p:attrNameLst>
                                      </p:cBhvr>
                                      <p:tavLst>
                                        <p:tav tm="0">
                                          <p:val>
                                            <p:strVal val="0-#ppt_w/2"/>
                                          </p:val>
                                        </p:tav>
                                        <p:tav tm="100000">
                                          <p:val>
                                            <p:strVal val="#ppt_x"/>
                                          </p:val>
                                        </p:tav>
                                      </p:tavLst>
                                    </p:anim>
                                    <p:anim calcmode="lin" valueType="num">
                                      <p:cBhvr additive="base">
                                        <p:cTn id="14"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0-#ppt_w/2"/>
                                          </p:val>
                                        </p:tav>
                                        <p:tav tm="100000">
                                          <p:val>
                                            <p:strVal val="#ppt_x"/>
                                          </p:val>
                                        </p:tav>
                                      </p:tavLst>
                                    </p:anim>
                                    <p:anim calcmode="lin" valueType="num">
                                      <p:cBhvr additive="base">
                                        <p:cTn id="20"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 calcmode="lin" valueType="num">
                                      <p:cBhvr additive="base">
                                        <p:cTn id="25" dur="500" fill="hold"/>
                                        <p:tgtEl>
                                          <p:spTgt spid="38"/>
                                        </p:tgtEl>
                                        <p:attrNameLst>
                                          <p:attrName>ppt_x</p:attrName>
                                        </p:attrNameLst>
                                      </p:cBhvr>
                                      <p:tavLst>
                                        <p:tav tm="0">
                                          <p:val>
                                            <p:strVal val="0-#ppt_w/2"/>
                                          </p:val>
                                        </p:tav>
                                        <p:tav tm="100000">
                                          <p:val>
                                            <p:strVal val="#ppt_x"/>
                                          </p:val>
                                        </p:tav>
                                      </p:tavLst>
                                    </p:anim>
                                    <p:anim calcmode="lin" valueType="num">
                                      <p:cBhvr additive="base">
                                        <p:cTn id="26"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5" grpId="0"/>
      <p:bldP spid="37" grpId="0"/>
      <p:bldP spid="3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76200" y="619125"/>
            <a:ext cx="4724400" cy="16938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Goto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a:t>
            </a:r>
            <a:r>
              <a:rPr lang="en-US" sz="2400" dirty="0" err="1">
                <a:effectLst>
                  <a:outerShdw blurRad="38100" dist="38100" dir="2700000" algn="tl">
                    <a:srgbClr val="000000"/>
                  </a:outerShdw>
                </a:effectLst>
                <a:cs typeface="+mn-cs"/>
              </a:rPr>
              <a:t>70’s</a:t>
            </a:r>
            <a:r>
              <a:rPr lang="en-US" sz="2400" dirty="0">
                <a:effectLst>
                  <a:outerShdw blurRad="38100" dist="38100" dir="2700000" algn="tl">
                    <a:srgbClr val="000000"/>
                  </a:outerShdw>
                </a:effectLst>
                <a:cs typeface="+mn-cs"/>
              </a:rPr>
              <a:t>, programs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grpSp>
        <p:nvGrpSpPr>
          <p:cNvPr id="2" name="Group 10"/>
          <p:cNvGrpSpPr>
            <a:grpSpLocks/>
          </p:cNvGrpSpPr>
          <p:nvPr/>
        </p:nvGrpSpPr>
        <p:grpSpPr bwMode="auto">
          <a:xfrm>
            <a:off x="-762000" y="2755900"/>
            <a:ext cx="5943600" cy="1944688"/>
            <a:chOff x="-762000" y="2756118"/>
            <a:chExt cx="5943600" cy="1944782"/>
          </a:xfrm>
        </p:grpSpPr>
        <p:sp>
          <p:nvSpPr>
            <p:cNvPr id="8" name="Text Box 4"/>
            <p:cNvSpPr txBox="1">
              <a:spLocks noChangeArrowheads="1"/>
            </p:cNvSpPr>
            <p:nvPr/>
          </p:nvSpPr>
          <p:spPr bwMode="auto">
            <a:xfrm>
              <a:off x="457200" y="2756118"/>
              <a:ext cx="4724400" cy="193843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print(“Hi”)</a:t>
              </a:r>
            </a:p>
            <a:p>
              <a:pPr eaLnBrk="0" hangingPunct="0">
                <a:spcBef>
                  <a:spcPts val="0"/>
                </a:spcBef>
                <a:defRPr/>
              </a:pPr>
              <a:r>
                <a:rPr lang="en-US" sz="2400" dirty="0">
                  <a:effectLst>
                    <a:outerShdw blurRad="38100" dist="38100" dir="2700000" algn="tl">
                      <a:srgbClr val="000000"/>
                    </a:outerShdw>
                  </a:effectLst>
                  <a:cs typeface="+mn-cs"/>
                </a:rPr>
                <a:t>x = </a:t>
              </a:r>
              <a:r>
                <a:rPr lang="en-US" sz="2400" dirty="0" err="1">
                  <a:effectLst>
                    <a:outerShdw blurRad="38100" dist="38100" dir="2700000" algn="tl">
                      <a:srgbClr val="000000"/>
                    </a:outerShdw>
                  </a:effectLst>
                  <a:cs typeface="+mn-cs"/>
                </a:rPr>
                <a:t>x+1</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x&lt;10 )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a:t>
              </a:r>
            </a:p>
            <a:p>
              <a:pPr eaLnBrk="0" hangingPunct="0">
                <a:spcBef>
                  <a:spcPts val="0"/>
                </a:spcBef>
                <a:defRPr/>
              </a:pPr>
              <a:r>
                <a:rPr lang="en-US" sz="2400" dirty="0">
                  <a:effectLst>
                    <a:outerShdw blurRad="38100" dist="38100" dir="2700000" algn="tl">
                      <a:srgbClr val="000000"/>
                    </a:outerShdw>
                  </a:effectLst>
                  <a:cs typeface="+mn-cs"/>
                </a:rPr>
                <a:t>halt</a:t>
              </a:r>
            </a:p>
          </p:txBody>
        </p:sp>
        <p:sp>
          <p:nvSpPr>
            <p:cNvPr id="9" name="Text Box 4"/>
            <p:cNvSpPr txBox="1">
              <a:spLocks noChangeArrowheads="1"/>
            </p:cNvSpPr>
            <p:nvPr/>
          </p:nvSpPr>
          <p:spPr bwMode="auto">
            <a:xfrm>
              <a:off x="-762000" y="2762468"/>
              <a:ext cx="1447800" cy="1938432"/>
            </a:xfrm>
            <a:prstGeom prst="rect">
              <a:avLst/>
            </a:prstGeom>
            <a:noFill/>
            <a:ln w="38100" cap="sq">
              <a:noFill/>
              <a:miter lim="800000"/>
              <a:headEnd/>
              <a:tailEnd/>
            </a:ln>
            <a:effectLst/>
          </p:spPr>
          <p:txBody>
            <a:bodyPr lIns="274320" rIns="274320">
              <a:spAutoFit/>
            </a:bodyPr>
            <a:lstStyle/>
            <a:p>
              <a:pPr algn="r" eaLnBrk="0" hangingPunct="0">
                <a:spcBef>
                  <a:spcPts val="0"/>
                </a:spcBef>
                <a:defRPr/>
              </a:pPr>
              <a:r>
                <a:rPr lang="en-US" sz="2400" dirty="0">
                  <a:effectLst>
                    <a:outerShdw blurRad="38100" dist="38100" dir="2700000" algn="tl">
                      <a:srgbClr val="000000"/>
                    </a:outerShdw>
                  </a:effectLst>
                  <a:cs typeface="+mn-cs"/>
                </a:rPr>
                <a:t>0:</a:t>
              </a:r>
            </a:p>
            <a:p>
              <a:pPr algn="r" eaLnBrk="0" hangingPunct="0">
                <a:spcBef>
                  <a:spcPts val="0"/>
                </a:spcBef>
                <a:defRPr/>
              </a:pPr>
              <a:r>
                <a:rPr lang="en-US" sz="2400" dirty="0">
                  <a:effectLst>
                    <a:outerShdw blurRad="38100" dist="38100" dir="2700000" algn="tl">
                      <a:srgbClr val="000000"/>
                    </a:outerShdw>
                  </a:effectLst>
                  <a:cs typeface="+mn-cs"/>
                </a:rPr>
                <a:t>1:</a:t>
              </a:r>
            </a:p>
            <a:p>
              <a:pPr algn="r" eaLnBrk="0" hangingPunct="0">
                <a:spcBef>
                  <a:spcPts val="0"/>
                </a:spcBef>
                <a:defRPr/>
              </a:pPr>
              <a:r>
                <a:rPr lang="en-US" sz="2400" dirty="0">
                  <a:effectLst>
                    <a:outerShdw blurRad="38100" dist="38100" dir="2700000" algn="tl">
                      <a:srgbClr val="000000"/>
                    </a:outerShdw>
                  </a:effectLst>
                  <a:cs typeface="+mn-cs"/>
                </a:rPr>
                <a:t>2:</a:t>
              </a:r>
            </a:p>
            <a:p>
              <a:pPr algn="r" eaLnBrk="0" hangingPunct="0">
                <a:spcBef>
                  <a:spcPts val="0"/>
                </a:spcBef>
                <a:defRPr/>
              </a:pPr>
              <a:r>
                <a:rPr lang="en-US" sz="2400" dirty="0">
                  <a:effectLst>
                    <a:outerShdw blurRad="38100" dist="38100" dir="2700000" algn="tl">
                      <a:srgbClr val="000000"/>
                    </a:outerShdw>
                  </a:effectLst>
                  <a:cs typeface="+mn-cs"/>
                </a:rPr>
                <a:t>3:</a:t>
              </a:r>
            </a:p>
            <a:p>
              <a:pPr algn="r" eaLnBrk="0" hangingPunct="0">
                <a:spcBef>
                  <a:spcPts val="0"/>
                </a:spcBef>
                <a:defRPr/>
              </a:pPr>
              <a:r>
                <a:rPr lang="en-US" sz="2400" dirty="0">
                  <a:effectLst>
                    <a:outerShdw blurRad="38100" dist="38100" dir="2700000" algn="tl">
                      <a:srgbClr val="000000"/>
                    </a:outerShdw>
                  </a:effectLst>
                  <a:cs typeface="+mn-cs"/>
                </a:rPr>
                <a:t>4:</a:t>
              </a:r>
            </a:p>
          </p:txBody>
        </p:sp>
      </p:grpSp>
      <p:sp>
        <p:nvSpPr>
          <p:cNvPr id="10" name="Text Box 4"/>
          <p:cNvSpPr txBox="1">
            <a:spLocks noChangeArrowheads="1"/>
          </p:cNvSpPr>
          <p:nvPr/>
        </p:nvSpPr>
        <p:spPr bwMode="auto">
          <a:xfrm>
            <a:off x="-76200" y="4953000"/>
            <a:ext cx="4343400" cy="1570038"/>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Called spaghetti code because computation flow can go all over the place.</a:t>
            </a:r>
          </a:p>
          <a:p>
            <a:pPr eaLnBrk="0" hangingPunct="0">
              <a:spcBef>
                <a:spcPts val="0"/>
              </a:spcBef>
              <a:defRPr/>
            </a:pPr>
            <a:r>
              <a:rPr lang="en-US" sz="2400" dirty="0">
                <a:effectLst>
                  <a:outerShdw blurRad="38100" dist="38100" dir="2700000" algn="tl">
                    <a:srgbClr val="000000"/>
                  </a:outerShdw>
                </a:effectLst>
                <a:cs typeface="+mn-cs"/>
              </a:rPr>
              <a:t>How many “</a:t>
            </a:r>
            <a:r>
              <a:rPr lang="en-US" sz="2400" dirty="0" err="1">
                <a:effectLst>
                  <a:outerShdw blurRad="38100" dist="38100" dir="2700000" algn="tl">
                    <a:srgbClr val="000000"/>
                  </a:outerShdw>
                </a:effectLst>
                <a:cs typeface="+mn-cs"/>
              </a:rPr>
              <a:t>Hi”s</a:t>
            </a:r>
            <a:r>
              <a:rPr lang="en-US" sz="2400" dirty="0">
                <a:effectLst>
                  <a:outerShdw blurRad="38100" dist="38100" dir="2700000" algn="tl">
                    <a:srgbClr val="000000"/>
                  </a:outerShdw>
                </a:effectLst>
                <a:cs typeface="+mn-cs"/>
              </a:rPr>
              <a:t> get printed?</a:t>
            </a:r>
          </a:p>
        </p:txBody>
      </p:sp>
      <p:sp>
        <p:nvSpPr>
          <p:cNvPr id="12" name="Text Box 4"/>
          <p:cNvSpPr txBox="1">
            <a:spLocks noChangeArrowheads="1"/>
          </p:cNvSpPr>
          <p:nvPr/>
        </p:nvSpPr>
        <p:spPr bwMode="auto">
          <a:xfrm>
            <a:off x="4724400" y="609600"/>
            <a:ext cx="4724400" cy="243205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early </a:t>
            </a:r>
            <a:r>
              <a:rPr lang="en-US" sz="2400" dirty="0" err="1">
                <a:effectLst>
                  <a:outerShdw blurRad="38100" dist="38100" dir="2700000" algn="tl">
                    <a:srgbClr val="000000"/>
                  </a:outerShdw>
                </a:effectLst>
                <a:cs typeface="+mn-cs"/>
              </a:rPr>
              <a:t>80’s</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structured</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programming</a:t>
            </a:r>
            <a:r>
              <a:rPr lang="en-US" sz="2400" dirty="0">
                <a:effectLst>
                  <a:outerShdw blurRad="38100" dist="38100" dir="2700000" algn="tl">
                    <a:srgbClr val="000000"/>
                  </a:outerShdw>
                </a:effectLst>
                <a:cs typeface="+mn-cs"/>
              </a:rPr>
              <a:t> was enforced.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a:t>
            </a:r>
            <a:r>
              <a:rPr lang="en-US" sz="2400" dirty="0" err="1">
                <a:effectLst>
                  <a:outerShdw blurRad="38100" dist="38100" dir="2700000" algn="tl">
                    <a:srgbClr val="000000"/>
                  </a:outerShdw>
                </a:effectLst>
                <a:cs typeface="+mn-cs"/>
              </a:rPr>
              <a:t>Goto”s</a:t>
            </a:r>
            <a:r>
              <a:rPr lang="en-US" sz="2400" dirty="0">
                <a:effectLst>
                  <a:outerShdw blurRad="38100" dist="38100" dir="2700000" algn="tl">
                    <a:srgbClr val="000000"/>
                  </a:outerShdw>
                </a:effectLst>
                <a:cs typeface="+mn-cs"/>
              </a:rPr>
              <a:t> were not allowed.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Programs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rgbClr val="00FFFF"/>
                </a:solidFill>
                <a:effectLst>
                  <a:outerShdw blurRad="38100" dist="38100" dir="2700000" algn="tl">
                    <a:srgbClr val="000000"/>
                  </a:outerShdw>
                </a:effectLst>
                <a:cs typeface="+mn-cs"/>
              </a:rPr>
              <a:t>while</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sp>
        <p:nvSpPr>
          <p:cNvPr id="14" name="Text Box 4"/>
          <p:cNvSpPr txBox="1">
            <a:spLocks noChangeArrowheads="1"/>
          </p:cNvSpPr>
          <p:nvPr/>
        </p:nvSpPr>
        <p:spPr bwMode="auto">
          <a:xfrm>
            <a:off x="4724400" y="3389313"/>
            <a:ext cx="47244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solidFill>
                  <a:srgbClr val="00FFFF"/>
                </a:solidFill>
                <a:effectLst>
                  <a:outerShdw blurRad="38100" dist="38100" dir="2700000" algn="tl">
                    <a:srgbClr val="000000"/>
                  </a:outerShdw>
                </a:effectLst>
                <a:cs typeface="+mn-cs"/>
              </a:rPr>
              <a:t>for</a:t>
            </a:r>
            <a:r>
              <a:rPr lang="en-US" sz="2400" dirty="0">
                <a:effectLst>
                  <a:outerShdw blurRad="38100" dist="38100" dir="2700000" algn="tl">
                    <a:srgbClr val="000000"/>
                  </a:outerShdw>
                </a:effectLst>
                <a:cs typeface="+mn-cs"/>
              </a:rPr>
              <a:t>( x = 0; x&lt;10; ++x )</a:t>
            </a:r>
          </a:p>
          <a:p>
            <a:pPr eaLnBrk="0" hangingPunct="0">
              <a:spcBef>
                <a:spcPts val="0"/>
              </a:spcBef>
              <a:defRPr/>
            </a:pPr>
            <a:r>
              <a:rPr lang="en-US" sz="2400" dirty="0">
                <a:effectLst>
                  <a:outerShdw blurRad="38100" dist="38100" dir="2700000" algn="tl">
                    <a:srgbClr val="000000"/>
                  </a:outerShdw>
                </a:effectLst>
                <a:cs typeface="+mn-cs"/>
              </a:rPr>
              <a:t>    print(“Hi”)</a:t>
            </a:r>
          </a:p>
        </p:txBody>
      </p:sp>
      <p:cxnSp>
        <p:nvCxnSpPr>
          <p:cNvPr id="23561" name="Straight Connector 1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03556">
                                            <p:txEl>
                                              <p:pRg st="0" end="0"/>
                                            </p:txEl>
                                          </p:spTgt>
                                        </p:tgtEl>
                                        <p:attrNameLst>
                                          <p:attrName>style.visibility</p:attrName>
                                        </p:attrNameLst>
                                      </p:cBhvr>
                                      <p:to>
                                        <p:strVal val="visible"/>
                                      </p:to>
                                    </p:set>
                                    <p:anim calcmode="lin" valueType="num">
                                      <p:cBhvr additive="base">
                                        <p:cTn id="7" dur="500" fill="hold"/>
                                        <p:tgtEl>
                                          <p:spTgt spid="130355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035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303556">
                                            <p:txEl>
                                              <p:pRg st="1" end="1"/>
                                            </p:txEl>
                                          </p:spTgt>
                                        </p:tgtEl>
                                        <p:attrNameLst>
                                          <p:attrName>style.visibility</p:attrName>
                                        </p:attrNameLst>
                                      </p:cBhvr>
                                      <p:to>
                                        <p:strVal val="visible"/>
                                      </p:to>
                                    </p:set>
                                    <p:anim calcmode="lin" valueType="num">
                                      <p:cBhvr additive="base">
                                        <p:cTn id="13" dur="500" fill="hold"/>
                                        <p:tgtEl>
                                          <p:spTgt spid="130355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0355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 calcmode="lin" valueType="num">
                                      <p:cBhvr additive="base">
                                        <p:cTn id="25"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0">
                                            <p:txEl>
                                              <p:pRg st="1" end="1"/>
                                            </p:txEl>
                                          </p:spTgt>
                                        </p:tgtEl>
                                        <p:attrNameLst>
                                          <p:attrName>style.visibility</p:attrName>
                                        </p:attrNameLst>
                                      </p:cBhvr>
                                      <p:to>
                                        <p:strVal val="visible"/>
                                      </p:to>
                                    </p:set>
                                    <p:anim calcmode="lin" valueType="num">
                                      <p:cBhvr additive="base">
                                        <p:cTn id="31"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 calcmode="lin" valueType="num">
                                      <p:cBhvr additive="base">
                                        <p:cTn id="37"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nodeType="clickEffect">
                                  <p:stCondLst>
                                    <p:cond delay="0"/>
                                  </p:stCondLst>
                                  <p:childTnLst>
                                    <p:set>
                                      <p:cBhvr>
                                        <p:cTn id="42" dur="1" fill="hold">
                                          <p:stCondLst>
                                            <p:cond delay="0"/>
                                          </p:stCondLst>
                                        </p:cTn>
                                        <p:tgtEl>
                                          <p:spTgt spid="12">
                                            <p:txEl>
                                              <p:pRg st="1" end="1"/>
                                            </p:txEl>
                                          </p:spTgt>
                                        </p:tgtEl>
                                        <p:attrNameLst>
                                          <p:attrName>style.visibility</p:attrName>
                                        </p:attrNameLst>
                                      </p:cBhvr>
                                      <p:to>
                                        <p:strVal val="visible"/>
                                      </p:to>
                                    </p:set>
                                    <p:anim calcmode="lin" valueType="num">
                                      <p:cBhvr additive="base">
                                        <p:cTn id="43" dur="500" fill="hold"/>
                                        <p:tgtEl>
                                          <p:spTgt spid="12">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nodeType="clickEffect">
                                  <p:stCondLst>
                                    <p:cond delay="0"/>
                                  </p:stCondLst>
                                  <p:childTnLst>
                                    <p:set>
                                      <p:cBhvr>
                                        <p:cTn id="48" dur="1" fill="hold">
                                          <p:stCondLst>
                                            <p:cond delay="0"/>
                                          </p:stCondLst>
                                        </p:cTn>
                                        <p:tgtEl>
                                          <p:spTgt spid="12">
                                            <p:txEl>
                                              <p:pRg st="2" end="2"/>
                                            </p:txEl>
                                          </p:spTgt>
                                        </p:tgtEl>
                                        <p:attrNameLst>
                                          <p:attrName>style.visibility</p:attrName>
                                        </p:attrNameLst>
                                      </p:cBhvr>
                                      <p:to>
                                        <p:strVal val="visible"/>
                                      </p:to>
                                    </p:set>
                                    <p:anim calcmode="lin" valueType="num">
                                      <p:cBhvr additive="base">
                                        <p:cTn id="49" dur="500" fill="hold"/>
                                        <p:tgtEl>
                                          <p:spTgt spid="12">
                                            <p:txEl>
                                              <p:pRg st="2" end="2"/>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nodeType="clickEffect">
                                  <p:stCondLst>
                                    <p:cond delay="0"/>
                                  </p:stCondLst>
                                  <p:childTnLst>
                                    <p:set>
                                      <p:cBhvr>
                                        <p:cTn id="54" dur="1" fill="hold">
                                          <p:stCondLst>
                                            <p:cond delay="0"/>
                                          </p:stCondLst>
                                        </p:cTn>
                                        <p:tgtEl>
                                          <p:spTgt spid="12">
                                            <p:txEl>
                                              <p:pRg st="3" end="3"/>
                                            </p:txEl>
                                          </p:spTgt>
                                        </p:tgtEl>
                                        <p:attrNameLst>
                                          <p:attrName>style.visibility</p:attrName>
                                        </p:attrNameLst>
                                      </p:cBhvr>
                                      <p:to>
                                        <p:strVal val="visible"/>
                                      </p:to>
                                    </p:set>
                                    <p:anim calcmode="lin" valueType="num">
                                      <p:cBhvr additive="base">
                                        <p:cTn id="55" dur="500" fill="hold"/>
                                        <p:tgtEl>
                                          <p:spTgt spid="12">
                                            <p:txEl>
                                              <p:pRg st="3" end="3"/>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1+#ppt_w/2"/>
                                          </p:val>
                                        </p:tav>
                                        <p:tav tm="100000">
                                          <p:val>
                                            <p:strVal val="#ppt_x"/>
                                          </p:val>
                                        </p:tav>
                                      </p:tavLst>
                                    </p:anim>
                                    <p:anim calcmode="lin" valueType="num">
                                      <p:cBhvr additive="base">
                                        <p:cTn id="62"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087938"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3189" name="Picture 8" descr="stock-vector-yellow-submarine-vector-illustration-61484677"/>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64643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3190" name="Group 22"/>
          <p:cNvGrpSpPr>
            <a:grpSpLocks/>
          </p:cNvGrpSpPr>
          <p:nvPr/>
        </p:nvGrpSpPr>
        <p:grpSpPr bwMode="auto">
          <a:xfrm>
            <a:off x="1169988" y="604838"/>
            <a:ext cx="747712" cy="461962"/>
            <a:chOff x="1224" y="2539"/>
            <a:chExt cx="2280" cy="1785"/>
          </a:xfrm>
        </p:grpSpPr>
        <p:sp>
          <p:nvSpPr>
            <p:cNvPr id="9320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93209" name="Group 24"/>
            <p:cNvGrpSpPr>
              <a:grpSpLocks/>
            </p:cNvGrpSpPr>
            <p:nvPr/>
          </p:nvGrpSpPr>
          <p:grpSpPr bwMode="auto">
            <a:xfrm>
              <a:off x="1584" y="2688"/>
              <a:ext cx="1216" cy="1440"/>
              <a:chOff x="2641" y="1488"/>
              <a:chExt cx="2655" cy="2488"/>
            </a:xfrm>
          </p:grpSpPr>
          <p:grpSp>
            <p:nvGrpSpPr>
              <p:cNvPr id="93210" name="Group 25"/>
              <p:cNvGrpSpPr>
                <a:grpSpLocks/>
              </p:cNvGrpSpPr>
              <p:nvPr/>
            </p:nvGrpSpPr>
            <p:grpSpPr bwMode="auto">
              <a:xfrm>
                <a:off x="2641" y="1488"/>
                <a:ext cx="2496" cy="2436"/>
                <a:chOff x="2641" y="1488"/>
                <a:chExt cx="2496" cy="2436"/>
              </a:xfrm>
            </p:grpSpPr>
            <p:sp>
              <p:nvSpPr>
                <p:cNvPr id="9321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2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3211" name="Group 32"/>
              <p:cNvGrpSpPr>
                <a:grpSpLocks/>
              </p:cNvGrpSpPr>
              <p:nvPr/>
            </p:nvGrpSpPr>
            <p:grpSpPr bwMode="auto">
              <a:xfrm>
                <a:off x="4864" y="3099"/>
                <a:ext cx="432" cy="877"/>
                <a:chOff x="4864" y="3099"/>
                <a:chExt cx="432" cy="877"/>
              </a:xfrm>
            </p:grpSpPr>
            <p:sp>
              <p:nvSpPr>
                <p:cNvPr id="9321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21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88" name="Rectangle 20"/>
          <p:cNvSpPr>
            <a:spLocks noChangeArrowheads="1"/>
          </p:cNvSpPr>
          <p:nvPr/>
        </p:nvSpPr>
        <p:spPr bwMode="auto">
          <a:xfrm>
            <a:off x="1871663" y="5539096"/>
            <a:ext cx="29448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&lt;line=6,a=c&gt;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4367213" y="5513696"/>
            <a:ext cx="3405187"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&lt;line=7,a=c&gt;</a:t>
            </a:r>
            <a:r>
              <a:rPr lang="en-US" sz="2400" i="1" dirty="0">
                <a:solidFill>
                  <a:schemeClr val="accent2"/>
                </a:solidFill>
                <a:effectLst>
                  <a:outerShdw blurRad="38100" dist="38100" dir="2700000" algn="tl">
                    <a:srgbClr val="000000"/>
                  </a:outerShdw>
                </a:effectLst>
              </a:rPr>
              <a:t>, 0, right&gt;</a:t>
            </a:r>
          </a:p>
        </p:txBody>
      </p:sp>
      <p:grpSp>
        <p:nvGrpSpPr>
          <p:cNvPr id="93195" name="Group 25"/>
          <p:cNvGrpSpPr>
            <a:grpSpLocks/>
          </p:cNvGrpSpPr>
          <p:nvPr/>
        </p:nvGrpSpPr>
        <p:grpSpPr bwMode="auto">
          <a:xfrm>
            <a:off x="7772400" y="425450"/>
            <a:ext cx="1227138" cy="2012950"/>
            <a:chOff x="7772400" y="425450"/>
            <a:chExt cx="1227138" cy="2012950"/>
          </a:xfrm>
        </p:grpSpPr>
        <p:grpSp>
          <p:nvGrpSpPr>
            <p:cNvPr id="93200" name="Group 8"/>
            <p:cNvGrpSpPr>
              <a:grpSpLocks/>
            </p:cNvGrpSpPr>
            <p:nvPr/>
          </p:nvGrpSpPr>
          <p:grpSpPr bwMode="auto">
            <a:xfrm>
              <a:off x="7772400" y="425450"/>
              <a:ext cx="1227138" cy="2012950"/>
              <a:chOff x="3602" y="624"/>
              <a:chExt cx="773" cy="1268"/>
            </a:xfrm>
          </p:grpSpPr>
          <p:sp>
            <p:nvSpPr>
              <p:cNvPr id="9320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3203"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20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320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320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320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a=c</a:t>
              </a:r>
            </a:p>
          </p:txBody>
        </p:sp>
      </p:grpSp>
      <p:sp>
        <p:nvSpPr>
          <p:cNvPr id="35" name="Rectangle 20"/>
          <p:cNvSpPr>
            <a:spLocks noChangeArrowheads="1"/>
          </p:cNvSpPr>
          <p:nvPr/>
        </p:nvSpPr>
        <p:spPr bwMode="auto">
          <a:xfrm>
            <a:off x="1871663" y="5991534"/>
            <a:ext cx="2946400"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&lt;line=7,a=c&gt;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36" name="Rectangle 20"/>
          <p:cNvSpPr>
            <a:spLocks noChangeArrowheads="1"/>
          </p:cNvSpPr>
          <p:nvPr/>
        </p:nvSpPr>
        <p:spPr bwMode="auto">
          <a:xfrm>
            <a:off x="4325938" y="5966134"/>
            <a:ext cx="34036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&lt;line=8,a=c&gt;</a:t>
            </a:r>
            <a:r>
              <a:rPr lang="en-US" sz="2400" i="1" dirty="0">
                <a:solidFill>
                  <a:schemeClr val="accent2"/>
                </a:solidFill>
                <a:effectLst>
                  <a:outerShdw blurRad="38100" dist="38100" dir="2700000" algn="tl">
                    <a:srgbClr val="000000"/>
                  </a:outerShdw>
                </a:effectLst>
              </a:rPr>
              <a:t>, 0, right&gt;</a:t>
            </a:r>
          </a:p>
        </p:txBody>
      </p:sp>
      <p:sp>
        <p:nvSpPr>
          <p:cNvPr id="37" name="Rectangle 20"/>
          <p:cNvSpPr>
            <a:spLocks noChangeArrowheads="1"/>
          </p:cNvSpPr>
          <p:nvPr/>
        </p:nvSpPr>
        <p:spPr bwMode="auto">
          <a:xfrm>
            <a:off x="1871663" y="6436034"/>
            <a:ext cx="2944812" cy="461962"/>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&lt;line=8,a=c&gt;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38" name="Rectangle 20"/>
          <p:cNvSpPr>
            <a:spLocks noChangeArrowheads="1"/>
          </p:cNvSpPr>
          <p:nvPr/>
        </p:nvSpPr>
        <p:spPr bwMode="auto">
          <a:xfrm>
            <a:off x="4324350" y="6410634"/>
            <a:ext cx="3403600" cy="46037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&lt;line=9,a=c&gt;</a:t>
            </a:r>
            <a:r>
              <a:rPr lang="en-US" sz="2400" i="1" dirty="0">
                <a:solidFill>
                  <a:schemeClr val="accent2"/>
                </a:solidFill>
                <a:effectLst>
                  <a:outerShdw blurRad="38100" dist="38100" dir="2700000" algn="tl">
                    <a:srgbClr val="000000"/>
                  </a:outerShdw>
                </a:effectLst>
              </a:rPr>
              <a:t>, 0, right&gt;</a:t>
            </a:r>
          </a:p>
        </p:txBody>
      </p:sp>
      <p:sp>
        <p:nvSpPr>
          <p:cNvPr id="39" name="Rectangle 38"/>
          <p:cNvSpPr/>
          <p:nvPr/>
        </p:nvSpPr>
        <p:spPr>
          <a:xfrm>
            <a:off x="87208" y="5558135"/>
            <a:ext cx="1526380" cy="461665"/>
          </a:xfrm>
          <a:prstGeom prst="rect">
            <a:avLst/>
          </a:prstGeom>
        </p:spPr>
        <p:txBody>
          <a:bodyPr wrap="none">
            <a:spAutoFit/>
          </a:bodyPr>
          <a:lstStyle/>
          <a:p>
            <a:r>
              <a:rPr lang="el-GR" sz="2400" i="1" dirty="0">
                <a:solidFill>
                  <a:schemeClr val="accent2"/>
                </a:solidFill>
                <a:effectLst>
                  <a:outerShdw blurRad="38100" dist="38100" dir="2700000" algn="tl">
                    <a:srgbClr val="000000"/>
                  </a:outerShdw>
                </a:effectLst>
                <a:sym typeface="Symbol" pitchFamily="18" charset="2"/>
              </a:rPr>
              <a:t></a:t>
            </a:r>
            <a:r>
              <a:rPr lang="en-US" sz="2400" i="1" dirty="0">
                <a:solidFill>
                  <a:schemeClr val="accent2"/>
                </a:solidFill>
                <a:effectLst>
                  <a:outerShdw blurRad="38100" dist="38100" dir="2700000" algn="tl">
                    <a:srgbClr val="000000"/>
                  </a:outerShdw>
                </a:effectLst>
                <a:cs typeface="Arial" pitchFamily="34" charset="0"/>
              </a:rPr>
              <a:t>c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 </a:t>
            </a:r>
            <a:endParaRPr lang="en-CA" sz="2400" dirty="0"/>
          </a:p>
        </p:txBody>
      </p:sp>
      <p:pic>
        <p:nvPicPr>
          <p:cNvPr id="40"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41" name="Straight Arrow Connector 101"/>
          <p:cNvCxnSpPr>
            <a:cxnSpLocks noChangeShapeType="1"/>
          </p:cNvCxnSpPr>
          <p:nvPr/>
        </p:nvCxnSpPr>
        <p:spPr bwMode="auto">
          <a:xfrm>
            <a:off x="0" y="3679722"/>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8"/>
                                        </p:tgtEl>
                                        <p:attrNameLst>
                                          <p:attrName>style.visibility</p:attrName>
                                        </p:attrNameLst>
                                      </p:cBhvr>
                                      <p:to>
                                        <p:strVal val="visible"/>
                                      </p:to>
                                    </p:set>
                                    <p:anim calcmode="lin" valueType="num">
                                      <p:cBhvr additive="base">
                                        <p:cTn id="7" dur="500" fill="hold"/>
                                        <p:tgtEl>
                                          <p:spTgt spid="188"/>
                                        </p:tgtEl>
                                        <p:attrNameLst>
                                          <p:attrName>ppt_x</p:attrName>
                                        </p:attrNameLst>
                                      </p:cBhvr>
                                      <p:tavLst>
                                        <p:tav tm="0">
                                          <p:val>
                                            <p:strVal val="0-#ppt_w/2"/>
                                          </p:val>
                                        </p:tav>
                                        <p:tav tm="100000">
                                          <p:val>
                                            <p:strVal val="#ppt_x"/>
                                          </p:val>
                                        </p:tav>
                                      </p:tavLst>
                                    </p:anim>
                                    <p:anim calcmode="lin" valueType="num">
                                      <p:cBhvr additive="base">
                                        <p:cTn id="8" dur="500" fill="hold"/>
                                        <p:tgtEl>
                                          <p:spTgt spid="18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5"/>
                                        </p:tgtEl>
                                        <p:attrNameLst>
                                          <p:attrName>style.visibility</p:attrName>
                                        </p:attrNameLst>
                                      </p:cBhvr>
                                      <p:to>
                                        <p:strVal val="visible"/>
                                      </p:to>
                                    </p:set>
                                    <p:anim calcmode="lin" valueType="num">
                                      <p:cBhvr additive="base">
                                        <p:cTn id="13" dur="500" fill="hold"/>
                                        <p:tgtEl>
                                          <p:spTgt spid="195"/>
                                        </p:tgtEl>
                                        <p:attrNameLst>
                                          <p:attrName>ppt_x</p:attrName>
                                        </p:attrNameLst>
                                      </p:cBhvr>
                                      <p:tavLst>
                                        <p:tav tm="0">
                                          <p:val>
                                            <p:strVal val="0-#ppt_w/2"/>
                                          </p:val>
                                        </p:tav>
                                        <p:tav tm="100000">
                                          <p:val>
                                            <p:strVal val="#ppt_x"/>
                                          </p:val>
                                        </p:tav>
                                      </p:tavLst>
                                    </p:anim>
                                    <p:anim calcmode="lin" valueType="num">
                                      <p:cBhvr additive="base">
                                        <p:cTn id="14" dur="500" fill="hold"/>
                                        <p:tgtEl>
                                          <p:spTgt spid="195"/>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500" fill="hold"/>
                                        <p:tgtEl>
                                          <p:spTgt spid="35"/>
                                        </p:tgtEl>
                                        <p:attrNameLst>
                                          <p:attrName>ppt_x</p:attrName>
                                        </p:attrNameLst>
                                      </p:cBhvr>
                                      <p:tavLst>
                                        <p:tav tm="0">
                                          <p:val>
                                            <p:strVal val="0-#ppt_w/2"/>
                                          </p:val>
                                        </p:tav>
                                        <p:tav tm="100000">
                                          <p:val>
                                            <p:strVal val="#ppt_x"/>
                                          </p:val>
                                        </p:tav>
                                      </p:tavLst>
                                    </p:anim>
                                    <p:anim calcmode="lin" valueType="num">
                                      <p:cBhvr additive="base">
                                        <p:cTn id="18" dur="500" fill="hold"/>
                                        <p:tgtEl>
                                          <p:spTgt spid="35"/>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additive="base">
                                        <p:cTn id="21" dur="500" fill="hold"/>
                                        <p:tgtEl>
                                          <p:spTgt spid="36"/>
                                        </p:tgtEl>
                                        <p:attrNameLst>
                                          <p:attrName>ppt_x</p:attrName>
                                        </p:attrNameLst>
                                      </p:cBhvr>
                                      <p:tavLst>
                                        <p:tav tm="0">
                                          <p:val>
                                            <p:strVal val="0-#ppt_w/2"/>
                                          </p:val>
                                        </p:tav>
                                        <p:tav tm="100000">
                                          <p:val>
                                            <p:strVal val="#ppt_x"/>
                                          </p:val>
                                        </p:tav>
                                      </p:tavLst>
                                    </p:anim>
                                    <p:anim calcmode="lin" valueType="num">
                                      <p:cBhvr additive="base">
                                        <p:cTn id="22" dur="500" fill="hold"/>
                                        <p:tgtEl>
                                          <p:spTgt spid="36"/>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7"/>
                                        </p:tgtEl>
                                        <p:attrNameLst>
                                          <p:attrName>style.visibility</p:attrName>
                                        </p:attrNameLst>
                                      </p:cBhvr>
                                      <p:to>
                                        <p:strVal val="visible"/>
                                      </p:to>
                                    </p:set>
                                    <p:anim calcmode="lin" valueType="num">
                                      <p:cBhvr additive="base">
                                        <p:cTn id="25" dur="500" fill="hold"/>
                                        <p:tgtEl>
                                          <p:spTgt spid="37"/>
                                        </p:tgtEl>
                                        <p:attrNameLst>
                                          <p:attrName>ppt_x</p:attrName>
                                        </p:attrNameLst>
                                      </p:cBhvr>
                                      <p:tavLst>
                                        <p:tav tm="0">
                                          <p:val>
                                            <p:strVal val="0-#ppt_w/2"/>
                                          </p:val>
                                        </p:tav>
                                        <p:tav tm="100000">
                                          <p:val>
                                            <p:strVal val="#ppt_x"/>
                                          </p:val>
                                        </p:tav>
                                      </p:tavLst>
                                    </p:anim>
                                    <p:anim calcmode="lin" valueType="num">
                                      <p:cBhvr additive="base">
                                        <p:cTn id="26" dur="500" fill="hold"/>
                                        <p:tgtEl>
                                          <p:spTgt spid="37"/>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38"/>
                                        </p:tgtEl>
                                        <p:attrNameLst>
                                          <p:attrName>style.visibility</p:attrName>
                                        </p:attrNameLst>
                                      </p:cBhvr>
                                      <p:to>
                                        <p:strVal val="visible"/>
                                      </p:to>
                                    </p:set>
                                    <p:anim calcmode="lin" valueType="num">
                                      <p:cBhvr additive="base">
                                        <p:cTn id="29" dur="500" fill="hold"/>
                                        <p:tgtEl>
                                          <p:spTgt spid="38"/>
                                        </p:tgtEl>
                                        <p:attrNameLst>
                                          <p:attrName>ppt_x</p:attrName>
                                        </p:attrNameLst>
                                      </p:cBhvr>
                                      <p:tavLst>
                                        <p:tav tm="0">
                                          <p:val>
                                            <p:strVal val="0-#ppt_w/2"/>
                                          </p:val>
                                        </p:tav>
                                        <p:tav tm="100000">
                                          <p:val>
                                            <p:strVal val="#ppt_x"/>
                                          </p:val>
                                        </p:tav>
                                      </p:tavLst>
                                    </p:anim>
                                    <p:anim calcmode="lin" valueType="num">
                                      <p:cBhvr additive="base">
                                        <p:cTn id="30"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5" grpId="0"/>
      <p:bldP spid="35" grpId="0"/>
      <p:bldP spid="36" grpId="0"/>
      <p:bldP spid="37" grpId="0"/>
      <p:bldP spid="38"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chemeClr val="accent2"/>
                </a:solidFill>
                <a:effectLst>
                  <a:outerShdw blurRad="38100" dist="38100" dir="2700000" algn="tl">
                    <a:srgbClr val="000000"/>
                  </a:outerShdw>
                </a:effectLst>
              </a:rPr>
              <a:t>bb</a:t>
            </a:r>
          </a:p>
        </p:txBody>
      </p:sp>
      <p:pic>
        <p:nvPicPr>
          <p:cNvPr id="94213"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69088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4214" name="Group 22"/>
          <p:cNvGrpSpPr>
            <a:grpSpLocks/>
          </p:cNvGrpSpPr>
          <p:nvPr/>
        </p:nvGrpSpPr>
        <p:grpSpPr bwMode="auto">
          <a:xfrm>
            <a:off x="1169988" y="604838"/>
            <a:ext cx="747712" cy="461962"/>
            <a:chOff x="1224" y="2539"/>
            <a:chExt cx="2280" cy="1785"/>
          </a:xfrm>
        </p:grpSpPr>
        <p:sp>
          <p:nvSpPr>
            <p:cNvPr id="94231"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4232" name="Group 24"/>
            <p:cNvGrpSpPr>
              <a:grpSpLocks/>
            </p:cNvGrpSpPr>
            <p:nvPr/>
          </p:nvGrpSpPr>
          <p:grpSpPr bwMode="auto">
            <a:xfrm>
              <a:off x="1584" y="2688"/>
              <a:ext cx="1216" cy="1440"/>
              <a:chOff x="2641" y="1488"/>
              <a:chExt cx="2655" cy="2488"/>
            </a:xfrm>
          </p:grpSpPr>
          <p:grpSp>
            <p:nvGrpSpPr>
              <p:cNvPr id="94233" name="Group 25"/>
              <p:cNvGrpSpPr>
                <a:grpSpLocks/>
              </p:cNvGrpSpPr>
              <p:nvPr/>
            </p:nvGrpSpPr>
            <p:grpSpPr bwMode="auto">
              <a:xfrm>
                <a:off x="2641" y="1488"/>
                <a:ext cx="2496" cy="2436"/>
                <a:chOff x="2641" y="1488"/>
                <a:chExt cx="2496" cy="2436"/>
              </a:xfrm>
            </p:grpSpPr>
            <p:sp>
              <p:nvSpPr>
                <p:cNvPr id="94238"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39"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0"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1"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2"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43"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4234" name="Group 32"/>
              <p:cNvGrpSpPr>
                <a:grpSpLocks/>
              </p:cNvGrpSpPr>
              <p:nvPr/>
            </p:nvGrpSpPr>
            <p:grpSpPr bwMode="auto">
              <a:xfrm>
                <a:off x="4864" y="3099"/>
                <a:ext cx="432" cy="877"/>
                <a:chOff x="4864" y="3099"/>
                <a:chExt cx="432" cy="877"/>
              </a:xfrm>
            </p:grpSpPr>
            <p:sp>
              <p:nvSpPr>
                <p:cNvPr id="94235"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36"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237"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88" name="Rectangle 20"/>
          <p:cNvSpPr>
            <a:spLocks noChangeArrowheads="1"/>
          </p:cNvSpPr>
          <p:nvPr/>
        </p:nvSpPr>
        <p:spPr bwMode="auto">
          <a:xfrm>
            <a:off x="1867447" y="5539096"/>
            <a:ext cx="29448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&lt;line=9,a=c&gt;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4362997" y="5513696"/>
            <a:ext cx="3375283"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&lt;line=10,a=c&gt;</a:t>
            </a:r>
            <a:r>
              <a:rPr lang="en-US" sz="2400" i="1" dirty="0">
                <a:solidFill>
                  <a:schemeClr val="accent2"/>
                </a:solidFill>
                <a:effectLst>
                  <a:outerShdw blurRad="38100" dist="38100" dir="2700000" algn="tl">
                    <a:srgbClr val="000000"/>
                  </a:outerShdw>
                </a:effectLst>
              </a:rPr>
              <a:t>, c, stay&gt;</a:t>
            </a:r>
          </a:p>
        </p:txBody>
      </p:sp>
      <p:grpSp>
        <p:nvGrpSpPr>
          <p:cNvPr id="94223" name="Group 8"/>
          <p:cNvGrpSpPr>
            <a:grpSpLocks/>
          </p:cNvGrpSpPr>
          <p:nvPr/>
        </p:nvGrpSpPr>
        <p:grpSpPr bwMode="auto">
          <a:xfrm>
            <a:off x="7772400" y="425450"/>
            <a:ext cx="1227138" cy="2012950"/>
            <a:chOff x="3602" y="624"/>
            <a:chExt cx="773" cy="1268"/>
          </a:xfrm>
        </p:grpSpPr>
        <p:sp>
          <p:nvSpPr>
            <p:cNvPr id="94225"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4226"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27"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4228"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4229"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4230"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sp>
        <p:nvSpPr>
          <p:cNvPr id="39" name="Rectangle 20"/>
          <p:cNvSpPr>
            <a:spLocks noChangeArrowheads="1"/>
          </p:cNvSpPr>
          <p:nvPr/>
        </p:nvSpPr>
        <p:spPr bwMode="auto">
          <a:xfrm>
            <a:off x="6781800" y="2590800"/>
            <a:ext cx="2144713" cy="83026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2400" dirty="0">
                <a:effectLst>
                  <a:outerShdw blurRad="38100" dist="38100" dir="2700000" algn="tl">
                    <a:srgbClr val="000000"/>
                  </a:outerShdw>
                </a:effectLst>
              </a:rPr>
              <a:t>Can forget </a:t>
            </a:r>
            <a:r>
              <a:rPr lang="en-US" sz="2400" i="1" dirty="0">
                <a:solidFill>
                  <a:schemeClr val="accent2"/>
                </a:solidFill>
                <a:effectLst>
                  <a:outerShdw blurRad="38100" dist="38100" dir="2700000" algn="tl">
                    <a:srgbClr val="000000"/>
                  </a:outerShdw>
                </a:effectLst>
              </a:rPr>
              <a:t>a</a:t>
            </a:r>
            <a:r>
              <a:rPr lang="en-US" sz="2400" dirty="0">
                <a:effectLst>
                  <a:outerShdw blurRad="38100" dist="38100" dir="2700000" algn="tl">
                    <a:srgbClr val="000000"/>
                  </a:outerShdw>
                </a:effectLst>
              </a:rPr>
              <a:t>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if you like.</a:t>
            </a:r>
          </a:p>
        </p:txBody>
      </p:sp>
      <p:sp>
        <p:nvSpPr>
          <p:cNvPr id="36" name="Rectangle 35"/>
          <p:cNvSpPr/>
          <p:nvPr/>
        </p:nvSpPr>
        <p:spPr>
          <a:xfrm>
            <a:off x="87208" y="5558135"/>
            <a:ext cx="1526380" cy="461665"/>
          </a:xfrm>
          <a:prstGeom prst="rect">
            <a:avLst/>
          </a:prstGeom>
        </p:spPr>
        <p:txBody>
          <a:bodyPr wrap="none">
            <a:spAutoFit/>
          </a:bodyPr>
          <a:lstStyle/>
          <a:p>
            <a:r>
              <a:rPr lang="el-GR" sz="2400" i="1" dirty="0">
                <a:solidFill>
                  <a:schemeClr val="accent2"/>
                </a:solidFill>
                <a:effectLst>
                  <a:outerShdw blurRad="38100" dist="38100" dir="2700000" algn="tl">
                    <a:srgbClr val="000000"/>
                  </a:outerShdw>
                </a:effectLst>
                <a:sym typeface="Symbol" pitchFamily="18" charset="2"/>
              </a:rPr>
              <a:t></a:t>
            </a:r>
            <a:r>
              <a:rPr lang="en-US" sz="2400" i="1" dirty="0">
                <a:solidFill>
                  <a:schemeClr val="accent2"/>
                </a:solidFill>
                <a:effectLst>
                  <a:outerShdw blurRad="38100" dist="38100" dir="2700000" algn="tl">
                    <a:srgbClr val="000000"/>
                  </a:outerShdw>
                </a:effectLst>
                <a:cs typeface="Arial" pitchFamily="34" charset="0"/>
              </a:rPr>
              <a:t>c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 </a:t>
            </a:r>
            <a:endParaRPr lang="en-CA" sz="2400" dirty="0"/>
          </a:p>
        </p:txBody>
      </p:sp>
      <p:sp>
        <p:nvSpPr>
          <p:cNvPr id="37" name="Rectangle 20"/>
          <p:cNvSpPr>
            <a:spLocks noChangeArrowheads="1"/>
          </p:cNvSpPr>
          <p:nvPr/>
        </p:nvSpPr>
        <p:spPr bwMode="auto">
          <a:xfrm>
            <a:off x="4361681" y="5966431"/>
            <a:ext cx="2992166"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&lt;line=10&gt;</a:t>
            </a:r>
            <a:r>
              <a:rPr lang="en-US" sz="2400" i="1" dirty="0">
                <a:solidFill>
                  <a:schemeClr val="accent2"/>
                </a:solidFill>
                <a:effectLst>
                  <a:outerShdw blurRad="38100" dist="38100" dir="2700000" algn="tl">
                    <a:srgbClr val="000000"/>
                  </a:outerShdw>
                </a:effectLst>
              </a:rPr>
              <a:t>, c, stay&gt;</a:t>
            </a:r>
          </a:p>
        </p:txBody>
      </p:sp>
      <p:cxnSp>
        <p:nvCxnSpPr>
          <p:cNvPr id="3" name="Straight Connector 2"/>
          <p:cNvCxnSpPr/>
          <p:nvPr/>
        </p:nvCxnSpPr>
        <p:spPr bwMode="auto">
          <a:xfrm>
            <a:off x="4534447" y="5796800"/>
            <a:ext cx="2971800" cy="0"/>
          </a:xfrm>
          <a:prstGeom prst="line">
            <a:avLst/>
          </a:prstGeom>
          <a:noFill/>
          <a:ln w="38100" cap="sq" cmpd="sng" algn="ctr">
            <a:solidFill>
              <a:schemeClr val="hlink"/>
            </a:solidFill>
            <a:prstDash val="solid"/>
            <a:round/>
            <a:headEnd type="none" w="med" len="med"/>
            <a:tailEnd type="none" w="med" len="med"/>
          </a:ln>
          <a:effectLst/>
        </p:spPr>
      </p:cxnSp>
      <p:pic>
        <p:nvPicPr>
          <p:cNvPr id="38"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40" name="Straight Arrow Connector 101"/>
          <p:cNvCxnSpPr>
            <a:cxnSpLocks noChangeShapeType="1"/>
          </p:cNvCxnSpPr>
          <p:nvPr/>
        </p:nvCxnSpPr>
        <p:spPr bwMode="auto">
          <a:xfrm>
            <a:off x="0" y="3662514"/>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 calcmode="lin" valueType="num">
                                      <p:cBhvr additive="base">
                                        <p:cTn id="7" dur="500" fill="hold"/>
                                        <p:tgtEl>
                                          <p:spTgt spid="188"/>
                                        </p:tgtEl>
                                        <p:attrNameLst>
                                          <p:attrName>ppt_x</p:attrName>
                                        </p:attrNameLst>
                                      </p:cBhvr>
                                      <p:tavLst>
                                        <p:tav tm="0">
                                          <p:val>
                                            <p:strVal val="0-#ppt_w/2"/>
                                          </p:val>
                                        </p:tav>
                                        <p:tav tm="100000">
                                          <p:val>
                                            <p:strVal val="#ppt_x"/>
                                          </p:val>
                                        </p:tav>
                                      </p:tavLst>
                                    </p:anim>
                                    <p:anim calcmode="lin" valueType="num">
                                      <p:cBhvr additive="base">
                                        <p:cTn id="8" dur="500" fill="hold"/>
                                        <p:tgtEl>
                                          <p:spTgt spid="18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5"/>
                                        </p:tgtEl>
                                        <p:attrNameLst>
                                          <p:attrName>style.visibility</p:attrName>
                                        </p:attrNameLst>
                                      </p:cBhvr>
                                      <p:to>
                                        <p:strVal val="visible"/>
                                      </p:to>
                                    </p:set>
                                    <p:anim calcmode="lin" valueType="num">
                                      <p:cBhvr additive="base">
                                        <p:cTn id="13" dur="500" fill="hold"/>
                                        <p:tgtEl>
                                          <p:spTgt spid="195"/>
                                        </p:tgtEl>
                                        <p:attrNameLst>
                                          <p:attrName>ppt_x</p:attrName>
                                        </p:attrNameLst>
                                      </p:cBhvr>
                                      <p:tavLst>
                                        <p:tav tm="0">
                                          <p:val>
                                            <p:strVal val="0-#ppt_w/2"/>
                                          </p:val>
                                        </p:tav>
                                        <p:tav tm="100000">
                                          <p:val>
                                            <p:strVal val="#ppt_x"/>
                                          </p:val>
                                        </p:tav>
                                      </p:tavLst>
                                    </p:anim>
                                    <p:anim calcmode="lin" valueType="num">
                                      <p:cBhvr additive="base">
                                        <p:cTn id="14"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1+#ppt_w/2"/>
                                          </p:val>
                                        </p:tav>
                                        <p:tav tm="100000">
                                          <p:val>
                                            <p:strVal val="#ppt_x"/>
                                          </p:val>
                                        </p:tav>
                                      </p:tavLst>
                                    </p:anim>
                                    <p:anim calcmode="lin" valueType="num">
                                      <p:cBhvr additive="base">
                                        <p:cTn id="2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7"/>
                                        </p:tgtEl>
                                        <p:attrNameLst>
                                          <p:attrName>style.visibility</p:attrName>
                                        </p:attrNameLst>
                                      </p:cBhvr>
                                      <p:to>
                                        <p:strVal val="visible"/>
                                      </p:to>
                                    </p:set>
                                    <p:anim calcmode="lin" valueType="num">
                                      <p:cBhvr additive="base">
                                        <p:cTn id="25" dur="500" fill="hold"/>
                                        <p:tgtEl>
                                          <p:spTgt spid="37"/>
                                        </p:tgtEl>
                                        <p:attrNameLst>
                                          <p:attrName>ppt_x</p:attrName>
                                        </p:attrNameLst>
                                      </p:cBhvr>
                                      <p:tavLst>
                                        <p:tav tm="0">
                                          <p:val>
                                            <p:strVal val="0-#ppt_w/2"/>
                                          </p:val>
                                        </p:tav>
                                        <p:tav tm="100000">
                                          <p:val>
                                            <p:strVal val="#ppt_x"/>
                                          </p:val>
                                        </p:tav>
                                      </p:tavLst>
                                    </p:anim>
                                    <p:anim calcmode="lin" valueType="num">
                                      <p:cBhvr additive="base">
                                        <p:cTn id="26" dur="500" fill="hold"/>
                                        <p:tgtEl>
                                          <p:spTgt spid="37"/>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0-#ppt_w/2"/>
                                          </p:val>
                                        </p:tav>
                                        <p:tav tm="100000">
                                          <p:val>
                                            <p:strVal val="#ppt_x"/>
                                          </p:val>
                                        </p:tav>
                                      </p:tavLst>
                                    </p:anim>
                                    <p:anim calcmode="lin" valueType="num">
                                      <p:cBhvr additive="base">
                                        <p:cTn id="3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0" nodeType="clickEffect">
                                  <p:stCondLst>
                                    <p:cond delay="0"/>
                                  </p:stCondLst>
                                  <p:childTnLst>
                                    <p:anim calcmode="lin" valueType="num">
                                      <p:cBhvr additive="base">
                                        <p:cTn id="34" dur="500"/>
                                        <p:tgtEl>
                                          <p:spTgt spid="28"/>
                                        </p:tgtEl>
                                        <p:attrNameLst>
                                          <p:attrName>ppt_x</p:attrName>
                                        </p:attrNameLst>
                                      </p:cBhvr>
                                      <p:tavLst>
                                        <p:tav tm="0">
                                          <p:val>
                                            <p:strVal val="ppt_x"/>
                                          </p:val>
                                        </p:tav>
                                        <p:tav tm="100000">
                                          <p:val>
                                            <p:strVal val="ppt_x"/>
                                          </p:val>
                                        </p:tav>
                                      </p:tavLst>
                                    </p:anim>
                                    <p:anim calcmode="lin" valueType="num">
                                      <p:cBhvr additive="base">
                                        <p:cTn id="35" dur="500"/>
                                        <p:tgtEl>
                                          <p:spTgt spid="28"/>
                                        </p:tgtEl>
                                        <p:attrNameLst>
                                          <p:attrName>ppt_y</p:attrName>
                                        </p:attrNameLst>
                                      </p:cBhvr>
                                      <p:tavLst>
                                        <p:tav tm="0">
                                          <p:val>
                                            <p:strVal val="ppt_y"/>
                                          </p:val>
                                        </p:tav>
                                        <p:tav tm="100000">
                                          <p:val>
                                            <p:strVal val="1+ppt_h/2"/>
                                          </p:val>
                                        </p:tav>
                                      </p:tavLst>
                                    </p:anim>
                                    <p:set>
                                      <p:cBhvr>
                                        <p:cTn id="36" dur="1" fill="hold">
                                          <p:stCondLst>
                                            <p:cond delay="49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5" grpId="0"/>
      <p:bldP spid="28" grpId="0"/>
      <p:bldP spid="39" grpId="0"/>
      <p:bldP spid="37"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grpSp>
        <p:nvGrpSpPr>
          <p:cNvPr id="96261" name="Group 22"/>
          <p:cNvGrpSpPr>
            <a:grpSpLocks/>
          </p:cNvGrpSpPr>
          <p:nvPr/>
        </p:nvGrpSpPr>
        <p:grpSpPr bwMode="auto">
          <a:xfrm>
            <a:off x="1169988" y="604838"/>
            <a:ext cx="747712" cy="461962"/>
            <a:chOff x="1224" y="2539"/>
            <a:chExt cx="2280" cy="1785"/>
          </a:xfrm>
        </p:grpSpPr>
        <p:sp>
          <p:nvSpPr>
            <p:cNvPr id="9627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6279" name="Group 24"/>
            <p:cNvGrpSpPr>
              <a:grpSpLocks/>
            </p:cNvGrpSpPr>
            <p:nvPr/>
          </p:nvGrpSpPr>
          <p:grpSpPr bwMode="auto">
            <a:xfrm>
              <a:off x="1584" y="2688"/>
              <a:ext cx="1216" cy="1440"/>
              <a:chOff x="2641" y="1488"/>
              <a:chExt cx="2655" cy="2488"/>
            </a:xfrm>
          </p:grpSpPr>
          <p:grpSp>
            <p:nvGrpSpPr>
              <p:cNvPr id="96280" name="Group 25"/>
              <p:cNvGrpSpPr>
                <a:grpSpLocks/>
              </p:cNvGrpSpPr>
              <p:nvPr/>
            </p:nvGrpSpPr>
            <p:grpSpPr bwMode="auto">
              <a:xfrm>
                <a:off x="2641" y="1488"/>
                <a:ext cx="2496" cy="2436"/>
                <a:chOff x="2641" y="1488"/>
                <a:chExt cx="2496" cy="2436"/>
              </a:xfrm>
            </p:grpSpPr>
            <p:sp>
              <p:nvSpPr>
                <p:cNvPr id="9628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9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6281" name="Group 32"/>
              <p:cNvGrpSpPr>
                <a:grpSpLocks/>
              </p:cNvGrpSpPr>
              <p:nvPr/>
            </p:nvGrpSpPr>
            <p:grpSpPr bwMode="auto">
              <a:xfrm>
                <a:off x="4864" y="3099"/>
                <a:ext cx="432" cy="877"/>
                <a:chOff x="4864" y="3099"/>
                <a:chExt cx="432" cy="877"/>
              </a:xfrm>
            </p:grpSpPr>
            <p:sp>
              <p:nvSpPr>
                <p:cNvPr id="9628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28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96264" name="Group 25"/>
          <p:cNvGrpSpPr>
            <a:grpSpLocks/>
          </p:cNvGrpSpPr>
          <p:nvPr/>
        </p:nvGrpSpPr>
        <p:grpSpPr bwMode="auto">
          <a:xfrm>
            <a:off x="7772400" y="425450"/>
            <a:ext cx="1227138" cy="2012950"/>
            <a:chOff x="7772400" y="425450"/>
            <a:chExt cx="1227138" cy="2012950"/>
          </a:xfrm>
        </p:grpSpPr>
        <p:grpSp>
          <p:nvGrpSpPr>
            <p:cNvPr id="96270" name="Group 8"/>
            <p:cNvGrpSpPr>
              <a:grpSpLocks/>
            </p:cNvGrpSpPr>
            <p:nvPr/>
          </p:nvGrpSpPr>
          <p:grpSpPr bwMode="auto">
            <a:xfrm>
              <a:off x="7772400" y="425450"/>
              <a:ext cx="1227138" cy="2012950"/>
              <a:chOff x="3602" y="624"/>
              <a:chExt cx="773" cy="1268"/>
            </a:xfrm>
          </p:grpSpPr>
          <p:sp>
            <p:nvSpPr>
              <p:cNvPr id="9627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6273"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7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627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627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627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901700" cy="369887"/>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a=0</a:t>
              </a:r>
            </a:p>
          </p:txBody>
        </p:sp>
      </p:grpSp>
      <p:pic>
        <p:nvPicPr>
          <p:cNvPr id="96265" name="Picture 8" descr="stock-vector-yellow-submarine-vector-illustration-61484677"/>
          <p:cNvPicPr>
            <a:picLocks noChangeAspect="1" noChangeArrowheads="1"/>
          </p:cNvPicPr>
          <p:nvPr/>
        </p:nvPicPr>
        <p:blipFill>
          <a:blip r:embed="rId5">
            <a:extLst>
              <a:ext uri="{28A0092B-C50C-407E-A947-70E740481C1C}">
                <a14:useLocalDpi xmlns:a14="http://schemas.microsoft.com/office/drawing/2010/main" val="0"/>
              </a:ext>
            </a:extLst>
          </a:blip>
          <a:srcRect b="7317"/>
          <a:stretch>
            <a:fillRect/>
          </a:stretch>
        </p:blipFill>
        <p:spPr bwMode="auto">
          <a:xfrm>
            <a:off x="69088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Rectangle 20"/>
          <p:cNvSpPr>
            <a:spLocks noChangeArrowheads="1"/>
          </p:cNvSpPr>
          <p:nvPr/>
        </p:nvSpPr>
        <p:spPr bwMode="auto">
          <a:xfrm>
            <a:off x="1874321" y="5552744"/>
            <a:ext cx="2738891"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&lt;line=10&gt;</a:t>
            </a:r>
            <a:r>
              <a:rPr lang="en-US" sz="2400" i="1" dirty="0">
                <a:solidFill>
                  <a:schemeClr val="accent2"/>
                </a:solidFill>
                <a:effectLst>
                  <a:outerShdw blurRad="38100" dist="38100" dir="2700000" algn="tl">
                    <a:srgbClr val="000000"/>
                  </a:outerShdw>
                </a:effectLst>
                <a:cs typeface="+mn-cs"/>
              </a:rPr>
              <a:t>, c’)  </a:t>
            </a:r>
            <a:r>
              <a:rPr lang="en-US" sz="2400" i="1" dirty="0">
                <a:solidFill>
                  <a:schemeClr val="accent2"/>
                </a:solidFill>
                <a:effectLst>
                  <a:outerShdw blurRad="38100" dist="38100" dir="2700000" algn="tl">
                    <a:srgbClr val="000000"/>
                  </a:outerShdw>
                </a:effectLst>
              </a:rPr>
              <a:t>=</a:t>
            </a:r>
          </a:p>
        </p:txBody>
      </p:sp>
      <p:sp>
        <p:nvSpPr>
          <p:cNvPr id="35" name="Rectangle 20"/>
          <p:cNvSpPr>
            <a:spLocks noChangeArrowheads="1"/>
          </p:cNvSpPr>
          <p:nvPr/>
        </p:nvSpPr>
        <p:spPr bwMode="auto">
          <a:xfrm>
            <a:off x="4511158" y="5527344"/>
            <a:ext cx="2990562"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&lt;line=10&gt;</a:t>
            </a:r>
            <a:r>
              <a:rPr lang="en-US" sz="2400" i="1" dirty="0">
                <a:solidFill>
                  <a:schemeClr val="accent2"/>
                </a:solidFill>
                <a:effectLst>
                  <a:outerShdw blurRad="38100" dist="38100" dir="2700000" algn="tl">
                    <a:srgbClr val="000000"/>
                  </a:outerShdw>
                </a:effectLst>
              </a:rPr>
              <a:t>, c’, left&gt;</a:t>
            </a:r>
          </a:p>
        </p:txBody>
      </p:sp>
      <p:sp>
        <p:nvSpPr>
          <p:cNvPr id="38" name="Rectangle 37"/>
          <p:cNvSpPr/>
          <p:nvPr/>
        </p:nvSpPr>
        <p:spPr>
          <a:xfrm>
            <a:off x="87208" y="5558135"/>
            <a:ext cx="1594860" cy="461665"/>
          </a:xfrm>
          <a:prstGeom prst="rect">
            <a:avLst/>
          </a:prstGeom>
        </p:spPr>
        <p:txBody>
          <a:bodyPr wrap="none">
            <a:spAutoFit/>
          </a:bodyPr>
          <a:lstStyle/>
          <a:p>
            <a:r>
              <a:rPr lang="el-GR" sz="2400" i="1" dirty="0">
                <a:solidFill>
                  <a:schemeClr val="accent2"/>
                </a:solidFill>
                <a:effectLst>
                  <a:outerShdw blurRad="38100" dist="38100" dir="2700000" algn="tl">
                    <a:srgbClr val="000000"/>
                  </a:outerShdw>
                </a:effectLst>
                <a:sym typeface="Symbol" pitchFamily="18" charset="2"/>
              </a:rPr>
              <a:t></a:t>
            </a:r>
            <a:r>
              <a:rPr lang="en-US" sz="2400" i="1" dirty="0">
                <a:solidFill>
                  <a:schemeClr val="accent2"/>
                </a:solidFill>
                <a:effectLst>
                  <a:outerShdw blurRad="38100" dist="38100" dir="2700000" algn="tl">
                    <a:srgbClr val="000000"/>
                  </a:outerShdw>
                </a:effectLst>
                <a:cs typeface="Arial" pitchFamily="34" charset="0"/>
              </a:rPr>
              <a:t>c’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 </a:t>
            </a:r>
            <a:endParaRPr lang="en-CA" sz="2400" dirty="0"/>
          </a:p>
        </p:txBody>
      </p:sp>
      <p:sp>
        <p:nvSpPr>
          <p:cNvPr id="39" name="Rectangle 20"/>
          <p:cNvSpPr>
            <a:spLocks noChangeArrowheads="1"/>
          </p:cNvSpPr>
          <p:nvPr/>
        </p:nvSpPr>
        <p:spPr bwMode="auto">
          <a:xfrm>
            <a:off x="1894959" y="6086144"/>
            <a:ext cx="26527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&lt;line=10&gt;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40" name="Rectangle 20"/>
          <p:cNvSpPr>
            <a:spLocks noChangeArrowheads="1"/>
          </p:cNvSpPr>
          <p:nvPr/>
        </p:nvSpPr>
        <p:spPr bwMode="auto">
          <a:xfrm>
            <a:off x="4531796" y="6060744"/>
            <a:ext cx="2905125"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&lt;line=12&gt;</a:t>
            </a:r>
            <a:r>
              <a:rPr lang="en-US" sz="2400" i="1" dirty="0">
                <a:solidFill>
                  <a:schemeClr val="accent2"/>
                </a:solidFill>
                <a:effectLst>
                  <a:outerShdw blurRad="38100" dist="38100" dir="2700000" algn="tl">
                    <a:srgbClr val="000000"/>
                  </a:outerShdw>
                </a:effectLst>
              </a:rPr>
              <a:t>, b, left&gt;</a:t>
            </a:r>
          </a:p>
        </p:txBody>
      </p:sp>
      <p:pic>
        <p:nvPicPr>
          <p:cNvPr id="36"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7" name="Straight Arrow Connector 101"/>
          <p:cNvCxnSpPr>
            <a:cxnSpLocks noChangeShapeType="1"/>
          </p:cNvCxnSpPr>
          <p:nvPr/>
        </p:nvCxnSpPr>
        <p:spPr bwMode="auto">
          <a:xfrm>
            <a:off x="0" y="3989436"/>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anim calcmode="lin" valueType="num">
                                      <p:cBhvr additive="base">
                                        <p:cTn id="7"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0-#ppt_w/2"/>
                                          </p:val>
                                        </p:tav>
                                        <p:tav tm="100000">
                                          <p:val>
                                            <p:strVal val="#ppt_x"/>
                                          </p:val>
                                        </p:tav>
                                      </p:tavLst>
                                    </p:anim>
                                    <p:anim calcmode="lin" valueType="num">
                                      <p:cBhvr additive="base">
                                        <p:cTn id="14"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0-#ppt_w/2"/>
                                          </p:val>
                                        </p:tav>
                                        <p:tav tm="100000">
                                          <p:val>
                                            <p:strVal val="#ppt_x"/>
                                          </p:val>
                                        </p:tav>
                                      </p:tavLst>
                                    </p:anim>
                                    <p:anim calcmode="lin" valueType="num">
                                      <p:cBhvr additive="base">
                                        <p:cTn id="2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500" fill="hold"/>
                                        <p:tgtEl>
                                          <p:spTgt spid="40"/>
                                        </p:tgtEl>
                                        <p:attrNameLst>
                                          <p:attrName>ppt_x</p:attrName>
                                        </p:attrNameLst>
                                      </p:cBhvr>
                                      <p:tavLst>
                                        <p:tav tm="0">
                                          <p:val>
                                            <p:strVal val="0-#ppt_w/2"/>
                                          </p:val>
                                        </p:tav>
                                        <p:tav tm="100000">
                                          <p:val>
                                            <p:strVal val="#ppt_x"/>
                                          </p:val>
                                        </p:tav>
                                      </p:tavLst>
                                    </p:anim>
                                    <p:anim calcmode="lin" valueType="num">
                                      <p:cBhvr additive="base">
                                        <p:cTn id="26"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9" grpId="0"/>
      <p:bldP spid="40"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8309"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9657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8310" name="Group 22"/>
          <p:cNvGrpSpPr>
            <a:grpSpLocks/>
          </p:cNvGrpSpPr>
          <p:nvPr/>
        </p:nvGrpSpPr>
        <p:grpSpPr bwMode="auto">
          <a:xfrm>
            <a:off x="1169988" y="604838"/>
            <a:ext cx="747712" cy="461962"/>
            <a:chOff x="1224" y="2539"/>
            <a:chExt cx="2280" cy="1785"/>
          </a:xfrm>
        </p:grpSpPr>
        <p:sp>
          <p:nvSpPr>
            <p:cNvPr id="9832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8329" name="Group 24"/>
            <p:cNvGrpSpPr>
              <a:grpSpLocks/>
            </p:cNvGrpSpPr>
            <p:nvPr/>
          </p:nvGrpSpPr>
          <p:grpSpPr bwMode="auto">
            <a:xfrm>
              <a:off x="1584" y="2688"/>
              <a:ext cx="1216" cy="1440"/>
              <a:chOff x="2641" y="1488"/>
              <a:chExt cx="2655" cy="2488"/>
            </a:xfrm>
          </p:grpSpPr>
          <p:grpSp>
            <p:nvGrpSpPr>
              <p:cNvPr id="98330" name="Group 25"/>
              <p:cNvGrpSpPr>
                <a:grpSpLocks/>
              </p:cNvGrpSpPr>
              <p:nvPr/>
            </p:nvGrpSpPr>
            <p:grpSpPr bwMode="auto">
              <a:xfrm>
                <a:off x="2641" y="1488"/>
                <a:ext cx="2496" cy="2436"/>
                <a:chOff x="2641" y="1488"/>
                <a:chExt cx="2496" cy="2436"/>
              </a:xfrm>
            </p:grpSpPr>
            <p:sp>
              <p:nvSpPr>
                <p:cNvPr id="9833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4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8331" name="Group 32"/>
              <p:cNvGrpSpPr>
                <a:grpSpLocks/>
              </p:cNvGrpSpPr>
              <p:nvPr/>
            </p:nvGrpSpPr>
            <p:grpSpPr bwMode="auto">
              <a:xfrm>
                <a:off x="4864" y="3099"/>
                <a:ext cx="432" cy="877"/>
                <a:chOff x="4864" y="3099"/>
                <a:chExt cx="432" cy="877"/>
              </a:xfrm>
            </p:grpSpPr>
            <p:sp>
              <p:nvSpPr>
                <p:cNvPr id="9833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33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88" name="Rectangle 20"/>
          <p:cNvSpPr>
            <a:spLocks noChangeArrowheads="1"/>
          </p:cNvSpPr>
          <p:nvPr/>
        </p:nvSpPr>
        <p:spPr bwMode="auto">
          <a:xfrm>
            <a:off x="1860219" y="5552744"/>
            <a:ext cx="26527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&lt;line=12&gt;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4497056" y="5527344"/>
            <a:ext cx="3163888"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&lt;line=15,&gt;</a:t>
            </a:r>
            <a:r>
              <a:rPr lang="en-US" sz="2400" i="1" dirty="0">
                <a:solidFill>
                  <a:schemeClr val="accent2"/>
                </a:solidFill>
                <a:effectLst>
                  <a:outerShdw blurRad="38100" dist="38100" dir="2700000" algn="tl">
                    <a:srgbClr val="000000"/>
                  </a:outerShdw>
                </a:effectLst>
              </a:rPr>
              <a:t>, b, right&gt;</a:t>
            </a:r>
          </a:p>
        </p:txBody>
      </p:sp>
      <p:grpSp>
        <p:nvGrpSpPr>
          <p:cNvPr id="98315" name="Group 25"/>
          <p:cNvGrpSpPr>
            <a:grpSpLocks/>
          </p:cNvGrpSpPr>
          <p:nvPr/>
        </p:nvGrpSpPr>
        <p:grpSpPr bwMode="auto">
          <a:xfrm>
            <a:off x="7772400" y="425450"/>
            <a:ext cx="1227138" cy="2012950"/>
            <a:chOff x="7772400" y="425450"/>
            <a:chExt cx="1227138" cy="2012950"/>
          </a:xfrm>
        </p:grpSpPr>
        <p:grpSp>
          <p:nvGrpSpPr>
            <p:cNvPr id="98320" name="Group 8"/>
            <p:cNvGrpSpPr>
              <a:grpSpLocks/>
            </p:cNvGrpSpPr>
            <p:nvPr/>
          </p:nvGrpSpPr>
          <p:grpSpPr bwMode="auto">
            <a:xfrm>
              <a:off x="7772400" y="425450"/>
              <a:ext cx="1227138" cy="2012950"/>
              <a:chOff x="3602" y="624"/>
              <a:chExt cx="773" cy="1268"/>
            </a:xfrm>
          </p:grpSpPr>
          <p:sp>
            <p:nvSpPr>
              <p:cNvPr id="98322"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8323"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24"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8325"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8326"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8327"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sp>
        <p:nvSpPr>
          <p:cNvPr id="39" name="Rectangle 20"/>
          <p:cNvSpPr>
            <a:spLocks noChangeArrowheads="1"/>
          </p:cNvSpPr>
          <p:nvPr/>
        </p:nvSpPr>
        <p:spPr bwMode="auto">
          <a:xfrm>
            <a:off x="1860219" y="5998832"/>
            <a:ext cx="2738891"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&lt;line=12&gt;</a:t>
            </a:r>
            <a:r>
              <a:rPr lang="en-US" sz="2400" i="1" dirty="0">
                <a:solidFill>
                  <a:schemeClr val="accent2"/>
                </a:solidFill>
                <a:effectLst>
                  <a:outerShdw blurRad="38100" dist="38100" dir="2700000" algn="tl">
                    <a:srgbClr val="000000"/>
                  </a:outerShdw>
                </a:effectLst>
                <a:cs typeface="+mn-cs"/>
              </a:rPr>
              <a:t>, c’)  </a:t>
            </a:r>
            <a:r>
              <a:rPr lang="en-US" sz="2400" i="1" dirty="0">
                <a:solidFill>
                  <a:schemeClr val="accent2"/>
                </a:solidFill>
                <a:effectLst>
                  <a:outerShdw blurRad="38100" dist="38100" dir="2700000" algn="tl">
                    <a:srgbClr val="000000"/>
                  </a:outerShdw>
                </a:effectLst>
              </a:rPr>
              <a:t>=</a:t>
            </a:r>
          </a:p>
        </p:txBody>
      </p:sp>
      <p:sp>
        <p:nvSpPr>
          <p:cNvPr id="40" name="Rectangle 20"/>
          <p:cNvSpPr>
            <a:spLocks noChangeArrowheads="1"/>
          </p:cNvSpPr>
          <p:nvPr/>
        </p:nvSpPr>
        <p:spPr bwMode="auto">
          <a:xfrm>
            <a:off x="4497056" y="5971844"/>
            <a:ext cx="3094758"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&lt;line=13&gt;</a:t>
            </a:r>
            <a:r>
              <a:rPr lang="en-US" sz="2400" i="1" dirty="0">
                <a:solidFill>
                  <a:schemeClr val="accent2"/>
                </a:solidFill>
                <a:effectLst>
                  <a:outerShdw blurRad="38100" dist="38100" dir="2700000" algn="tl">
                    <a:srgbClr val="000000"/>
                  </a:outerShdw>
                </a:effectLst>
              </a:rPr>
              <a:t>, c’, stay&gt;</a:t>
            </a:r>
          </a:p>
        </p:txBody>
      </p:sp>
      <p:sp>
        <p:nvSpPr>
          <p:cNvPr id="45" name="Rectangle 44"/>
          <p:cNvSpPr/>
          <p:nvPr/>
        </p:nvSpPr>
        <p:spPr>
          <a:xfrm>
            <a:off x="87208" y="5558135"/>
            <a:ext cx="1594860" cy="461665"/>
          </a:xfrm>
          <a:prstGeom prst="rect">
            <a:avLst/>
          </a:prstGeom>
        </p:spPr>
        <p:txBody>
          <a:bodyPr wrap="none">
            <a:spAutoFit/>
          </a:bodyPr>
          <a:lstStyle/>
          <a:p>
            <a:r>
              <a:rPr lang="el-GR" sz="2400" i="1" dirty="0">
                <a:solidFill>
                  <a:schemeClr val="accent2"/>
                </a:solidFill>
                <a:effectLst>
                  <a:outerShdw blurRad="38100" dist="38100" dir="2700000" algn="tl">
                    <a:srgbClr val="000000"/>
                  </a:outerShdw>
                </a:effectLst>
                <a:sym typeface="Symbol" pitchFamily="18" charset="2"/>
              </a:rPr>
              <a:t></a:t>
            </a:r>
            <a:r>
              <a:rPr lang="en-US" sz="2400" i="1" dirty="0">
                <a:solidFill>
                  <a:schemeClr val="accent2"/>
                </a:solidFill>
                <a:effectLst>
                  <a:outerShdw blurRad="38100" dist="38100" dir="2700000" algn="tl">
                    <a:srgbClr val="000000"/>
                  </a:outerShdw>
                </a:effectLst>
                <a:cs typeface="Arial" pitchFamily="34" charset="0"/>
              </a:rPr>
              <a:t>c’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 </a:t>
            </a:r>
            <a:endParaRPr lang="en-CA" sz="2400" dirty="0"/>
          </a:p>
        </p:txBody>
      </p:sp>
      <p:pic>
        <p:nvPicPr>
          <p:cNvPr id="36"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7" name="Straight Arrow Connector 101"/>
          <p:cNvCxnSpPr>
            <a:cxnSpLocks noChangeShapeType="1"/>
          </p:cNvCxnSpPr>
          <p:nvPr/>
        </p:nvCxnSpPr>
        <p:spPr bwMode="auto">
          <a:xfrm>
            <a:off x="0" y="4665408"/>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 calcmode="lin" valueType="num">
                                      <p:cBhvr additive="base">
                                        <p:cTn id="7" dur="500" fill="hold"/>
                                        <p:tgtEl>
                                          <p:spTgt spid="188"/>
                                        </p:tgtEl>
                                        <p:attrNameLst>
                                          <p:attrName>ppt_x</p:attrName>
                                        </p:attrNameLst>
                                      </p:cBhvr>
                                      <p:tavLst>
                                        <p:tav tm="0">
                                          <p:val>
                                            <p:strVal val="0-#ppt_w/2"/>
                                          </p:val>
                                        </p:tav>
                                        <p:tav tm="100000">
                                          <p:val>
                                            <p:strVal val="#ppt_x"/>
                                          </p:val>
                                        </p:tav>
                                      </p:tavLst>
                                    </p:anim>
                                    <p:anim calcmode="lin" valueType="num">
                                      <p:cBhvr additive="base">
                                        <p:cTn id="8" dur="500" fill="hold"/>
                                        <p:tgtEl>
                                          <p:spTgt spid="18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5"/>
                                        </p:tgtEl>
                                        <p:attrNameLst>
                                          <p:attrName>style.visibility</p:attrName>
                                        </p:attrNameLst>
                                      </p:cBhvr>
                                      <p:to>
                                        <p:strVal val="visible"/>
                                      </p:to>
                                    </p:set>
                                    <p:anim calcmode="lin" valueType="num">
                                      <p:cBhvr additive="base">
                                        <p:cTn id="13" dur="500" fill="hold"/>
                                        <p:tgtEl>
                                          <p:spTgt spid="195"/>
                                        </p:tgtEl>
                                        <p:attrNameLst>
                                          <p:attrName>ppt_x</p:attrName>
                                        </p:attrNameLst>
                                      </p:cBhvr>
                                      <p:tavLst>
                                        <p:tav tm="0">
                                          <p:val>
                                            <p:strVal val="0-#ppt_w/2"/>
                                          </p:val>
                                        </p:tav>
                                        <p:tav tm="100000">
                                          <p:val>
                                            <p:strVal val="#ppt_x"/>
                                          </p:val>
                                        </p:tav>
                                      </p:tavLst>
                                    </p:anim>
                                    <p:anim calcmode="lin" valueType="num">
                                      <p:cBhvr additive="base">
                                        <p:cTn id="14"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0-#ppt_w/2"/>
                                          </p:val>
                                        </p:tav>
                                        <p:tav tm="100000">
                                          <p:val>
                                            <p:strVal val="#ppt_x"/>
                                          </p:val>
                                        </p:tav>
                                      </p:tavLst>
                                    </p:anim>
                                    <p:anim calcmode="lin" valueType="num">
                                      <p:cBhvr additive="base">
                                        <p:cTn id="2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500" fill="hold"/>
                                        <p:tgtEl>
                                          <p:spTgt spid="40"/>
                                        </p:tgtEl>
                                        <p:attrNameLst>
                                          <p:attrName>ppt_x</p:attrName>
                                        </p:attrNameLst>
                                      </p:cBhvr>
                                      <p:tavLst>
                                        <p:tav tm="0">
                                          <p:val>
                                            <p:strVal val="0-#ppt_w/2"/>
                                          </p:val>
                                        </p:tav>
                                        <p:tav tm="100000">
                                          <p:val>
                                            <p:strVal val="#ppt_x"/>
                                          </p:val>
                                        </p:tav>
                                      </p:tavLst>
                                    </p:anim>
                                    <p:anim calcmode="lin" valueType="num">
                                      <p:cBhvr additive="base">
                                        <p:cTn id="26"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5" grpId="0"/>
      <p:bldP spid="39" grpId="0"/>
      <p:bldP spid="40"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99333"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9657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9334" name="Group 22"/>
          <p:cNvGrpSpPr>
            <a:grpSpLocks/>
          </p:cNvGrpSpPr>
          <p:nvPr/>
        </p:nvGrpSpPr>
        <p:grpSpPr bwMode="auto">
          <a:xfrm>
            <a:off x="1169988" y="604838"/>
            <a:ext cx="747712" cy="461962"/>
            <a:chOff x="1224" y="2539"/>
            <a:chExt cx="2280" cy="1785"/>
          </a:xfrm>
        </p:grpSpPr>
        <p:sp>
          <p:nvSpPr>
            <p:cNvPr id="99350"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99351" name="Group 24"/>
            <p:cNvGrpSpPr>
              <a:grpSpLocks/>
            </p:cNvGrpSpPr>
            <p:nvPr/>
          </p:nvGrpSpPr>
          <p:grpSpPr bwMode="auto">
            <a:xfrm>
              <a:off x="1584" y="2688"/>
              <a:ext cx="1216" cy="1440"/>
              <a:chOff x="2641" y="1488"/>
              <a:chExt cx="2655" cy="2488"/>
            </a:xfrm>
          </p:grpSpPr>
          <p:grpSp>
            <p:nvGrpSpPr>
              <p:cNvPr id="99352" name="Group 25"/>
              <p:cNvGrpSpPr>
                <a:grpSpLocks/>
              </p:cNvGrpSpPr>
              <p:nvPr/>
            </p:nvGrpSpPr>
            <p:grpSpPr bwMode="auto">
              <a:xfrm>
                <a:off x="2641" y="1488"/>
                <a:ext cx="2496" cy="2436"/>
                <a:chOff x="2641" y="1488"/>
                <a:chExt cx="2496" cy="2436"/>
              </a:xfrm>
            </p:grpSpPr>
            <p:sp>
              <p:nvSpPr>
                <p:cNvPr id="99357"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8"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9"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60"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61"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6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9353" name="Group 32"/>
              <p:cNvGrpSpPr>
                <a:grpSpLocks/>
              </p:cNvGrpSpPr>
              <p:nvPr/>
            </p:nvGrpSpPr>
            <p:grpSpPr bwMode="auto">
              <a:xfrm>
                <a:off x="4864" y="3099"/>
                <a:ext cx="432" cy="877"/>
                <a:chOff x="4864" y="3099"/>
                <a:chExt cx="432" cy="877"/>
              </a:xfrm>
            </p:grpSpPr>
            <p:sp>
              <p:nvSpPr>
                <p:cNvPr id="99354"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5"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356"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88" name="Rectangle 20"/>
          <p:cNvSpPr>
            <a:spLocks noChangeArrowheads="1"/>
          </p:cNvSpPr>
          <p:nvPr/>
        </p:nvSpPr>
        <p:spPr bwMode="auto">
          <a:xfrm>
            <a:off x="1886424" y="5545494"/>
            <a:ext cx="2738891"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&lt;line=13&gt;</a:t>
            </a:r>
            <a:r>
              <a:rPr lang="en-US" sz="2400" i="1" dirty="0">
                <a:solidFill>
                  <a:schemeClr val="accent2"/>
                </a:solidFill>
                <a:effectLst>
                  <a:outerShdw blurRad="38100" dist="38100" dir="2700000" algn="tl">
                    <a:srgbClr val="000000"/>
                  </a:outerShdw>
                </a:effectLst>
                <a:cs typeface="+mn-cs"/>
              </a:rPr>
              <a:t>, c’)  </a:t>
            </a:r>
            <a:r>
              <a:rPr lang="en-US" sz="2400" i="1" dirty="0">
                <a:solidFill>
                  <a:schemeClr val="accent2"/>
                </a:solidFill>
                <a:effectLst>
                  <a:outerShdw blurRad="38100" dist="38100" dir="2700000" algn="tl">
                    <a:srgbClr val="000000"/>
                  </a:outerShdw>
                </a:effectLst>
              </a:rPr>
              <a:t>=</a:t>
            </a:r>
          </a:p>
        </p:txBody>
      </p:sp>
      <p:sp>
        <p:nvSpPr>
          <p:cNvPr id="195" name="Rectangle 20"/>
          <p:cNvSpPr>
            <a:spLocks noChangeArrowheads="1"/>
          </p:cNvSpPr>
          <p:nvPr/>
        </p:nvSpPr>
        <p:spPr bwMode="auto">
          <a:xfrm>
            <a:off x="4310990" y="5520094"/>
            <a:ext cx="2990562"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&lt;line=13&gt;</a:t>
            </a:r>
            <a:r>
              <a:rPr lang="en-US" sz="2400" i="1" dirty="0">
                <a:solidFill>
                  <a:schemeClr val="accent2"/>
                </a:solidFill>
                <a:effectLst>
                  <a:outerShdw blurRad="38100" dist="38100" dir="2700000" algn="tl">
                    <a:srgbClr val="000000"/>
                  </a:outerShdw>
                </a:effectLst>
              </a:rPr>
              <a:t>, c’, left&gt;</a:t>
            </a:r>
          </a:p>
        </p:txBody>
      </p:sp>
      <p:grpSp>
        <p:nvGrpSpPr>
          <p:cNvPr id="99339" name="Group 25"/>
          <p:cNvGrpSpPr>
            <a:grpSpLocks/>
          </p:cNvGrpSpPr>
          <p:nvPr/>
        </p:nvGrpSpPr>
        <p:grpSpPr bwMode="auto">
          <a:xfrm>
            <a:off x="7772400" y="425450"/>
            <a:ext cx="1227138" cy="2012950"/>
            <a:chOff x="7772400" y="425450"/>
            <a:chExt cx="1227138" cy="2012950"/>
          </a:xfrm>
        </p:grpSpPr>
        <p:grpSp>
          <p:nvGrpSpPr>
            <p:cNvPr id="99342" name="Group 8"/>
            <p:cNvGrpSpPr>
              <a:grpSpLocks/>
            </p:cNvGrpSpPr>
            <p:nvPr/>
          </p:nvGrpSpPr>
          <p:grpSpPr bwMode="auto">
            <a:xfrm>
              <a:off x="7772400" y="425450"/>
              <a:ext cx="1227138" cy="2012950"/>
              <a:chOff x="3602" y="624"/>
              <a:chExt cx="773" cy="1268"/>
            </a:xfrm>
          </p:grpSpPr>
          <p:sp>
            <p:nvSpPr>
              <p:cNvPr id="99344"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9345"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46"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9347"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9348"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99349"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sp>
        <p:nvSpPr>
          <p:cNvPr id="37" name="Rectangle 36"/>
          <p:cNvSpPr/>
          <p:nvPr/>
        </p:nvSpPr>
        <p:spPr>
          <a:xfrm>
            <a:off x="87208" y="5558135"/>
            <a:ext cx="1594860" cy="461665"/>
          </a:xfrm>
          <a:prstGeom prst="rect">
            <a:avLst/>
          </a:prstGeom>
        </p:spPr>
        <p:txBody>
          <a:bodyPr wrap="none">
            <a:spAutoFit/>
          </a:bodyPr>
          <a:lstStyle/>
          <a:p>
            <a:r>
              <a:rPr lang="el-GR" sz="2400" i="1" dirty="0">
                <a:solidFill>
                  <a:schemeClr val="accent2"/>
                </a:solidFill>
                <a:effectLst>
                  <a:outerShdw blurRad="38100" dist="38100" dir="2700000" algn="tl">
                    <a:srgbClr val="000000"/>
                  </a:outerShdw>
                </a:effectLst>
                <a:sym typeface="Symbol" pitchFamily="18" charset="2"/>
              </a:rPr>
              <a:t></a:t>
            </a:r>
            <a:r>
              <a:rPr lang="en-US" sz="2400" i="1" dirty="0">
                <a:solidFill>
                  <a:schemeClr val="accent2"/>
                </a:solidFill>
                <a:effectLst>
                  <a:outerShdw blurRad="38100" dist="38100" dir="2700000" algn="tl">
                    <a:srgbClr val="000000"/>
                  </a:outerShdw>
                </a:effectLst>
                <a:cs typeface="Arial" pitchFamily="34" charset="0"/>
              </a:rPr>
              <a:t>c’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 </a:t>
            </a:r>
            <a:endParaRPr lang="en-CA" sz="2400" dirty="0"/>
          </a:p>
        </p:txBody>
      </p:sp>
      <p:sp>
        <p:nvSpPr>
          <p:cNvPr id="38" name="Rectangle 20"/>
          <p:cNvSpPr>
            <a:spLocks noChangeArrowheads="1"/>
          </p:cNvSpPr>
          <p:nvPr/>
        </p:nvSpPr>
        <p:spPr bwMode="auto">
          <a:xfrm>
            <a:off x="1848778" y="6021861"/>
            <a:ext cx="2654300"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&lt;line=13&gt;</a:t>
            </a:r>
            <a:r>
              <a:rPr lang="en-US" sz="2400" i="1" dirty="0">
                <a:solidFill>
                  <a:schemeClr val="accent2"/>
                </a:solidFill>
                <a:effectLst>
                  <a:outerShdw blurRad="38100" dist="38100" dir="2700000" algn="tl">
                    <a:srgbClr val="000000"/>
                  </a:outerShdw>
                </a:effectLst>
                <a:cs typeface="+mn-cs"/>
              </a:rPr>
              <a:t>, b)  </a:t>
            </a:r>
            <a:r>
              <a:rPr lang="en-US" sz="2400" i="1" dirty="0">
                <a:solidFill>
                  <a:schemeClr val="accent2"/>
                </a:solidFill>
                <a:effectLst>
                  <a:outerShdw blurRad="38100" dist="38100" dir="2700000" algn="tl">
                    <a:srgbClr val="000000"/>
                  </a:outerShdw>
                </a:effectLst>
              </a:rPr>
              <a:t>=</a:t>
            </a:r>
          </a:p>
        </p:txBody>
      </p:sp>
      <p:sp>
        <p:nvSpPr>
          <p:cNvPr id="41" name="Rectangle 20"/>
          <p:cNvSpPr>
            <a:spLocks noChangeArrowheads="1"/>
          </p:cNvSpPr>
          <p:nvPr/>
        </p:nvSpPr>
        <p:spPr bwMode="auto">
          <a:xfrm>
            <a:off x="4282415" y="5996461"/>
            <a:ext cx="3009900"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n-US" sz="2400" i="1" baseline="-25000" dirty="0">
                <a:solidFill>
                  <a:schemeClr val="accent2"/>
                </a:solidFill>
                <a:effectLst>
                  <a:outerShdw blurRad="38100" dist="38100" dir="2700000" algn="tl">
                    <a:srgbClr val="000000"/>
                  </a:outerShdw>
                </a:effectLst>
              </a:rPr>
              <a:t>&lt;line=1&gt;</a:t>
            </a:r>
            <a:r>
              <a:rPr lang="en-US" sz="2400" i="1" dirty="0">
                <a:solidFill>
                  <a:schemeClr val="accent2"/>
                </a:solidFill>
                <a:effectLst>
                  <a:outerShdw blurRad="38100" dist="38100" dir="2700000" algn="tl">
                    <a:srgbClr val="000000"/>
                  </a:outerShdw>
                </a:effectLst>
              </a:rPr>
              <a:t>, b, stay&gt;</a:t>
            </a:r>
          </a:p>
        </p:txBody>
      </p:sp>
      <p:pic>
        <p:nvPicPr>
          <p:cNvPr id="36"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9" name="Straight Arrow Connector 101"/>
          <p:cNvCxnSpPr>
            <a:cxnSpLocks noChangeShapeType="1"/>
          </p:cNvCxnSpPr>
          <p:nvPr/>
        </p:nvCxnSpPr>
        <p:spPr bwMode="auto">
          <a:xfrm>
            <a:off x="0" y="4975122"/>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 calcmode="lin" valueType="num">
                                      <p:cBhvr additive="base">
                                        <p:cTn id="7" dur="500" fill="hold"/>
                                        <p:tgtEl>
                                          <p:spTgt spid="188"/>
                                        </p:tgtEl>
                                        <p:attrNameLst>
                                          <p:attrName>ppt_x</p:attrName>
                                        </p:attrNameLst>
                                      </p:cBhvr>
                                      <p:tavLst>
                                        <p:tav tm="0">
                                          <p:val>
                                            <p:strVal val="0-#ppt_w/2"/>
                                          </p:val>
                                        </p:tav>
                                        <p:tav tm="100000">
                                          <p:val>
                                            <p:strVal val="#ppt_x"/>
                                          </p:val>
                                        </p:tav>
                                      </p:tavLst>
                                    </p:anim>
                                    <p:anim calcmode="lin" valueType="num">
                                      <p:cBhvr additive="base">
                                        <p:cTn id="8" dur="500" fill="hold"/>
                                        <p:tgtEl>
                                          <p:spTgt spid="18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5"/>
                                        </p:tgtEl>
                                        <p:attrNameLst>
                                          <p:attrName>style.visibility</p:attrName>
                                        </p:attrNameLst>
                                      </p:cBhvr>
                                      <p:to>
                                        <p:strVal val="visible"/>
                                      </p:to>
                                    </p:set>
                                    <p:anim calcmode="lin" valueType="num">
                                      <p:cBhvr additive="base">
                                        <p:cTn id="13" dur="500" fill="hold"/>
                                        <p:tgtEl>
                                          <p:spTgt spid="195"/>
                                        </p:tgtEl>
                                        <p:attrNameLst>
                                          <p:attrName>ppt_x</p:attrName>
                                        </p:attrNameLst>
                                      </p:cBhvr>
                                      <p:tavLst>
                                        <p:tav tm="0">
                                          <p:val>
                                            <p:strVal val="0-#ppt_w/2"/>
                                          </p:val>
                                        </p:tav>
                                        <p:tav tm="100000">
                                          <p:val>
                                            <p:strVal val="#ppt_x"/>
                                          </p:val>
                                        </p:tav>
                                      </p:tavLst>
                                    </p:anim>
                                    <p:anim calcmode="lin" valueType="num">
                                      <p:cBhvr additive="base">
                                        <p:cTn id="14"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0-#ppt_w/2"/>
                                          </p:val>
                                        </p:tav>
                                        <p:tav tm="100000">
                                          <p:val>
                                            <p:strVal val="#ppt_x"/>
                                          </p:val>
                                        </p:tav>
                                      </p:tavLst>
                                    </p:anim>
                                    <p:anim calcmode="lin" valueType="num">
                                      <p:cBhvr additive="base">
                                        <p:cTn id="20"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additive="base">
                                        <p:cTn id="25" dur="500" fill="hold"/>
                                        <p:tgtEl>
                                          <p:spTgt spid="41"/>
                                        </p:tgtEl>
                                        <p:attrNameLst>
                                          <p:attrName>ppt_x</p:attrName>
                                        </p:attrNameLst>
                                      </p:cBhvr>
                                      <p:tavLst>
                                        <p:tav tm="0">
                                          <p:val>
                                            <p:strVal val="0-#ppt_w/2"/>
                                          </p:val>
                                        </p:tav>
                                        <p:tav tm="100000">
                                          <p:val>
                                            <p:strVal val="#ppt_x"/>
                                          </p:val>
                                        </p:tav>
                                      </p:tavLst>
                                    </p:anim>
                                    <p:anim calcmode="lin" valueType="num">
                                      <p:cBhvr additive="base">
                                        <p:cTn id="26"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5" grpId="0"/>
      <p:bldP spid="38" grpId="0"/>
      <p:bldP spid="41"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sp>
        <p:nvSpPr>
          <p:cNvPr id="117" name="Rectangle 116"/>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grpSp>
        <p:nvGrpSpPr>
          <p:cNvPr id="101381" name="Group 22"/>
          <p:cNvGrpSpPr>
            <a:grpSpLocks/>
          </p:cNvGrpSpPr>
          <p:nvPr/>
        </p:nvGrpSpPr>
        <p:grpSpPr bwMode="auto">
          <a:xfrm>
            <a:off x="1169988" y="604838"/>
            <a:ext cx="747712" cy="461962"/>
            <a:chOff x="1224" y="2539"/>
            <a:chExt cx="2280" cy="1785"/>
          </a:xfrm>
        </p:grpSpPr>
        <p:sp>
          <p:nvSpPr>
            <p:cNvPr id="10139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grpSp>
          <p:nvGrpSpPr>
            <p:cNvPr id="101396" name="Group 24"/>
            <p:cNvGrpSpPr>
              <a:grpSpLocks/>
            </p:cNvGrpSpPr>
            <p:nvPr/>
          </p:nvGrpSpPr>
          <p:grpSpPr bwMode="auto">
            <a:xfrm>
              <a:off x="1584" y="2688"/>
              <a:ext cx="1216" cy="1440"/>
              <a:chOff x="2641" y="1488"/>
              <a:chExt cx="2655" cy="2488"/>
            </a:xfrm>
          </p:grpSpPr>
          <p:grpSp>
            <p:nvGrpSpPr>
              <p:cNvPr id="101397" name="Group 25"/>
              <p:cNvGrpSpPr>
                <a:grpSpLocks/>
              </p:cNvGrpSpPr>
              <p:nvPr/>
            </p:nvGrpSpPr>
            <p:grpSpPr bwMode="auto">
              <a:xfrm>
                <a:off x="2641" y="1488"/>
                <a:ext cx="2496" cy="2436"/>
                <a:chOff x="2641" y="1488"/>
                <a:chExt cx="2496" cy="2436"/>
              </a:xfrm>
            </p:grpSpPr>
            <p:sp>
              <p:nvSpPr>
                <p:cNvPr id="10140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1398" name="Group 32"/>
              <p:cNvGrpSpPr>
                <a:grpSpLocks/>
              </p:cNvGrpSpPr>
              <p:nvPr/>
            </p:nvGrpSpPr>
            <p:grpSpPr bwMode="auto">
              <a:xfrm>
                <a:off x="4864" y="3099"/>
                <a:ext cx="432" cy="877"/>
                <a:chOff x="4864" y="3099"/>
                <a:chExt cx="432" cy="877"/>
              </a:xfrm>
            </p:grpSpPr>
            <p:sp>
              <p:nvSpPr>
                <p:cNvPr id="10139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140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101384" name="Group 25"/>
          <p:cNvGrpSpPr>
            <a:grpSpLocks/>
          </p:cNvGrpSpPr>
          <p:nvPr/>
        </p:nvGrpSpPr>
        <p:grpSpPr bwMode="auto">
          <a:xfrm>
            <a:off x="7772400" y="425450"/>
            <a:ext cx="1227138" cy="2012950"/>
            <a:chOff x="7772400" y="425450"/>
            <a:chExt cx="1227138" cy="2012950"/>
          </a:xfrm>
        </p:grpSpPr>
        <p:grpSp>
          <p:nvGrpSpPr>
            <p:cNvPr id="101387" name="Group 8"/>
            <p:cNvGrpSpPr>
              <a:grpSpLocks/>
            </p:cNvGrpSpPr>
            <p:nvPr/>
          </p:nvGrpSpPr>
          <p:grpSpPr bwMode="auto">
            <a:xfrm>
              <a:off x="7772400" y="425450"/>
              <a:ext cx="1227138" cy="2012950"/>
              <a:chOff x="3602" y="624"/>
              <a:chExt cx="773" cy="1268"/>
            </a:xfrm>
          </p:grpSpPr>
          <p:sp>
            <p:nvSpPr>
              <p:cNvPr id="101389"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101390"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91"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1392"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1393"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1394"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pic>
        <p:nvPicPr>
          <p:cNvPr id="101386" name="Picture 8" descr="stock-vector-yellow-submarine-vector-illustration-61484677"/>
          <p:cNvPicPr>
            <a:picLocks noChangeAspect="1" noChangeArrowheads="1"/>
          </p:cNvPicPr>
          <p:nvPr/>
        </p:nvPicPr>
        <p:blipFill>
          <a:blip r:embed="rId4">
            <a:extLst>
              <a:ext uri="{28A0092B-C50C-407E-A947-70E740481C1C}">
                <a14:useLocalDpi xmlns:a14="http://schemas.microsoft.com/office/drawing/2010/main" val="0"/>
              </a:ext>
            </a:extLst>
          </a:blip>
          <a:srcRect b="7317"/>
          <a:stretch>
            <a:fillRect/>
          </a:stretch>
        </p:blipFill>
        <p:spPr bwMode="auto">
          <a:xfrm>
            <a:off x="46609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Rectangle 20"/>
          <p:cNvSpPr>
            <a:spLocks noChangeArrowheads="1"/>
          </p:cNvSpPr>
          <p:nvPr/>
        </p:nvSpPr>
        <p:spPr bwMode="auto">
          <a:xfrm>
            <a:off x="1981200" y="5557837"/>
            <a:ext cx="1687512" cy="461963"/>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cs typeface="+mn-cs"/>
              </a:rPr>
              <a:t>  q</a:t>
            </a:r>
            <a:r>
              <a:rPr lang="en-US" sz="2400" i="1" baseline="-25000" dirty="0">
                <a:solidFill>
                  <a:schemeClr val="accent2"/>
                </a:solidFill>
                <a:effectLst>
                  <a:outerShdw blurRad="38100" dist="38100" dir="2700000" algn="tl">
                    <a:srgbClr val="000000"/>
                  </a:outerShdw>
                </a:effectLst>
                <a:cs typeface="+mn-cs"/>
              </a:rPr>
              <a:t>&lt;line=1&gt;</a:t>
            </a:r>
            <a:endParaRPr lang="en-US" sz="2400" i="1" dirty="0">
              <a:solidFill>
                <a:schemeClr val="accent2"/>
              </a:solidFill>
              <a:effectLst>
                <a:outerShdw blurRad="38100" dist="38100" dir="2700000" algn="tl">
                  <a:srgbClr val="000000"/>
                </a:outerShdw>
              </a:effectLst>
            </a:endParaRPr>
          </a:p>
        </p:txBody>
      </p:sp>
      <p:pic>
        <p:nvPicPr>
          <p:cNvPr id="33"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t="45835" r="11215" b="6391"/>
          <a:stretch/>
        </p:blipFill>
        <p:spPr bwMode="auto">
          <a:xfrm>
            <a:off x="76200" y="1828800"/>
            <a:ext cx="8953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34" name="Straight Arrow Connector 101"/>
          <p:cNvCxnSpPr>
            <a:cxnSpLocks noChangeShapeType="1"/>
          </p:cNvCxnSpPr>
          <p:nvPr/>
        </p:nvCxnSpPr>
        <p:spPr bwMode="auto">
          <a:xfrm>
            <a:off x="0" y="2020530"/>
            <a:ext cx="230188" cy="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0-#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4" name="Group 3"/>
          <p:cNvGrpSpPr>
            <a:grpSpLocks/>
          </p:cNvGrpSpPr>
          <p:nvPr/>
        </p:nvGrpSpPr>
        <p:grpSpPr bwMode="auto">
          <a:xfrm>
            <a:off x="533400" y="1752600"/>
            <a:ext cx="7848600" cy="4922838"/>
            <a:chOff x="533400" y="1752600"/>
            <a:chExt cx="7848600" cy="4922838"/>
          </a:xfrm>
        </p:grpSpPr>
        <p:grpSp>
          <p:nvGrpSpPr>
            <p:cNvPr id="102421" name="Group 7"/>
            <p:cNvGrpSpPr>
              <a:grpSpLocks/>
            </p:cNvGrpSpPr>
            <p:nvPr/>
          </p:nvGrpSpPr>
          <p:grpSpPr bwMode="auto">
            <a:xfrm>
              <a:off x="1924050" y="1752600"/>
              <a:ext cx="4933950" cy="587375"/>
              <a:chOff x="1924583" y="1752600"/>
              <a:chExt cx="4932761" cy="587535"/>
            </a:xfrm>
          </p:grpSpPr>
          <p:sp>
            <p:nvSpPr>
              <p:cNvPr id="117" name="Rectangle 116"/>
              <p:cNvSpPr/>
              <p:nvPr/>
            </p:nvSpPr>
            <p:spPr>
              <a:xfrm>
                <a:off x="1924583" y="1752600"/>
                <a:ext cx="4932761"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0246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520330" y="2114668"/>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2422" name="Group 22"/>
            <p:cNvGrpSpPr>
              <a:grpSpLocks/>
            </p:cNvGrpSpPr>
            <p:nvPr/>
          </p:nvGrpSpPr>
          <p:grpSpPr bwMode="auto">
            <a:xfrm>
              <a:off x="533400" y="1828800"/>
              <a:ext cx="1181100" cy="1066800"/>
              <a:chOff x="1224" y="2539"/>
              <a:chExt cx="2280" cy="1785"/>
            </a:xfrm>
          </p:grpSpPr>
          <p:sp>
            <p:nvSpPr>
              <p:cNvPr id="102453"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02454" name="Group 24"/>
              <p:cNvGrpSpPr>
                <a:grpSpLocks/>
              </p:cNvGrpSpPr>
              <p:nvPr/>
            </p:nvGrpSpPr>
            <p:grpSpPr bwMode="auto">
              <a:xfrm>
                <a:off x="1584" y="2688"/>
                <a:ext cx="1216" cy="1440"/>
                <a:chOff x="2641" y="1488"/>
                <a:chExt cx="2655" cy="2488"/>
              </a:xfrm>
            </p:grpSpPr>
            <p:grpSp>
              <p:nvGrpSpPr>
                <p:cNvPr id="102455" name="Group 25"/>
                <p:cNvGrpSpPr>
                  <a:grpSpLocks/>
                </p:cNvGrpSpPr>
                <p:nvPr/>
              </p:nvGrpSpPr>
              <p:grpSpPr bwMode="auto">
                <a:xfrm>
                  <a:off x="2641" y="1488"/>
                  <a:ext cx="2496" cy="2436"/>
                  <a:chOff x="2641" y="1488"/>
                  <a:chExt cx="2496" cy="2436"/>
                </a:xfrm>
              </p:grpSpPr>
              <p:sp>
                <p:nvSpPr>
                  <p:cNvPr id="102460"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61"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62"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63"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64"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65"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2456" name="Group 32"/>
                <p:cNvGrpSpPr>
                  <a:grpSpLocks/>
                </p:cNvGrpSpPr>
                <p:nvPr/>
              </p:nvGrpSpPr>
              <p:grpSpPr bwMode="auto">
                <a:xfrm>
                  <a:off x="4864" y="3099"/>
                  <a:ext cx="432" cy="877"/>
                  <a:chOff x="4864" y="3099"/>
                  <a:chExt cx="432" cy="877"/>
                </a:xfrm>
              </p:grpSpPr>
              <p:sp>
                <p:nvSpPr>
                  <p:cNvPr id="102457"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8"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9"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45" name="Rectangle 3"/>
            <p:cNvSpPr txBox="1">
              <a:spLocks noChangeArrowheads="1"/>
            </p:cNvSpPr>
            <p:nvPr/>
          </p:nvSpPr>
          <p:spPr>
            <a:xfrm>
              <a:off x="1066800" y="5051425"/>
              <a:ext cx="3352800" cy="587375"/>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a:buFontTx/>
                <a:buNone/>
                <a:defRPr/>
              </a:pPr>
              <a:r>
                <a:rPr lang="en-US" altLang="en-US" sz="2400" kern="0" dirty="0">
                  <a:latin typeface="Times New Roman" panose="02020603050405020304" pitchFamily="18" charset="0"/>
                  <a:cs typeface="Times New Roman" panose="02020603050405020304" pitchFamily="18" charset="0"/>
                </a:rPr>
                <a:t>Handle one character.</a:t>
              </a:r>
            </a:p>
          </p:txBody>
        </p:sp>
        <p:grpSp>
          <p:nvGrpSpPr>
            <p:cNvPr id="102424" name="Group 41"/>
            <p:cNvGrpSpPr>
              <a:grpSpLocks/>
            </p:cNvGrpSpPr>
            <p:nvPr/>
          </p:nvGrpSpPr>
          <p:grpSpPr bwMode="auto">
            <a:xfrm>
              <a:off x="914400" y="3132138"/>
              <a:ext cx="7348538" cy="1820862"/>
              <a:chOff x="432" y="1581"/>
              <a:chExt cx="4629" cy="1147"/>
            </a:xfrm>
          </p:grpSpPr>
          <p:sp>
            <p:nvSpPr>
              <p:cNvPr id="102430"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102431"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102432"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102433"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102434" name="Group 46"/>
              <p:cNvGrpSpPr>
                <a:grpSpLocks noChangeAspect="1"/>
              </p:cNvGrpSpPr>
              <p:nvPr/>
            </p:nvGrpSpPr>
            <p:grpSpPr bwMode="auto">
              <a:xfrm>
                <a:off x="511" y="1920"/>
                <a:ext cx="737" cy="737"/>
                <a:chOff x="4320" y="2016"/>
                <a:chExt cx="912" cy="912"/>
              </a:xfrm>
            </p:grpSpPr>
            <p:grpSp>
              <p:nvGrpSpPr>
                <p:cNvPr id="102435" name="Group 47"/>
                <p:cNvGrpSpPr>
                  <a:grpSpLocks noChangeAspect="1"/>
                </p:cNvGrpSpPr>
                <p:nvPr/>
              </p:nvGrpSpPr>
              <p:grpSpPr bwMode="auto">
                <a:xfrm>
                  <a:off x="4320" y="2016"/>
                  <a:ext cx="912" cy="912"/>
                  <a:chOff x="2496" y="1104"/>
                  <a:chExt cx="912" cy="912"/>
                </a:xfrm>
              </p:grpSpPr>
              <p:grpSp>
                <p:nvGrpSpPr>
                  <p:cNvPr id="102442" name="Group 48"/>
                  <p:cNvGrpSpPr>
                    <a:grpSpLocks noChangeAspect="1"/>
                  </p:cNvGrpSpPr>
                  <p:nvPr/>
                </p:nvGrpSpPr>
                <p:grpSpPr bwMode="auto">
                  <a:xfrm rot="2360341">
                    <a:off x="2592" y="1248"/>
                    <a:ext cx="680" cy="680"/>
                    <a:chOff x="1224" y="1212"/>
                    <a:chExt cx="3144" cy="3112"/>
                  </a:xfrm>
                </p:grpSpPr>
                <p:sp>
                  <p:nvSpPr>
                    <p:cNvPr id="102444"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102445"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02446" name="Group 51"/>
                    <p:cNvGrpSpPr>
                      <a:grpSpLocks noChangeAspect="1"/>
                    </p:cNvGrpSpPr>
                    <p:nvPr/>
                  </p:nvGrpSpPr>
                  <p:grpSpPr bwMode="auto">
                    <a:xfrm>
                      <a:off x="1776" y="1212"/>
                      <a:ext cx="1944" cy="2413"/>
                      <a:chOff x="2227" y="1194"/>
                      <a:chExt cx="1944" cy="2413"/>
                    </a:xfrm>
                  </p:grpSpPr>
                  <p:sp>
                    <p:nvSpPr>
                      <p:cNvPr id="102447"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48"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49"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0"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1"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52"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02443"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102436" name="Group 59"/>
                <p:cNvGrpSpPr>
                  <a:grpSpLocks noChangeAspect="1"/>
                </p:cNvGrpSpPr>
                <p:nvPr/>
              </p:nvGrpSpPr>
              <p:grpSpPr bwMode="auto">
                <a:xfrm>
                  <a:off x="4368" y="2112"/>
                  <a:ext cx="432" cy="240"/>
                  <a:chOff x="-1152" y="3504"/>
                  <a:chExt cx="432" cy="240"/>
                </a:xfrm>
              </p:grpSpPr>
              <p:grpSp>
                <p:nvGrpSpPr>
                  <p:cNvPr id="102437" name="Group 60"/>
                  <p:cNvGrpSpPr>
                    <a:grpSpLocks noChangeAspect="1"/>
                  </p:cNvGrpSpPr>
                  <p:nvPr/>
                </p:nvGrpSpPr>
                <p:grpSpPr bwMode="auto">
                  <a:xfrm>
                    <a:off x="-1075" y="3504"/>
                    <a:ext cx="256" cy="210"/>
                    <a:chOff x="1728" y="2064"/>
                    <a:chExt cx="768" cy="672"/>
                  </a:xfrm>
                </p:grpSpPr>
                <p:sp>
                  <p:nvSpPr>
                    <p:cNvPr id="102440"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02441"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102438"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102439"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grpSp>
          <p:nvGrpSpPr>
            <p:cNvPr id="102425" name="Group 16"/>
            <p:cNvGrpSpPr>
              <a:grpSpLocks/>
            </p:cNvGrpSpPr>
            <p:nvPr/>
          </p:nvGrpSpPr>
          <p:grpSpPr bwMode="auto">
            <a:xfrm>
              <a:off x="1943100" y="2384425"/>
              <a:ext cx="5535613" cy="587375"/>
              <a:chOff x="1943622" y="2384265"/>
              <a:chExt cx="5535490" cy="587535"/>
            </a:xfrm>
          </p:grpSpPr>
          <p:sp>
            <p:nvSpPr>
              <p:cNvPr id="170" name="Rectangle 169"/>
              <p:cNvSpPr/>
              <p:nvPr/>
            </p:nvSpPr>
            <p:spPr>
              <a:xfrm>
                <a:off x="1943622" y="2384265"/>
                <a:ext cx="5535490"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a:t>
                </a:r>
                <a:r>
                  <a:rPr lang="en-US" sz="2400" baseline="-25000" dirty="0">
                    <a:effectLst>
                      <a:outerShdw blurRad="38100" dist="38100" dir="2700000" algn="tl">
                        <a:srgbClr val="000000"/>
                      </a:outerShdw>
                    </a:effectLst>
                  </a:rPr>
                  <a:t>i+1</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02429"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661248" y="2746333"/>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426" name="Curved Left Arrow 173"/>
            <p:cNvSpPr>
              <a:spLocks noChangeArrowheads="1"/>
            </p:cNvSpPr>
            <p:nvPr/>
          </p:nvSpPr>
          <p:spPr bwMode="auto">
            <a:xfrm>
              <a:off x="7454900" y="1930400"/>
              <a:ext cx="292100" cy="731838"/>
            </a:xfrm>
            <a:prstGeom prst="curvedLeftArrow">
              <a:avLst>
                <a:gd name="adj1" fmla="val 25020"/>
                <a:gd name="adj2" fmla="val 50051"/>
                <a:gd name="adj3" fmla="val 25000"/>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2400">
                <a:latin typeface="Times New Roman" pitchFamily="18" charset="0"/>
              </a:endParaRPr>
            </a:p>
          </p:txBody>
        </p:sp>
        <p:sp>
          <p:nvSpPr>
            <p:cNvPr id="224" name="Rectangle 223"/>
            <p:cNvSpPr/>
            <p:nvPr/>
          </p:nvSpPr>
          <p:spPr>
            <a:xfrm>
              <a:off x="4814888" y="5105400"/>
              <a:ext cx="3567112" cy="1570038"/>
            </a:xfrm>
            <a:prstGeom prst="rect">
              <a:avLst/>
            </a:prstGeom>
          </p:spPr>
          <p:txBody>
            <a:bodyPr wrap="none">
              <a:spAutoFit/>
            </a:bodyPr>
            <a:lstStyle/>
            <a:p>
              <a:pPr>
                <a:defRPr/>
              </a:pPr>
              <a:r>
                <a:rPr lang="en-US" altLang="en-US" sz="2400" dirty="0"/>
                <a:t>Only allowed actions are:</a:t>
              </a:r>
            </a:p>
            <a:p>
              <a:pPr marL="457200" indent="-457200">
                <a:buFont typeface="Arial" panose="020B0604020202020204" pitchFamily="34" charset="0"/>
                <a:buChar char="•"/>
                <a:defRPr/>
              </a:pPr>
              <a:r>
                <a:rPr lang="en-US" altLang="en-US" sz="2400" dirty="0"/>
                <a:t>Read character at head</a:t>
              </a:r>
            </a:p>
            <a:p>
              <a:pPr marL="457200" indent="-457200">
                <a:buFont typeface="Arial" panose="020B0604020202020204" pitchFamily="34" charset="0"/>
                <a:buChar char="•"/>
                <a:defRPr/>
              </a:pPr>
              <a:r>
                <a:rPr lang="en-US" altLang="en-US" sz="2400" dirty="0"/>
                <a:t>Move head</a:t>
              </a:r>
            </a:p>
            <a:p>
              <a:pPr marL="457200" indent="-457200">
                <a:buFont typeface="Arial" panose="020B0604020202020204" pitchFamily="34" charset="0"/>
                <a:buChar char="•"/>
                <a:defRPr/>
              </a:pPr>
              <a:r>
                <a:rPr lang="en-US" altLang="en-US" sz="2400" dirty="0"/>
                <a:t>Write character at head.</a:t>
              </a:r>
              <a:endParaRPr lang="en-CA" altLang="en-US" sz="2400" dirty="0"/>
            </a:p>
          </p:txBody>
        </p:sp>
      </p:grpSp>
      <p:sp>
        <p:nvSpPr>
          <p:cNvPr id="148" name="Rectangle 147"/>
          <p:cNvSpPr/>
          <p:nvPr/>
        </p:nvSpPr>
        <p:spPr>
          <a:xfrm>
            <a:off x="1924050" y="596900"/>
            <a:ext cx="5548313" cy="461963"/>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grpSp>
        <p:nvGrpSpPr>
          <p:cNvPr id="102406" name="Group 22"/>
          <p:cNvGrpSpPr>
            <a:grpSpLocks/>
          </p:cNvGrpSpPr>
          <p:nvPr/>
        </p:nvGrpSpPr>
        <p:grpSpPr bwMode="auto">
          <a:xfrm>
            <a:off x="1169988" y="604838"/>
            <a:ext cx="747712" cy="461962"/>
            <a:chOff x="1224" y="2539"/>
            <a:chExt cx="2280" cy="1785"/>
          </a:xfrm>
        </p:grpSpPr>
        <p:sp>
          <p:nvSpPr>
            <p:cNvPr id="10240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02409" name="Group 24"/>
            <p:cNvGrpSpPr>
              <a:grpSpLocks/>
            </p:cNvGrpSpPr>
            <p:nvPr/>
          </p:nvGrpSpPr>
          <p:grpSpPr bwMode="auto">
            <a:xfrm>
              <a:off x="1584" y="2688"/>
              <a:ext cx="1216" cy="1440"/>
              <a:chOff x="2641" y="1488"/>
              <a:chExt cx="2655" cy="2488"/>
            </a:xfrm>
          </p:grpSpPr>
          <p:grpSp>
            <p:nvGrpSpPr>
              <p:cNvPr id="102410" name="Group 25"/>
              <p:cNvGrpSpPr>
                <a:grpSpLocks/>
              </p:cNvGrpSpPr>
              <p:nvPr/>
            </p:nvGrpSpPr>
            <p:grpSpPr bwMode="auto">
              <a:xfrm>
                <a:off x="2641" y="1488"/>
                <a:ext cx="2496" cy="2436"/>
                <a:chOff x="2641" y="1488"/>
                <a:chExt cx="2496" cy="2436"/>
              </a:xfrm>
            </p:grpSpPr>
            <p:sp>
              <p:nvSpPr>
                <p:cNvPr id="10241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2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2411" name="Group 32"/>
              <p:cNvGrpSpPr>
                <a:grpSpLocks/>
              </p:cNvGrpSpPr>
              <p:nvPr/>
            </p:nvGrpSpPr>
            <p:grpSpPr bwMode="auto">
              <a:xfrm>
                <a:off x="4864" y="3099"/>
                <a:ext cx="432" cy="877"/>
                <a:chOff x="4864" y="3099"/>
                <a:chExt cx="432" cy="877"/>
              </a:xfrm>
            </p:grpSpPr>
            <p:sp>
              <p:nvSpPr>
                <p:cNvPr id="10241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241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102407"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6609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914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Shifting Example</a:t>
            </a:r>
          </a:p>
        </p:txBody>
      </p:sp>
      <p:sp>
        <p:nvSpPr>
          <p:cNvPr id="6" name="Text Box 4"/>
          <p:cNvSpPr txBox="1">
            <a:spLocks noChangeArrowheads="1"/>
          </p:cNvSpPr>
          <p:nvPr/>
        </p:nvSpPr>
        <p:spPr bwMode="auto">
          <a:xfrm>
            <a:off x="5422900" y="36513"/>
            <a:ext cx="4191000" cy="46196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sz="2400" dirty="0">
                <a:effectLst>
                  <a:outerShdw blurRad="38100" dist="38100" dir="2700000" algn="tl">
                    <a:srgbClr val="000000"/>
                  </a:outerShdw>
                </a:effectLst>
                <a:cs typeface="+mn-cs"/>
              </a:rPr>
              <a:t>Expand alphabet:</a:t>
            </a:r>
          </a:p>
        </p:txBody>
      </p:sp>
      <p:grpSp>
        <p:nvGrpSpPr>
          <p:cNvPr id="4" name="Group 3"/>
          <p:cNvGrpSpPr>
            <a:grpSpLocks/>
          </p:cNvGrpSpPr>
          <p:nvPr/>
        </p:nvGrpSpPr>
        <p:grpSpPr bwMode="auto">
          <a:xfrm>
            <a:off x="482600" y="495300"/>
            <a:ext cx="9118600" cy="1181100"/>
            <a:chOff x="482600" y="495300"/>
            <a:chExt cx="9118600" cy="1181100"/>
          </a:xfrm>
        </p:grpSpPr>
        <p:grpSp>
          <p:nvGrpSpPr>
            <p:cNvPr id="103476" name="Group 3"/>
            <p:cNvGrpSpPr>
              <a:grpSpLocks/>
            </p:cNvGrpSpPr>
            <p:nvPr/>
          </p:nvGrpSpPr>
          <p:grpSpPr bwMode="auto">
            <a:xfrm>
              <a:off x="2174875" y="996950"/>
              <a:ext cx="3235325" cy="346075"/>
              <a:chOff x="2175659" y="996950"/>
              <a:chExt cx="3234541" cy="346513"/>
            </a:xfrm>
          </p:grpSpPr>
          <p:sp>
            <p:nvSpPr>
              <p:cNvPr id="103565" name="Right Arrow 45"/>
              <p:cNvSpPr>
                <a:spLocks noChangeArrowheads="1"/>
              </p:cNvSpPr>
              <p:nvPr/>
            </p:nvSpPr>
            <p:spPr bwMode="auto">
              <a:xfrm rot="1200000">
                <a:off x="2569455"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66" name="Right Arrow 45"/>
              <p:cNvSpPr>
                <a:spLocks noChangeArrowheads="1"/>
              </p:cNvSpPr>
              <p:nvPr/>
            </p:nvSpPr>
            <p:spPr bwMode="auto">
              <a:xfrm>
                <a:off x="2933919" y="122476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67" name="Right Arrow 45"/>
              <p:cNvSpPr>
                <a:spLocks noChangeArrowheads="1"/>
              </p:cNvSpPr>
              <p:nvPr/>
            </p:nvSpPr>
            <p:spPr bwMode="auto">
              <a:xfrm>
                <a:off x="3412265" y="122938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68" name="Right Arrow 45"/>
              <p:cNvSpPr>
                <a:spLocks noChangeArrowheads="1"/>
              </p:cNvSpPr>
              <p:nvPr/>
            </p:nvSpPr>
            <p:spPr bwMode="auto">
              <a:xfrm>
                <a:off x="3890611" y="1233998"/>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69" name="Right Arrow 45"/>
              <p:cNvSpPr>
                <a:spLocks noChangeArrowheads="1"/>
              </p:cNvSpPr>
              <p:nvPr/>
            </p:nvSpPr>
            <p:spPr bwMode="auto">
              <a:xfrm>
                <a:off x="4368957" y="1238613"/>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70" name="Right Arrow 45"/>
              <p:cNvSpPr>
                <a:spLocks noChangeArrowheads="1"/>
              </p:cNvSpPr>
              <p:nvPr/>
            </p:nvSpPr>
            <p:spPr bwMode="auto">
              <a:xfrm rot="-1200000">
                <a:off x="4795174" y="1111565"/>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71" name="Right Arrow 45"/>
              <p:cNvSpPr>
                <a:spLocks noChangeArrowheads="1"/>
              </p:cNvSpPr>
              <p:nvPr/>
            </p:nvSpPr>
            <p:spPr bwMode="auto">
              <a:xfrm rot="1200000">
                <a:off x="2175659" y="101362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03572" name="Right Arrow 45"/>
              <p:cNvSpPr>
                <a:spLocks noChangeArrowheads="1"/>
              </p:cNvSpPr>
              <p:nvPr/>
            </p:nvSpPr>
            <p:spPr bwMode="auto">
              <a:xfrm rot="-1200000">
                <a:off x="5136850" y="996950"/>
                <a:ext cx="273350" cy="104850"/>
              </a:xfrm>
              <a:prstGeom prst="rightArrow">
                <a:avLst>
                  <a:gd name="adj1" fmla="val 50000"/>
                  <a:gd name="adj2" fmla="val 49993"/>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103477" name="Group 6"/>
            <p:cNvGrpSpPr>
              <a:grpSpLocks/>
            </p:cNvGrpSpPr>
            <p:nvPr/>
          </p:nvGrpSpPr>
          <p:grpSpPr bwMode="auto">
            <a:xfrm>
              <a:off x="482600" y="506413"/>
              <a:ext cx="9118600" cy="484187"/>
              <a:chOff x="482600" y="507092"/>
              <a:chExt cx="9118600" cy="483508"/>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66FF33"/>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sp>
            <p:nvSpPr>
              <p:cNvPr id="3" name="Rectangle 2"/>
              <p:cNvSpPr/>
              <p:nvPr/>
            </p:nvSpPr>
            <p:spPr>
              <a:xfrm>
                <a:off x="482600" y="529286"/>
                <a:ext cx="2381250" cy="461314"/>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b</a:t>
                </a:r>
                <a:r>
                  <a:rPr lang="en-US" sz="2400" dirty="0">
                    <a:solidFill>
                      <a:srgbClr val="66FF33"/>
                    </a:solidFill>
                    <a:effectLst>
                      <a:outerShdw blurRad="38100" dist="38100" dir="2700000" algn="tl">
                        <a:srgbClr val="000000"/>
                      </a:outerShdw>
                    </a:effectLst>
                  </a:rPr>
                  <a:t>10010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    </a:t>
                </a:r>
                <a:endParaRPr lang="en-US" sz="2400" dirty="0"/>
              </a:p>
            </p:txBody>
          </p:sp>
          <p:sp>
            <p:nvSpPr>
              <p:cNvPr id="103564" name="Right Arrow 45"/>
              <p:cNvSpPr>
                <a:spLocks noChangeArrowheads="1"/>
              </p:cNvSpPr>
              <p:nvPr/>
            </p:nvSpPr>
            <p:spPr bwMode="auto">
              <a:xfrm>
                <a:off x="2937020"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nvGrpSpPr>
            <p:cNvPr id="103478" name="Group 123"/>
            <p:cNvGrpSpPr>
              <a:grpSpLocks/>
            </p:cNvGrpSpPr>
            <p:nvPr/>
          </p:nvGrpSpPr>
          <p:grpSpPr bwMode="auto">
            <a:xfrm>
              <a:off x="3035300" y="495300"/>
              <a:ext cx="334963" cy="433388"/>
              <a:chOff x="1955795" y="533400"/>
              <a:chExt cx="825510" cy="901700"/>
            </a:xfrm>
          </p:grpSpPr>
          <p:cxnSp>
            <p:nvCxnSpPr>
              <p:cNvPr id="103560" name="Straight Connector 2"/>
              <p:cNvCxnSpPr>
                <a:cxnSpLocks noChangeShapeType="1"/>
              </p:cNvCxnSpPr>
              <p:nvPr/>
            </p:nvCxnSpPr>
            <p:spPr bwMode="auto">
              <a:xfrm>
                <a:off x="1955795" y="533400"/>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cxnSp>
            <p:nvCxnSpPr>
              <p:cNvPr id="103561" name="Straight Connector 276"/>
              <p:cNvCxnSpPr>
                <a:cxnSpLocks noChangeShapeType="1"/>
              </p:cNvCxnSpPr>
              <p:nvPr/>
            </p:nvCxnSpPr>
            <p:spPr bwMode="auto">
              <a:xfrm flipH="1">
                <a:off x="1993900" y="562519"/>
                <a:ext cx="787405" cy="872581"/>
              </a:xfrm>
              <a:prstGeom prst="line">
                <a:avLst/>
              </a:prstGeom>
              <a:noFill/>
              <a:ln w="38100" algn="ctr">
                <a:solidFill>
                  <a:schemeClr val="hlink"/>
                </a:solidFill>
                <a:round/>
                <a:headEnd/>
                <a:tailEnd/>
              </a:ln>
              <a:extLst>
                <a:ext uri="{909E8E84-426E-40DD-AFC4-6F175D3DCCD1}">
                  <a14:hiddenFill xmlns:a14="http://schemas.microsoft.com/office/drawing/2010/main">
                    <a:noFill/>
                  </a14:hiddenFill>
                </a:ext>
              </a:extLst>
            </p:spPr>
          </p:cxnSp>
        </p:grpSp>
        <p:grpSp>
          <p:nvGrpSpPr>
            <p:cNvPr id="103479" name="Group 391"/>
            <p:cNvGrpSpPr>
              <a:grpSpLocks/>
            </p:cNvGrpSpPr>
            <p:nvPr/>
          </p:nvGrpSpPr>
          <p:grpSpPr bwMode="auto">
            <a:xfrm>
              <a:off x="3314700" y="830263"/>
              <a:ext cx="800100" cy="846137"/>
              <a:chOff x="3438525" y="4375150"/>
              <a:chExt cx="2263775" cy="2024063"/>
            </a:xfrm>
          </p:grpSpPr>
          <p:grpSp>
            <p:nvGrpSpPr>
              <p:cNvPr id="103480" name="Group 7"/>
              <p:cNvGrpSpPr>
                <a:grpSpLocks/>
              </p:cNvGrpSpPr>
              <p:nvPr/>
            </p:nvGrpSpPr>
            <p:grpSpPr bwMode="auto">
              <a:xfrm>
                <a:off x="5010150" y="5037138"/>
                <a:ext cx="392113" cy="403225"/>
                <a:chOff x="3156" y="3173"/>
                <a:chExt cx="247" cy="254"/>
              </a:xfrm>
            </p:grpSpPr>
            <p:sp>
              <p:nvSpPr>
                <p:cNvPr id="103548" name="Freeform 8"/>
                <p:cNvSpPr>
                  <a:spLocks/>
                </p:cNvSpPr>
                <p:nvPr/>
              </p:nvSpPr>
              <p:spPr bwMode="auto">
                <a:xfrm>
                  <a:off x="3164" y="3245"/>
                  <a:ext cx="200" cy="89"/>
                </a:xfrm>
                <a:custGeom>
                  <a:avLst/>
                  <a:gdLst>
                    <a:gd name="T0" fmla="*/ 2 w 200"/>
                    <a:gd name="T1" fmla="*/ 72 h 89"/>
                    <a:gd name="T2" fmla="*/ 10 w 200"/>
                    <a:gd name="T3" fmla="*/ 52 h 89"/>
                    <a:gd name="T4" fmla="*/ 26 w 200"/>
                    <a:gd name="T5" fmla="*/ 33 h 89"/>
                    <a:gd name="T6" fmla="*/ 62 w 200"/>
                    <a:gd name="T7" fmla="*/ 17 h 89"/>
                    <a:gd name="T8" fmla="*/ 99 w 200"/>
                    <a:gd name="T9" fmla="*/ 5 h 89"/>
                    <a:gd name="T10" fmla="*/ 132 w 200"/>
                    <a:gd name="T11" fmla="*/ 0 h 89"/>
                    <a:gd name="T12" fmla="*/ 165 w 200"/>
                    <a:gd name="T13" fmla="*/ 6 h 89"/>
                    <a:gd name="T14" fmla="*/ 189 w 200"/>
                    <a:gd name="T15" fmla="*/ 17 h 89"/>
                    <a:gd name="T16" fmla="*/ 200 w 200"/>
                    <a:gd name="T17" fmla="*/ 31 h 89"/>
                    <a:gd name="T18" fmla="*/ 182 w 200"/>
                    <a:gd name="T19" fmla="*/ 47 h 89"/>
                    <a:gd name="T20" fmla="*/ 160 w 200"/>
                    <a:gd name="T21" fmla="*/ 62 h 89"/>
                    <a:gd name="T22" fmla="*/ 121 w 200"/>
                    <a:gd name="T23" fmla="*/ 80 h 89"/>
                    <a:gd name="T24" fmla="*/ 85 w 200"/>
                    <a:gd name="T25" fmla="*/ 89 h 89"/>
                    <a:gd name="T26" fmla="*/ 47 w 200"/>
                    <a:gd name="T27" fmla="*/ 88 h 89"/>
                    <a:gd name="T28" fmla="*/ 12 w 200"/>
                    <a:gd name="T29" fmla="*/ 86 h 89"/>
                    <a:gd name="T30" fmla="*/ 0 w 200"/>
                    <a:gd name="T31" fmla="*/ 76 h 89"/>
                    <a:gd name="T32" fmla="*/ 2 w 200"/>
                    <a:gd name="T33" fmla="*/ 72 h 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0"/>
                    <a:gd name="T52" fmla="*/ 0 h 89"/>
                    <a:gd name="T53" fmla="*/ 200 w 200"/>
                    <a:gd name="T54" fmla="*/ 89 h 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0" h="89">
                      <a:moveTo>
                        <a:pt x="2" y="72"/>
                      </a:moveTo>
                      <a:lnTo>
                        <a:pt x="10" y="52"/>
                      </a:lnTo>
                      <a:lnTo>
                        <a:pt x="26" y="33"/>
                      </a:lnTo>
                      <a:lnTo>
                        <a:pt x="62" y="17"/>
                      </a:lnTo>
                      <a:lnTo>
                        <a:pt x="99" y="5"/>
                      </a:lnTo>
                      <a:lnTo>
                        <a:pt x="132" y="0"/>
                      </a:lnTo>
                      <a:lnTo>
                        <a:pt x="165" y="6"/>
                      </a:lnTo>
                      <a:lnTo>
                        <a:pt x="189" y="17"/>
                      </a:lnTo>
                      <a:lnTo>
                        <a:pt x="200" y="31"/>
                      </a:lnTo>
                      <a:lnTo>
                        <a:pt x="182" y="47"/>
                      </a:lnTo>
                      <a:lnTo>
                        <a:pt x="160" y="62"/>
                      </a:lnTo>
                      <a:lnTo>
                        <a:pt x="121" y="80"/>
                      </a:lnTo>
                      <a:lnTo>
                        <a:pt x="85" y="89"/>
                      </a:lnTo>
                      <a:lnTo>
                        <a:pt x="47" y="88"/>
                      </a:lnTo>
                      <a:lnTo>
                        <a:pt x="12" y="86"/>
                      </a:lnTo>
                      <a:lnTo>
                        <a:pt x="0" y="76"/>
                      </a:lnTo>
                      <a:lnTo>
                        <a:pt x="2" y="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9" name="Freeform 9"/>
                <p:cNvSpPr>
                  <a:spLocks/>
                </p:cNvSpPr>
                <p:nvPr/>
              </p:nvSpPr>
              <p:spPr bwMode="auto">
                <a:xfrm>
                  <a:off x="3167" y="3256"/>
                  <a:ext cx="229" cy="164"/>
                </a:xfrm>
                <a:custGeom>
                  <a:avLst/>
                  <a:gdLst>
                    <a:gd name="T0" fmla="*/ 1 w 229"/>
                    <a:gd name="T1" fmla="*/ 69 h 164"/>
                    <a:gd name="T2" fmla="*/ 38 w 229"/>
                    <a:gd name="T3" fmla="*/ 79 h 164"/>
                    <a:gd name="T4" fmla="*/ 81 w 229"/>
                    <a:gd name="T5" fmla="*/ 75 h 164"/>
                    <a:gd name="T6" fmla="*/ 123 w 229"/>
                    <a:gd name="T7" fmla="*/ 70 h 164"/>
                    <a:gd name="T8" fmla="*/ 162 w 229"/>
                    <a:gd name="T9" fmla="*/ 52 h 164"/>
                    <a:gd name="T10" fmla="*/ 185 w 229"/>
                    <a:gd name="T11" fmla="*/ 33 h 164"/>
                    <a:gd name="T12" fmla="*/ 189 w 229"/>
                    <a:gd name="T13" fmla="*/ 21 h 164"/>
                    <a:gd name="T14" fmla="*/ 181 w 229"/>
                    <a:gd name="T15" fmla="*/ 7 h 164"/>
                    <a:gd name="T16" fmla="*/ 190 w 229"/>
                    <a:gd name="T17" fmla="*/ 0 h 164"/>
                    <a:gd name="T18" fmla="*/ 219 w 229"/>
                    <a:gd name="T19" fmla="*/ 22 h 164"/>
                    <a:gd name="T20" fmla="*/ 229 w 229"/>
                    <a:gd name="T21" fmla="*/ 47 h 164"/>
                    <a:gd name="T22" fmla="*/ 229 w 229"/>
                    <a:gd name="T23" fmla="*/ 85 h 164"/>
                    <a:gd name="T24" fmla="*/ 227 w 229"/>
                    <a:gd name="T25" fmla="*/ 89 h 164"/>
                    <a:gd name="T26" fmla="*/ 219 w 229"/>
                    <a:gd name="T27" fmla="*/ 118 h 164"/>
                    <a:gd name="T28" fmla="*/ 200 w 229"/>
                    <a:gd name="T29" fmla="*/ 139 h 164"/>
                    <a:gd name="T30" fmla="*/ 197 w 229"/>
                    <a:gd name="T31" fmla="*/ 140 h 164"/>
                    <a:gd name="T32" fmla="*/ 161 w 229"/>
                    <a:gd name="T33" fmla="*/ 156 h 164"/>
                    <a:gd name="T34" fmla="*/ 128 w 229"/>
                    <a:gd name="T35" fmla="*/ 162 h 164"/>
                    <a:gd name="T36" fmla="*/ 125 w 229"/>
                    <a:gd name="T37" fmla="*/ 161 h 164"/>
                    <a:gd name="T38" fmla="*/ 95 w 229"/>
                    <a:gd name="T39" fmla="*/ 164 h 164"/>
                    <a:gd name="T40" fmla="*/ 67 w 229"/>
                    <a:gd name="T41" fmla="*/ 157 h 164"/>
                    <a:gd name="T42" fmla="*/ 64 w 229"/>
                    <a:gd name="T43" fmla="*/ 156 h 164"/>
                    <a:gd name="T44" fmla="*/ 42 w 229"/>
                    <a:gd name="T45" fmla="*/ 140 h 164"/>
                    <a:gd name="T46" fmla="*/ 17 w 229"/>
                    <a:gd name="T47" fmla="*/ 123 h 164"/>
                    <a:gd name="T48" fmla="*/ 6 w 229"/>
                    <a:gd name="T49" fmla="*/ 103 h 164"/>
                    <a:gd name="T50" fmla="*/ 0 w 229"/>
                    <a:gd name="T51" fmla="*/ 78 h 164"/>
                    <a:gd name="T52" fmla="*/ 1 w 229"/>
                    <a:gd name="T53" fmla="*/ 69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29"/>
                    <a:gd name="T82" fmla="*/ 0 h 164"/>
                    <a:gd name="T83" fmla="*/ 229 w 229"/>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29" h="164">
                      <a:moveTo>
                        <a:pt x="1" y="69"/>
                      </a:moveTo>
                      <a:lnTo>
                        <a:pt x="38" y="79"/>
                      </a:lnTo>
                      <a:lnTo>
                        <a:pt x="81" y="75"/>
                      </a:lnTo>
                      <a:lnTo>
                        <a:pt x="123" y="70"/>
                      </a:lnTo>
                      <a:lnTo>
                        <a:pt x="162" y="52"/>
                      </a:lnTo>
                      <a:lnTo>
                        <a:pt x="185" y="33"/>
                      </a:lnTo>
                      <a:lnTo>
                        <a:pt x="189" y="21"/>
                      </a:lnTo>
                      <a:lnTo>
                        <a:pt x="181" y="7"/>
                      </a:lnTo>
                      <a:lnTo>
                        <a:pt x="190" y="0"/>
                      </a:lnTo>
                      <a:lnTo>
                        <a:pt x="219" y="22"/>
                      </a:lnTo>
                      <a:lnTo>
                        <a:pt x="229" y="47"/>
                      </a:lnTo>
                      <a:lnTo>
                        <a:pt x="229" y="85"/>
                      </a:lnTo>
                      <a:lnTo>
                        <a:pt x="227" y="89"/>
                      </a:lnTo>
                      <a:lnTo>
                        <a:pt x="219" y="118"/>
                      </a:lnTo>
                      <a:lnTo>
                        <a:pt x="200" y="139"/>
                      </a:lnTo>
                      <a:lnTo>
                        <a:pt x="197" y="140"/>
                      </a:lnTo>
                      <a:lnTo>
                        <a:pt x="161" y="156"/>
                      </a:lnTo>
                      <a:lnTo>
                        <a:pt x="128" y="162"/>
                      </a:lnTo>
                      <a:lnTo>
                        <a:pt x="125" y="161"/>
                      </a:lnTo>
                      <a:lnTo>
                        <a:pt x="95" y="164"/>
                      </a:lnTo>
                      <a:lnTo>
                        <a:pt x="67" y="157"/>
                      </a:lnTo>
                      <a:lnTo>
                        <a:pt x="64" y="156"/>
                      </a:lnTo>
                      <a:lnTo>
                        <a:pt x="42" y="140"/>
                      </a:lnTo>
                      <a:lnTo>
                        <a:pt x="17" y="123"/>
                      </a:lnTo>
                      <a:lnTo>
                        <a:pt x="6" y="103"/>
                      </a:lnTo>
                      <a:lnTo>
                        <a:pt x="0" y="78"/>
                      </a:lnTo>
                      <a:lnTo>
                        <a:pt x="1" y="69"/>
                      </a:lnTo>
                      <a:close/>
                    </a:path>
                  </a:pathLst>
                </a:custGeom>
                <a:blipFill dpi="0" rotWithShape="0">
                  <a:blip r:embed="rId2"/>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0" name="Freeform 10"/>
                <p:cNvSpPr>
                  <a:spLocks/>
                </p:cNvSpPr>
                <p:nvPr/>
              </p:nvSpPr>
              <p:spPr bwMode="auto">
                <a:xfrm>
                  <a:off x="3156" y="3240"/>
                  <a:ext cx="247" cy="187"/>
                </a:xfrm>
                <a:custGeom>
                  <a:avLst/>
                  <a:gdLst>
                    <a:gd name="T0" fmla="*/ 88 w 247"/>
                    <a:gd name="T1" fmla="*/ 113 h 187"/>
                    <a:gd name="T2" fmla="*/ 156 w 247"/>
                    <a:gd name="T3" fmla="*/ 100 h 187"/>
                    <a:gd name="T4" fmla="*/ 205 w 247"/>
                    <a:gd name="T5" fmla="*/ 76 h 187"/>
                    <a:gd name="T6" fmla="*/ 222 w 247"/>
                    <a:gd name="T7" fmla="*/ 46 h 187"/>
                    <a:gd name="T8" fmla="*/ 237 w 247"/>
                    <a:gd name="T9" fmla="*/ 41 h 187"/>
                    <a:gd name="T10" fmla="*/ 247 w 247"/>
                    <a:gd name="T11" fmla="*/ 84 h 187"/>
                    <a:gd name="T12" fmla="*/ 234 w 247"/>
                    <a:gd name="T13" fmla="*/ 143 h 187"/>
                    <a:gd name="T14" fmla="*/ 206 w 247"/>
                    <a:gd name="T15" fmla="*/ 167 h 187"/>
                    <a:gd name="T16" fmla="*/ 163 w 247"/>
                    <a:gd name="T17" fmla="*/ 182 h 187"/>
                    <a:gd name="T18" fmla="*/ 114 w 247"/>
                    <a:gd name="T19" fmla="*/ 187 h 187"/>
                    <a:gd name="T20" fmla="*/ 76 w 247"/>
                    <a:gd name="T21" fmla="*/ 181 h 187"/>
                    <a:gd name="T22" fmla="*/ 43 w 247"/>
                    <a:gd name="T23" fmla="*/ 165 h 187"/>
                    <a:gd name="T24" fmla="*/ 15 w 247"/>
                    <a:gd name="T25" fmla="*/ 139 h 187"/>
                    <a:gd name="T26" fmla="*/ 0 w 247"/>
                    <a:gd name="T27" fmla="*/ 91 h 187"/>
                    <a:gd name="T28" fmla="*/ 9 w 247"/>
                    <a:gd name="T29" fmla="*/ 53 h 187"/>
                    <a:gd name="T30" fmla="*/ 38 w 247"/>
                    <a:gd name="T31" fmla="*/ 28 h 187"/>
                    <a:gd name="T32" fmla="*/ 86 w 247"/>
                    <a:gd name="T33" fmla="*/ 9 h 187"/>
                    <a:gd name="T34" fmla="*/ 132 w 247"/>
                    <a:gd name="T35" fmla="*/ 0 h 187"/>
                    <a:gd name="T36" fmla="*/ 178 w 247"/>
                    <a:gd name="T37" fmla="*/ 5 h 187"/>
                    <a:gd name="T38" fmla="*/ 202 w 247"/>
                    <a:gd name="T39" fmla="*/ 13 h 187"/>
                    <a:gd name="T40" fmla="*/ 197 w 247"/>
                    <a:gd name="T41" fmla="*/ 27 h 187"/>
                    <a:gd name="T42" fmla="*/ 143 w 247"/>
                    <a:gd name="T43" fmla="*/ 15 h 187"/>
                    <a:gd name="T44" fmla="*/ 98 w 247"/>
                    <a:gd name="T45" fmla="*/ 21 h 187"/>
                    <a:gd name="T46" fmla="*/ 53 w 247"/>
                    <a:gd name="T47" fmla="*/ 34 h 187"/>
                    <a:gd name="T48" fmla="*/ 24 w 247"/>
                    <a:gd name="T49" fmla="*/ 53 h 187"/>
                    <a:gd name="T50" fmla="*/ 16 w 247"/>
                    <a:gd name="T51" fmla="*/ 74 h 187"/>
                    <a:gd name="T52" fmla="*/ 38 w 247"/>
                    <a:gd name="T53" fmla="*/ 86 h 187"/>
                    <a:gd name="T54" fmla="*/ 64 w 247"/>
                    <a:gd name="T55" fmla="*/ 86 h 187"/>
                    <a:gd name="T56" fmla="*/ 130 w 247"/>
                    <a:gd name="T57" fmla="*/ 77 h 187"/>
                    <a:gd name="T58" fmla="*/ 172 w 247"/>
                    <a:gd name="T59" fmla="*/ 62 h 187"/>
                    <a:gd name="T60" fmla="*/ 194 w 247"/>
                    <a:gd name="T61" fmla="*/ 43 h 187"/>
                    <a:gd name="T62" fmla="*/ 209 w 247"/>
                    <a:gd name="T63" fmla="*/ 20 h 187"/>
                    <a:gd name="T64" fmla="*/ 207 w 247"/>
                    <a:gd name="T65" fmla="*/ 48 h 187"/>
                    <a:gd name="T66" fmla="*/ 157 w 247"/>
                    <a:gd name="T67" fmla="*/ 83 h 187"/>
                    <a:gd name="T68" fmla="*/ 96 w 247"/>
                    <a:gd name="T69" fmla="*/ 98 h 187"/>
                    <a:gd name="T70" fmla="*/ 38 w 247"/>
                    <a:gd name="T71" fmla="*/ 100 h 187"/>
                    <a:gd name="T72" fmla="*/ 20 w 247"/>
                    <a:gd name="T73" fmla="*/ 96 h 187"/>
                    <a:gd name="T74" fmla="*/ 30 w 247"/>
                    <a:gd name="T75" fmla="*/ 125 h 187"/>
                    <a:gd name="T76" fmla="*/ 64 w 247"/>
                    <a:gd name="T77" fmla="*/ 155 h 187"/>
                    <a:gd name="T78" fmla="*/ 104 w 247"/>
                    <a:gd name="T79" fmla="*/ 170 h 187"/>
                    <a:gd name="T80" fmla="*/ 149 w 247"/>
                    <a:gd name="T81" fmla="*/ 169 h 187"/>
                    <a:gd name="T82" fmla="*/ 194 w 247"/>
                    <a:gd name="T83" fmla="*/ 154 h 187"/>
                    <a:gd name="T84" fmla="*/ 222 w 247"/>
                    <a:gd name="T85" fmla="*/ 132 h 187"/>
                    <a:gd name="T86" fmla="*/ 232 w 247"/>
                    <a:gd name="T87" fmla="*/ 97 h 187"/>
                    <a:gd name="T88" fmla="*/ 228 w 247"/>
                    <a:gd name="T89" fmla="*/ 63 h 187"/>
                    <a:gd name="T90" fmla="*/ 209 w 247"/>
                    <a:gd name="T91" fmla="*/ 92 h 187"/>
                    <a:gd name="T92" fmla="*/ 168 w 247"/>
                    <a:gd name="T93" fmla="*/ 113 h 187"/>
                    <a:gd name="T94" fmla="*/ 126 w 247"/>
                    <a:gd name="T95" fmla="*/ 125 h 187"/>
                    <a:gd name="T96" fmla="*/ 74 w 247"/>
                    <a:gd name="T97" fmla="*/ 126 h 187"/>
                    <a:gd name="T98" fmla="*/ 30 w 247"/>
                    <a:gd name="T99" fmla="*/ 110 h 18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47"/>
                    <a:gd name="T151" fmla="*/ 0 h 187"/>
                    <a:gd name="T152" fmla="*/ 247 w 247"/>
                    <a:gd name="T153" fmla="*/ 187 h 18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47" h="187">
                      <a:moveTo>
                        <a:pt x="61" y="112"/>
                      </a:moveTo>
                      <a:lnTo>
                        <a:pt x="88" y="113"/>
                      </a:lnTo>
                      <a:lnTo>
                        <a:pt x="124" y="110"/>
                      </a:lnTo>
                      <a:lnTo>
                        <a:pt x="156" y="100"/>
                      </a:lnTo>
                      <a:lnTo>
                        <a:pt x="184" y="88"/>
                      </a:lnTo>
                      <a:lnTo>
                        <a:pt x="205" y="76"/>
                      </a:lnTo>
                      <a:lnTo>
                        <a:pt x="217" y="58"/>
                      </a:lnTo>
                      <a:lnTo>
                        <a:pt x="222" y="46"/>
                      </a:lnTo>
                      <a:lnTo>
                        <a:pt x="220" y="29"/>
                      </a:lnTo>
                      <a:lnTo>
                        <a:pt x="237" y="41"/>
                      </a:lnTo>
                      <a:lnTo>
                        <a:pt x="243" y="57"/>
                      </a:lnTo>
                      <a:lnTo>
                        <a:pt x="247" y="84"/>
                      </a:lnTo>
                      <a:lnTo>
                        <a:pt x="242" y="118"/>
                      </a:lnTo>
                      <a:lnTo>
                        <a:pt x="234" y="143"/>
                      </a:lnTo>
                      <a:lnTo>
                        <a:pt x="225" y="156"/>
                      </a:lnTo>
                      <a:lnTo>
                        <a:pt x="206" y="167"/>
                      </a:lnTo>
                      <a:lnTo>
                        <a:pt x="186" y="174"/>
                      </a:lnTo>
                      <a:lnTo>
                        <a:pt x="163" y="182"/>
                      </a:lnTo>
                      <a:lnTo>
                        <a:pt x="142" y="185"/>
                      </a:lnTo>
                      <a:lnTo>
                        <a:pt x="114" y="187"/>
                      </a:lnTo>
                      <a:lnTo>
                        <a:pt x="92" y="183"/>
                      </a:lnTo>
                      <a:lnTo>
                        <a:pt x="76" y="181"/>
                      </a:lnTo>
                      <a:lnTo>
                        <a:pt x="59" y="173"/>
                      </a:lnTo>
                      <a:lnTo>
                        <a:pt x="43" y="165"/>
                      </a:lnTo>
                      <a:lnTo>
                        <a:pt x="29" y="153"/>
                      </a:lnTo>
                      <a:lnTo>
                        <a:pt x="15" y="139"/>
                      </a:lnTo>
                      <a:lnTo>
                        <a:pt x="6" y="122"/>
                      </a:lnTo>
                      <a:lnTo>
                        <a:pt x="0" y="91"/>
                      </a:lnTo>
                      <a:lnTo>
                        <a:pt x="1" y="69"/>
                      </a:lnTo>
                      <a:lnTo>
                        <a:pt x="9" y="53"/>
                      </a:lnTo>
                      <a:lnTo>
                        <a:pt x="21" y="39"/>
                      </a:lnTo>
                      <a:lnTo>
                        <a:pt x="38" y="28"/>
                      </a:lnTo>
                      <a:lnTo>
                        <a:pt x="59" y="18"/>
                      </a:lnTo>
                      <a:lnTo>
                        <a:pt x="86" y="9"/>
                      </a:lnTo>
                      <a:lnTo>
                        <a:pt x="107" y="5"/>
                      </a:lnTo>
                      <a:lnTo>
                        <a:pt x="132" y="0"/>
                      </a:lnTo>
                      <a:lnTo>
                        <a:pt x="159" y="0"/>
                      </a:lnTo>
                      <a:lnTo>
                        <a:pt x="178" y="5"/>
                      </a:lnTo>
                      <a:lnTo>
                        <a:pt x="195" y="9"/>
                      </a:lnTo>
                      <a:lnTo>
                        <a:pt x="202" y="13"/>
                      </a:lnTo>
                      <a:lnTo>
                        <a:pt x="203" y="19"/>
                      </a:lnTo>
                      <a:lnTo>
                        <a:pt x="197" y="27"/>
                      </a:lnTo>
                      <a:lnTo>
                        <a:pt x="169" y="18"/>
                      </a:lnTo>
                      <a:lnTo>
                        <a:pt x="143" y="15"/>
                      </a:lnTo>
                      <a:lnTo>
                        <a:pt x="121" y="16"/>
                      </a:lnTo>
                      <a:lnTo>
                        <a:pt x="98" y="21"/>
                      </a:lnTo>
                      <a:lnTo>
                        <a:pt x="73" y="27"/>
                      </a:lnTo>
                      <a:lnTo>
                        <a:pt x="53" y="34"/>
                      </a:lnTo>
                      <a:lnTo>
                        <a:pt x="34" y="43"/>
                      </a:lnTo>
                      <a:lnTo>
                        <a:pt x="24" y="53"/>
                      </a:lnTo>
                      <a:lnTo>
                        <a:pt x="17" y="64"/>
                      </a:lnTo>
                      <a:lnTo>
                        <a:pt x="16" y="74"/>
                      </a:lnTo>
                      <a:lnTo>
                        <a:pt x="20" y="81"/>
                      </a:lnTo>
                      <a:lnTo>
                        <a:pt x="38" y="86"/>
                      </a:lnTo>
                      <a:lnTo>
                        <a:pt x="41" y="86"/>
                      </a:lnTo>
                      <a:lnTo>
                        <a:pt x="64" y="86"/>
                      </a:lnTo>
                      <a:lnTo>
                        <a:pt x="101" y="83"/>
                      </a:lnTo>
                      <a:lnTo>
                        <a:pt x="130" y="77"/>
                      </a:lnTo>
                      <a:lnTo>
                        <a:pt x="154" y="72"/>
                      </a:lnTo>
                      <a:lnTo>
                        <a:pt x="172" y="62"/>
                      </a:lnTo>
                      <a:lnTo>
                        <a:pt x="186" y="53"/>
                      </a:lnTo>
                      <a:lnTo>
                        <a:pt x="194" y="43"/>
                      </a:lnTo>
                      <a:lnTo>
                        <a:pt x="201" y="25"/>
                      </a:lnTo>
                      <a:lnTo>
                        <a:pt x="209" y="20"/>
                      </a:lnTo>
                      <a:lnTo>
                        <a:pt x="216" y="27"/>
                      </a:lnTo>
                      <a:lnTo>
                        <a:pt x="207" y="48"/>
                      </a:lnTo>
                      <a:lnTo>
                        <a:pt x="186" y="67"/>
                      </a:lnTo>
                      <a:lnTo>
                        <a:pt x="157" y="83"/>
                      </a:lnTo>
                      <a:lnTo>
                        <a:pt x="127" y="90"/>
                      </a:lnTo>
                      <a:lnTo>
                        <a:pt x="96" y="98"/>
                      </a:lnTo>
                      <a:lnTo>
                        <a:pt x="64" y="101"/>
                      </a:lnTo>
                      <a:lnTo>
                        <a:pt x="38" y="100"/>
                      </a:lnTo>
                      <a:lnTo>
                        <a:pt x="34" y="100"/>
                      </a:lnTo>
                      <a:lnTo>
                        <a:pt x="20" y="96"/>
                      </a:lnTo>
                      <a:lnTo>
                        <a:pt x="21" y="107"/>
                      </a:lnTo>
                      <a:lnTo>
                        <a:pt x="30" y="125"/>
                      </a:lnTo>
                      <a:lnTo>
                        <a:pt x="43" y="144"/>
                      </a:lnTo>
                      <a:lnTo>
                        <a:pt x="64" y="155"/>
                      </a:lnTo>
                      <a:lnTo>
                        <a:pt x="81" y="167"/>
                      </a:lnTo>
                      <a:lnTo>
                        <a:pt x="104" y="170"/>
                      </a:lnTo>
                      <a:lnTo>
                        <a:pt x="127" y="171"/>
                      </a:lnTo>
                      <a:lnTo>
                        <a:pt x="149" y="169"/>
                      </a:lnTo>
                      <a:lnTo>
                        <a:pt x="173" y="163"/>
                      </a:lnTo>
                      <a:lnTo>
                        <a:pt x="194" y="154"/>
                      </a:lnTo>
                      <a:lnTo>
                        <a:pt x="213" y="144"/>
                      </a:lnTo>
                      <a:lnTo>
                        <a:pt x="222" y="132"/>
                      </a:lnTo>
                      <a:lnTo>
                        <a:pt x="230" y="116"/>
                      </a:lnTo>
                      <a:lnTo>
                        <a:pt x="232" y="97"/>
                      </a:lnTo>
                      <a:lnTo>
                        <a:pt x="233" y="78"/>
                      </a:lnTo>
                      <a:lnTo>
                        <a:pt x="228" y="63"/>
                      </a:lnTo>
                      <a:lnTo>
                        <a:pt x="221" y="81"/>
                      </a:lnTo>
                      <a:lnTo>
                        <a:pt x="209" y="92"/>
                      </a:lnTo>
                      <a:lnTo>
                        <a:pt x="192" y="104"/>
                      </a:lnTo>
                      <a:lnTo>
                        <a:pt x="168" y="113"/>
                      </a:lnTo>
                      <a:lnTo>
                        <a:pt x="147" y="121"/>
                      </a:lnTo>
                      <a:lnTo>
                        <a:pt x="126" y="125"/>
                      </a:lnTo>
                      <a:lnTo>
                        <a:pt x="100" y="130"/>
                      </a:lnTo>
                      <a:lnTo>
                        <a:pt x="74" y="126"/>
                      </a:lnTo>
                      <a:lnTo>
                        <a:pt x="48" y="123"/>
                      </a:lnTo>
                      <a:lnTo>
                        <a:pt x="30" y="110"/>
                      </a:lnTo>
                      <a:lnTo>
                        <a:pt x="61" y="112"/>
                      </a:lnTo>
                      <a:close/>
                    </a:path>
                  </a:pathLst>
                </a:custGeom>
                <a:solidFill>
                  <a:srgbClr val="99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1" name="Freeform 11"/>
                <p:cNvSpPr>
                  <a:spLocks/>
                </p:cNvSpPr>
                <p:nvPr/>
              </p:nvSpPr>
              <p:spPr bwMode="auto">
                <a:xfrm>
                  <a:off x="3170" y="3173"/>
                  <a:ext cx="180" cy="182"/>
                </a:xfrm>
                <a:custGeom>
                  <a:avLst/>
                  <a:gdLst>
                    <a:gd name="T0" fmla="*/ 109 w 180"/>
                    <a:gd name="T1" fmla="*/ 2 h 182"/>
                    <a:gd name="T2" fmla="*/ 132 w 180"/>
                    <a:gd name="T3" fmla="*/ 11 h 182"/>
                    <a:gd name="T4" fmla="*/ 135 w 180"/>
                    <a:gd name="T5" fmla="*/ 13 h 182"/>
                    <a:gd name="T6" fmla="*/ 158 w 180"/>
                    <a:gd name="T7" fmla="*/ 33 h 182"/>
                    <a:gd name="T8" fmla="*/ 172 w 180"/>
                    <a:gd name="T9" fmla="*/ 56 h 182"/>
                    <a:gd name="T10" fmla="*/ 180 w 180"/>
                    <a:gd name="T11" fmla="*/ 80 h 182"/>
                    <a:gd name="T12" fmla="*/ 179 w 180"/>
                    <a:gd name="T13" fmla="*/ 86 h 182"/>
                    <a:gd name="T14" fmla="*/ 146 w 180"/>
                    <a:gd name="T15" fmla="*/ 73 h 182"/>
                    <a:gd name="T16" fmla="*/ 135 w 180"/>
                    <a:gd name="T17" fmla="*/ 71 h 182"/>
                    <a:gd name="T18" fmla="*/ 135 w 180"/>
                    <a:gd name="T19" fmla="*/ 52 h 182"/>
                    <a:gd name="T20" fmla="*/ 129 w 180"/>
                    <a:gd name="T21" fmla="*/ 37 h 182"/>
                    <a:gd name="T22" fmla="*/ 119 w 180"/>
                    <a:gd name="T23" fmla="*/ 24 h 182"/>
                    <a:gd name="T24" fmla="*/ 99 w 180"/>
                    <a:gd name="T25" fmla="*/ 15 h 182"/>
                    <a:gd name="T26" fmla="*/ 83 w 180"/>
                    <a:gd name="T27" fmla="*/ 11 h 182"/>
                    <a:gd name="T28" fmla="*/ 65 w 180"/>
                    <a:gd name="T29" fmla="*/ 13 h 182"/>
                    <a:gd name="T30" fmla="*/ 46 w 180"/>
                    <a:gd name="T31" fmla="*/ 21 h 182"/>
                    <a:gd name="T32" fmla="*/ 32 w 180"/>
                    <a:gd name="T33" fmla="*/ 33 h 182"/>
                    <a:gd name="T34" fmla="*/ 24 w 180"/>
                    <a:gd name="T35" fmla="*/ 59 h 182"/>
                    <a:gd name="T36" fmla="*/ 20 w 180"/>
                    <a:gd name="T37" fmla="*/ 92 h 182"/>
                    <a:gd name="T38" fmla="*/ 22 w 180"/>
                    <a:gd name="T39" fmla="*/ 123 h 182"/>
                    <a:gd name="T40" fmla="*/ 28 w 180"/>
                    <a:gd name="T41" fmla="*/ 143 h 182"/>
                    <a:gd name="T42" fmla="*/ 34 w 180"/>
                    <a:gd name="T43" fmla="*/ 160 h 182"/>
                    <a:gd name="T44" fmla="*/ 49 w 180"/>
                    <a:gd name="T45" fmla="*/ 182 h 182"/>
                    <a:gd name="T46" fmla="*/ 22 w 180"/>
                    <a:gd name="T47" fmla="*/ 180 h 182"/>
                    <a:gd name="T48" fmla="*/ 15 w 180"/>
                    <a:gd name="T49" fmla="*/ 175 h 182"/>
                    <a:gd name="T50" fmla="*/ 7 w 180"/>
                    <a:gd name="T51" fmla="*/ 155 h 182"/>
                    <a:gd name="T52" fmla="*/ 0 w 180"/>
                    <a:gd name="T53" fmla="*/ 128 h 182"/>
                    <a:gd name="T54" fmla="*/ 0 w 180"/>
                    <a:gd name="T55" fmla="*/ 99 h 182"/>
                    <a:gd name="T56" fmla="*/ 1 w 180"/>
                    <a:gd name="T57" fmla="*/ 74 h 182"/>
                    <a:gd name="T58" fmla="*/ 9 w 180"/>
                    <a:gd name="T59" fmla="*/ 47 h 182"/>
                    <a:gd name="T60" fmla="*/ 20 w 180"/>
                    <a:gd name="T61" fmla="*/ 29 h 182"/>
                    <a:gd name="T62" fmla="*/ 39 w 180"/>
                    <a:gd name="T63" fmla="*/ 14 h 182"/>
                    <a:gd name="T64" fmla="*/ 70 w 180"/>
                    <a:gd name="T65" fmla="*/ 4 h 182"/>
                    <a:gd name="T66" fmla="*/ 93 w 180"/>
                    <a:gd name="T67" fmla="*/ 0 h 182"/>
                    <a:gd name="T68" fmla="*/ 109 w 180"/>
                    <a:gd name="T69" fmla="*/ 2 h 1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0"/>
                    <a:gd name="T106" fmla="*/ 0 h 182"/>
                    <a:gd name="T107" fmla="*/ 180 w 180"/>
                    <a:gd name="T108" fmla="*/ 182 h 1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0" h="182">
                      <a:moveTo>
                        <a:pt x="109" y="2"/>
                      </a:moveTo>
                      <a:lnTo>
                        <a:pt x="132" y="11"/>
                      </a:lnTo>
                      <a:lnTo>
                        <a:pt x="135" y="13"/>
                      </a:lnTo>
                      <a:lnTo>
                        <a:pt x="158" y="33"/>
                      </a:lnTo>
                      <a:lnTo>
                        <a:pt x="172" y="56"/>
                      </a:lnTo>
                      <a:lnTo>
                        <a:pt x="180" y="80"/>
                      </a:lnTo>
                      <a:lnTo>
                        <a:pt x="179" y="86"/>
                      </a:lnTo>
                      <a:lnTo>
                        <a:pt x="146" y="73"/>
                      </a:lnTo>
                      <a:lnTo>
                        <a:pt x="135" y="71"/>
                      </a:lnTo>
                      <a:lnTo>
                        <a:pt x="135" y="52"/>
                      </a:lnTo>
                      <a:lnTo>
                        <a:pt x="129" y="37"/>
                      </a:lnTo>
                      <a:lnTo>
                        <a:pt x="119" y="24"/>
                      </a:lnTo>
                      <a:lnTo>
                        <a:pt x="99" y="15"/>
                      </a:lnTo>
                      <a:lnTo>
                        <a:pt x="83" y="11"/>
                      </a:lnTo>
                      <a:lnTo>
                        <a:pt x="65" y="13"/>
                      </a:lnTo>
                      <a:lnTo>
                        <a:pt x="46" y="21"/>
                      </a:lnTo>
                      <a:lnTo>
                        <a:pt x="32" y="33"/>
                      </a:lnTo>
                      <a:lnTo>
                        <a:pt x="24" y="59"/>
                      </a:lnTo>
                      <a:lnTo>
                        <a:pt x="20" y="92"/>
                      </a:lnTo>
                      <a:lnTo>
                        <a:pt x="22" y="123"/>
                      </a:lnTo>
                      <a:lnTo>
                        <a:pt x="28" y="143"/>
                      </a:lnTo>
                      <a:lnTo>
                        <a:pt x="34" y="160"/>
                      </a:lnTo>
                      <a:lnTo>
                        <a:pt x="49" y="182"/>
                      </a:lnTo>
                      <a:lnTo>
                        <a:pt x="22" y="180"/>
                      </a:lnTo>
                      <a:lnTo>
                        <a:pt x="15" y="175"/>
                      </a:lnTo>
                      <a:lnTo>
                        <a:pt x="7" y="155"/>
                      </a:lnTo>
                      <a:lnTo>
                        <a:pt x="0" y="128"/>
                      </a:lnTo>
                      <a:lnTo>
                        <a:pt x="0" y="99"/>
                      </a:lnTo>
                      <a:lnTo>
                        <a:pt x="1" y="74"/>
                      </a:lnTo>
                      <a:lnTo>
                        <a:pt x="9" y="47"/>
                      </a:lnTo>
                      <a:lnTo>
                        <a:pt x="20" y="29"/>
                      </a:lnTo>
                      <a:lnTo>
                        <a:pt x="39" y="14"/>
                      </a:lnTo>
                      <a:lnTo>
                        <a:pt x="70" y="4"/>
                      </a:lnTo>
                      <a:lnTo>
                        <a:pt x="93" y="0"/>
                      </a:lnTo>
                      <a:lnTo>
                        <a:pt x="109" y="2"/>
                      </a:lnTo>
                      <a:close/>
                    </a:path>
                  </a:pathLst>
                </a:custGeom>
                <a:solidFill>
                  <a:srgbClr val="C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03552" name="Group 12"/>
                <p:cNvGrpSpPr>
                  <a:grpSpLocks/>
                </p:cNvGrpSpPr>
                <p:nvPr/>
              </p:nvGrpSpPr>
              <p:grpSpPr bwMode="auto">
                <a:xfrm>
                  <a:off x="3191" y="3248"/>
                  <a:ext cx="92" cy="94"/>
                  <a:chOff x="3191" y="3248"/>
                  <a:chExt cx="92" cy="94"/>
                </a:xfrm>
              </p:grpSpPr>
              <p:sp>
                <p:nvSpPr>
                  <p:cNvPr id="103557" name="Freeform 13"/>
                  <p:cNvSpPr>
                    <a:spLocks/>
                  </p:cNvSpPr>
                  <p:nvPr/>
                </p:nvSpPr>
                <p:spPr bwMode="auto">
                  <a:xfrm>
                    <a:off x="3191" y="3248"/>
                    <a:ext cx="92" cy="94"/>
                  </a:xfrm>
                  <a:custGeom>
                    <a:avLst/>
                    <a:gdLst>
                      <a:gd name="T0" fmla="*/ 20 w 92"/>
                      <a:gd name="T1" fmla="*/ 22 h 94"/>
                      <a:gd name="T2" fmla="*/ 23 w 92"/>
                      <a:gd name="T3" fmla="*/ 8 h 94"/>
                      <a:gd name="T4" fmla="*/ 33 w 92"/>
                      <a:gd name="T5" fmla="*/ 1 h 94"/>
                      <a:gd name="T6" fmla="*/ 43 w 92"/>
                      <a:gd name="T7" fmla="*/ 0 h 94"/>
                      <a:gd name="T8" fmla="*/ 52 w 92"/>
                      <a:gd name="T9" fmla="*/ 7 h 94"/>
                      <a:gd name="T10" fmla="*/ 57 w 92"/>
                      <a:gd name="T11" fmla="*/ 18 h 94"/>
                      <a:gd name="T12" fmla="*/ 71 w 92"/>
                      <a:gd name="T13" fmla="*/ 16 h 94"/>
                      <a:gd name="T14" fmla="*/ 85 w 92"/>
                      <a:gd name="T15" fmla="*/ 20 h 94"/>
                      <a:gd name="T16" fmla="*/ 88 w 92"/>
                      <a:gd name="T17" fmla="*/ 20 h 94"/>
                      <a:gd name="T18" fmla="*/ 92 w 92"/>
                      <a:gd name="T19" fmla="*/ 32 h 94"/>
                      <a:gd name="T20" fmla="*/ 88 w 92"/>
                      <a:gd name="T21" fmla="*/ 43 h 94"/>
                      <a:gd name="T22" fmla="*/ 79 w 92"/>
                      <a:gd name="T23" fmla="*/ 53 h 94"/>
                      <a:gd name="T24" fmla="*/ 74 w 92"/>
                      <a:gd name="T25" fmla="*/ 55 h 94"/>
                      <a:gd name="T26" fmla="*/ 77 w 92"/>
                      <a:gd name="T27" fmla="*/ 65 h 94"/>
                      <a:gd name="T28" fmla="*/ 73 w 92"/>
                      <a:gd name="T29" fmla="*/ 76 h 94"/>
                      <a:gd name="T30" fmla="*/ 66 w 92"/>
                      <a:gd name="T31" fmla="*/ 85 h 94"/>
                      <a:gd name="T32" fmla="*/ 55 w 92"/>
                      <a:gd name="T33" fmla="*/ 92 h 94"/>
                      <a:gd name="T34" fmla="*/ 52 w 92"/>
                      <a:gd name="T35" fmla="*/ 94 h 94"/>
                      <a:gd name="T36" fmla="*/ 39 w 92"/>
                      <a:gd name="T37" fmla="*/ 93 h 94"/>
                      <a:gd name="T38" fmla="*/ 29 w 92"/>
                      <a:gd name="T39" fmla="*/ 85 h 94"/>
                      <a:gd name="T40" fmla="*/ 24 w 92"/>
                      <a:gd name="T41" fmla="*/ 82 h 94"/>
                      <a:gd name="T42" fmla="*/ 12 w 92"/>
                      <a:gd name="T43" fmla="*/ 81 h 94"/>
                      <a:gd name="T44" fmla="*/ 2 w 92"/>
                      <a:gd name="T45" fmla="*/ 69 h 94"/>
                      <a:gd name="T46" fmla="*/ 0 w 92"/>
                      <a:gd name="T47" fmla="*/ 56 h 94"/>
                      <a:gd name="T48" fmla="*/ 3 w 92"/>
                      <a:gd name="T49" fmla="*/ 44 h 94"/>
                      <a:gd name="T50" fmla="*/ 8 w 92"/>
                      <a:gd name="T51" fmla="*/ 41 h 94"/>
                      <a:gd name="T52" fmla="*/ 2 w 92"/>
                      <a:gd name="T53" fmla="*/ 32 h 94"/>
                      <a:gd name="T54" fmla="*/ 8 w 92"/>
                      <a:gd name="T55" fmla="*/ 25 h 94"/>
                      <a:gd name="T56" fmla="*/ 13 w 92"/>
                      <a:gd name="T57" fmla="*/ 22 h 94"/>
                      <a:gd name="T58" fmla="*/ 20 w 92"/>
                      <a:gd name="T59" fmla="*/ 2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2"/>
                      <a:gd name="T91" fmla="*/ 0 h 94"/>
                      <a:gd name="T92" fmla="*/ 92 w 92"/>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2" h="94">
                        <a:moveTo>
                          <a:pt x="20" y="22"/>
                        </a:moveTo>
                        <a:lnTo>
                          <a:pt x="23" y="8"/>
                        </a:lnTo>
                        <a:lnTo>
                          <a:pt x="33" y="1"/>
                        </a:lnTo>
                        <a:lnTo>
                          <a:pt x="43" y="0"/>
                        </a:lnTo>
                        <a:lnTo>
                          <a:pt x="52" y="7"/>
                        </a:lnTo>
                        <a:lnTo>
                          <a:pt x="57" y="18"/>
                        </a:lnTo>
                        <a:lnTo>
                          <a:pt x="71" y="16"/>
                        </a:lnTo>
                        <a:lnTo>
                          <a:pt x="85" y="20"/>
                        </a:lnTo>
                        <a:lnTo>
                          <a:pt x="88" y="20"/>
                        </a:lnTo>
                        <a:lnTo>
                          <a:pt x="92" y="32"/>
                        </a:lnTo>
                        <a:lnTo>
                          <a:pt x="88" y="43"/>
                        </a:lnTo>
                        <a:lnTo>
                          <a:pt x="79" y="53"/>
                        </a:lnTo>
                        <a:lnTo>
                          <a:pt x="74" y="55"/>
                        </a:lnTo>
                        <a:lnTo>
                          <a:pt x="77" y="65"/>
                        </a:lnTo>
                        <a:lnTo>
                          <a:pt x="73" y="76"/>
                        </a:lnTo>
                        <a:lnTo>
                          <a:pt x="66" y="85"/>
                        </a:lnTo>
                        <a:lnTo>
                          <a:pt x="55" y="92"/>
                        </a:lnTo>
                        <a:lnTo>
                          <a:pt x="52" y="94"/>
                        </a:lnTo>
                        <a:lnTo>
                          <a:pt x="39" y="93"/>
                        </a:lnTo>
                        <a:lnTo>
                          <a:pt x="29" y="85"/>
                        </a:lnTo>
                        <a:lnTo>
                          <a:pt x="24" y="82"/>
                        </a:lnTo>
                        <a:lnTo>
                          <a:pt x="12" y="81"/>
                        </a:lnTo>
                        <a:lnTo>
                          <a:pt x="2" y="69"/>
                        </a:lnTo>
                        <a:lnTo>
                          <a:pt x="0" y="56"/>
                        </a:lnTo>
                        <a:lnTo>
                          <a:pt x="3" y="44"/>
                        </a:lnTo>
                        <a:lnTo>
                          <a:pt x="8" y="41"/>
                        </a:lnTo>
                        <a:lnTo>
                          <a:pt x="2" y="32"/>
                        </a:lnTo>
                        <a:lnTo>
                          <a:pt x="8" y="25"/>
                        </a:lnTo>
                        <a:lnTo>
                          <a:pt x="13" y="22"/>
                        </a:lnTo>
                        <a:lnTo>
                          <a:pt x="20" y="22"/>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8" name="Freeform 14"/>
                  <p:cNvSpPr>
                    <a:spLocks/>
                  </p:cNvSpPr>
                  <p:nvPr/>
                </p:nvSpPr>
                <p:spPr bwMode="auto">
                  <a:xfrm>
                    <a:off x="3205" y="3254"/>
                    <a:ext cx="67" cy="76"/>
                  </a:xfrm>
                  <a:custGeom>
                    <a:avLst/>
                    <a:gdLst>
                      <a:gd name="T0" fmla="*/ 21 w 67"/>
                      <a:gd name="T1" fmla="*/ 35 h 76"/>
                      <a:gd name="T2" fmla="*/ 18 w 67"/>
                      <a:gd name="T3" fmla="*/ 25 h 76"/>
                      <a:gd name="T4" fmla="*/ 14 w 67"/>
                      <a:gd name="T5" fmla="*/ 15 h 76"/>
                      <a:gd name="T6" fmla="*/ 18 w 67"/>
                      <a:gd name="T7" fmla="*/ 6 h 76"/>
                      <a:gd name="T8" fmla="*/ 23 w 67"/>
                      <a:gd name="T9" fmla="*/ 0 h 76"/>
                      <a:gd name="T10" fmla="*/ 28 w 67"/>
                      <a:gd name="T11" fmla="*/ 2 h 76"/>
                      <a:gd name="T12" fmla="*/ 33 w 67"/>
                      <a:gd name="T13" fmla="*/ 5 h 76"/>
                      <a:gd name="T14" fmla="*/ 34 w 67"/>
                      <a:gd name="T15" fmla="*/ 13 h 76"/>
                      <a:gd name="T16" fmla="*/ 32 w 67"/>
                      <a:gd name="T17" fmla="*/ 21 h 76"/>
                      <a:gd name="T18" fmla="*/ 32 w 67"/>
                      <a:gd name="T19" fmla="*/ 29 h 76"/>
                      <a:gd name="T20" fmla="*/ 37 w 67"/>
                      <a:gd name="T21" fmla="*/ 27 h 76"/>
                      <a:gd name="T22" fmla="*/ 41 w 67"/>
                      <a:gd name="T23" fmla="*/ 20 h 76"/>
                      <a:gd name="T24" fmla="*/ 48 w 67"/>
                      <a:gd name="T25" fmla="*/ 16 h 76"/>
                      <a:gd name="T26" fmla="*/ 51 w 67"/>
                      <a:gd name="T27" fmla="*/ 16 h 76"/>
                      <a:gd name="T28" fmla="*/ 58 w 67"/>
                      <a:gd name="T29" fmla="*/ 15 h 76"/>
                      <a:gd name="T30" fmla="*/ 63 w 67"/>
                      <a:gd name="T31" fmla="*/ 19 h 76"/>
                      <a:gd name="T32" fmla="*/ 67 w 67"/>
                      <a:gd name="T33" fmla="*/ 28 h 76"/>
                      <a:gd name="T34" fmla="*/ 64 w 67"/>
                      <a:gd name="T35" fmla="*/ 37 h 76"/>
                      <a:gd name="T36" fmla="*/ 56 w 67"/>
                      <a:gd name="T37" fmla="*/ 42 h 76"/>
                      <a:gd name="T38" fmla="*/ 46 w 67"/>
                      <a:gd name="T39" fmla="*/ 42 h 76"/>
                      <a:gd name="T40" fmla="*/ 38 w 67"/>
                      <a:gd name="T41" fmla="*/ 40 h 76"/>
                      <a:gd name="T42" fmla="*/ 39 w 67"/>
                      <a:gd name="T43" fmla="*/ 47 h 76"/>
                      <a:gd name="T44" fmla="*/ 48 w 67"/>
                      <a:gd name="T45" fmla="*/ 49 h 76"/>
                      <a:gd name="T46" fmla="*/ 55 w 67"/>
                      <a:gd name="T47" fmla="*/ 54 h 76"/>
                      <a:gd name="T48" fmla="*/ 53 w 67"/>
                      <a:gd name="T49" fmla="*/ 65 h 76"/>
                      <a:gd name="T50" fmla="*/ 46 w 67"/>
                      <a:gd name="T51" fmla="*/ 74 h 76"/>
                      <a:gd name="T52" fmla="*/ 36 w 67"/>
                      <a:gd name="T53" fmla="*/ 76 h 76"/>
                      <a:gd name="T54" fmla="*/ 28 w 67"/>
                      <a:gd name="T55" fmla="*/ 72 h 76"/>
                      <a:gd name="T56" fmla="*/ 23 w 67"/>
                      <a:gd name="T57" fmla="*/ 64 h 76"/>
                      <a:gd name="T58" fmla="*/ 27 w 67"/>
                      <a:gd name="T59" fmla="*/ 56 h 76"/>
                      <a:gd name="T60" fmla="*/ 30 w 67"/>
                      <a:gd name="T61" fmla="*/ 48 h 76"/>
                      <a:gd name="T62" fmla="*/ 25 w 67"/>
                      <a:gd name="T63" fmla="*/ 46 h 76"/>
                      <a:gd name="T64" fmla="*/ 23 w 67"/>
                      <a:gd name="T65" fmla="*/ 55 h 76"/>
                      <a:gd name="T66" fmla="*/ 18 w 67"/>
                      <a:gd name="T67" fmla="*/ 62 h 76"/>
                      <a:gd name="T68" fmla="*/ 7 w 67"/>
                      <a:gd name="T69" fmla="*/ 63 h 76"/>
                      <a:gd name="T70" fmla="*/ 0 w 67"/>
                      <a:gd name="T71" fmla="*/ 57 h 76"/>
                      <a:gd name="T72" fmla="*/ 0 w 67"/>
                      <a:gd name="T73" fmla="*/ 50 h 76"/>
                      <a:gd name="T74" fmla="*/ 2 w 67"/>
                      <a:gd name="T75" fmla="*/ 44 h 76"/>
                      <a:gd name="T76" fmla="*/ 6 w 67"/>
                      <a:gd name="T77" fmla="*/ 39 h 76"/>
                      <a:gd name="T78" fmla="*/ 4 w 67"/>
                      <a:gd name="T79" fmla="*/ 32 h 76"/>
                      <a:gd name="T80" fmla="*/ 4 w 67"/>
                      <a:gd name="T81" fmla="*/ 25 h 76"/>
                      <a:gd name="T82" fmla="*/ 9 w 67"/>
                      <a:gd name="T83" fmla="*/ 25 h 76"/>
                      <a:gd name="T84" fmla="*/ 14 w 67"/>
                      <a:gd name="T85" fmla="*/ 28 h 76"/>
                      <a:gd name="T86" fmla="*/ 21 w 67"/>
                      <a:gd name="T87" fmla="*/ 35 h 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6"/>
                      <a:gd name="T134" fmla="*/ 67 w 67"/>
                      <a:gd name="T135" fmla="*/ 76 h 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6">
                        <a:moveTo>
                          <a:pt x="21" y="35"/>
                        </a:moveTo>
                        <a:lnTo>
                          <a:pt x="18" y="25"/>
                        </a:lnTo>
                        <a:lnTo>
                          <a:pt x="14" y="15"/>
                        </a:lnTo>
                        <a:lnTo>
                          <a:pt x="18" y="6"/>
                        </a:lnTo>
                        <a:lnTo>
                          <a:pt x="23" y="0"/>
                        </a:lnTo>
                        <a:lnTo>
                          <a:pt x="28" y="2"/>
                        </a:lnTo>
                        <a:lnTo>
                          <a:pt x="33" y="5"/>
                        </a:lnTo>
                        <a:lnTo>
                          <a:pt x="34" y="13"/>
                        </a:lnTo>
                        <a:lnTo>
                          <a:pt x="32" y="21"/>
                        </a:lnTo>
                        <a:lnTo>
                          <a:pt x="32" y="29"/>
                        </a:lnTo>
                        <a:lnTo>
                          <a:pt x="37" y="27"/>
                        </a:lnTo>
                        <a:lnTo>
                          <a:pt x="41" y="20"/>
                        </a:lnTo>
                        <a:lnTo>
                          <a:pt x="48" y="16"/>
                        </a:lnTo>
                        <a:lnTo>
                          <a:pt x="51" y="16"/>
                        </a:lnTo>
                        <a:lnTo>
                          <a:pt x="58" y="15"/>
                        </a:lnTo>
                        <a:lnTo>
                          <a:pt x="63" y="19"/>
                        </a:lnTo>
                        <a:lnTo>
                          <a:pt x="67" y="28"/>
                        </a:lnTo>
                        <a:lnTo>
                          <a:pt x="64" y="37"/>
                        </a:lnTo>
                        <a:lnTo>
                          <a:pt x="56" y="42"/>
                        </a:lnTo>
                        <a:lnTo>
                          <a:pt x="46" y="42"/>
                        </a:lnTo>
                        <a:lnTo>
                          <a:pt x="38" y="40"/>
                        </a:lnTo>
                        <a:lnTo>
                          <a:pt x="39" y="47"/>
                        </a:lnTo>
                        <a:lnTo>
                          <a:pt x="48" y="49"/>
                        </a:lnTo>
                        <a:lnTo>
                          <a:pt x="55" y="54"/>
                        </a:lnTo>
                        <a:lnTo>
                          <a:pt x="53" y="65"/>
                        </a:lnTo>
                        <a:lnTo>
                          <a:pt x="46" y="74"/>
                        </a:lnTo>
                        <a:lnTo>
                          <a:pt x="36" y="76"/>
                        </a:lnTo>
                        <a:lnTo>
                          <a:pt x="28" y="72"/>
                        </a:lnTo>
                        <a:lnTo>
                          <a:pt x="23" y="64"/>
                        </a:lnTo>
                        <a:lnTo>
                          <a:pt x="27" y="56"/>
                        </a:lnTo>
                        <a:lnTo>
                          <a:pt x="30" y="48"/>
                        </a:lnTo>
                        <a:lnTo>
                          <a:pt x="25" y="46"/>
                        </a:lnTo>
                        <a:lnTo>
                          <a:pt x="23" y="55"/>
                        </a:lnTo>
                        <a:lnTo>
                          <a:pt x="18" y="62"/>
                        </a:lnTo>
                        <a:lnTo>
                          <a:pt x="7" y="63"/>
                        </a:lnTo>
                        <a:lnTo>
                          <a:pt x="0" y="57"/>
                        </a:lnTo>
                        <a:lnTo>
                          <a:pt x="0" y="50"/>
                        </a:lnTo>
                        <a:lnTo>
                          <a:pt x="2" y="44"/>
                        </a:lnTo>
                        <a:lnTo>
                          <a:pt x="6" y="39"/>
                        </a:lnTo>
                        <a:lnTo>
                          <a:pt x="4" y="32"/>
                        </a:lnTo>
                        <a:lnTo>
                          <a:pt x="4" y="25"/>
                        </a:lnTo>
                        <a:lnTo>
                          <a:pt x="9" y="25"/>
                        </a:lnTo>
                        <a:lnTo>
                          <a:pt x="14" y="28"/>
                        </a:lnTo>
                        <a:lnTo>
                          <a:pt x="21" y="3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9" name="Freeform 15"/>
                  <p:cNvSpPr>
                    <a:spLocks/>
                  </p:cNvSpPr>
                  <p:nvPr/>
                </p:nvSpPr>
                <p:spPr bwMode="auto">
                  <a:xfrm>
                    <a:off x="3228" y="3285"/>
                    <a:ext cx="16" cy="16"/>
                  </a:xfrm>
                  <a:custGeom>
                    <a:avLst/>
                    <a:gdLst>
                      <a:gd name="T0" fmla="*/ 0 w 16"/>
                      <a:gd name="T1" fmla="*/ 5 h 16"/>
                      <a:gd name="T2" fmla="*/ 8 w 16"/>
                      <a:gd name="T3" fmla="*/ 0 h 16"/>
                      <a:gd name="T4" fmla="*/ 14 w 16"/>
                      <a:gd name="T5" fmla="*/ 2 h 16"/>
                      <a:gd name="T6" fmla="*/ 16 w 16"/>
                      <a:gd name="T7" fmla="*/ 12 h 16"/>
                      <a:gd name="T8" fmla="*/ 9 w 16"/>
                      <a:gd name="T9" fmla="*/ 16 h 16"/>
                      <a:gd name="T10" fmla="*/ 2 w 16"/>
                      <a:gd name="T11" fmla="*/ 12 h 16"/>
                      <a:gd name="T12" fmla="*/ 0 w 16"/>
                      <a:gd name="T13" fmla="*/ 5 h 16"/>
                      <a:gd name="T14" fmla="*/ 0 60000 65536"/>
                      <a:gd name="T15" fmla="*/ 0 60000 65536"/>
                      <a:gd name="T16" fmla="*/ 0 60000 65536"/>
                      <a:gd name="T17" fmla="*/ 0 60000 65536"/>
                      <a:gd name="T18" fmla="*/ 0 60000 65536"/>
                      <a:gd name="T19" fmla="*/ 0 60000 65536"/>
                      <a:gd name="T20" fmla="*/ 0 60000 65536"/>
                      <a:gd name="T21" fmla="*/ 0 w 16"/>
                      <a:gd name="T22" fmla="*/ 0 h 16"/>
                      <a:gd name="T23" fmla="*/ 16 w 16"/>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16">
                        <a:moveTo>
                          <a:pt x="0" y="5"/>
                        </a:moveTo>
                        <a:lnTo>
                          <a:pt x="8" y="0"/>
                        </a:lnTo>
                        <a:lnTo>
                          <a:pt x="14" y="2"/>
                        </a:lnTo>
                        <a:lnTo>
                          <a:pt x="16"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53" name="Group 16"/>
                <p:cNvGrpSpPr>
                  <a:grpSpLocks/>
                </p:cNvGrpSpPr>
                <p:nvPr/>
              </p:nvGrpSpPr>
              <p:grpSpPr bwMode="auto">
                <a:xfrm>
                  <a:off x="3248" y="3231"/>
                  <a:ext cx="105" cy="103"/>
                  <a:chOff x="3248" y="3231"/>
                  <a:chExt cx="105" cy="103"/>
                </a:xfrm>
              </p:grpSpPr>
              <p:sp>
                <p:nvSpPr>
                  <p:cNvPr id="103554" name="Freeform 17"/>
                  <p:cNvSpPr>
                    <a:spLocks/>
                  </p:cNvSpPr>
                  <p:nvPr/>
                </p:nvSpPr>
                <p:spPr bwMode="auto">
                  <a:xfrm>
                    <a:off x="3248" y="3231"/>
                    <a:ext cx="105" cy="103"/>
                  </a:xfrm>
                  <a:custGeom>
                    <a:avLst/>
                    <a:gdLst>
                      <a:gd name="T0" fmla="*/ 22 w 105"/>
                      <a:gd name="T1" fmla="*/ 23 h 103"/>
                      <a:gd name="T2" fmla="*/ 26 w 105"/>
                      <a:gd name="T3" fmla="*/ 9 h 103"/>
                      <a:gd name="T4" fmla="*/ 37 w 105"/>
                      <a:gd name="T5" fmla="*/ 0 h 103"/>
                      <a:gd name="T6" fmla="*/ 48 w 105"/>
                      <a:gd name="T7" fmla="*/ 0 h 103"/>
                      <a:gd name="T8" fmla="*/ 59 w 105"/>
                      <a:gd name="T9" fmla="*/ 7 h 103"/>
                      <a:gd name="T10" fmla="*/ 65 w 105"/>
                      <a:gd name="T11" fmla="*/ 20 h 103"/>
                      <a:gd name="T12" fmla="*/ 81 w 105"/>
                      <a:gd name="T13" fmla="*/ 17 h 103"/>
                      <a:gd name="T14" fmla="*/ 97 w 105"/>
                      <a:gd name="T15" fmla="*/ 21 h 103"/>
                      <a:gd name="T16" fmla="*/ 100 w 105"/>
                      <a:gd name="T17" fmla="*/ 22 h 103"/>
                      <a:gd name="T18" fmla="*/ 105 w 105"/>
                      <a:gd name="T19" fmla="*/ 35 h 103"/>
                      <a:gd name="T20" fmla="*/ 99 w 105"/>
                      <a:gd name="T21" fmla="*/ 47 h 103"/>
                      <a:gd name="T22" fmla="*/ 90 w 105"/>
                      <a:gd name="T23" fmla="*/ 57 h 103"/>
                      <a:gd name="T24" fmla="*/ 84 w 105"/>
                      <a:gd name="T25" fmla="*/ 60 h 103"/>
                      <a:gd name="T26" fmla="*/ 87 w 105"/>
                      <a:gd name="T27" fmla="*/ 70 h 103"/>
                      <a:gd name="T28" fmla="*/ 83 w 105"/>
                      <a:gd name="T29" fmla="*/ 83 h 103"/>
                      <a:gd name="T30" fmla="*/ 75 w 105"/>
                      <a:gd name="T31" fmla="*/ 93 h 103"/>
                      <a:gd name="T32" fmla="*/ 62 w 105"/>
                      <a:gd name="T33" fmla="*/ 101 h 103"/>
                      <a:gd name="T34" fmla="*/ 59 w 105"/>
                      <a:gd name="T35" fmla="*/ 103 h 103"/>
                      <a:gd name="T36" fmla="*/ 45 w 105"/>
                      <a:gd name="T37" fmla="*/ 101 h 103"/>
                      <a:gd name="T38" fmla="*/ 32 w 105"/>
                      <a:gd name="T39" fmla="*/ 93 h 103"/>
                      <a:gd name="T40" fmla="*/ 27 w 105"/>
                      <a:gd name="T41" fmla="*/ 89 h 103"/>
                      <a:gd name="T42" fmla="*/ 13 w 105"/>
                      <a:gd name="T43" fmla="*/ 88 h 103"/>
                      <a:gd name="T44" fmla="*/ 1 w 105"/>
                      <a:gd name="T45" fmla="*/ 75 h 103"/>
                      <a:gd name="T46" fmla="*/ 0 w 105"/>
                      <a:gd name="T47" fmla="*/ 61 h 103"/>
                      <a:gd name="T48" fmla="*/ 3 w 105"/>
                      <a:gd name="T49" fmla="*/ 48 h 103"/>
                      <a:gd name="T50" fmla="*/ 8 w 105"/>
                      <a:gd name="T51" fmla="*/ 45 h 103"/>
                      <a:gd name="T52" fmla="*/ 2 w 105"/>
                      <a:gd name="T53" fmla="*/ 35 h 103"/>
                      <a:gd name="T54" fmla="*/ 8 w 105"/>
                      <a:gd name="T55" fmla="*/ 27 h 103"/>
                      <a:gd name="T56" fmla="*/ 15 w 105"/>
                      <a:gd name="T57" fmla="*/ 24 h 103"/>
                      <a:gd name="T58" fmla="*/ 22 w 105"/>
                      <a:gd name="T59" fmla="*/ 23 h 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5"/>
                      <a:gd name="T91" fmla="*/ 0 h 103"/>
                      <a:gd name="T92" fmla="*/ 105 w 105"/>
                      <a:gd name="T93" fmla="*/ 103 h 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5" h="103">
                        <a:moveTo>
                          <a:pt x="22" y="23"/>
                        </a:moveTo>
                        <a:lnTo>
                          <a:pt x="26" y="9"/>
                        </a:lnTo>
                        <a:lnTo>
                          <a:pt x="37" y="0"/>
                        </a:lnTo>
                        <a:lnTo>
                          <a:pt x="48" y="0"/>
                        </a:lnTo>
                        <a:lnTo>
                          <a:pt x="59" y="7"/>
                        </a:lnTo>
                        <a:lnTo>
                          <a:pt x="65" y="20"/>
                        </a:lnTo>
                        <a:lnTo>
                          <a:pt x="81" y="17"/>
                        </a:lnTo>
                        <a:lnTo>
                          <a:pt x="97" y="21"/>
                        </a:lnTo>
                        <a:lnTo>
                          <a:pt x="100" y="22"/>
                        </a:lnTo>
                        <a:lnTo>
                          <a:pt x="105" y="35"/>
                        </a:lnTo>
                        <a:lnTo>
                          <a:pt x="99" y="47"/>
                        </a:lnTo>
                        <a:lnTo>
                          <a:pt x="90" y="57"/>
                        </a:lnTo>
                        <a:lnTo>
                          <a:pt x="84" y="60"/>
                        </a:lnTo>
                        <a:lnTo>
                          <a:pt x="87" y="70"/>
                        </a:lnTo>
                        <a:lnTo>
                          <a:pt x="83" y="83"/>
                        </a:lnTo>
                        <a:lnTo>
                          <a:pt x="75" y="93"/>
                        </a:lnTo>
                        <a:lnTo>
                          <a:pt x="62" y="101"/>
                        </a:lnTo>
                        <a:lnTo>
                          <a:pt x="59" y="103"/>
                        </a:lnTo>
                        <a:lnTo>
                          <a:pt x="45" y="101"/>
                        </a:lnTo>
                        <a:lnTo>
                          <a:pt x="32" y="93"/>
                        </a:lnTo>
                        <a:lnTo>
                          <a:pt x="27" y="89"/>
                        </a:lnTo>
                        <a:lnTo>
                          <a:pt x="13" y="88"/>
                        </a:lnTo>
                        <a:lnTo>
                          <a:pt x="1" y="75"/>
                        </a:lnTo>
                        <a:lnTo>
                          <a:pt x="0" y="61"/>
                        </a:lnTo>
                        <a:lnTo>
                          <a:pt x="3" y="48"/>
                        </a:lnTo>
                        <a:lnTo>
                          <a:pt x="8" y="45"/>
                        </a:lnTo>
                        <a:lnTo>
                          <a:pt x="2" y="35"/>
                        </a:lnTo>
                        <a:lnTo>
                          <a:pt x="8" y="27"/>
                        </a:lnTo>
                        <a:lnTo>
                          <a:pt x="15" y="24"/>
                        </a:lnTo>
                        <a:lnTo>
                          <a:pt x="22" y="23"/>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5" name="Freeform 18"/>
                  <p:cNvSpPr>
                    <a:spLocks/>
                  </p:cNvSpPr>
                  <p:nvPr/>
                </p:nvSpPr>
                <p:spPr bwMode="auto">
                  <a:xfrm>
                    <a:off x="3263" y="3239"/>
                    <a:ext cx="78" cy="82"/>
                  </a:xfrm>
                  <a:custGeom>
                    <a:avLst/>
                    <a:gdLst>
                      <a:gd name="T0" fmla="*/ 25 w 78"/>
                      <a:gd name="T1" fmla="*/ 37 h 82"/>
                      <a:gd name="T2" fmla="*/ 22 w 78"/>
                      <a:gd name="T3" fmla="*/ 26 h 82"/>
                      <a:gd name="T4" fmla="*/ 16 w 78"/>
                      <a:gd name="T5" fmla="*/ 16 h 82"/>
                      <a:gd name="T6" fmla="*/ 21 w 78"/>
                      <a:gd name="T7" fmla="*/ 6 h 82"/>
                      <a:gd name="T8" fmla="*/ 27 w 78"/>
                      <a:gd name="T9" fmla="*/ 0 h 82"/>
                      <a:gd name="T10" fmla="*/ 33 w 78"/>
                      <a:gd name="T11" fmla="*/ 2 h 82"/>
                      <a:gd name="T12" fmla="*/ 39 w 78"/>
                      <a:gd name="T13" fmla="*/ 6 h 82"/>
                      <a:gd name="T14" fmla="*/ 40 w 78"/>
                      <a:gd name="T15" fmla="*/ 14 h 82"/>
                      <a:gd name="T16" fmla="*/ 38 w 78"/>
                      <a:gd name="T17" fmla="*/ 23 h 82"/>
                      <a:gd name="T18" fmla="*/ 38 w 78"/>
                      <a:gd name="T19" fmla="*/ 32 h 82"/>
                      <a:gd name="T20" fmla="*/ 44 w 78"/>
                      <a:gd name="T21" fmla="*/ 29 h 82"/>
                      <a:gd name="T22" fmla="*/ 49 w 78"/>
                      <a:gd name="T23" fmla="*/ 22 h 82"/>
                      <a:gd name="T24" fmla="*/ 56 w 78"/>
                      <a:gd name="T25" fmla="*/ 17 h 82"/>
                      <a:gd name="T26" fmla="*/ 60 w 78"/>
                      <a:gd name="T27" fmla="*/ 17 h 82"/>
                      <a:gd name="T28" fmla="*/ 68 w 78"/>
                      <a:gd name="T29" fmla="*/ 16 h 82"/>
                      <a:gd name="T30" fmla="*/ 74 w 78"/>
                      <a:gd name="T31" fmla="*/ 21 h 82"/>
                      <a:gd name="T32" fmla="*/ 78 w 78"/>
                      <a:gd name="T33" fmla="*/ 30 h 82"/>
                      <a:gd name="T34" fmla="*/ 75 w 78"/>
                      <a:gd name="T35" fmla="*/ 40 h 82"/>
                      <a:gd name="T36" fmla="*/ 66 w 78"/>
                      <a:gd name="T37" fmla="*/ 45 h 82"/>
                      <a:gd name="T38" fmla="*/ 55 w 78"/>
                      <a:gd name="T39" fmla="*/ 45 h 82"/>
                      <a:gd name="T40" fmla="*/ 45 w 78"/>
                      <a:gd name="T41" fmla="*/ 43 h 82"/>
                      <a:gd name="T42" fmla="*/ 46 w 78"/>
                      <a:gd name="T43" fmla="*/ 50 h 82"/>
                      <a:gd name="T44" fmla="*/ 56 w 78"/>
                      <a:gd name="T45" fmla="*/ 52 h 82"/>
                      <a:gd name="T46" fmla="*/ 64 w 78"/>
                      <a:gd name="T47" fmla="*/ 58 h 82"/>
                      <a:gd name="T48" fmla="*/ 62 w 78"/>
                      <a:gd name="T49" fmla="*/ 70 h 82"/>
                      <a:gd name="T50" fmla="*/ 54 w 78"/>
                      <a:gd name="T51" fmla="*/ 79 h 82"/>
                      <a:gd name="T52" fmla="*/ 42 w 78"/>
                      <a:gd name="T53" fmla="*/ 82 h 82"/>
                      <a:gd name="T54" fmla="*/ 33 w 78"/>
                      <a:gd name="T55" fmla="*/ 77 h 82"/>
                      <a:gd name="T56" fmla="*/ 27 w 78"/>
                      <a:gd name="T57" fmla="*/ 69 h 82"/>
                      <a:gd name="T58" fmla="*/ 31 w 78"/>
                      <a:gd name="T59" fmla="*/ 60 h 82"/>
                      <a:gd name="T60" fmla="*/ 35 w 78"/>
                      <a:gd name="T61" fmla="*/ 52 h 82"/>
                      <a:gd name="T62" fmla="*/ 30 w 78"/>
                      <a:gd name="T63" fmla="*/ 49 h 82"/>
                      <a:gd name="T64" fmla="*/ 27 w 78"/>
                      <a:gd name="T65" fmla="*/ 59 h 82"/>
                      <a:gd name="T66" fmla="*/ 21 w 78"/>
                      <a:gd name="T67" fmla="*/ 67 h 82"/>
                      <a:gd name="T68" fmla="*/ 9 w 78"/>
                      <a:gd name="T69" fmla="*/ 68 h 82"/>
                      <a:gd name="T70" fmla="*/ 0 w 78"/>
                      <a:gd name="T71" fmla="*/ 62 h 82"/>
                      <a:gd name="T72" fmla="*/ 0 w 78"/>
                      <a:gd name="T73" fmla="*/ 54 h 82"/>
                      <a:gd name="T74" fmla="*/ 3 w 78"/>
                      <a:gd name="T75" fmla="*/ 47 h 82"/>
                      <a:gd name="T76" fmla="*/ 8 w 78"/>
                      <a:gd name="T77" fmla="*/ 42 h 82"/>
                      <a:gd name="T78" fmla="*/ 5 w 78"/>
                      <a:gd name="T79" fmla="*/ 34 h 82"/>
                      <a:gd name="T80" fmla="*/ 5 w 78"/>
                      <a:gd name="T81" fmla="*/ 27 h 82"/>
                      <a:gd name="T82" fmla="*/ 11 w 78"/>
                      <a:gd name="T83" fmla="*/ 26 h 82"/>
                      <a:gd name="T84" fmla="*/ 17 w 78"/>
                      <a:gd name="T85" fmla="*/ 30 h 82"/>
                      <a:gd name="T86" fmla="*/ 25 w 78"/>
                      <a:gd name="T87" fmla="*/ 37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8"/>
                      <a:gd name="T133" fmla="*/ 0 h 82"/>
                      <a:gd name="T134" fmla="*/ 78 w 78"/>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8" h="82">
                        <a:moveTo>
                          <a:pt x="25" y="37"/>
                        </a:moveTo>
                        <a:lnTo>
                          <a:pt x="22" y="26"/>
                        </a:lnTo>
                        <a:lnTo>
                          <a:pt x="16" y="16"/>
                        </a:lnTo>
                        <a:lnTo>
                          <a:pt x="21" y="6"/>
                        </a:lnTo>
                        <a:lnTo>
                          <a:pt x="27" y="0"/>
                        </a:lnTo>
                        <a:lnTo>
                          <a:pt x="33" y="2"/>
                        </a:lnTo>
                        <a:lnTo>
                          <a:pt x="39" y="6"/>
                        </a:lnTo>
                        <a:lnTo>
                          <a:pt x="40" y="14"/>
                        </a:lnTo>
                        <a:lnTo>
                          <a:pt x="38" y="23"/>
                        </a:lnTo>
                        <a:lnTo>
                          <a:pt x="38" y="32"/>
                        </a:lnTo>
                        <a:lnTo>
                          <a:pt x="44" y="29"/>
                        </a:lnTo>
                        <a:lnTo>
                          <a:pt x="49" y="22"/>
                        </a:lnTo>
                        <a:lnTo>
                          <a:pt x="56" y="17"/>
                        </a:lnTo>
                        <a:lnTo>
                          <a:pt x="60" y="17"/>
                        </a:lnTo>
                        <a:lnTo>
                          <a:pt x="68" y="16"/>
                        </a:lnTo>
                        <a:lnTo>
                          <a:pt x="74" y="21"/>
                        </a:lnTo>
                        <a:lnTo>
                          <a:pt x="78" y="30"/>
                        </a:lnTo>
                        <a:lnTo>
                          <a:pt x="75" y="40"/>
                        </a:lnTo>
                        <a:lnTo>
                          <a:pt x="66" y="45"/>
                        </a:lnTo>
                        <a:lnTo>
                          <a:pt x="55" y="45"/>
                        </a:lnTo>
                        <a:lnTo>
                          <a:pt x="45" y="43"/>
                        </a:lnTo>
                        <a:lnTo>
                          <a:pt x="46" y="50"/>
                        </a:lnTo>
                        <a:lnTo>
                          <a:pt x="56" y="52"/>
                        </a:lnTo>
                        <a:lnTo>
                          <a:pt x="64" y="58"/>
                        </a:lnTo>
                        <a:lnTo>
                          <a:pt x="62" y="70"/>
                        </a:lnTo>
                        <a:lnTo>
                          <a:pt x="54" y="79"/>
                        </a:lnTo>
                        <a:lnTo>
                          <a:pt x="42" y="82"/>
                        </a:lnTo>
                        <a:lnTo>
                          <a:pt x="33" y="77"/>
                        </a:lnTo>
                        <a:lnTo>
                          <a:pt x="27" y="69"/>
                        </a:lnTo>
                        <a:lnTo>
                          <a:pt x="31" y="60"/>
                        </a:lnTo>
                        <a:lnTo>
                          <a:pt x="35" y="52"/>
                        </a:lnTo>
                        <a:lnTo>
                          <a:pt x="30" y="49"/>
                        </a:lnTo>
                        <a:lnTo>
                          <a:pt x="27" y="59"/>
                        </a:lnTo>
                        <a:lnTo>
                          <a:pt x="21" y="67"/>
                        </a:lnTo>
                        <a:lnTo>
                          <a:pt x="9" y="68"/>
                        </a:lnTo>
                        <a:lnTo>
                          <a:pt x="0" y="62"/>
                        </a:lnTo>
                        <a:lnTo>
                          <a:pt x="0" y="54"/>
                        </a:lnTo>
                        <a:lnTo>
                          <a:pt x="3" y="47"/>
                        </a:lnTo>
                        <a:lnTo>
                          <a:pt x="8" y="42"/>
                        </a:lnTo>
                        <a:lnTo>
                          <a:pt x="5" y="34"/>
                        </a:lnTo>
                        <a:lnTo>
                          <a:pt x="5" y="27"/>
                        </a:lnTo>
                        <a:lnTo>
                          <a:pt x="11" y="26"/>
                        </a:lnTo>
                        <a:lnTo>
                          <a:pt x="17" y="30"/>
                        </a:lnTo>
                        <a:lnTo>
                          <a:pt x="25" y="3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56" name="Freeform 19"/>
                  <p:cNvSpPr>
                    <a:spLocks/>
                  </p:cNvSpPr>
                  <p:nvPr/>
                </p:nvSpPr>
                <p:spPr bwMode="auto">
                  <a:xfrm>
                    <a:off x="3290" y="3272"/>
                    <a:ext cx="17" cy="16"/>
                  </a:xfrm>
                  <a:custGeom>
                    <a:avLst/>
                    <a:gdLst>
                      <a:gd name="T0" fmla="*/ 0 w 17"/>
                      <a:gd name="T1" fmla="*/ 5 h 16"/>
                      <a:gd name="T2" fmla="*/ 8 w 17"/>
                      <a:gd name="T3" fmla="*/ 0 h 16"/>
                      <a:gd name="T4" fmla="*/ 14 w 17"/>
                      <a:gd name="T5" fmla="*/ 2 h 16"/>
                      <a:gd name="T6" fmla="*/ 17 w 17"/>
                      <a:gd name="T7" fmla="*/ 12 h 16"/>
                      <a:gd name="T8" fmla="*/ 9 w 17"/>
                      <a:gd name="T9" fmla="*/ 16 h 16"/>
                      <a:gd name="T10" fmla="*/ 2 w 17"/>
                      <a:gd name="T11" fmla="*/ 12 h 16"/>
                      <a:gd name="T12" fmla="*/ 0 w 17"/>
                      <a:gd name="T13" fmla="*/ 5 h 16"/>
                      <a:gd name="T14" fmla="*/ 0 60000 65536"/>
                      <a:gd name="T15" fmla="*/ 0 60000 65536"/>
                      <a:gd name="T16" fmla="*/ 0 60000 65536"/>
                      <a:gd name="T17" fmla="*/ 0 60000 65536"/>
                      <a:gd name="T18" fmla="*/ 0 60000 65536"/>
                      <a:gd name="T19" fmla="*/ 0 60000 65536"/>
                      <a:gd name="T20" fmla="*/ 0 60000 65536"/>
                      <a:gd name="T21" fmla="*/ 0 w 17"/>
                      <a:gd name="T22" fmla="*/ 0 h 16"/>
                      <a:gd name="T23" fmla="*/ 17 w 1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6">
                        <a:moveTo>
                          <a:pt x="0" y="5"/>
                        </a:moveTo>
                        <a:lnTo>
                          <a:pt x="8" y="0"/>
                        </a:lnTo>
                        <a:lnTo>
                          <a:pt x="14" y="2"/>
                        </a:lnTo>
                        <a:lnTo>
                          <a:pt x="17" y="12"/>
                        </a:lnTo>
                        <a:lnTo>
                          <a:pt x="9" y="16"/>
                        </a:lnTo>
                        <a:lnTo>
                          <a:pt x="2" y="12"/>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103481" name="Group 20"/>
              <p:cNvGrpSpPr>
                <a:grpSpLocks/>
              </p:cNvGrpSpPr>
              <p:nvPr/>
            </p:nvGrpSpPr>
            <p:grpSpPr bwMode="auto">
              <a:xfrm>
                <a:off x="3538538" y="4375150"/>
                <a:ext cx="668337" cy="528638"/>
                <a:chOff x="2229" y="2756"/>
                <a:chExt cx="421" cy="333"/>
              </a:xfrm>
            </p:grpSpPr>
            <p:sp>
              <p:nvSpPr>
                <p:cNvPr id="103537" name="Freeform 21"/>
                <p:cNvSpPr>
                  <a:spLocks/>
                </p:cNvSpPr>
                <p:nvPr/>
              </p:nvSpPr>
              <p:spPr bwMode="auto">
                <a:xfrm>
                  <a:off x="2421" y="3051"/>
                  <a:ext cx="39" cy="38"/>
                </a:xfrm>
                <a:custGeom>
                  <a:avLst/>
                  <a:gdLst>
                    <a:gd name="T0" fmla="*/ 20 w 39"/>
                    <a:gd name="T1" fmla="*/ 35 h 38"/>
                    <a:gd name="T2" fmla="*/ 10 w 39"/>
                    <a:gd name="T3" fmla="*/ 32 h 38"/>
                    <a:gd name="T4" fmla="*/ 0 w 39"/>
                    <a:gd name="T5" fmla="*/ 17 h 38"/>
                    <a:gd name="T6" fmla="*/ 4 w 39"/>
                    <a:gd name="T7" fmla="*/ 2 h 38"/>
                    <a:gd name="T8" fmla="*/ 17 w 39"/>
                    <a:gd name="T9" fmla="*/ 0 h 38"/>
                    <a:gd name="T10" fmla="*/ 31 w 39"/>
                    <a:gd name="T11" fmla="*/ 9 h 38"/>
                    <a:gd name="T12" fmla="*/ 39 w 39"/>
                    <a:gd name="T13" fmla="*/ 32 h 38"/>
                    <a:gd name="T14" fmla="*/ 26 w 39"/>
                    <a:gd name="T15" fmla="*/ 38 h 38"/>
                    <a:gd name="T16" fmla="*/ 20 w 39"/>
                    <a:gd name="T17" fmla="*/ 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
                    <a:gd name="T28" fmla="*/ 0 h 38"/>
                    <a:gd name="T29" fmla="*/ 39 w 3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 h="38">
                      <a:moveTo>
                        <a:pt x="20" y="35"/>
                      </a:moveTo>
                      <a:lnTo>
                        <a:pt x="10" y="32"/>
                      </a:lnTo>
                      <a:lnTo>
                        <a:pt x="0" y="17"/>
                      </a:lnTo>
                      <a:lnTo>
                        <a:pt x="4" y="2"/>
                      </a:lnTo>
                      <a:lnTo>
                        <a:pt x="17" y="0"/>
                      </a:lnTo>
                      <a:lnTo>
                        <a:pt x="31" y="9"/>
                      </a:lnTo>
                      <a:lnTo>
                        <a:pt x="39" y="32"/>
                      </a:lnTo>
                      <a:lnTo>
                        <a:pt x="26" y="38"/>
                      </a:lnTo>
                      <a:lnTo>
                        <a:pt x="20" y="3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8" name="Freeform 22"/>
                <p:cNvSpPr>
                  <a:spLocks/>
                </p:cNvSpPr>
                <p:nvPr/>
              </p:nvSpPr>
              <p:spPr bwMode="auto">
                <a:xfrm>
                  <a:off x="2392" y="2982"/>
                  <a:ext cx="27" cy="30"/>
                </a:xfrm>
                <a:custGeom>
                  <a:avLst/>
                  <a:gdLst>
                    <a:gd name="T0" fmla="*/ 0 w 27"/>
                    <a:gd name="T1" fmla="*/ 21 h 30"/>
                    <a:gd name="T2" fmla="*/ 4 w 27"/>
                    <a:gd name="T3" fmla="*/ 5 h 30"/>
                    <a:gd name="T4" fmla="*/ 15 w 27"/>
                    <a:gd name="T5" fmla="*/ 0 h 30"/>
                    <a:gd name="T6" fmla="*/ 27 w 27"/>
                    <a:gd name="T7" fmla="*/ 11 h 30"/>
                    <a:gd name="T8" fmla="*/ 27 w 27"/>
                    <a:gd name="T9" fmla="*/ 24 h 30"/>
                    <a:gd name="T10" fmla="*/ 16 w 27"/>
                    <a:gd name="T11" fmla="*/ 30 h 30"/>
                    <a:gd name="T12" fmla="*/ 4 w 27"/>
                    <a:gd name="T13" fmla="*/ 27 h 30"/>
                    <a:gd name="T14" fmla="*/ 4 w 27"/>
                    <a:gd name="T15" fmla="*/ 17 h 30"/>
                    <a:gd name="T16" fmla="*/ 0 w 27"/>
                    <a:gd name="T17" fmla="*/ 21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30"/>
                    <a:gd name="T29" fmla="*/ 27 w 27"/>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30">
                      <a:moveTo>
                        <a:pt x="0" y="21"/>
                      </a:moveTo>
                      <a:lnTo>
                        <a:pt x="4" y="5"/>
                      </a:lnTo>
                      <a:lnTo>
                        <a:pt x="15" y="0"/>
                      </a:lnTo>
                      <a:lnTo>
                        <a:pt x="27" y="11"/>
                      </a:lnTo>
                      <a:lnTo>
                        <a:pt x="27" y="24"/>
                      </a:lnTo>
                      <a:lnTo>
                        <a:pt x="16" y="30"/>
                      </a:lnTo>
                      <a:lnTo>
                        <a:pt x="4" y="27"/>
                      </a:lnTo>
                      <a:lnTo>
                        <a:pt x="4" y="17"/>
                      </a:lnTo>
                      <a:lnTo>
                        <a:pt x="0" y="2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9" name="Freeform 23"/>
                <p:cNvSpPr>
                  <a:spLocks/>
                </p:cNvSpPr>
                <p:nvPr/>
              </p:nvSpPr>
              <p:spPr bwMode="auto">
                <a:xfrm>
                  <a:off x="2506" y="2937"/>
                  <a:ext cx="29" cy="44"/>
                </a:xfrm>
                <a:custGeom>
                  <a:avLst/>
                  <a:gdLst>
                    <a:gd name="T0" fmla="*/ 0 w 29"/>
                    <a:gd name="T1" fmla="*/ 31 h 44"/>
                    <a:gd name="T2" fmla="*/ 4 w 29"/>
                    <a:gd name="T3" fmla="*/ 7 h 44"/>
                    <a:gd name="T4" fmla="*/ 18 w 29"/>
                    <a:gd name="T5" fmla="*/ 0 h 44"/>
                    <a:gd name="T6" fmla="*/ 29 w 29"/>
                    <a:gd name="T7" fmla="*/ 10 h 44"/>
                    <a:gd name="T8" fmla="*/ 26 w 29"/>
                    <a:gd name="T9" fmla="*/ 26 h 44"/>
                    <a:gd name="T10" fmla="*/ 10 w 29"/>
                    <a:gd name="T11" fmla="*/ 44 h 44"/>
                    <a:gd name="T12" fmla="*/ 0 w 29"/>
                    <a:gd name="T13" fmla="*/ 41 h 44"/>
                    <a:gd name="T14" fmla="*/ 0 w 29"/>
                    <a:gd name="T15" fmla="*/ 31 h 44"/>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44"/>
                    <a:gd name="T26" fmla="*/ 29 w 29"/>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44">
                      <a:moveTo>
                        <a:pt x="0" y="31"/>
                      </a:moveTo>
                      <a:lnTo>
                        <a:pt x="4" y="7"/>
                      </a:lnTo>
                      <a:lnTo>
                        <a:pt x="18" y="0"/>
                      </a:lnTo>
                      <a:lnTo>
                        <a:pt x="29" y="10"/>
                      </a:lnTo>
                      <a:lnTo>
                        <a:pt x="26" y="26"/>
                      </a:lnTo>
                      <a:lnTo>
                        <a:pt x="10" y="44"/>
                      </a:lnTo>
                      <a:lnTo>
                        <a:pt x="0" y="41"/>
                      </a:lnTo>
                      <a:lnTo>
                        <a:pt x="0" y="31"/>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0" name="Freeform 24"/>
                <p:cNvSpPr>
                  <a:spLocks/>
                </p:cNvSpPr>
                <p:nvPr/>
              </p:nvSpPr>
              <p:spPr bwMode="auto">
                <a:xfrm>
                  <a:off x="2620" y="2924"/>
                  <a:ext cx="30" cy="27"/>
                </a:xfrm>
                <a:custGeom>
                  <a:avLst/>
                  <a:gdLst>
                    <a:gd name="T0" fmla="*/ 0 w 30"/>
                    <a:gd name="T1" fmla="*/ 19 h 27"/>
                    <a:gd name="T2" fmla="*/ 3 w 30"/>
                    <a:gd name="T3" fmla="*/ 4 h 27"/>
                    <a:gd name="T4" fmla="*/ 18 w 30"/>
                    <a:gd name="T5" fmla="*/ 0 h 27"/>
                    <a:gd name="T6" fmla="*/ 30 w 30"/>
                    <a:gd name="T7" fmla="*/ 6 h 27"/>
                    <a:gd name="T8" fmla="*/ 27 w 30"/>
                    <a:gd name="T9" fmla="*/ 16 h 27"/>
                    <a:gd name="T10" fmla="*/ 10 w 30"/>
                    <a:gd name="T11" fmla="*/ 27 h 27"/>
                    <a:gd name="T12" fmla="*/ 0 w 30"/>
                    <a:gd name="T13" fmla="*/ 25 h 27"/>
                    <a:gd name="T14" fmla="*/ 0 w 30"/>
                    <a:gd name="T15" fmla="*/ 19 h 27"/>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27"/>
                    <a:gd name="T26" fmla="*/ 30 w 30"/>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27">
                      <a:moveTo>
                        <a:pt x="0" y="19"/>
                      </a:moveTo>
                      <a:lnTo>
                        <a:pt x="3" y="4"/>
                      </a:lnTo>
                      <a:lnTo>
                        <a:pt x="18" y="0"/>
                      </a:lnTo>
                      <a:lnTo>
                        <a:pt x="30" y="6"/>
                      </a:lnTo>
                      <a:lnTo>
                        <a:pt x="27" y="16"/>
                      </a:lnTo>
                      <a:lnTo>
                        <a:pt x="10" y="27"/>
                      </a:lnTo>
                      <a:lnTo>
                        <a:pt x="0" y="25"/>
                      </a:lnTo>
                      <a:lnTo>
                        <a:pt x="0"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1" name="Freeform 25"/>
                <p:cNvSpPr>
                  <a:spLocks/>
                </p:cNvSpPr>
                <p:nvPr/>
              </p:nvSpPr>
              <p:spPr bwMode="auto">
                <a:xfrm>
                  <a:off x="2300" y="3042"/>
                  <a:ext cx="33" cy="34"/>
                </a:xfrm>
                <a:custGeom>
                  <a:avLst/>
                  <a:gdLst>
                    <a:gd name="T0" fmla="*/ 0 w 33"/>
                    <a:gd name="T1" fmla="*/ 24 h 34"/>
                    <a:gd name="T2" fmla="*/ 5 w 33"/>
                    <a:gd name="T3" fmla="*/ 6 h 34"/>
                    <a:gd name="T4" fmla="*/ 18 w 33"/>
                    <a:gd name="T5" fmla="*/ 0 h 34"/>
                    <a:gd name="T6" fmla="*/ 33 w 33"/>
                    <a:gd name="T7" fmla="*/ 13 h 34"/>
                    <a:gd name="T8" fmla="*/ 33 w 33"/>
                    <a:gd name="T9" fmla="*/ 27 h 34"/>
                    <a:gd name="T10" fmla="*/ 20 w 33"/>
                    <a:gd name="T11" fmla="*/ 34 h 34"/>
                    <a:gd name="T12" fmla="*/ 5 w 33"/>
                    <a:gd name="T13" fmla="*/ 31 h 34"/>
                    <a:gd name="T14" fmla="*/ 4 w 33"/>
                    <a:gd name="T15" fmla="*/ 19 h 34"/>
                    <a:gd name="T16" fmla="*/ 0 w 33"/>
                    <a:gd name="T17" fmla="*/ 2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0" y="24"/>
                      </a:moveTo>
                      <a:lnTo>
                        <a:pt x="5" y="6"/>
                      </a:lnTo>
                      <a:lnTo>
                        <a:pt x="18" y="0"/>
                      </a:lnTo>
                      <a:lnTo>
                        <a:pt x="33" y="13"/>
                      </a:lnTo>
                      <a:lnTo>
                        <a:pt x="33" y="27"/>
                      </a:lnTo>
                      <a:lnTo>
                        <a:pt x="20" y="34"/>
                      </a:lnTo>
                      <a:lnTo>
                        <a:pt x="5" y="31"/>
                      </a:lnTo>
                      <a:lnTo>
                        <a:pt x="4" y="19"/>
                      </a:lnTo>
                      <a:lnTo>
                        <a:pt x="0" y="24"/>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2" name="Freeform 26"/>
                <p:cNvSpPr>
                  <a:spLocks/>
                </p:cNvSpPr>
                <p:nvPr/>
              </p:nvSpPr>
              <p:spPr bwMode="auto">
                <a:xfrm>
                  <a:off x="2253" y="2968"/>
                  <a:ext cx="40" cy="29"/>
                </a:xfrm>
                <a:custGeom>
                  <a:avLst/>
                  <a:gdLst>
                    <a:gd name="T0" fmla="*/ 20 w 40"/>
                    <a:gd name="T1" fmla="*/ 26 h 29"/>
                    <a:gd name="T2" fmla="*/ 10 w 40"/>
                    <a:gd name="T3" fmla="*/ 24 h 29"/>
                    <a:gd name="T4" fmla="*/ 0 w 40"/>
                    <a:gd name="T5" fmla="*/ 12 h 29"/>
                    <a:gd name="T6" fmla="*/ 3 w 40"/>
                    <a:gd name="T7" fmla="*/ 1 h 29"/>
                    <a:gd name="T8" fmla="*/ 17 w 40"/>
                    <a:gd name="T9" fmla="*/ 0 h 29"/>
                    <a:gd name="T10" fmla="*/ 32 w 40"/>
                    <a:gd name="T11" fmla="*/ 6 h 29"/>
                    <a:gd name="T12" fmla="*/ 40 w 40"/>
                    <a:gd name="T13" fmla="*/ 24 h 29"/>
                    <a:gd name="T14" fmla="*/ 27 w 40"/>
                    <a:gd name="T15" fmla="*/ 29 h 29"/>
                    <a:gd name="T16" fmla="*/ 20 w 40"/>
                    <a:gd name="T17" fmla="*/ 2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9"/>
                    <a:gd name="T29" fmla="*/ 40 w 40"/>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9">
                      <a:moveTo>
                        <a:pt x="20" y="26"/>
                      </a:moveTo>
                      <a:lnTo>
                        <a:pt x="10" y="24"/>
                      </a:lnTo>
                      <a:lnTo>
                        <a:pt x="0" y="12"/>
                      </a:lnTo>
                      <a:lnTo>
                        <a:pt x="3" y="1"/>
                      </a:lnTo>
                      <a:lnTo>
                        <a:pt x="17" y="0"/>
                      </a:lnTo>
                      <a:lnTo>
                        <a:pt x="32" y="6"/>
                      </a:lnTo>
                      <a:lnTo>
                        <a:pt x="40" y="24"/>
                      </a:lnTo>
                      <a:lnTo>
                        <a:pt x="27" y="29"/>
                      </a:lnTo>
                      <a:lnTo>
                        <a:pt x="20"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3" name="Freeform 27"/>
                <p:cNvSpPr>
                  <a:spLocks/>
                </p:cNvSpPr>
                <p:nvPr/>
              </p:nvSpPr>
              <p:spPr bwMode="auto">
                <a:xfrm>
                  <a:off x="2405" y="2850"/>
                  <a:ext cx="26" cy="37"/>
                </a:xfrm>
                <a:custGeom>
                  <a:avLst/>
                  <a:gdLst>
                    <a:gd name="T0" fmla="*/ 2 w 26"/>
                    <a:gd name="T1" fmla="*/ 25 h 37"/>
                    <a:gd name="T2" fmla="*/ 0 w 26"/>
                    <a:gd name="T3" fmla="*/ 17 h 37"/>
                    <a:gd name="T4" fmla="*/ 6 w 26"/>
                    <a:gd name="T5" fmla="*/ 4 h 37"/>
                    <a:gd name="T6" fmla="*/ 19 w 26"/>
                    <a:gd name="T7" fmla="*/ 0 h 37"/>
                    <a:gd name="T8" fmla="*/ 25 w 26"/>
                    <a:gd name="T9" fmla="*/ 8 h 37"/>
                    <a:gd name="T10" fmla="*/ 26 w 26"/>
                    <a:gd name="T11" fmla="*/ 21 h 37"/>
                    <a:gd name="T12" fmla="*/ 12 w 26"/>
                    <a:gd name="T13" fmla="*/ 37 h 37"/>
                    <a:gd name="T14" fmla="*/ 2 w 26"/>
                    <a:gd name="T15" fmla="*/ 31 h 37"/>
                    <a:gd name="T16" fmla="*/ 2 w 26"/>
                    <a:gd name="T17" fmla="*/ 25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7"/>
                    <a:gd name="T29" fmla="*/ 26 w 26"/>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7">
                      <a:moveTo>
                        <a:pt x="2" y="25"/>
                      </a:moveTo>
                      <a:lnTo>
                        <a:pt x="0" y="17"/>
                      </a:lnTo>
                      <a:lnTo>
                        <a:pt x="6" y="4"/>
                      </a:lnTo>
                      <a:lnTo>
                        <a:pt x="19" y="0"/>
                      </a:lnTo>
                      <a:lnTo>
                        <a:pt x="25" y="8"/>
                      </a:lnTo>
                      <a:lnTo>
                        <a:pt x="26" y="21"/>
                      </a:lnTo>
                      <a:lnTo>
                        <a:pt x="12" y="37"/>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4" name="Freeform 28"/>
                <p:cNvSpPr>
                  <a:spLocks/>
                </p:cNvSpPr>
                <p:nvPr/>
              </p:nvSpPr>
              <p:spPr bwMode="auto">
                <a:xfrm>
                  <a:off x="2555" y="2756"/>
                  <a:ext cx="26" cy="36"/>
                </a:xfrm>
                <a:custGeom>
                  <a:avLst/>
                  <a:gdLst>
                    <a:gd name="T0" fmla="*/ 2 w 26"/>
                    <a:gd name="T1" fmla="*/ 25 h 36"/>
                    <a:gd name="T2" fmla="*/ 0 w 26"/>
                    <a:gd name="T3" fmla="*/ 17 h 36"/>
                    <a:gd name="T4" fmla="*/ 6 w 26"/>
                    <a:gd name="T5" fmla="*/ 5 h 36"/>
                    <a:gd name="T6" fmla="*/ 19 w 26"/>
                    <a:gd name="T7" fmla="*/ 0 h 36"/>
                    <a:gd name="T8" fmla="*/ 25 w 26"/>
                    <a:gd name="T9" fmla="*/ 8 h 36"/>
                    <a:gd name="T10" fmla="*/ 26 w 26"/>
                    <a:gd name="T11" fmla="*/ 21 h 36"/>
                    <a:gd name="T12" fmla="*/ 12 w 26"/>
                    <a:gd name="T13" fmla="*/ 36 h 36"/>
                    <a:gd name="T14" fmla="*/ 2 w 26"/>
                    <a:gd name="T15" fmla="*/ 31 h 36"/>
                    <a:gd name="T16" fmla="*/ 2 w 26"/>
                    <a:gd name="T17" fmla="*/ 2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6"/>
                    <a:gd name="T29" fmla="*/ 26 w 2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6">
                      <a:moveTo>
                        <a:pt x="2" y="25"/>
                      </a:moveTo>
                      <a:lnTo>
                        <a:pt x="0" y="17"/>
                      </a:lnTo>
                      <a:lnTo>
                        <a:pt x="6" y="5"/>
                      </a:lnTo>
                      <a:lnTo>
                        <a:pt x="19" y="0"/>
                      </a:lnTo>
                      <a:lnTo>
                        <a:pt x="25" y="8"/>
                      </a:lnTo>
                      <a:lnTo>
                        <a:pt x="26" y="21"/>
                      </a:lnTo>
                      <a:lnTo>
                        <a:pt x="12" y="36"/>
                      </a:lnTo>
                      <a:lnTo>
                        <a:pt x="2" y="31"/>
                      </a:lnTo>
                      <a:lnTo>
                        <a:pt x="2" y="25"/>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5" name="Freeform 29"/>
                <p:cNvSpPr>
                  <a:spLocks/>
                </p:cNvSpPr>
                <p:nvPr/>
              </p:nvSpPr>
              <p:spPr bwMode="auto">
                <a:xfrm>
                  <a:off x="2494" y="2806"/>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6" name="Freeform 30"/>
                <p:cNvSpPr>
                  <a:spLocks/>
                </p:cNvSpPr>
                <p:nvPr/>
              </p:nvSpPr>
              <p:spPr bwMode="auto">
                <a:xfrm>
                  <a:off x="2276" y="2857"/>
                  <a:ext cx="27" cy="31"/>
                </a:xfrm>
                <a:custGeom>
                  <a:avLst/>
                  <a:gdLst>
                    <a:gd name="T0" fmla="*/ 17 w 27"/>
                    <a:gd name="T1" fmla="*/ 30 h 31"/>
                    <a:gd name="T2" fmla="*/ 2 w 27"/>
                    <a:gd name="T3" fmla="*/ 25 h 31"/>
                    <a:gd name="T4" fmla="*/ 0 w 27"/>
                    <a:gd name="T5" fmla="*/ 10 h 31"/>
                    <a:gd name="T6" fmla="*/ 7 w 27"/>
                    <a:gd name="T7" fmla="*/ 0 h 31"/>
                    <a:gd name="T8" fmla="*/ 17 w 27"/>
                    <a:gd name="T9" fmla="*/ 4 h 31"/>
                    <a:gd name="T10" fmla="*/ 27 w 27"/>
                    <a:gd name="T11" fmla="*/ 22 h 31"/>
                    <a:gd name="T12" fmla="*/ 23 w 27"/>
                    <a:gd name="T13" fmla="*/ 31 h 31"/>
                    <a:gd name="T14" fmla="*/ 17 w 27"/>
                    <a:gd name="T15" fmla="*/ 30 h 31"/>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31"/>
                    <a:gd name="T26" fmla="*/ 27 w 2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31">
                      <a:moveTo>
                        <a:pt x="17" y="30"/>
                      </a:moveTo>
                      <a:lnTo>
                        <a:pt x="2" y="25"/>
                      </a:lnTo>
                      <a:lnTo>
                        <a:pt x="0" y="10"/>
                      </a:lnTo>
                      <a:lnTo>
                        <a:pt x="7" y="0"/>
                      </a:lnTo>
                      <a:lnTo>
                        <a:pt x="17" y="4"/>
                      </a:lnTo>
                      <a:lnTo>
                        <a:pt x="27" y="22"/>
                      </a:lnTo>
                      <a:lnTo>
                        <a:pt x="23" y="31"/>
                      </a:lnTo>
                      <a:lnTo>
                        <a:pt x="17" y="3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47" name="Freeform 31"/>
                <p:cNvSpPr>
                  <a:spLocks/>
                </p:cNvSpPr>
                <p:nvPr/>
              </p:nvSpPr>
              <p:spPr bwMode="auto">
                <a:xfrm>
                  <a:off x="2229" y="2862"/>
                  <a:ext cx="28" cy="29"/>
                </a:xfrm>
                <a:custGeom>
                  <a:avLst/>
                  <a:gdLst>
                    <a:gd name="T0" fmla="*/ 0 w 28"/>
                    <a:gd name="T1" fmla="*/ 20 h 29"/>
                    <a:gd name="T2" fmla="*/ 4 w 28"/>
                    <a:gd name="T3" fmla="*/ 4 h 29"/>
                    <a:gd name="T4" fmla="*/ 15 w 28"/>
                    <a:gd name="T5" fmla="*/ 0 h 29"/>
                    <a:gd name="T6" fmla="*/ 28 w 28"/>
                    <a:gd name="T7" fmla="*/ 10 h 29"/>
                    <a:gd name="T8" fmla="*/ 28 w 28"/>
                    <a:gd name="T9" fmla="*/ 23 h 29"/>
                    <a:gd name="T10" fmla="*/ 17 w 28"/>
                    <a:gd name="T11" fmla="*/ 29 h 29"/>
                    <a:gd name="T12" fmla="*/ 4 w 28"/>
                    <a:gd name="T13" fmla="*/ 26 h 29"/>
                    <a:gd name="T14" fmla="*/ 3 w 28"/>
                    <a:gd name="T15" fmla="*/ 16 h 29"/>
                    <a:gd name="T16" fmla="*/ 0 w 28"/>
                    <a:gd name="T17" fmla="*/ 2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29"/>
                    <a:gd name="T29" fmla="*/ 28 w 2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29">
                      <a:moveTo>
                        <a:pt x="0" y="20"/>
                      </a:moveTo>
                      <a:lnTo>
                        <a:pt x="4" y="4"/>
                      </a:lnTo>
                      <a:lnTo>
                        <a:pt x="15" y="0"/>
                      </a:lnTo>
                      <a:lnTo>
                        <a:pt x="28" y="10"/>
                      </a:lnTo>
                      <a:lnTo>
                        <a:pt x="28" y="23"/>
                      </a:lnTo>
                      <a:lnTo>
                        <a:pt x="17" y="29"/>
                      </a:lnTo>
                      <a:lnTo>
                        <a:pt x="4" y="26"/>
                      </a:lnTo>
                      <a:lnTo>
                        <a:pt x="3" y="16"/>
                      </a:lnTo>
                      <a:lnTo>
                        <a:pt x="0"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482" name="Group 32"/>
              <p:cNvGrpSpPr>
                <a:grpSpLocks/>
              </p:cNvGrpSpPr>
              <p:nvPr/>
            </p:nvGrpSpPr>
            <p:grpSpPr bwMode="auto">
              <a:xfrm>
                <a:off x="3919538" y="4921250"/>
                <a:ext cx="1287462" cy="1046163"/>
                <a:chOff x="2469" y="3100"/>
                <a:chExt cx="811" cy="659"/>
              </a:xfrm>
            </p:grpSpPr>
            <p:sp>
              <p:nvSpPr>
                <p:cNvPr id="103531" name="Freeform 33"/>
                <p:cNvSpPr>
                  <a:spLocks/>
                </p:cNvSpPr>
                <p:nvPr/>
              </p:nvSpPr>
              <p:spPr bwMode="auto">
                <a:xfrm>
                  <a:off x="2703" y="3100"/>
                  <a:ext cx="211" cy="164"/>
                </a:xfrm>
                <a:custGeom>
                  <a:avLst/>
                  <a:gdLst>
                    <a:gd name="T0" fmla="*/ 135 w 211"/>
                    <a:gd name="T1" fmla="*/ 54 h 164"/>
                    <a:gd name="T2" fmla="*/ 115 w 211"/>
                    <a:gd name="T3" fmla="*/ 35 h 164"/>
                    <a:gd name="T4" fmla="*/ 101 w 211"/>
                    <a:gd name="T5" fmla="*/ 22 h 164"/>
                    <a:gd name="T6" fmla="*/ 85 w 211"/>
                    <a:gd name="T7" fmla="*/ 13 h 164"/>
                    <a:gd name="T8" fmla="*/ 67 w 211"/>
                    <a:gd name="T9" fmla="*/ 5 h 164"/>
                    <a:gd name="T10" fmla="*/ 54 w 211"/>
                    <a:gd name="T11" fmla="*/ 2 h 164"/>
                    <a:gd name="T12" fmla="*/ 37 w 211"/>
                    <a:gd name="T13" fmla="*/ 0 h 164"/>
                    <a:gd name="T14" fmla="*/ 26 w 211"/>
                    <a:gd name="T15" fmla="*/ 2 h 164"/>
                    <a:gd name="T16" fmla="*/ 16 w 211"/>
                    <a:gd name="T17" fmla="*/ 7 h 164"/>
                    <a:gd name="T18" fmla="*/ 9 w 211"/>
                    <a:gd name="T19" fmla="*/ 13 h 164"/>
                    <a:gd name="T20" fmla="*/ 4 w 211"/>
                    <a:gd name="T21" fmla="*/ 23 h 164"/>
                    <a:gd name="T22" fmla="*/ 2 w 211"/>
                    <a:gd name="T23" fmla="*/ 35 h 164"/>
                    <a:gd name="T24" fmla="*/ 0 w 211"/>
                    <a:gd name="T25" fmla="*/ 51 h 164"/>
                    <a:gd name="T26" fmla="*/ 4 w 211"/>
                    <a:gd name="T27" fmla="*/ 71 h 164"/>
                    <a:gd name="T28" fmla="*/ 8 w 211"/>
                    <a:gd name="T29" fmla="*/ 85 h 164"/>
                    <a:gd name="T30" fmla="*/ 15 w 211"/>
                    <a:gd name="T31" fmla="*/ 99 h 164"/>
                    <a:gd name="T32" fmla="*/ 22 w 211"/>
                    <a:gd name="T33" fmla="*/ 113 h 164"/>
                    <a:gd name="T34" fmla="*/ 33 w 211"/>
                    <a:gd name="T35" fmla="*/ 125 h 164"/>
                    <a:gd name="T36" fmla="*/ 46 w 211"/>
                    <a:gd name="T37" fmla="*/ 137 h 164"/>
                    <a:gd name="T38" fmla="*/ 63 w 211"/>
                    <a:gd name="T39" fmla="*/ 148 h 164"/>
                    <a:gd name="T40" fmla="*/ 82 w 211"/>
                    <a:gd name="T41" fmla="*/ 159 h 164"/>
                    <a:gd name="T42" fmla="*/ 101 w 211"/>
                    <a:gd name="T43" fmla="*/ 164 h 164"/>
                    <a:gd name="T44" fmla="*/ 117 w 211"/>
                    <a:gd name="T45" fmla="*/ 163 h 164"/>
                    <a:gd name="T46" fmla="*/ 132 w 211"/>
                    <a:gd name="T47" fmla="*/ 161 h 164"/>
                    <a:gd name="T48" fmla="*/ 144 w 211"/>
                    <a:gd name="T49" fmla="*/ 155 h 164"/>
                    <a:gd name="T50" fmla="*/ 152 w 211"/>
                    <a:gd name="T51" fmla="*/ 147 h 164"/>
                    <a:gd name="T52" fmla="*/ 158 w 211"/>
                    <a:gd name="T53" fmla="*/ 136 h 164"/>
                    <a:gd name="T54" fmla="*/ 159 w 211"/>
                    <a:gd name="T55" fmla="*/ 122 h 164"/>
                    <a:gd name="T56" fmla="*/ 157 w 211"/>
                    <a:gd name="T57" fmla="*/ 109 h 164"/>
                    <a:gd name="T58" fmla="*/ 156 w 211"/>
                    <a:gd name="T59" fmla="*/ 96 h 164"/>
                    <a:gd name="T60" fmla="*/ 151 w 211"/>
                    <a:gd name="T61" fmla="*/ 85 h 164"/>
                    <a:gd name="T62" fmla="*/ 148 w 211"/>
                    <a:gd name="T63" fmla="*/ 74 h 164"/>
                    <a:gd name="T64" fmla="*/ 144 w 211"/>
                    <a:gd name="T65" fmla="*/ 67 h 164"/>
                    <a:gd name="T66" fmla="*/ 168 w 211"/>
                    <a:gd name="T67" fmla="*/ 56 h 164"/>
                    <a:gd name="T68" fmla="*/ 193 w 211"/>
                    <a:gd name="T69" fmla="*/ 49 h 164"/>
                    <a:gd name="T70" fmla="*/ 209 w 211"/>
                    <a:gd name="T71" fmla="*/ 42 h 164"/>
                    <a:gd name="T72" fmla="*/ 211 w 211"/>
                    <a:gd name="T73" fmla="*/ 34 h 164"/>
                    <a:gd name="T74" fmla="*/ 209 w 211"/>
                    <a:gd name="T75" fmla="*/ 25 h 164"/>
                    <a:gd name="T76" fmla="*/ 202 w 211"/>
                    <a:gd name="T77" fmla="*/ 17 h 164"/>
                    <a:gd name="T78" fmla="*/ 192 w 211"/>
                    <a:gd name="T79" fmla="*/ 18 h 164"/>
                    <a:gd name="T80" fmla="*/ 182 w 211"/>
                    <a:gd name="T81" fmla="*/ 20 h 164"/>
                    <a:gd name="T82" fmla="*/ 170 w 211"/>
                    <a:gd name="T83" fmla="*/ 29 h 164"/>
                    <a:gd name="T84" fmla="*/ 154 w 211"/>
                    <a:gd name="T85" fmla="*/ 39 h 164"/>
                    <a:gd name="T86" fmla="*/ 143 w 211"/>
                    <a:gd name="T87" fmla="*/ 47 h 164"/>
                    <a:gd name="T88" fmla="*/ 135 w 211"/>
                    <a:gd name="T89" fmla="*/ 54 h 1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11"/>
                    <a:gd name="T136" fmla="*/ 0 h 164"/>
                    <a:gd name="T137" fmla="*/ 211 w 211"/>
                    <a:gd name="T138" fmla="*/ 164 h 16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11" h="164">
                      <a:moveTo>
                        <a:pt x="135" y="54"/>
                      </a:moveTo>
                      <a:lnTo>
                        <a:pt x="115" y="35"/>
                      </a:lnTo>
                      <a:lnTo>
                        <a:pt x="101" y="22"/>
                      </a:lnTo>
                      <a:lnTo>
                        <a:pt x="85" y="13"/>
                      </a:lnTo>
                      <a:lnTo>
                        <a:pt x="67" y="5"/>
                      </a:lnTo>
                      <a:lnTo>
                        <a:pt x="54" y="2"/>
                      </a:lnTo>
                      <a:lnTo>
                        <a:pt x="37" y="0"/>
                      </a:lnTo>
                      <a:lnTo>
                        <a:pt x="26" y="2"/>
                      </a:lnTo>
                      <a:lnTo>
                        <a:pt x="16" y="7"/>
                      </a:lnTo>
                      <a:lnTo>
                        <a:pt x="9" y="13"/>
                      </a:lnTo>
                      <a:lnTo>
                        <a:pt x="4" y="23"/>
                      </a:lnTo>
                      <a:lnTo>
                        <a:pt x="2" y="35"/>
                      </a:lnTo>
                      <a:lnTo>
                        <a:pt x="0" y="51"/>
                      </a:lnTo>
                      <a:lnTo>
                        <a:pt x="4" y="71"/>
                      </a:lnTo>
                      <a:lnTo>
                        <a:pt x="8" y="85"/>
                      </a:lnTo>
                      <a:lnTo>
                        <a:pt x="15" y="99"/>
                      </a:lnTo>
                      <a:lnTo>
                        <a:pt x="22" y="113"/>
                      </a:lnTo>
                      <a:lnTo>
                        <a:pt x="33" y="125"/>
                      </a:lnTo>
                      <a:lnTo>
                        <a:pt x="46" y="137"/>
                      </a:lnTo>
                      <a:lnTo>
                        <a:pt x="63" y="148"/>
                      </a:lnTo>
                      <a:lnTo>
                        <a:pt x="82" y="159"/>
                      </a:lnTo>
                      <a:lnTo>
                        <a:pt x="101" y="164"/>
                      </a:lnTo>
                      <a:lnTo>
                        <a:pt x="117" y="163"/>
                      </a:lnTo>
                      <a:lnTo>
                        <a:pt x="132" y="161"/>
                      </a:lnTo>
                      <a:lnTo>
                        <a:pt x="144" y="155"/>
                      </a:lnTo>
                      <a:lnTo>
                        <a:pt x="152" y="147"/>
                      </a:lnTo>
                      <a:lnTo>
                        <a:pt x="158" y="136"/>
                      </a:lnTo>
                      <a:lnTo>
                        <a:pt x="159" y="122"/>
                      </a:lnTo>
                      <a:lnTo>
                        <a:pt x="157" y="109"/>
                      </a:lnTo>
                      <a:lnTo>
                        <a:pt x="156" y="96"/>
                      </a:lnTo>
                      <a:lnTo>
                        <a:pt x="151" y="85"/>
                      </a:lnTo>
                      <a:lnTo>
                        <a:pt x="148" y="74"/>
                      </a:lnTo>
                      <a:lnTo>
                        <a:pt x="144" y="67"/>
                      </a:lnTo>
                      <a:lnTo>
                        <a:pt x="168" y="56"/>
                      </a:lnTo>
                      <a:lnTo>
                        <a:pt x="193" y="49"/>
                      </a:lnTo>
                      <a:lnTo>
                        <a:pt x="209" y="42"/>
                      </a:lnTo>
                      <a:lnTo>
                        <a:pt x="211" y="34"/>
                      </a:lnTo>
                      <a:lnTo>
                        <a:pt x="209" y="25"/>
                      </a:lnTo>
                      <a:lnTo>
                        <a:pt x="202" y="17"/>
                      </a:lnTo>
                      <a:lnTo>
                        <a:pt x="192" y="18"/>
                      </a:lnTo>
                      <a:lnTo>
                        <a:pt x="182" y="20"/>
                      </a:lnTo>
                      <a:lnTo>
                        <a:pt x="170" y="29"/>
                      </a:lnTo>
                      <a:lnTo>
                        <a:pt x="154" y="39"/>
                      </a:lnTo>
                      <a:lnTo>
                        <a:pt x="143" y="47"/>
                      </a:lnTo>
                      <a:lnTo>
                        <a:pt x="135" y="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2" name="Freeform 34"/>
                <p:cNvSpPr>
                  <a:spLocks/>
                </p:cNvSpPr>
                <p:nvPr/>
              </p:nvSpPr>
              <p:spPr bwMode="auto">
                <a:xfrm>
                  <a:off x="2821" y="3266"/>
                  <a:ext cx="176" cy="330"/>
                </a:xfrm>
                <a:custGeom>
                  <a:avLst/>
                  <a:gdLst>
                    <a:gd name="T0" fmla="*/ 23 w 176"/>
                    <a:gd name="T1" fmla="*/ 4 h 330"/>
                    <a:gd name="T2" fmla="*/ 40 w 176"/>
                    <a:gd name="T3" fmla="*/ 2 h 330"/>
                    <a:gd name="T4" fmla="*/ 58 w 176"/>
                    <a:gd name="T5" fmla="*/ 0 h 330"/>
                    <a:gd name="T6" fmla="*/ 77 w 176"/>
                    <a:gd name="T7" fmla="*/ 3 h 330"/>
                    <a:gd name="T8" fmla="*/ 93 w 176"/>
                    <a:gd name="T9" fmla="*/ 10 h 330"/>
                    <a:gd name="T10" fmla="*/ 113 w 176"/>
                    <a:gd name="T11" fmla="*/ 23 h 330"/>
                    <a:gd name="T12" fmla="*/ 130 w 176"/>
                    <a:gd name="T13" fmla="*/ 39 h 330"/>
                    <a:gd name="T14" fmla="*/ 142 w 176"/>
                    <a:gd name="T15" fmla="*/ 57 h 330"/>
                    <a:gd name="T16" fmla="*/ 154 w 176"/>
                    <a:gd name="T17" fmla="*/ 75 h 330"/>
                    <a:gd name="T18" fmla="*/ 163 w 176"/>
                    <a:gd name="T19" fmla="*/ 99 h 330"/>
                    <a:gd name="T20" fmla="*/ 169 w 176"/>
                    <a:gd name="T21" fmla="*/ 122 h 330"/>
                    <a:gd name="T22" fmla="*/ 174 w 176"/>
                    <a:gd name="T23" fmla="*/ 147 h 330"/>
                    <a:gd name="T24" fmla="*/ 176 w 176"/>
                    <a:gd name="T25" fmla="*/ 174 h 330"/>
                    <a:gd name="T26" fmla="*/ 174 w 176"/>
                    <a:gd name="T27" fmla="*/ 196 h 330"/>
                    <a:gd name="T28" fmla="*/ 172 w 176"/>
                    <a:gd name="T29" fmla="*/ 221 h 330"/>
                    <a:gd name="T30" fmla="*/ 169 w 176"/>
                    <a:gd name="T31" fmla="*/ 244 h 330"/>
                    <a:gd name="T32" fmla="*/ 163 w 176"/>
                    <a:gd name="T33" fmla="*/ 268 h 330"/>
                    <a:gd name="T34" fmla="*/ 156 w 176"/>
                    <a:gd name="T35" fmla="*/ 286 h 330"/>
                    <a:gd name="T36" fmla="*/ 147 w 176"/>
                    <a:gd name="T37" fmla="*/ 304 h 330"/>
                    <a:gd name="T38" fmla="*/ 137 w 176"/>
                    <a:gd name="T39" fmla="*/ 317 h 330"/>
                    <a:gd name="T40" fmla="*/ 125 w 176"/>
                    <a:gd name="T41" fmla="*/ 322 h 330"/>
                    <a:gd name="T42" fmla="*/ 112 w 176"/>
                    <a:gd name="T43" fmla="*/ 328 h 330"/>
                    <a:gd name="T44" fmla="*/ 96 w 176"/>
                    <a:gd name="T45" fmla="*/ 330 h 330"/>
                    <a:gd name="T46" fmla="*/ 83 w 176"/>
                    <a:gd name="T47" fmla="*/ 328 h 330"/>
                    <a:gd name="T48" fmla="*/ 72 w 176"/>
                    <a:gd name="T49" fmla="*/ 326 h 330"/>
                    <a:gd name="T50" fmla="*/ 62 w 176"/>
                    <a:gd name="T51" fmla="*/ 318 h 330"/>
                    <a:gd name="T52" fmla="*/ 53 w 176"/>
                    <a:gd name="T53" fmla="*/ 308 h 330"/>
                    <a:gd name="T54" fmla="*/ 48 w 176"/>
                    <a:gd name="T55" fmla="*/ 297 h 330"/>
                    <a:gd name="T56" fmla="*/ 42 w 176"/>
                    <a:gd name="T57" fmla="*/ 281 h 330"/>
                    <a:gd name="T58" fmla="*/ 40 w 176"/>
                    <a:gd name="T59" fmla="*/ 267 h 330"/>
                    <a:gd name="T60" fmla="*/ 44 w 176"/>
                    <a:gd name="T61" fmla="*/ 247 h 330"/>
                    <a:gd name="T62" fmla="*/ 50 w 176"/>
                    <a:gd name="T63" fmla="*/ 227 h 330"/>
                    <a:gd name="T64" fmla="*/ 57 w 176"/>
                    <a:gd name="T65" fmla="*/ 208 h 330"/>
                    <a:gd name="T66" fmla="*/ 62 w 176"/>
                    <a:gd name="T67" fmla="*/ 194 h 330"/>
                    <a:gd name="T68" fmla="*/ 66 w 176"/>
                    <a:gd name="T69" fmla="*/ 178 h 330"/>
                    <a:gd name="T70" fmla="*/ 66 w 176"/>
                    <a:gd name="T71" fmla="*/ 168 h 330"/>
                    <a:gd name="T72" fmla="*/ 64 w 176"/>
                    <a:gd name="T73" fmla="*/ 158 h 330"/>
                    <a:gd name="T74" fmla="*/ 60 w 176"/>
                    <a:gd name="T75" fmla="*/ 146 h 330"/>
                    <a:gd name="T76" fmla="*/ 53 w 176"/>
                    <a:gd name="T77" fmla="*/ 133 h 330"/>
                    <a:gd name="T78" fmla="*/ 41 w 176"/>
                    <a:gd name="T79" fmla="*/ 119 h 330"/>
                    <a:gd name="T80" fmla="*/ 28 w 176"/>
                    <a:gd name="T81" fmla="*/ 107 h 330"/>
                    <a:gd name="T82" fmla="*/ 19 w 176"/>
                    <a:gd name="T83" fmla="*/ 95 h 330"/>
                    <a:gd name="T84" fmla="*/ 9 w 176"/>
                    <a:gd name="T85" fmla="*/ 78 h 330"/>
                    <a:gd name="T86" fmla="*/ 3 w 176"/>
                    <a:gd name="T87" fmla="*/ 62 h 330"/>
                    <a:gd name="T88" fmla="*/ 0 w 176"/>
                    <a:gd name="T89" fmla="*/ 44 h 330"/>
                    <a:gd name="T90" fmla="*/ 0 w 176"/>
                    <a:gd name="T91" fmla="*/ 29 h 330"/>
                    <a:gd name="T92" fmla="*/ 3 w 176"/>
                    <a:gd name="T93" fmla="*/ 20 h 330"/>
                    <a:gd name="T94" fmla="*/ 11 w 176"/>
                    <a:gd name="T95" fmla="*/ 12 h 330"/>
                    <a:gd name="T96" fmla="*/ 23 w 176"/>
                    <a:gd name="T97" fmla="*/ 4 h 3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
                    <a:gd name="T148" fmla="*/ 0 h 330"/>
                    <a:gd name="T149" fmla="*/ 176 w 176"/>
                    <a:gd name="T150" fmla="*/ 330 h 3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 h="330">
                      <a:moveTo>
                        <a:pt x="23" y="4"/>
                      </a:moveTo>
                      <a:lnTo>
                        <a:pt x="40" y="2"/>
                      </a:lnTo>
                      <a:lnTo>
                        <a:pt x="58" y="0"/>
                      </a:lnTo>
                      <a:lnTo>
                        <a:pt x="77" y="3"/>
                      </a:lnTo>
                      <a:lnTo>
                        <a:pt x="93" y="10"/>
                      </a:lnTo>
                      <a:lnTo>
                        <a:pt x="113" y="23"/>
                      </a:lnTo>
                      <a:lnTo>
                        <a:pt x="130" y="39"/>
                      </a:lnTo>
                      <a:lnTo>
                        <a:pt x="142" y="57"/>
                      </a:lnTo>
                      <a:lnTo>
                        <a:pt x="154" y="75"/>
                      </a:lnTo>
                      <a:lnTo>
                        <a:pt x="163" y="99"/>
                      </a:lnTo>
                      <a:lnTo>
                        <a:pt x="169" y="122"/>
                      </a:lnTo>
                      <a:lnTo>
                        <a:pt x="174" y="147"/>
                      </a:lnTo>
                      <a:lnTo>
                        <a:pt x="176" y="174"/>
                      </a:lnTo>
                      <a:lnTo>
                        <a:pt x="174" y="196"/>
                      </a:lnTo>
                      <a:lnTo>
                        <a:pt x="172" y="221"/>
                      </a:lnTo>
                      <a:lnTo>
                        <a:pt x="169" y="244"/>
                      </a:lnTo>
                      <a:lnTo>
                        <a:pt x="163" y="268"/>
                      </a:lnTo>
                      <a:lnTo>
                        <a:pt x="156" y="286"/>
                      </a:lnTo>
                      <a:lnTo>
                        <a:pt x="147" y="304"/>
                      </a:lnTo>
                      <a:lnTo>
                        <a:pt x="137" y="317"/>
                      </a:lnTo>
                      <a:lnTo>
                        <a:pt x="125" y="322"/>
                      </a:lnTo>
                      <a:lnTo>
                        <a:pt x="112" y="328"/>
                      </a:lnTo>
                      <a:lnTo>
                        <a:pt x="96" y="330"/>
                      </a:lnTo>
                      <a:lnTo>
                        <a:pt x="83" y="328"/>
                      </a:lnTo>
                      <a:lnTo>
                        <a:pt x="72" y="326"/>
                      </a:lnTo>
                      <a:lnTo>
                        <a:pt x="62" y="318"/>
                      </a:lnTo>
                      <a:lnTo>
                        <a:pt x="53" y="308"/>
                      </a:lnTo>
                      <a:lnTo>
                        <a:pt x="48" y="297"/>
                      </a:lnTo>
                      <a:lnTo>
                        <a:pt x="42" y="281"/>
                      </a:lnTo>
                      <a:lnTo>
                        <a:pt x="40" y="267"/>
                      </a:lnTo>
                      <a:lnTo>
                        <a:pt x="44" y="247"/>
                      </a:lnTo>
                      <a:lnTo>
                        <a:pt x="50" y="227"/>
                      </a:lnTo>
                      <a:lnTo>
                        <a:pt x="57" y="208"/>
                      </a:lnTo>
                      <a:lnTo>
                        <a:pt x="62" y="194"/>
                      </a:lnTo>
                      <a:lnTo>
                        <a:pt x="66" y="178"/>
                      </a:lnTo>
                      <a:lnTo>
                        <a:pt x="66" y="168"/>
                      </a:lnTo>
                      <a:lnTo>
                        <a:pt x="64" y="158"/>
                      </a:lnTo>
                      <a:lnTo>
                        <a:pt x="60" y="146"/>
                      </a:lnTo>
                      <a:lnTo>
                        <a:pt x="53" y="133"/>
                      </a:lnTo>
                      <a:lnTo>
                        <a:pt x="41" y="119"/>
                      </a:lnTo>
                      <a:lnTo>
                        <a:pt x="28" y="107"/>
                      </a:lnTo>
                      <a:lnTo>
                        <a:pt x="19" y="95"/>
                      </a:lnTo>
                      <a:lnTo>
                        <a:pt x="9" y="78"/>
                      </a:lnTo>
                      <a:lnTo>
                        <a:pt x="3" y="62"/>
                      </a:lnTo>
                      <a:lnTo>
                        <a:pt x="0" y="44"/>
                      </a:lnTo>
                      <a:lnTo>
                        <a:pt x="0" y="29"/>
                      </a:lnTo>
                      <a:lnTo>
                        <a:pt x="3" y="20"/>
                      </a:lnTo>
                      <a:lnTo>
                        <a:pt x="11" y="12"/>
                      </a:lnTo>
                      <a:lnTo>
                        <a:pt x="2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3" name="Freeform 35"/>
                <p:cNvSpPr>
                  <a:spLocks/>
                </p:cNvSpPr>
                <p:nvPr/>
              </p:nvSpPr>
              <p:spPr bwMode="auto">
                <a:xfrm>
                  <a:off x="2871" y="3151"/>
                  <a:ext cx="395" cy="218"/>
                </a:xfrm>
                <a:custGeom>
                  <a:avLst/>
                  <a:gdLst>
                    <a:gd name="T0" fmla="*/ 10 w 395"/>
                    <a:gd name="T1" fmla="*/ 120 h 218"/>
                    <a:gd name="T2" fmla="*/ 32 w 395"/>
                    <a:gd name="T3" fmla="*/ 118 h 218"/>
                    <a:gd name="T4" fmla="*/ 55 w 395"/>
                    <a:gd name="T5" fmla="*/ 121 h 218"/>
                    <a:gd name="T6" fmla="*/ 82 w 395"/>
                    <a:gd name="T7" fmla="*/ 131 h 218"/>
                    <a:gd name="T8" fmla="*/ 111 w 395"/>
                    <a:gd name="T9" fmla="*/ 146 h 218"/>
                    <a:gd name="T10" fmla="*/ 139 w 395"/>
                    <a:gd name="T11" fmla="*/ 161 h 218"/>
                    <a:gd name="T12" fmla="*/ 165 w 395"/>
                    <a:gd name="T13" fmla="*/ 175 h 218"/>
                    <a:gd name="T14" fmla="*/ 182 w 395"/>
                    <a:gd name="T15" fmla="*/ 182 h 218"/>
                    <a:gd name="T16" fmla="*/ 194 w 395"/>
                    <a:gd name="T17" fmla="*/ 184 h 218"/>
                    <a:gd name="T18" fmla="*/ 209 w 395"/>
                    <a:gd name="T19" fmla="*/ 180 h 218"/>
                    <a:gd name="T20" fmla="*/ 217 w 395"/>
                    <a:gd name="T21" fmla="*/ 173 h 218"/>
                    <a:gd name="T22" fmla="*/ 230 w 395"/>
                    <a:gd name="T23" fmla="*/ 158 h 218"/>
                    <a:gd name="T24" fmla="*/ 245 w 395"/>
                    <a:gd name="T25" fmla="*/ 135 h 218"/>
                    <a:gd name="T26" fmla="*/ 264 w 395"/>
                    <a:gd name="T27" fmla="*/ 108 h 218"/>
                    <a:gd name="T28" fmla="*/ 280 w 395"/>
                    <a:gd name="T29" fmla="*/ 81 h 218"/>
                    <a:gd name="T30" fmla="*/ 295 w 395"/>
                    <a:gd name="T31" fmla="*/ 63 h 218"/>
                    <a:gd name="T32" fmla="*/ 308 w 395"/>
                    <a:gd name="T33" fmla="*/ 47 h 218"/>
                    <a:gd name="T34" fmla="*/ 317 w 395"/>
                    <a:gd name="T35" fmla="*/ 25 h 218"/>
                    <a:gd name="T36" fmla="*/ 320 w 395"/>
                    <a:gd name="T37" fmla="*/ 14 h 218"/>
                    <a:gd name="T38" fmla="*/ 329 w 395"/>
                    <a:gd name="T39" fmla="*/ 3 h 218"/>
                    <a:gd name="T40" fmla="*/ 340 w 395"/>
                    <a:gd name="T41" fmla="*/ 0 h 218"/>
                    <a:gd name="T42" fmla="*/ 350 w 395"/>
                    <a:gd name="T43" fmla="*/ 0 h 218"/>
                    <a:gd name="T44" fmla="*/ 357 w 395"/>
                    <a:gd name="T45" fmla="*/ 4 h 218"/>
                    <a:gd name="T46" fmla="*/ 355 w 395"/>
                    <a:gd name="T47" fmla="*/ 14 h 218"/>
                    <a:gd name="T48" fmla="*/ 343 w 395"/>
                    <a:gd name="T49" fmla="*/ 16 h 218"/>
                    <a:gd name="T50" fmla="*/ 334 w 395"/>
                    <a:gd name="T51" fmla="*/ 27 h 218"/>
                    <a:gd name="T52" fmla="*/ 339 w 395"/>
                    <a:gd name="T53" fmla="*/ 33 h 218"/>
                    <a:gd name="T54" fmla="*/ 352 w 395"/>
                    <a:gd name="T55" fmla="*/ 27 h 218"/>
                    <a:gd name="T56" fmla="*/ 370 w 395"/>
                    <a:gd name="T57" fmla="*/ 17 h 218"/>
                    <a:gd name="T58" fmla="*/ 384 w 395"/>
                    <a:gd name="T59" fmla="*/ 20 h 218"/>
                    <a:gd name="T60" fmla="*/ 391 w 395"/>
                    <a:gd name="T61" fmla="*/ 26 h 218"/>
                    <a:gd name="T62" fmla="*/ 395 w 395"/>
                    <a:gd name="T63" fmla="*/ 34 h 218"/>
                    <a:gd name="T64" fmla="*/ 393 w 395"/>
                    <a:gd name="T65" fmla="*/ 46 h 218"/>
                    <a:gd name="T66" fmla="*/ 386 w 395"/>
                    <a:gd name="T67" fmla="*/ 53 h 218"/>
                    <a:gd name="T68" fmla="*/ 373 w 395"/>
                    <a:gd name="T69" fmla="*/ 56 h 218"/>
                    <a:gd name="T70" fmla="*/ 351 w 395"/>
                    <a:gd name="T71" fmla="*/ 64 h 218"/>
                    <a:gd name="T72" fmla="*/ 332 w 395"/>
                    <a:gd name="T73" fmla="*/ 65 h 218"/>
                    <a:gd name="T74" fmla="*/ 316 w 395"/>
                    <a:gd name="T75" fmla="*/ 69 h 218"/>
                    <a:gd name="T76" fmla="*/ 295 w 395"/>
                    <a:gd name="T77" fmla="*/ 95 h 218"/>
                    <a:gd name="T78" fmla="*/ 279 w 395"/>
                    <a:gd name="T79" fmla="*/ 128 h 218"/>
                    <a:gd name="T80" fmla="*/ 266 w 395"/>
                    <a:gd name="T81" fmla="*/ 150 h 218"/>
                    <a:gd name="T82" fmla="*/ 253 w 395"/>
                    <a:gd name="T83" fmla="*/ 171 h 218"/>
                    <a:gd name="T84" fmla="*/ 238 w 395"/>
                    <a:gd name="T85" fmla="*/ 190 h 218"/>
                    <a:gd name="T86" fmla="*/ 222 w 395"/>
                    <a:gd name="T87" fmla="*/ 206 h 218"/>
                    <a:gd name="T88" fmla="*/ 208 w 395"/>
                    <a:gd name="T89" fmla="*/ 214 h 218"/>
                    <a:gd name="T90" fmla="*/ 192 w 395"/>
                    <a:gd name="T91" fmla="*/ 218 h 218"/>
                    <a:gd name="T92" fmla="*/ 178 w 395"/>
                    <a:gd name="T93" fmla="*/ 216 h 218"/>
                    <a:gd name="T94" fmla="*/ 165 w 395"/>
                    <a:gd name="T95" fmla="*/ 210 h 218"/>
                    <a:gd name="T96" fmla="*/ 146 w 395"/>
                    <a:gd name="T97" fmla="*/ 203 h 218"/>
                    <a:gd name="T98" fmla="*/ 125 w 395"/>
                    <a:gd name="T99" fmla="*/ 194 h 218"/>
                    <a:gd name="T100" fmla="*/ 100 w 395"/>
                    <a:gd name="T101" fmla="*/ 183 h 218"/>
                    <a:gd name="T102" fmla="*/ 75 w 395"/>
                    <a:gd name="T103" fmla="*/ 175 h 218"/>
                    <a:gd name="T104" fmla="*/ 49 w 395"/>
                    <a:gd name="T105" fmla="*/ 170 h 218"/>
                    <a:gd name="T106" fmla="*/ 28 w 395"/>
                    <a:gd name="T107" fmla="*/ 163 h 218"/>
                    <a:gd name="T108" fmla="*/ 10 w 395"/>
                    <a:gd name="T109" fmla="*/ 155 h 218"/>
                    <a:gd name="T110" fmla="*/ 3 w 395"/>
                    <a:gd name="T111" fmla="*/ 138 h 218"/>
                    <a:gd name="T112" fmla="*/ 0 w 395"/>
                    <a:gd name="T113" fmla="*/ 140 h 218"/>
                    <a:gd name="T114" fmla="*/ 0 w 395"/>
                    <a:gd name="T115" fmla="*/ 128 h 218"/>
                    <a:gd name="T116" fmla="*/ 6 w 395"/>
                    <a:gd name="T117" fmla="*/ 120 h 218"/>
                    <a:gd name="T118" fmla="*/ 10 w 395"/>
                    <a:gd name="T119" fmla="*/ 120 h 2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5"/>
                    <a:gd name="T181" fmla="*/ 0 h 218"/>
                    <a:gd name="T182" fmla="*/ 395 w 395"/>
                    <a:gd name="T183" fmla="*/ 218 h 2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5" h="218">
                      <a:moveTo>
                        <a:pt x="10" y="120"/>
                      </a:moveTo>
                      <a:lnTo>
                        <a:pt x="32" y="118"/>
                      </a:lnTo>
                      <a:lnTo>
                        <a:pt x="55" y="121"/>
                      </a:lnTo>
                      <a:lnTo>
                        <a:pt x="82" y="131"/>
                      </a:lnTo>
                      <a:lnTo>
                        <a:pt x="111" y="146"/>
                      </a:lnTo>
                      <a:lnTo>
                        <a:pt x="139" y="161"/>
                      </a:lnTo>
                      <a:lnTo>
                        <a:pt x="165" y="175"/>
                      </a:lnTo>
                      <a:lnTo>
                        <a:pt x="182" y="182"/>
                      </a:lnTo>
                      <a:lnTo>
                        <a:pt x="194" y="184"/>
                      </a:lnTo>
                      <a:lnTo>
                        <a:pt x="209" y="180"/>
                      </a:lnTo>
                      <a:lnTo>
                        <a:pt x="217" y="173"/>
                      </a:lnTo>
                      <a:lnTo>
                        <a:pt x="230" y="158"/>
                      </a:lnTo>
                      <a:lnTo>
                        <a:pt x="245" y="135"/>
                      </a:lnTo>
                      <a:lnTo>
                        <a:pt x="264" y="108"/>
                      </a:lnTo>
                      <a:lnTo>
                        <a:pt x="280" y="81"/>
                      </a:lnTo>
                      <a:lnTo>
                        <a:pt x="295" y="63"/>
                      </a:lnTo>
                      <a:lnTo>
                        <a:pt x="308" y="47"/>
                      </a:lnTo>
                      <a:lnTo>
                        <a:pt x="317" y="25"/>
                      </a:lnTo>
                      <a:lnTo>
                        <a:pt x="320" y="14"/>
                      </a:lnTo>
                      <a:lnTo>
                        <a:pt x="329" y="3"/>
                      </a:lnTo>
                      <a:lnTo>
                        <a:pt x="340" y="0"/>
                      </a:lnTo>
                      <a:lnTo>
                        <a:pt x="350" y="0"/>
                      </a:lnTo>
                      <a:lnTo>
                        <a:pt x="357" y="4"/>
                      </a:lnTo>
                      <a:lnTo>
                        <a:pt x="355" y="14"/>
                      </a:lnTo>
                      <a:lnTo>
                        <a:pt x="343" y="16"/>
                      </a:lnTo>
                      <a:lnTo>
                        <a:pt x="334" y="27"/>
                      </a:lnTo>
                      <a:lnTo>
                        <a:pt x="339" y="33"/>
                      </a:lnTo>
                      <a:lnTo>
                        <a:pt x="352" y="27"/>
                      </a:lnTo>
                      <a:lnTo>
                        <a:pt x="370" y="17"/>
                      </a:lnTo>
                      <a:lnTo>
                        <a:pt x="384" y="20"/>
                      </a:lnTo>
                      <a:lnTo>
                        <a:pt x="391" y="26"/>
                      </a:lnTo>
                      <a:lnTo>
                        <a:pt x="395" y="34"/>
                      </a:lnTo>
                      <a:lnTo>
                        <a:pt x="393" y="46"/>
                      </a:lnTo>
                      <a:lnTo>
                        <a:pt x="386" y="53"/>
                      </a:lnTo>
                      <a:lnTo>
                        <a:pt x="373" y="56"/>
                      </a:lnTo>
                      <a:lnTo>
                        <a:pt x="351" y="64"/>
                      </a:lnTo>
                      <a:lnTo>
                        <a:pt x="332" y="65"/>
                      </a:lnTo>
                      <a:lnTo>
                        <a:pt x="316" y="69"/>
                      </a:lnTo>
                      <a:lnTo>
                        <a:pt x="295" y="95"/>
                      </a:lnTo>
                      <a:lnTo>
                        <a:pt x="279" y="128"/>
                      </a:lnTo>
                      <a:lnTo>
                        <a:pt x="266" y="150"/>
                      </a:lnTo>
                      <a:lnTo>
                        <a:pt x="253" y="171"/>
                      </a:lnTo>
                      <a:lnTo>
                        <a:pt x="238" y="190"/>
                      </a:lnTo>
                      <a:lnTo>
                        <a:pt x="222" y="206"/>
                      </a:lnTo>
                      <a:lnTo>
                        <a:pt x="208" y="214"/>
                      </a:lnTo>
                      <a:lnTo>
                        <a:pt x="192" y="218"/>
                      </a:lnTo>
                      <a:lnTo>
                        <a:pt x="178" y="216"/>
                      </a:lnTo>
                      <a:lnTo>
                        <a:pt x="165" y="210"/>
                      </a:lnTo>
                      <a:lnTo>
                        <a:pt x="146" y="203"/>
                      </a:lnTo>
                      <a:lnTo>
                        <a:pt x="125" y="194"/>
                      </a:lnTo>
                      <a:lnTo>
                        <a:pt x="100" y="183"/>
                      </a:lnTo>
                      <a:lnTo>
                        <a:pt x="75" y="175"/>
                      </a:lnTo>
                      <a:lnTo>
                        <a:pt x="49" y="170"/>
                      </a:lnTo>
                      <a:lnTo>
                        <a:pt x="28" y="163"/>
                      </a:lnTo>
                      <a:lnTo>
                        <a:pt x="10" y="155"/>
                      </a:lnTo>
                      <a:lnTo>
                        <a:pt x="3" y="138"/>
                      </a:lnTo>
                      <a:lnTo>
                        <a:pt x="0" y="140"/>
                      </a:lnTo>
                      <a:lnTo>
                        <a:pt x="0" y="128"/>
                      </a:lnTo>
                      <a:lnTo>
                        <a:pt x="6" y="120"/>
                      </a:lnTo>
                      <a:lnTo>
                        <a:pt x="10" y="1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4" name="Freeform 36"/>
                <p:cNvSpPr>
                  <a:spLocks/>
                </p:cNvSpPr>
                <p:nvPr/>
              </p:nvSpPr>
              <p:spPr bwMode="auto">
                <a:xfrm>
                  <a:off x="2469" y="3140"/>
                  <a:ext cx="392" cy="265"/>
                </a:xfrm>
                <a:custGeom>
                  <a:avLst/>
                  <a:gdLst>
                    <a:gd name="T0" fmla="*/ 354 w 392"/>
                    <a:gd name="T1" fmla="*/ 148 h 265"/>
                    <a:gd name="T2" fmla="*/ 384 w 392"/>
                    <a:gd name="T3" fmla="*/ 146 h 265"/>
                    <a:gd name="T4" fmla="*/ 388 w 392"/>
                    <a:gd name="T5" fmla="*/ 183 h 265"/>
                    <a:gd name="T6" fmla="*/ 351 w 392"/>
                    <a:gd name="T7" fmla="*/ 221 h 265"/>
                    <a:gd name="T8" fmla="*/ 303 w 392"/>
                    <a:gd name="T9" fmla="*/ 249 h 265"/>
                    <a:gd name="T10" fmla="*/ 255 w 392"/>
                    <a:gd name="T11" fmla="*/ 264 h 265"/>
                    <a:gd name="T12" fmla="*/ 220 w 392"/>
                    <a:gd name="T13" fmla="*/ 264 h 265"/>
                    <a:gd name="T14" fmla="*/ 191 w 392"/>
                    <a:gd name="T15" fmla="*/ 243 h 265"/>
                    <a:gd name="T16" fmla="*/ 151 w 392"/>
                    <a:gd name="T17" fmla="*/ 187 h 265"/>
                    <a:gd name="T18" fmla="*/ 118 w 392"/>
                    <a:gd name="T19" fmla="*/ 129 h 265"/>
                    <a:gd name="T20" fmla="*/ 76 w 392"/>
                    <a:gd name="T21" fmla="*/ 94 h 265"/>
                    <a:gd name="T22" fmla="*/ 43 w 392"/>
                    <a:gd name="T23" fmla="*/ 98 h 265"/>
                    <a:gd name="T24" fmla="*/ 16 w 392"/>
                    <a:gd name="T25" fmla="*/ 108 h 265"/>
                    <a:gd name="T26" fmla="*/ 6 w 392"/>
                    <a:gd name="T27" fmla="*/ 95 h 265"/>
                    <a:gd name="T28" fmla="*/ 20 w 392"/>
                    <a:gd name="T29" fmla="*/ 82 h 265"/>
                    <a:gd name="T30" fmla="*/ 47 w 392"/>
                    <a:gd name="T31" fmla="*/ 82 h 265"/>
                    <a:gd name="T32" fmla="*/ 51 w 392"/>
                    <a:gd name="T33" fmla="*/ 71 h 265"/>
                    <a:gd name="T34" fmla="*/ 22 w 392"/>
                    <a:gd name="T35" fmla="*/ 66 h 265"/>
                    <a:gd name="T36" fmla="*/ 5 w 392"/>
                    <a:gd name="T37" fmla="*/ 55 h 265"/>
                    <a:gd name="T38" fmla="*/ 3 w 392"/>
                    <a:gd name="T39" fmla="*/ 38 h 265"/>
                    <a:gd name="T40" fmla="*/ 16 w 392"/>
                    <a:gd name="T41" fmla="*/ 34 h 265"/>
                    <a:gd name="T42" fmla="*/ 38 w 392"/>
                    <a:gd name="T43" fmla="*/ 46 h 265"/>
                    <a:gd name="T44" fmla="*/ 55 w 392"/>
                    <a:gd name="T45" fmla="*/ 56 h 265"/>
                    <a:gd name="T46" fmla="*/ 69 w 392"/>
                    <a:gd name="T47" fmla="*/ 48 h 265"/>
                    <a:gd name="T48" fmla="*/ 69 w 392"/>
                    <a:gd name="T49" fmla="*/ 23 h 265"/>
                    <a:gd name="T50" fmla="*/ 75 w 392"/>
                    <a:gd name="T51" fmla="*/ 4 h 265"/>
                    <a:gd name="T52" fmla="*/ 93 w 392"/>
                    <a:gd name="T53" fmla="*/ 5 h 265"/>
                    <a:gd name="T54" fmla="*/ 92 w 392"/>
                    <a:gd name="T55" fmla="*/ 26 h 265"/>
                    <a:gd name="T56" fmla="*/ 84 w 392"/>
                    <a:gd name="T57" fmla="*/ 53 h 265"/>
                    <a:gd name="T58" fmla="*/ 97 w 392"/>
                    <a:gd name="T59" fmla="*/ 79 h 265"/>
                    <a:gd name="T60" fmla="*/ 130 w 392"/>
                    <a:gd name="T61" fmla="*/ 105 h 265"/>
                    <a:gd name="T62" fmla="*/ 161 w 392"/>
                    <a:gd name="T63" fmla="*/ 146 h 265"/>
                    <a:gd name="T64" fmla="*/ 191 w 392"/>
                    <a:gd name="T65" fmla="*/ 189 h 265"/>
                    <a:gd name="T66" fmla="*/ 217 w 392"/>
                    <a:gd name="T67" fmla="*/ 221 h 265"/>
                    <a:gd name="T68" fmla="*/ 243 w 392"/>
                    <a:gd name="T69" fmla="*/ 233 h 265"/>
                    <a:gd name="T70" fmla="*/ 267 w 392"/>
                    <a:gd name="T71" fmla="*/ 232 h 265"/>
                    <a:gd name="T72" fmla="*/ 298 w 392"/>
                    <a:gd name="T73" fmla="*/ 214 h 265"/>
                    <a:gd name="T74" fmla="*/ 327 w 392"/>
                    <a:gd name="T75" fmla="*/ 185 h 2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92"/>
                    <a:gd name="T115" fmla="*/ 0 h 265"/>
                    <a:gd name="T116" fmla="*/ 392 w 392"/>
                    <a:gd name="T117" fmla="*/ 265 h 2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92" h="265">
                      <a:moveTo>
                        <a:pt x="338" y="174"/>
                      </a:moveTo>
                      <a:lnTo>
                        <a:pt x="354" y="148"/>
                      </a:lnTo>
                      <a:lnTo>
                        <a:pt x="365" y="142"/>
                      </a:lnTo>
                      <a:lnTo>
                        <a:pt x="384" y="146"/>
                      </a:lnTo>
                      <a:lnTo>
                        <a:pt x="392" y="161"/>
                      </a:lnTo>
                      <a:lnTo>
                        <a:pt x="388" y="183"/>
                      </a:lnTo>
                      <a:lnTo>
                        <a:pt x="374" y="202"/>
                      </a:lnTo>
                      <a:lnTo>
                        <a:pt x="351" y="221"/>
                      </a:lnTo>
                      <a:lnTo>
                        <a:pt x="326" y="236"/>
                      </a:lnTo>
                      <a:lnTo>
                        <a:pt x="303" y="249"/>
                      </a:lnTo>
                      <a:lnTo>
                        <a:pt x="277" y="261"/>
                      </a:lnTo>
                      <a:lnTo>
                        <a:pt x="255" y="264"/>
                      </a:lnTo>
                      <a:lnTo>
                        <a:pt x="236" y="265"/>
                      </a:lnTo>
                      <a:lnTo>
                        <a:pt x="220" y="264"/>
                      </a:lnTo>
                      <a:lnTo>
                        <a:pt x="206" y="256"/>
                      </a:lnTo>
                      <a:lnTo>
                        <a:pt x="191" y="243"/>
                      </a:lnTo>
                      <a:lnTo>
                        <a:pt x="168" y="215"/>
                      </a:lnTo>
                      <a:lnTo>
                        <a:pt x="151" y="187"/>
                      </a:lnTo>
                      <a:lnTo>
                        <a:pt x="135" y="158"/>
                      </a:lnTo>
                      <a:lnTo>
                        <a:pt x="118" y="129"/>
                      </a:lnTo>
                      <a:lnTo>
                        <a:pt x="96" y="105"/>
                      </a:lnTo>
                      <a:lnTo>
                        <a:pt x="76" y="94"/>
                      </a:lnTo>
                      <a:lnTo>
                        <a:pt x="62" y="93"/>
                      </a:lnTo>
                      <a:lnTo>
                        <a:pt x="43" y="98"/>
                      </a:lnTo>
                      <a:lnTo>
                        <a:pt x="29" y="105"/>
                      </a:lnTo>
                      <a:lnTo>
                        <a:pt x="16" y="108"/>
                      </a:lnTo>
                      <a:lnTo>
                        <a:pt x="7" y="105"/>
                      </a:lnTo>
                      <a:lnTo>
                        <a:pt x="6" y="95"/>
                      </a:lnTo>
                      <a:lnTo>
                        <a:pt x="10" y="89"/>
                      </a:lnTo>
                      <a:lnTo>
                        <a:pt x="20" y="82"/>
                      </a:lnTo>
                      <a:lnTo>
                        <a:pt x="33" y="81"/>
                      </a:lnTo>
                      <a:lnTo>
                        <a:pt x="47" y="82"/>
                      </a:lnTo>
                      <a:lnTo>
                        <a:pt x="54" y="79"/>
                      </a:lnTo>
                      <a:lnTo>
                        <a:pt x="51" y="71"/>
                      </a:lnTo>
                      <a:lnTo>
                        <a:pt x="38" y="66"/>
                      </a:lnTo>
                      <a:lnTo>
                        <a:pt x="22" y="66"/>
                      </a:lnTo>
                      <a:lnTo>
                        <a:pt x="13" y="62"/>
                      </a:lnTo>
                      <a:lnTo>
                        <a:pt x="5" y="55"/>
                      </a:lnTo>
                      <a:lnTo>
                        <a:pt x="0" y="45"/>
                      </a:lnTo>
                      <a:lnTo>
                        <a:pt x="3" y="38"/>
                      </a:lnTo>
                      <a:lnTo>
                        <a:pt x="7" y="34"/>
                      </a:lnTo>
                      <a:lnTo>
                        <a:pt x="16" y="34"/>
                      </a:lnTo>
                      <a:lnTo>
                        <a:pt x="27" y="39"/>
                      </a:lnTo>
                      <a:lnTo>
                        <a:pt x="38" y="46"/>
                      </a:lnTo>
                      <a:lnTo>
                        <a:pt x="46" y="54"/>
                      </a:lnTo>
                      <a:lnTo>
                        <a:pt x="55" y="56"/>
                      </a:lnTo>
                      <a:lnTo>
                        <a:pt x="64" y="55"/>
                      </a:lnTo>
                      <a:lnTo>
                        <a:pt x="69" y="48"/>
                      </a:lnTo>
                      <a:lnTo>
                        <a:pt x="73" y="36"/>
                      </a:lnTo>
                      <a:lnTo>
                        <a:pt x="69" y="23"/>
                      </a:lnTo>
                      <a:lnTo>
                        <a:pt x="71" y="10"/>
                      </a:lnTo>
                      <a:lnTo>
                        <a:pt x="75" y="4"/>
                      </a:lnTo>
                      <a:lnTo>
                        <a:pt x="85" y="0"/>
                      </a:lnTo>
                      <a:lnTo>
                        <a:pt x="93" y="5"/>
                      </a:lnTo>
                      <a:lnTo>
                        <a:pt x="96" y="15"/>
                      </a:lnTo>
                      <a:lnTo>
                        <a:pt x="92" y="26"/>
                      </a:lnTo>
                      <a:lnTo>
                        <a:pt x="87" y="36"/>
                      </a:lnTo>
                      <a:lnTo>
                        <a:pt x="84" y="53"/>
                      </a:lnTo>
                      <a:lnTo>
                        <a:pt x="85" y="66"/>
                      </a:lnTo>
                      <a:lnTo>
                        <a:pt x="97" y="79"/>
                      </a:lnTo>
                      <a:lnTo>
                        <a:pt x="116" y="91"/>
                      </a:lnTo>
                      <a:lnTo>
                        <a:pt x="130" y="105"/>
                      </a:lnTo>
                      <a:lnTo>
                        <a:pt x="145" y="124"/>
                      </a:lnTo>
                      <a:lnTo>
                        <a:pt x="161" y="146"/>
                      </a:lnTo>
                      <a:lnTo>
                        <a:pt x="175" y="168"/>
                      </a:lnTo>
                      <a:lnTo>
                        <a:pt x="191" y="189"/>
                      </a:lnTo>
                      <a:lnTo>
                        <a:pt x="207" y="210"/>
                      </a:lnTo>
                      <a:lnTo>
                        <a:pt x="217" y="221"/>
                      </a:lnTo>
                      <a:lnTo>
                        <a:pt x="230" y="228"/>
                      </a:lnTo>
                      <a:lnTo>
                        <a:pt x="243" y="233"/>
                      </a:lnTo>
                      <a:lnTo>
                        <a:pt x="254" y="234"/>
                      </a:lnTo>
                      <a:lnTo>
                        <a:pt x="267" y="232"/>
                      </a:lnTo>
                      <a:lnTo>
                        <a:pt x="281" y="225"/>
                      </a:lnTo>
                      <a:lnTo>
                        <a:pt x="298" y="214"/>
                      </a:lnTo>
                      <a:lnTo>
                        <a:pt x="312" y="200"/>
                      </a:lnTo>
                      <a:lnTo>
                        <a:pt x="327" y="185"/>
                      </a:lnTo>
                      <a:lnTo>
                        <a:pt x="338"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5" name="Freeform 37"/>
                <p:cNvSpPr>
                  <a:spLocks/>
                </p:cNvSpPr>
                <p:nvPr/>
              </p:nvSpPr>
              <p:spPr bwMode="auto">
                <a:xfrm>
                  <a:off x="2507" y="3515"/>
                  <a:ext cx="418" cy="244"/>
                </a:xfrm>
                <a:custGeom>
                  <a:avLst/>
                  <a:gdLst>
                    <a:gd name="T0" fmla="*/ 354 w 418"/>
                    <a:gd name="T1" fmla="*/ 77 h 244"/>
                    <a:gd name="T2" fmla="*/ 362 w 418"/>
                    <a:gd name="T3" fmla="*/ 30 h 244"/>
                    <a:gd name="T4" fmla="*/ 379 w 418"/>
                    <a:gd name="T5" fmla="*/ 0 h 244"/>
                    <a:gd name="T6" fmla="*/ 399 w 418"/>
                    <a:gd name="T7" fmla="*/ 2 h 244"/>
                    <a:gd name="T8" fmla="*/ 411 w 418"/>
                    <a:gd name="T9" fmla="*/ 14 h 244"/>
                    <a:gd name="T10" fmla="*/ 418 w 418"/>
                    <a:gd name="T11" fmla="*/ 34 h 244"/>
                    <a:gd name="T12" fmla="*/ 414 w 418"/>
                    <a:gd name="T13" fmla="*/ 64 h 244"/>
                    <a:gd name="T14" fmla="*/ 410 w 418"/>
                    <a:gd name="T15" fmla="*/ 81 h 244"/>
                    <a:gd name="T16" fmla="*/ 403 w 418"/>
                    <a:gd name="T17" fmla="*/ 113 h 244"/>
                    <a:gd name="T18" fmla="*/ 393 w 418"/>
                    <a:gd name="T19" fmla="*/ 141 h 244"/>
                    <a:gd name="T20" fmla="*/ 383 w 418"/>
                    <a:gd name="T21" fmla="*/ 165 h 244"/>
                    <a:gd name="T22" fmla="*/ 369 w 418"/>
                    <a:gd name="T23" fmla="*/ 188 h 244"/>
                    <a:gd name="T24" fmla="*/ 352 w 418"/>
                    <a:gd name="T25" fmla="*/ 215 h 244"/>
                    <a:gd name="T26" fmla="*/ 336 w 418"/>
                    <a:gd name="T27" fmla="*/ 232 h 244"/>
                    <a:gd name="T28" fmla="*/ 324 w 418"/>
                    <a:gd name="T29" fmla="*/ 240 h 244"/>
                    <a:gd name="T30" fmla="*/ 305 w 418"/>
                    <a:gd name="T31" fmla="*/ 244 h 244"/>
                    <a:gd name="T32" fmla="*/ 285 w 418"/>
                    <a:gd name="T33" fmla="*/ 237 h 244"/>
                    <a:gd name="T34" fmla="*/ 261 w 418"/>
                    <a:gd name="T35" fmla="*/ 223 h 244"/>
                    <a:gd name="T36" fmla="*/ 236 w 418"/>
                    <a:gd name="T37" fmla="*/ 203 h 244"/>
                    <a:gd name="T38" fmla="*/ 211 w 418"/>
                    <a:gd name="T39" fmla="*/ 178 h 244"/>
                    <a:gd name="T40" fmla="*/ 188 w 418"/>
                    <a:gd name="T41" fmla="*/ 148 h 244"/>
                    <a:gd name="T42" fmla="*/ 170 w 418"/>
                    <a:gd name="T43" fmla="*/ 123 h 244"/>
                    <a:gd name="T44" fmla="*/ 149 w 418"/>
                    <a:gd name="T45" fmla="*/ 106 h 244"/>
                    <a:gd name="T46" fmla="*/ 129 w 418"/>
                    <a:gd name="T47" fmla="*/ 96 h 244"/>
                    <a:gd name="T48" fmla="*/ 114 w 418"/>
                    <a:gd name="T49" fmla="*/ 94 h 244"/>
                    <a:gd name="T50" fmla="*/ 92 w 418"/>
                    <a:gd name="T51" fmla="*/ 97 h 244"/>
                    <a:gd name="T52" fmla="*/ 69 w 418"/>
                    <a:gd name="T53" fmla="*/ 111 h 244"/>
                    <a:gd name="T54" fmla="*/ 45 w 418"/>
                    <a:gd name="T55" fmla="*/ 125 h 244"/>
                    <a:gd name="T56" fmla="*/ 23 w 418"/>
                    <a:gd name="T57" fmla="*/ 128 h 244"/>
                    <a:gd name="T58" fmla="*/ 10 w 418"/>
                    <a:gd name="T59" fmla="*/ 120 h 244"/>
                    <a:gd name="T60" fmla="*/ 0 w 418"/>
                    <a:gd name="T61" fmla="*/ 108 h 244"/>
                    <a:gd name="T62" fmla="*/ 3 w 418"/>
                    <a:gd name="T63" fmla="*/ 95 h 244"/>
                    <a:gd name="T64" fmla="*/ 11 w 418"/>
                    <a:gd name="T65" fmla="*/ 91 h 244"/>
                    <a:gd name="T66" fmla="*/ 21 w 418"/>
                    <a:gd name="T67" fmla="*/ 94 h 244"/>
                    <a:gd name="T68" fmla="*/ 18 w 418"/>
                    <a:gd name="T69" fmla="*/ 95 h 244"/>
                    <a:gd name="T70" fmla="*/ 37 w 418"/>
                    <a:gd name="T71" fmla="*/ 100 h 244"/>
                    <a:gd name="T72" fmla="*/ 57 w 418"/>
                    <a:gd name="T73" fmla="*/ 93 h 244"/>
                    <a:gd name="T74" fmla="*/ 75 w 418"/>
                    <a:gd name="T75" fmla="*/ 76 h 244"/>
                    <a:gd name="T76" fmla="*/ 93 w 418"/>
                    <a:gd name="T77" fmla="*/ 62 h 244"/>
                    <a:gd name="T78" fmla="*/ 105 w 418"/>
                    <a:gd name="T79" fmla="*/ 46 h 244"/>
                    <a:gd name="T80" fmla="*/ 122 w 418"/>
                    <a:gd name="T81" fmla="*/ 40 h 244"/>
                    <a:gd name="T82" fmla="*/ 135 w 418"/>
                    <a:gd name="T83" fmla="*/ 43 h 244"/>
                    <a:gd name="T84" fmla="*/ 144 w 418"/>
                    <a:gd name="T85" fmla="*/ 58 h 244"/>
                    <a:gd name="T86" fmla="*/ 159 w 418"/>
                    <a:gd name="T87" fmla="*/ 78 h 244"/>
                    <a:gd name="T88" fmla="*/ 183 w 418"/>
                    <a:gd name="T89" fmla="*/ 96 h 244"/>
                    <a:gd name="T90" fmla="*/ 211 w 418"/>
                    <a:gd name="T91" fmla="*/ 114 h 244"/>
                    <a:gd name="T92" fmla="*/ 234 w 418"/>
                    <a:gd name="T93" fmla="*/ 132 h 244"/>
                    <a:gd name="T94" fmla="*/ 257 w 418"/>
                    <a:gd name="T95" fmla="*/ 155 h 244"/>
                    <a:gd name="T96" fmla="*/ 277 w 418"/>
                    <a:gd name="T97" fmla="*/ 172 h 244"/>
                    <a:gd name="T98" fmla="*/ 296 w 418"/>
                    <a:gd name="T99" fmla="*/ 184 h 244"/>
                    <a:gd name="T100" fmla="*/ 309 w 418"/>
                    <a:gd name="T101" fmla="*/ 186 h 244"/>
                    <a:gd name="T102" fmla="*/ 315 w 418"/>
                    <a:gd name="T103" fmla="*/ 180 h 244"/>
                    <a:gd name="T104" fmla="*/ 324 w 418"/>
                    <a:gd name="T105" fmla="*/ 170 h 244"/>
                    <a:gd name="T106" fmla="*/ 335 w 418"/>
                    <a:gd name="T107" fmla="*/ 145 h 244"/>
                    <a:gd name="T108" fmla="*/ 344 w 418"/>
                    <a:gd name="T109" fmla="*/ 118 h 244"/>
                    <a:gd name="T110" fmla="*/ 350 w 418"/>
                    <a:gd name="T111" fmla="*/ 96 h 244"/>
                    <a:gd name="T112" fmla="*/ 354 w 418"/>
                    <a:gd name="T113" fmla="*/ 77 h 2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8"/>
                    <a:gd name="T172" fmla="*/ 0 h 244"/>
                    <a:gd name="T173" fmla="*/ 418 w 418"/>
                    <a:gd name="T174" fmla="*/ 244 h 2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8" h="244">
                      <a:moveTo>
                        <a:pt x="354" y="77"/>
                      </a:moveTo>
                      <a:lnTo>
                        <a:pt x="362" y="30"/>
                      </a:lnTo>
                      <a:lnTo>
                        <a:pt x="379" y="0"/>
                      </a:lnTo>
                      <a:lnTo>
                        <a:pt x="399" y="2"/>
                      </a:lnTo>
                      <a:lnTo>
                        <a:pt x="411" y="14"/>
                      </a:lnTo>
                      <a:lnTo>
                        <a:pt x="418" y="34"/>
                      </a:lnTo>
                      <a:lnTo>
                        <a:pt x="414" y="64"/>
                      </a:lnTo>
                      <a:lnTo>
                        <a:pt x="410" y="81"/>
                      </a:lnTo>
                      <a:lnTo>
                        <a:pt x="403" y="113"/>
                      </a:lnTo>
                      <a:lnTo>
                        <a:pt x="393" y="141"/>
                      </a:lnTo>
                      <a:lnTo>
                        <a:pt x="383" y="165"/>
                      </a:lnTo>
                      <a:lnTo>
                        <a:pt x="369" y="188"/>
                      </a:lnTo>
                      <a:lnTo>
                        <a:pt x="352" y="215"/>
                      </a:lnTo>
                      <a:lnTo>
                        <a:pt x="336" y="232"/>
                      </a:lnTo>
                      <a:lnTo>
                        <a:pt x="324" y="240"/>
                      </a:lnTo>
                      <a:lnTo>
                        <a:pt x="305" y="244"/>
                      </a:lnTo>
                      <a:lnTo>
                        <a:pt x="285" y="237"/>
                      </a:lnTo>
                      <a:lnTo>
                        <a:pt x="261" y="223"/>
                      </a:lnTo>
                      <a:lnTo>
                        <a:pt x="236" y="203"/>
                      </a:lnTo>
                      <a:lnTo>
                        <a:pt x="211" y="178"/>
                      </a:lnTo>
                      <a:lnTo>
                        <a:pt x="188" y="148"/>
                      </a:lnTo>
                      <a:lnTo>
                        <a:pt x="170" y="123"/>
                      </a:lnTo>
                      <a:lnTo>
                        <a:pt x="149" y="106"/>
                      </a:lnTo>
                      <a:lnTo>
                        <a:pt x="129" y="96"/>
                      </a:lnTo>
                      <a:lnTo>
                        <a:pt x="114" y="94"/>
                      </a:lnTo>
                      <a:lnTo>
                        <a:pt x="92" y="97"/>
                      </a:lnTo>
                      <a:lnTo>
                        <a:pt x="69" y="111"/>
                      </a:lnTo>
                      <a:lnTo>
                        <a:pt x="45" y="125"/>
                      </a:lnTo>
                      <a:lnTo>
                        <a:pt x="23" y="128"/>
                      </a:lnTo>
                      <a:lnTo>
                        <a:pt x="10" y="120"/>
                      </a:lnTo>
                      <a:lnTo>
                        <a:pt x="0" y="108"/>
                      </a:lnTo>
                      <a:lnTo>
                        <a:pt x="3" y="95"/>
                      </a:lnTo>
                      <a:lnTo>
                        <a:pt x="11" y="91"/>
                      </a:lnTo>
                      <a:lnTo>
                        <a:pt x="21" y="94"/>
                      </a:lnTo>
                      <a:lnTo>
                        <a:pt x="18" y="95"/>
                      </a:lnTo>
                      <a:lnTo>
                        <a:pt x="37" y="100"/>
                      </a:lnTo>
                      <a:lnTo>
                        <a:pt x="57" y="93"/>
                      </a:lnTo>
                      <a:lnTo>
                        <a:pt x="75" y="76"/>
                      </a:lnTo>
                      <a:lnTo>
                        <a:pt x="93" y="62"/>
                      </a:lnTo>
                      <a:lnTo>
                        <a:pt x="105" y="46"/>
                      </a:lnTo>
                      <a:lnTo>
                        <a:pt x="122" y="40"/>
                      </a:lnTo>
                      <a:lnTo>
                        <a:pt x="135" y="43"/>
                      </a:lnTo>
                      <a:lnTo>
                        <a:pt x="144" y="58"/>
                      </a:lnTo>
                      <a:lnTo>
                        <a:pt x="159" y="78"/>
                      </a:lnTo>
                      <a:lnTo>
                        <a:pt x="183" y="96"/>
                      </a:lnTo>
                      <a:lnTo>
                        <a:pt x="211" y="114"/>
                      </a:lnTo>
                      <a:lnTo>
                        <a:pt x="234" y="132"/>
                      </a:lnTo>
                      <a:lnTo>
                        <a:pt x="257" y="155"/>
                      </a:lnTo>
                      <a:lnTo>
                        <a:pt x="277" y="172"/>
                      </a:lnTo>
                      <a:lnTo>
                        <a:pt x="296" y="184"/>
                      </a:lnTo>
                      <a:lnTo>
                        <a:pt x="309" y="186"/>
                      </a:lnTo>
                      <a:lnTo>
                        <a:pt x="315" y="180"/>
                      </a:lnTo>
                      <a:lnTo>
                        <a:pt x="324" y="170"/>
                      </a:lnTo>
                      <a:lnTo>
                        <a:pt x="335" y="145"/>
                      </a:lnTo>
                      <a:lnTo>
                        <a:pt x="344" y="118"/>
                      </a:lnTo>
                      <a:lnTo>
                        <a:pt x="350" y="96"/>
                      </a:lnTo>
                      <a:lnTo>
                        <a:pt x="354" y="7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6" name="Freeform 38"/>
                <p:cNvSpPr>
                  <a:spLocks/>
                </p:cNvSpPr>
                <p:nvPr/>
              </p:nvSpPr>
              <p:spPr bwMode="auto">
                <a:xfrm>
                  <a:off x="2899" y="3442"/>
                  <a:ext cx="381" cy="312"/>
                </a:xfrm>
                <a:custGeom>
                  <a:avLst/>
                  <a:gdLst>
                    <a:gd name="T0" fmla="*/ 83 w 381"/>
                    <a:gd name="T1" fmla="*/ 111 h 312"/>
                    <a:gd name="T2" fmla="*/ 48 w 381"/>
                    <a:gd name="T3" fmla="*/ 143 h 312"/>
                    <a:gd name="T4" fmla="*/ 16 w 381"/>
                    <a:gd name="T5" fmla="*/ 155 h 312"/>
                    <a:gd name="T6" fmla="*/ 2 w 381"/>
                    <a:gd name="T7" fmla="*/ 142 h 312"/>
                    <a:gd name="T8" fmla="*/ 0 w 381"/>
                    <a:gd name="T9" fmla="*/ 125 h 312"/>
                    <a:gd name="T10" fmla="*/ 7 w 381"/>
                    <a:gd name="T11" fmla="*/ 105 h 312"/>
                    <a:gd name="T12" fmla="*/ 28 w 381"/>
                    <a:gd name="T13" fmla="*/ 84 h 312"/>
                    <a:gd name="T14" fmla="*/ 42 w 381"/>
                    <a:gd name="T15" fmla="*/ 73 h 312"/>
                    <a:gd name="T16" fmla="*/ 66 w 381"/>
                    <a:gd name="T17" fmla="*/ 52 h 312"/>
                    <a:gd name="T18" fmla="*/ 91 w 381"/>
                    <a:gd name="T19" fmla="*/ 35 h 312"/>
                    <a:gd name="T20" fmla="*/ 115 w 381"/>
                    <a:gd name="T21" fmla="*/ 23 h 312"/>
                    <a:gd name="T22" fmla="*/ 139 w 381"/>
                    <a:gd name="T23" fmla="*/ 14 h 312"/>
                    <a:gd name="T24" fmla="*/ 170 w 381"/>
                    <a:gd name="T25" fmla="*/ 3 h 312"/>
                    <a:gd name="T26" fmla="*/ 193 w 381"/>
                    <a:gd name="T27" fmla="*/ 0 h 312"/>
                    <a:gd name="T28" fmla="*/ 207 w 381"/>
                    <a:gd name="T29" fmla="*/ 1 h 312"/>
                    <a:gd name="T30" fmla="*/ 224 w 381"/>
                    <a:gd name="T31" fmla="*/ 9 h 312"/>
                    <a:gd name="T32" fmla="*/ 236 w 381"/>
                    <a:gd name="T33" fmla="*/ 27 h 312"/>
                    <a:gd name="T34" fmla="*/ 246 w 381"/>
                    <a:gd name="T35" fmla="*/ 52 h 312"/>
                    <a:gd name="T36" fmla="*/ 253 w 381"/>
                    <a:gd name="T37" fmla="*/ 83 h 312"/>
                    <a:gd name="T38" fmla="*/ 257 w 381"/>
                    <a:gd name="T39" fmla="*/ 118 h 312"/>
                    <a:gd name="T40" fmla="*/ 257 w 381"/>
                    <a:gd name="T41" fmla="*/ 157 h 312"/>
                    <a:gd name="T42" fmla="*/ 256 w 381"/>
                    <a:gd name="T43" fmla="*/ 188 h 312"/>
                    <a:gd name="T44" fmla="*/ 262 w 381"/>
                    <a:gd name="T45" fmla="*/ 214 h 312"/>
                    <a:gd name="T46" fmla="*/ 272 w 381"/>
                    <a:gd name="T47" fmla="*/ 233 h 312"/>
                    <a:gd name="T48" fmla="*/ 283 w 381"/>
                    <a:gd name="T49" fmla="*/ 244 h 312"/>
                    <a:gd name="T50" fmla="*/ 302 w 381"/>
                    <a:gd name="T51" fmla="*/ 255 h 312"/>
                    <a:gd name="T52" fmla="*/ 328 w 381"/>
                    <a:gd name="T53" fmla="*/ 259 h 312"/>
                    <a:gd name="T54" fmla="*/ 355 w 381"/>
                    <a:gd name="T55" fmla="*/ 263 h 312"/>
                    <a:gd name="T56" fmla="*/ 375 w 381"/>
                    <a:gd name="T57" fmla="*/ 274 h 312"/>
                    <a:gd name="T58" fmla="*/ 380 w 381"/>
                    <a:gd name="T59" fmla="*/ 287 h 312"/>
                    <a:gd name="T60" fmla="*/ 381 w 381"/>
                    <a:gd name="T61" fmla="*/ 303 h 312"/>
                    <a:gd name="T62" fmla="*/ 371 w 381"/>
                    <a:gd name="T63" fmla="*/ 312 h 312"/>
                    <a:gd name="T64" fmla="*/ 361 w 381"/>
                    <a:gd name="T65" fmla="*/ 310 h 312"/>
                    <a:gd name="T66" fmla="*/ 355 w 381"/>
                    <a:gd name="T67" fmla="*/ 302 h 312"/>
                    <a:gd name="T68" fmla="*/ 359 w 381"/>
                    <a:gd name="T69" fmla="*/ 303 h 312"/>
                    <a:gd name="T70" fmla="*/ 347 w 381"/>
                    <a:gd name="T71" fmla="*/ 288 h 312"/>
                    <a:gd name="T72" fmla="*/ 326 w 381"/>
                    <a:gd name="T73" fmla="*/ 280 h 312"/>
                    <a:gd name="T74" fmla="*/ 302 w 381"/>
                    <a:gd name="T75" fmla="*/ 283 h 312"/>
                    <a:gd name="T76" fmla="*/ 279 w 381"/>
                    <a:gd name="T77" fmla="*/ 283 h 312"/>
                    <a:gd name="T78" fmla="*/ 260 w 381"/>
                    <a:gd name="T79" fmla="*/ 288 h 312"/>
                    <a:gd name="T80" fmla="*/ 243 w 381"/>
                    <a:gd name="T81" fmla="*/ 283 h 312"/>
                    <a:gd name="T82" fmla="*/ 235 w 381"/>
                    <a:gd name="T83" fmla="*/ 272 h 312"/>
                    <a:gd name="T84" fmla="*/ 237 w 381"/>
                    <a:gd name="T85" fmla="*/ 255 h 312"/>
                    <a:gd name="T86" fmla="*/ 237 w 381"/>
                    <a:gd name="T87" fmla="*/ 230 h 312"/>
                    <a:gd name="T88" fmla="*/ 230 w 381"/>
                    <a:gd name="T89" fmla="*/ 201 h 312"/>
                    <a:gd name="T90" fmla="*/ 218 w 381"/>
                    <a:gd name="T91" fmla="*/ 169 h 312"/>
                    <a:gd name="T92" fmla="*/ 211 w 381"/>
                    <a:gd name="T93" fmla="*/ 141 h 312"/>
                    <a:gd name="T94" fmla="*/ 207 w 381"/>
                    <a:gd name="T95" fmla="*/ 109 h 312"/>
                    <a:gd name="T96" fmla="*/ 202 w 381"/>
                    <a:gd name="T97" fmla="*/ 83 h 312"/>
                    <a:gd name="T98" fmla="*/ 194 w 381"/>
                    <a:gd name="T99" fmla="*/ 62 h 312"/>
                    <a:gd name="T100" fmla="*/ 185 w 381"/>
                    <a:gd name="T101" fmla="*/ 52 h 312"/>
                    <a:gd name="T102" fmla="*/ 177 w 381"/>
                    <a:gd name="T103" fmla="*/ 53 h 312"/>
                    <a:gd name="T104" fmla="*/ 164 w 381"/>
                    <a:gd name="T105" fmla="*/ 56 h 312"/>
                    <a:gd name="T106" fmla="*/ 140 w 381"/>
                    <a:gd name="T107" fmla="*/ 69 h 312"/>
                    <a:gd name="T108" fmla="*/ 116 w 381"/>
                    <a:gd name="T109" fmla="*/ 84 h 312"/>
                    <a:gd name="T110" fmla="*/ 99 w 381"/>
                    <a:gd name="T111" fmla="*/ 98 h 312"/>
                    <a:gd name="T112" fmla="*/ 83 w 381"/>
                    <a:gd name="T113" fmla="*/ 111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81"/>
                    <a:gd name="T172" fmla="*/ 0 h 312"/>
                    <a:gd name="T173" fmla="*/ 381 w 381"/>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81" h="312">
                      <a:moveTo>
                        <a:pt x="83" y="111"/>
                      </a:moveTo>
                      <a:lnTo>
                        <a:pt x="48" y="143"/>
                      </a:lnTo>
                      <a:lnTo>
                        <a:pt x="16" y="155"/>
                      </a:lnTo>
                      <a:lnTo>
                        <a:pt x="2" y="142"/>
                      </a:lnTo>
                      <a:lnTo>
                        <a:pt x="0" y="125"/>
                      </a:lnTo>
                      <a:lnTo>
                        <a:pt x="7" y="105"/>
                      </a:lnTo>
                      <a:lnTo>
                        <a:pt x="28" y="84"/>
                      </a:lnTo>
                      <a:lnTo>
                        <a:pt x="42" y="73"/>
                      </a:lnTo>
                      <a:lnTo>
                        <a:pt x="66" y="52"/>
                      </a:lnTo>
                      <a:lnTo>
                        <a:pt x="91" y="35"/>
                      </a:lnTo>
                      <a:lnTo>
                        <a:pt x="115" y="23"/>
                      </a:lnTo>
                      <a:lnTo>
                        <a:pt x="139" y="14"/>
                      </a:lnTo>
                      <a:lnTo>
                        <a:pt x="170" y="3"/>
                      </a:lnTo>
                      <a:lnTo>
                        <a:pt x="193" y="0"/>
                      </a:lnTo>
                      <a:lnTo>
                        <a:pt x="207" y="1"/>
                      </a:lnTo>
                      <a:lnTo>
                        <a:pt x="224" y="9"/>
                      </a:lnTo>
                      <a:lnTo>
                        <a:pt x="236" y="27"/>
                      </a:lnTo>
                      <a:lnTo>
                        <a:pt x="246" y="52"/>
                      </a:lnTo>
                      <a:lnTo>
                        <a:pt x="253" y="83"/>
                      </a:lnTo>
                      <a:lnTo>
                        <a:pt x="257" y="118"/>
                      </a:lnTo>
                      <a:lnTo>
                        <a:pt x="257" y="157"/>
                      </a:lnTo>
                      <a:lnTo>
                        <a:pt x="256" y="188"/>
                      </a:lnTo>
                      <a:lnTo>
                        <a:pt x="262" y="214"/>
                      </a:lnTo>
                      <a:lnTo>
                        <a:pt x="272" y="233"/>
                      </a:lnTo>
                      <a:lnTo>
                        <a:pt x="283" y="244"/>
                      </a:lnTo>
                      <a:lnTo>
                        <a:pt x="302" y="255"/>
                      </a:lnTo>
                      <a:lnTo>
                        <a:pt x="328" y="259"/>
                      </a:lnTo>
                      <a:lnTo>
                        <a:pt x="355" y="263"/>
                      </a:lnTo>
                      <a:lnTo>
                        <a:pt x="375" y="274"/>
                      </a:lnTo>
                      <a:lnTo>
                        <a:pt x="380" y="287"/>
                      </a:lnTo>
                      <a:lnTo>
                        <a:pt x="381" y="303"/>
                      </a:lnTo>
                      <a:lnTo>
                        <a:pt x="371" y="312"/>
                      </a:lnTo>
                      <a:lnTo>
                        <a:pt x="361" y="310"/>
                      </a:lnTo>
                      <a:lnTo>
                        <a:pt x="355" y="302"/>
                      </a:lnTo>
                      <a:lnTo>
                        <a:pt x="359" y="303"/>
                      </a:lnTo>
                      <a:lnTo>
                        <a:pt x="347" y="288"/>
                      </a:lnTo>
                      <a:lnTo>
                        <a:pt x="326" y="280"/>
                      </a:lnTo>
                      <a:lnTo>
                        <a:pt x="302" y="283"/>
                      </a:lnTo>
                      <a:lnTo>
                        <a:pt x="279" y="283"/>
                      </a:lnTo>
                      <a:lnTo>
                        <a:pt x="260" y="288"/>
                      </a:lnTo>
                      <a:lnTo>
                        <a:pt x="243" y="283"/>
                      </a:lnTo>
                      <a:lnTo>
                        <a:pt x="235" y="272"/>
                      </a:lnTo>
                      <a:lnTo>
                        <a:pt x="237" y="255"/>
                      </a:lnTo>
                      <a:lnTo>
                        <a:pt x="237" y="230"/>
                      </a:lnTo>
                      <a:lnTo>
                        <a:pt x="230" y="201"/>
                      </a:lnTo>
                      <a:lnTo>
                        <a:pt x="218" y="169"/>
                      </a:lnTo>
                      <a:lnTo>
                        <a:pt x="211" y="141"/>
                      </a:lnTo>
                      <a:lnTo>
                        <a:pt x="207" y="109"/>
                      </a:lnTo>
                      <a:lnTo>
                        <a:pt x="202" y="83"/>
                      </a:lnTo>
                      <a:lnTo>
                        <a:pt x="194" y="62"/>
                      </a:lnTo>
                      <a:lnTo>
                        <a:pt x="185" y="52"/>
                      </a:lnTo>
                      <a:lnTo>
                        <a:pt x="177" y="53"/>
                      </a:lnTo>
                      <a:lnTo>
                        <a:pt x="164" y="56"/>
                      </a:lnTo>
                      <a:lnTo>
                        <a:pt x="140" y="69"/>
                      </a:lnTo>
                      <a:lnTo>
                        <a:pt x="116" y="84"/>
                      </a:lnTo>
                      <a:lnTo>
                        <a:pt x="99" y="98"/>
                      </a:lnTo>
                      <a:lnTo>
                        <a:pt x="83"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483" name="Group 39"/>
              <p:cNvGrpSpPr>
                <a:grpSpLocks/>
              </p:cNvGrpSpPr>
              <p:nvPr/>
            </p:nvGrpSpPr>
            <p:grpSpPr bwMode="auto">
              <a:xfrm>
                <a:off x="3438525" y="5808663"/>
                <a:ext cx="2263775" cy="590550"/>
                <a:chOff x="2166" y="3659"/>
                <a:chExt cx="1426" cy="372"/>
              </a:xfrm>
            </p:grpSpPr>
            <p:grpSp>
              <p:nvGrpSpPr>
                <p:cNvPr id="103484" name="Group 40"/>
                <p:cNvGrpSpPr>
                  <a:grpSpLocks/>
                </p:cNvGrpSpPr>
                <p:nvPr/>
              </p:nvGrpSpPr>
              <p:grpSpPr bwMode="auto">
                <a:xfrm>
                  <a:off x="2192" y="3659"/>
                  <a:ext cx="1391" cy="352"/>
                  <a:chOff x="2192" y="3659"/>
                  <a:chExt cx="1391" cy="352"/>
                </a:xfrm>
              </p:grpSpPr>
              <p:grpSp>
                <p:nvGrpSpPr>
                  <p:cNvPr id="103507" name="Group 41"/>
                  <p:cNvGrpSpPr>
                    <a:grpSpLocks/>
                  </p:cNvGrpSpPr>
                  <p:nvPr/>
                </p:nvGrpSpPr>
                <p:grpSpPr bwMode="auto">
                  <a:xfrm>
                    <a:off x="2192" y="3697"/>
                    <a:ext cx="123" cy="127"/>
                    <a:chOff x="2192" y="3697"/>
                    <a:chExt cx="123" cy="127"/>
                  </a:xfrm>
                </p:grpSpPr>
                <p:sp>
                  <p:nvSpPr>
                    <p:cNvPr id="103528" name="Freeform 42"/>
                    <p:cNvSpPr>
                      <a:spLocks/>
                    </p:cNvSpPr>
                    <p:nvPr/>
                  </p:nvSpPr>
                  <p:spPr bwMode="auto">
                    <a:xfrm>
                      <a:off x="2192" y="3697"/>
                      <a:ext cx="123" cy="127"/>
                    </a:xfrm>
                    <a:custGeom>
                      <a:avLst/>
                      <a:gdLst>
                        <a:gd name="T0" fmla="*/ 27 w 123"/>
                        <a:gd name="T1" fmla="*/ 29 h 127"/>
                        <a:gd name="T2" fmla="*/ 31 w 123"/>
                        <a:gd name="T3" fmla="*/ 11 h 127"/>
                        <a:gd name="T4" fmla="*/ 45 w 123"/>
                        <a:gd name="T5" fmla="*/ 0 h 127"/>
                        <a:gd name="T6" fmla="*/ 58 w 123"/>
                        <a:gd name="T7" fmla="*/ 0 h 127"/>
                        <a:gd name="T8" fmla="*/ 70 w 123"/>
                        <a:gd name="T9" fmla="*/ 9 h 127"/>
                        <a:gd name="T10" fmla="*/ 77 w 123"/>
                        <a:gd name="T11" fmla="*/ 24 h 127"/>
                        <a:gd name="T12" fmla="*/ 96 w 123"/>
                        <a:gd name="T13" fmla="*/ 20 h 127"/>
                        <a:gd name="T14" fmla="*/ 114 w 123"/>
                        <a:gd name="T15" fmla="*/ 26 h 127"/>
                        <a:gd name="T16" fmla="*/ 119 w 123"/>
                        <a:gd name="T17" fmla="*/ 27 h 127"/>
                        <a:gd name="T18" fmla="*/ 123 w 123"/>
                        <a:gd name="T19" fmla="*/ 43 h 127"/>
                        <a:gd name="T20" fmla="*/ 118 w 123"/>
                        <a:gd name="T21" fmla="*/ 58 h 127"/>
                        <a:gd name="T22" fmla="*/ 106 w 123"/>
                        <a:gd name="T23" fmla="*/ 71 h 127"/>
                        <a:gd name="T24" fmla="*/ 100 w 123"/>
                        <a:gd name="T25" fmla="*/ 74 h 127"/>
                        <a:gd name="T26" fmla="*/ 103 w 123"/>
                        <a:gd name="T27" fmla="*/ 87 h 127"/>
                        <a:gd name="T28" fmla="*/ 98 w 123"/>
                        <a:gd name="T29" fmla="*/ 103 h 127"/>
                        <a:gd name="T30" fmla="*/ 89 w 123"/>
                        <a:gd name="T31" fmla="*/ 114 h 127"/>
                        <a:gd name="T32" fmla="*/ 73 w 123"/>
                        <a:gd name="T33" fmla="*/ 124 h 127"/>
                        <a:gd name="T34" fmla="*/ 70 w 123"/>
                        <a:gd name="T35" fmla="*/ 127 h 127"/>
                        <a:gd name="T36" fmla="*/ 53 w 123"/>
                        <a:gd name="T37" fmla="*/ 125 h 127"/>
                        <a:gd name="T38" fmla="*/ 39 w 123"/>
                        <a:gd name="T39" fmla="*/ 114 h 127"/>
                        <a:gd name="T40" fmla="*/ 33 w 123"/>
                        <a:gd name="T41" fmla="*/ 110 h 127"/>
                        <a:gd name="T42" fmla="*/ 17 w 123"/>
                        <a:gd name="T43" fmla="*/ 109 h 127"/>
                        <a:gd name="T44" fmla="*/ 3 w 123"/>
                        <a:gd name="T45" fmla="*/ 93 h 127"/>
                        <a:gd name="T46" fmla="*/ 0 w 123"/>
                        <a:gd name="T47" fmla="*/ 76 h 127"/>
                        <a:gd name="T48" fmla="*/ 4 w 123"/>
                        <a:gd name="T49" fmla="*/ 59 h 127"/>
                        <a:gd name="T50" fmla="*/ 11 w 123"/>
                        <a:gd name="T51" fmla="*/ 55 h 127"/>
                        <a:gd name="T52" fmla="*/ 4 w 123"/>
                        <a:gd name="T53" fmla="*/ 43 h 127"/>
                        <a:gd name="T54" fmla="*/ 11 w 123"/>
                        <a:gd name="T55" fmla="*/ 33 h 127"/>
                        <a:gd name="T56" fmla="*/ 18 w 123"/>
                        <a:gd name="T57" fmla="*/ 29 h 127"/>
                        <a:gd name="T58" fmla="*/ 27 w 123"/>
                        <a:gd name="T59" fmla="*/ 29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27"/>
                        <a:gd name="T92" fmla="*/ 123 w 123"/>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27">
                          <a:moveTo>
                            <a:pt x="27" y="29"/>
                          </a:moveTo>
                          <a:lnTo>
                            <a:pt x="31" y="11"/>
                          </a:lnTo>
                          <a:lnTo>
                            <a:pt x="45" y="0"/>
                          </a:lnTo>
                          <a:lnTo>
                            <a:pt x="58" y="0"/>
                          </a:lnTo>
                          <a:lnTo>
                            <a:pt x="70" y="9"/>
                          </a:lnTo>
                          <a:lnTo>
                            <a:pt x="77" y="24"/>
                          </a:lnTo>
                          <a:lnTo>
                            <a:pt x="96" y="20"/>
                          </a:lnTo>
                          <a:lnTo>
                            <a:pt x="114" y="26"/>
                          </a:lnTo>
                          <a:lnTo>
                            <a:pt x="119" y="27"/>
                          </a:lnTo>
                          <a:lnTo>
                            <a:pt x="123" y="43"/>
                          </a:lnTo>
                          <a:lnTo>
                            <a:pt x="118" y="58"/>
                          </a:lnTo>
                          <a:lnTo>
                            <a:pt x="106" y="71"/>
                          </a:lnTo>
                          <a:lnTo>
                            <a:pt x="100" y="74"/>
                          </a:lnTo>
                          <a:lnTo>
                            <a:pt x="103" y="87"/>
                          </a:lnTo>
                          <a:lnTo>
                            <a:pt x="98" y="103"/>
                          </a:lnTo>
                          <a:lnTo>
                            <a:pt x="89" y="114"/>
                          </a:lnTo>
                          <a:lnTo>
                            <a:pt x="73" y="124"/>
                          </a:lnTo>
                          <a:lnTo>
                            <a:pt x="70" y="127"/>
                          </a:lnTo>
                          <a:lnTo>
                            <a:pt x="53" y="125"/>
                          </a:lnTo>
                          <a:lnTo>
                            <a:pt x="39" y="114"/>
                          </a:lnTo>
                          <a:lnTo>
                            <a:pt x="33" y="110"/>
                          </a:lnTo>
                          <a:lnTo>
                            <a:pt x="17" y="109"/>
                          </a:lnTo>
                          <a:lnTo>
                            <a:pt x="3" y="93"/>
                          </a:lnTo>
                          <a:lnTo>
                            <a:pt x="0" y="76"/>
                          </a:lnTo>
                          <a:lnTo>
                            <a:pt x="4" y="59"/>
                          </a:lnTo>
                          <a:lnTo>
                            <a:pt x="11" y="55"/>
                          </a:lnTo>
                          <a:lnTo>
                            <a:pt x="4" y="43"/>
                          </a:lnTo>
                          <a:lnTo>
                            <a:pt x="11" y="33"/>
                          </a:lnTo>
                          <a:lnTo>
                            <a:pt x="18" y="29"/>
                          </a:lnTo>
                          <a:lnTo>
                            <a:pt x="27" y="2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9" name="Freeform 43"/>
                    <p:cNvSpPr>
                      <a:spLocks/>
                    </p:cNvSpPr>
                    <p:nvPr/>
                  </p:nvSpPr>
                  <p:spPr bwMode="auto">
                    <a:xfrm>
                      <a:off x="2211" y="3707"/>
                      <a:ext cx="90" cy="102"/>
                    </a:xfrm>
                    <a:custGeom>
                      <a:avLst/>
                      <a:gdLst>
                        <a:gd name="T0" fmla="*/ 29 w 90"/>
                        <a:gd name="T1" fmla="*/ 47 h 102"/>
                        <a:gd name="T2" fmla="*/ 25 w 90"/>
                        <a:gd name="T3" fmla="*/ 33 h 102"/>
                        <a:gd name="T4" fmla="*/ 19 w 90"/>
                        <a:gd name="T5" fmla="*/ 20 h 102"/>
                        <a:gd name="T6" fmla="*/ 24 w 90"/>
                        <a:gd name="T7" fmla="*/ 8 h 102"/>
                        <a:gd name="T8" fmla="*/ 31 w 90"/>
                        <a:gd name="T9" fmla="*/ 0 h 102"/>
                        <a:gd name="T10" fmla="*/ 38 w 90"/>
                        <a:gd name="T11" fmla="*/ 3 h 102"/>
                        <a:gd name="T12" fmla="*/ 46 w 90"/>
                        <a:gd name="T13" fmla="*/ 7 h 102"/>
                        <a:gd name="T14" fmla="*/ 47 w 90"/>
                        <a:gd name="T15" fmla="*/ 18 h 102"/>
                        <a:gd name="T16" fmla="*/ 44 w 90"/>
                        <a:gd name="T17" fmla="*/ 29 h 102"/>
                        <a:gd name="T18" fmla="*/ 44 w 90"/>
                        <a:gd name="T19" fmla="*/ 39 h 102"/>
                        <a:gd name="T20" fmla="*/ 50 w 90"/>
                        <a:gd name="T21" fmla="*/ 36 h 102"/>
                        <a:gd name="T22" fmla="*/ 56 w 90"/>
                        <a:gd name="T23" fmla="*/ 27 h 102"/>
                        <a:gd name="T24" fmla="*/ 65 w 90"/>
                        <a:gd name="T25" fmla="*/ 21 h 102"/>
                        <a:gd name="T26" fmla="*/ 69 w 90"/>
                        <a:gd name="T27" fmla="*/ 21 h 102"/>
                        <a:gd name="T28" fmla="*/ 78 w 90"/>
                        <a:gd name="T29" fmla="*/ 20 h 102"/>
                        <a:gd name="T30" fmla="*/ 86 w 90"/>
                        <a:gd name="T31" fmla="*/ 26 h 102"/>
                        <a:gd name="T32" fmla="*/ 90 w 90"/>
                        <a:gd name="T33" fmla="*/ 38 h 102"/>
                        <a:gd name="T34" fmla="*/ 86 w 90"/>
                        <a:gd name="T35" fmla="*/ 49 h 102"/>
                        <a:gd name="T36" fmla="*/ 76 w 90"/>
                        <a:gd name="T37" fmla="*/ 56 h 102"/>
                        <a:gd name="T38" fmla="*/ 63 w 90"/>
                        <a:gd name="T39" fmla="*/ 56 h 102"/>
                        <a:gd name="T40" fmla="*/ 52 w 90"/>
                        <a:gd name="T41" fmla="*/ 54 h 102"/>
                        <a:gd name="T42" fmla="*/ 53 w 90"/>
                        <a:gd name="T43" fmla="*/ 63 h 102"/>
                        <a:gd name="T44" fmla="*/ 65 w 90"/>
                        <a:gd name="T45" fmla="*/ 65 h 102"/>
                        <a:gd name="T46" fmla="*/ 74 w 90"/>
                        <a:gd name="T47" fmla="*/ 72 h 102"/>
                        <a:gd name="T48" fmla="*/ 72 w 90"/>
                        <a:gd name="T49" fmla="*/ 87 h 102"/>
                        <a:gd name="T50" fmla="*/ 62 w 90"/>
                        <a:gd name="T51" fmla="*/ 99 h 102"/>
                        <a:gd name="T52" fmla="*/ 49 w 90"/>
                        <a:gd name="T53" fmla="*/ 102 h 102"/>
                        <a:gd name="T54" fmla="*/ 38 w 90"/>
                        <a:gd name="T55" fmla="*/ 96 h 102"/>
                        <a:gd name="T56" fmla="*/ 31 w 90"/>
                        <a:gd name="T57" fmla="*/ 86 h 102"/>
                        <a:gd name="T58" fmla="*/ 36 w 90"/>
                        <a:gd name="T59" fmla="*/ 75 h 102"/>
                        <a:gd name="T60" fmla="*/ 41 w 90"/>
                        <a:gd name="T61" fmla="*/ 65 h 102"/>
                        <a:gd name="T62" fmla="*/ 34 w 90"/>
                        <a:gd name="T63" fmla="*/ 61 h 102"/>
                        <a:gd name="T64" fmla="*/ 31 w 90"/>
                        <a:gd name="T65" fmla="*/ 73 h 102"/>
                        <a:gd name="T66" fmla="*/ 24 w 90"/>
                        <a:gd name="T67" fmla="*/ 83 h 102"/>
                        <a:gd name="T68" fmla="*/ 10 w 90"/>
                        <a:gd name="T69" fmla="*/ 84 h 102"/>
                        <a:gd name="T70" fmla="*/ 1 w 90"/>
                        <a:gd name="T71" fmla="*/ 77 h 102"/>
                        <a:gd name="T72" fmla="*/ 0 w 90"/>
                        <a:gd name="T73" fmla="*/ 67 h 102"/>
                        <a:gd name="T74" fmla="*/ 4 w 90"/>
                        <a:gd name="T75" fmla="*/ 59 h 102"/>
                        <a:gd name="T76" fmla="*/ 9 w 90"/>
                        <a:gd name="T77" fmla="*/ 53 h 102"/>
                        <a:gd name="T78" fmla="*/ 6 w 90"/>
                        <a:gd name="T79" fmla="*/ 43 h 102"/>
                        <a:gd name="T80" fmla="*/ 5 w 90"/>
                        <a:gd name="T81" fmla="*/ 34 h 102"/>
                        <a:gd name="T82" fmla="*/ 13 w 90"/>
                        <a:gd name="T83" fmla="*/ 33 h 102"/>
                        <a:gd name="T84" fmla="*/ 20 w 90"/>
                        <a:gd name="T85" fmla="*/ 37 h 102"/>
                        <a:gd name="T86" fmla="*/ 29 w 90"/>
                        <a:gd name="T87" fmla="*/ 47 h 10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0"/>
                        <a:gd name="T133" fmla="*/ 0 h 102"/>
                        <a:gd name="T134" fmla="*/ 90 w 90"/>
                        <a:gd name="T135" fmla="*/ 102 h 10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0" h="102">
                          <a:moveTo>
                            <a:pt x="29" y="47"/>
                          </a:moveTo>
                          <a:lnTo>
                            <a:pt x="25" y="33"/>
                          </a:lnTo>
                          <a:lnTo>
                            <a:pt x="19" y="20"/>
                          </a:lnTo>
                          <a:lnTo>
                            <a:pt x="24" y="8"/>
                          </a:lnTo>
                          <a:lnTo>
                            <a:pt x="31" y="0"/>
                          </a:lnTo>
                          <a:lnTo>
                            <a:pt x="38" y="3"/>
                          </a:lnTo>
                          <a:lnTo>
                            <a:pt x="46" y="7"/>
                          </a:lnTo>
                          <a:lnTo>
                            <a:pt x="47" y="18"/>
                          </a:lnTo>
                          <a:lnTo>
                            <a:pt x="44" y="29"/>
                          </a:lnTo>
                          <a:lnTo>
                            <a:pt x="44" y="39"/>
                          </a:lnTo>
                          <a:lnTo>
                            <a:pt x="50" y="36"/>
                          </a:lnTo>
                          <a:lnTo>
                            <a:pt x="56" y="27"/>
                          </a:lnTo>
                          <a:lnTo>
                            <a:pt x="65" y="21"/>
                          </a:lnTo>
                          <a:lnTo>
                            <a:pt x="69" y="21"/>
                          </a:lnTo>
                          <a:lnTo>
                            <a:pt x="78" y="20"/>
                          </a:lnTo>
                          <a:lnTo>
                            <a:pt x="86" y="26"/>
                          </a:lnTo>
                          <a:lnTo>
                            <a:pt x="90" y="38"/>
                          </a:lnTo>
                          <a:lnTo>
                            <a:pt x="86" y="49"/>
                          </a:lnTo>
                          <a:lnTo>
                            <a:pt x="76" y="56"/>
                          </a:lnTo>
                          <a:lnTo>
                            <a:pt x="63" y="56"/>
                          </a:lnTo>
                          <a:lnTo>
                            <a:pt x="52" y="54"/>
                          </a:lnTo>
                          <a:lnTo>
                            <a:pt x="53" y="63"/>
                          </a:lnTo>
                          <a:lnTo>
                            <a:pt x="65" y="65"/>
                          </a:lnTo>
                          <a:lnTo>
                            <a:pt x="74" y="72"/>
                          </a:lnTo>
                          <a:lnTo>
                            <a:pt x="72" y="87"/>
                          </a:lnTo>
                          <a:lnTo>
                            <a:pt x="62" y="99"/>
                          </a:lnTo>
                          <a:lnTo>
                            <a:pt x="49" y="102"/>
                          </a:lnTo>
                          <a:lnTo>
                            <a:pt x="38" y="96"/>
                          </a:lnTo>
                          <a:lnTo>
                            <a:pt x="31" y="86"/>
                          </a:lnTo>
                          <a:lnTo>
                            <a:pt x="36" y="75"/>
                          </a:lnTo>
                          <a:lnTo>
                            <a:pt x="41" y="65"/>
                          </a:lnTo>
                          <a:lnTo>
                            <a:pt x="34" y="61"/>
                          </a:lnTo>
                          <a:lnTo>
                            <a:pt x="31" y="73"/>
                          </a:lnTo>
                          <a:lnTo>
                            <a:pt x="24" y="83"/>
                          </a:lnTo>
                          <a:lnTo>
                            <a:pt x="10" y="84"/>
                          </a:lnTo>
                          <a:lnTo>
                            <a:pt x="1" y="77"/>
                          </a:lnTo>
                          <a:lnTo>
                            <a:pt x="0" y="67"/>
                          </a:lnTo>
                          <a:lnTo>
                            <a:pt x="4" y="59"/>
                          </a:lnTo>
                          <a:lnTo>
                            <a:pt x="9" y="53"/>
                          </a:lnTo>
                          <a:lnTo>
                            <a:pt x="6" y="43"/>
                          </a:lnTo>
                          <a:lnTo>
                            <a:pt x="5" y="34"/>
                          </a:lnTo>
                          <a:lnTo>
                            <a:pt x="13" y="33"/>
                          </a:lnTo>
                          <a:lnTo>
                            <a:pt x="20" y="37"/>
                          </a:lnTo>
                          <a:lnTo>
                            <a:pt x="29" y="47"/>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30" name="Freeform 44"/>
                    <p:cNvSpPr>
                      <a:spLocks/>
                    </p:cNvSpPr>
                    <p:nvPr/>
                  </p:nvSpPr>
                  <p:spPr bwMode="auto">
                    <a:xfrm>
                      <a:off x="2242" y="3748"/>
                      <a:ext cx="20" cy="19"/>
                    </a:xfrm>
                    <a:custGeom>
                      <a:avLst/>
                      <a:gdLst>
                        <a:gd name="T0" fmla="*/ 0 w 20"/>
                        <a:gd name="T1" fmla="*/ 5 h 19"/>
                        <a:gd name="T2" fmla="*/ 10 w 20"/>
                        <a:gd name="T3" fmla="*/ 0 h 19"/>
                        <a:gd name="T4" fmla="*/ 17 w 20"/>
                        <a:gd name="T5" fmla="*/ 2 h 19"/>
                        <a:gd name="T6" fmla="*/ 20 w 20"/>
                        <a:gd name="T7" fmla="*/ 13 h 19"/>
                        <a:gd name="T8" fmla="*/ 12 w 20"/>
                        <a:gd name="T9" fmla="*/ 19 h 19"/>
                        <a:gd name="T10" fmla="*/ 2 w 20"/>
                        <a:gd name="T11" fmla="*/ 14 h 19"/>
                        <a:gd name="T12" fmla="*/ 0 w 20"/>
                        <a:gd name="T13" fmla="*/ 5 h 19"/>
                        <a:gd name="T14" fmla="*/ 0 60000 65536"/>
                        <a:gd name="T15" fmla="*/ 0 60000 65536"/>
                        <a:gd name="T16" fmla="*/ 0 60000 65536"/>
                        <a:gd name="T17" fmla="*/ 0 60000 65536"/>
                        <a:gd name="T18" fmla="*/ 0 60000 65536"/>
                        <a:gd name="T19" fmla="*/ 0 60000 65536"/>
                        <a:gd name="T20" fmla="*/ 0 60000 65536"/>
                        <a:gd name="T21" fmla="*/ 0 w 20"/>
                        <a:gd name="T22" fmla="*/ 0 h 19"/>
                        <a:gd name="T23" fmla="*/ 20 w 20"/>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9">
                          <a:moveTo>
                            <a:pt x="0" y="5"/>
                          </a:moveTo>
                          <a:lnTo>
                            <a:pt x="10" y="0"/>
                          </a:lnTo>
                          <a:lnTo>
                            <a:pt x="17" y="2"/>
                          </a:lnTo>
                          <a:lnTo>
                            <a:pt x="20" y="13"/>
                          </a:lnTo>
                          <a:lnTo>
                            <a:pt x="12" y="19"/>
                          </a:lnTo>
                          <a:lnTo>
                            <a:pt x="2" y="14"/>
                          </a:lnTo>
                          <a:lnTo>
                            <a:pt x="0" y="5"/>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08" name="Group 45"/>
                  <p:cNvGrpSpPr>
                    <a:grpSpLocks/>
                  </p:cNvGrpSpPr>
                  <p:nvPr/>
                </p:nvGrpSpPr>
                <p:grpSpPr bwMode="auto">
                  <a:xfrm>
                    <a:off x="2251" y="3868"/>
                    <a:ext cx="142" cy="118"/>
                    <a:chOff x="2251" y="3868"/>
                    <a:chExt cx="142" cy="118"/>
                  </a:xfrm>
                </p:grpSpPr>
                <p:sp>
                  <p:nvSpPr>
                    <p:cNvPr id="103525" name="Freeform 46"/>
                    <p:cNvSpPr>
                      <a:spLocks/>
                    </p:cNvSpPr>
                    <p:nvPr/>
                  </p:nvSpPr>
                  <p:spPr bwMode="auto">
                    <a:xfrm>
                      <a:off x="2251" y="3868"/>
                      <a:ext cx="142" cy="118"/>
                    </a:xfrm>
                    <a:custGeom>
                      <a:avLst/>
                      <a:gdLst>
                        <a:gd name="T0" fmla="*/ 48 w 142"/>
                        <a:gd name="T1" fmla="*/ 19 h 118"/>
                        <a:gd name="T2" fmla="*/ 59 w 142"/>
                        <a:gd name="T3" fmla="*/ 5 h 118"/>
                        <a:gd name="T4" fmla="*/ 76 w 142"/>
                        <a:gd name="T5" fmla="*/ 0 h 118"/>
                        <a:gd name="T6" fmla="*/ 90 w 142"/>
                        <a:gd name="T7" fmla="*/ 4 h 118"/>
                        <a:gd name="T8" fmla="*/ 99 w 142"/>
                        <a:gd name="T9" fmla="*/ 16 h 118"/>
                        <a:gd name="T10" fmla="*/ 101 w 142"/>
                        <a:gd name="T11" fmla="*/ 31 h 118"/>
                        <a:gd name="T12" fmla="*/ 121 w 142"/>
                        <a:gd name="T13" fmla="*/ 34 h 118"/>
                        <a:gd name="T14" fmla="*/ 137 w 142"/>
                        <a:gd name="T15" fmla="*/ 45 h 118"/>
                        <a:gd name="T16" fmla="*/ 142 w 142"/>
                        <a:gd name="T17" fmla="*/ 47 h 118"/>
                        <a:gd name="T18" fmla="*/ 140 w 142"/>
                        <a:gd name="T19" fmla="*/ 63 h 118"/>
                        <a:gd name="T20" fmla="*/ 129 w 142"/>
                        <a:gd name="T21" fmla="*/ 73 h 118"/>
                        <a:gd name="T22" fmla="*/ 113 w 142"/>
                        <a:gd name="T23" fmla="*/ 81 h 118"/>
                        <a:gd name="T24" fmla="*/ 105 w 142"/>
                        <a:gd name="T25" fmla="*/ 82 h 118"/>
                        <a:gd name="T26" fmla="*/ 104 w 142"/>
                        <a:gd name="T27" fmla="*/ 94 h 118"/>
                        <a:gd name="T28" fmla="*/ 93 w 142"/>
                        <a:gd name="T29" fmla="*/ 106 h 118"/>
                        <a:gd name="T30" fmla="*/ 79 w 142"/>
                        <a:gd name="T31" fmla="*/ 113 h 118"/>
                        <a:gd name="T32" fmla="*/ 60 w 142"/>
                        <a:gd name="T33" fmla="*/ 117 h 118"/>
                        <a:gd name="T34" fmla="*/ 56 w 142"/>
                        <a:gd name="T35" fmla="*/ 118 h 118"/>
                        <a:gd name="T36" fmla="*/ 40 w 142"/>
                        <a:gd name="T37" fmla="*/ 111 h 118"/>
                        <a:gd name="T38" fmla="*/ 29 w 142"/>
                        <a:gd name="T39" fmla="*/ 98 h 118"/>
                        <a:gd name="T40" fmla="*/ 25 w 142"/>
                        <a:gd name="T41" fmla="*/ 92 h 118"/>
                        <a:gd name="T42" fmla="*/ 9 w 142"/>
                        <a:gd name="T43" fmla="*/ 85 h 118"/>
                        <a:gd name="T44" fmla="*/ 0 w 142"/>
                        <a:gd name="T45" fmla="*/ 67 h 118"/>
                        <a:gd name="T46" fmla="*/ 5 w 142"/>
                        <a:gd name="T47" fmla="*/ 52 h 118"/>
                        <a:gd name="T48" fmla="*/ 14 w 142"/>
                        <a:gd name="T49" fmla="*/ 39 h 118"/>
                        <a:gd name="T50" fmla="*/ 22 w 142"/>
                        <a:gd name="T51" fmla="*/ 37 h 118"/>
                        <a:gd name="T52" fmla="*/ 19 w 142"/>
                        <a:gd name="T53" fmla="*/ 24 h 118"/>
                        <a:gd name="T54" fmla="*/ 30 w 142"/>
                        <a:gd name="T55" fmla="*/ 18 h 118"/>
                        <a:gd name="T56" fmla="*/ 40 w 142"/>
                        <a:gd name="T57" fmla="*/ 17 h 118"/>
                        <a:gd name="T58" fmla="*/ 48 w 142"/>
                        <a:gd name="T59" fmla="*/ 19 h 1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2"/>
                        <a:gd name="T91" fmla="*/ 0 h 118"/>
                        <a:gd name="T92" fmla="*/ 142 w 142"/>
                        <a:gd name="T93" fmla="*/ 118 h 1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2" h="118">
                          <a:moveTo>
                            <a:pt x="48" y="19"/>
                          </a:moveTo>
                          <a:lnTo>
                            <a:pt x="59" y="5"/>
                          </a:lnTo>
                          <a:lnTo>
                            <a:pt x="76" y="0"/>
                          </a:lnTo>
                          <a:lnTo>
                            <a:pt x="90" y="4"/>
                          </a:lnTo>
                          <a:lnTo>
                            <a:pt x="99" y="16"/>
                          </a:lnTo>
                          <a:lnTo>
                            <a:pt x="101" y="31"/>
                          </a:lnTo>
                          <a:lnTo>
                            <a:pt x="121" y="34"/>
                          </a:lnTo>
                          <a:lnTo>
                            <a:pt x="137" y="45"/>
                          </a:lnTo>
                          <a:lnTo>
                            <a:pt x="142" y="47"/>
                          </a:lnTo>
                          <a:lnTo>
                            <a:pt x="140" y="63"/>
                          </a:lnTo>
                          <a:lnTo>
                            <a:pt x="129" y="73"/>
                          </a:lnTo>
                          <a:lnTo>
                            <a:pt x="113" y="81"/>
                          </a:lnTo>
                          <a:lnTo>
                            <a:pt x="105" y="82"/>
                          </a:lnTo>
                          <a:lnTo>
                            <a:pt x="104" y="94"/>
                          </a:lnTo>
                          <a:lnTo>
                            <a:pt x="93" y="106"/>
                          </a:lnTo>
                          <a:lnTo>
                            <a:pt x="79" y="113"/>
                          </a:lnTo>
                          <a:lnTo>
                            <a:pt x="60" y="117"/>
                          </a:lnTo>
                          <a:lnTo>
                            <a:pt x="56" y="118"/>
                          </a:lnTo>
                          <a:lnTo>
                            <a:pt x="40" y="111"/>
                          </a:lnTo>
                          <a:lnTo>
                            <a:pt x="29" y="98"/>
                          </a:lnTo>
                          <a:lnTo>
                            <a:pt x="25" y="92"/>
                          </a:lnTo>
                          <a:lnTo>
                            <a:pt x="9" y="85"/>
                          </a:lnTo>
                          <a:lnTo>
                            <a:pt x="0" y="67"/>
                          </a:lnTo>
                          <a:lnTo>
                            <a:pt x="5" y="52"/>
                          </a:lnTo>
                          <a:lnTo>
                            <a:pt x="14" y="39"/>
                          </a:lnTo>
                          <a:lnTo>
                            <a:pt x="22" y="37"/>
                          </a:lnTo>
                          <a:lnTo>
                            <a:pt x="19" y="24"/>
                          </a:lnTo>
                          <a:lnTo>
                            <a:pt x="30" y="18"/>
                          </a:lnTo>
                          <a:lnTo>
                            <a:pt x="40" y="17"/>
                          </a:lnTo>
                          <a:lnTo>
                            <a:pt x="48" y="19"/>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6" name="Freeform 47"/>
                    <p:cNvSpPr>
                      <a:spLocks/>
                    </p:cNvSpPr>
                    <p:nvPr/>
                  </p:nvSpPr>
                  <p:spPr bwMode="auto">
                    <a:xfrm>
                      <a:off x="2271" y="3878"/>
                      <a:ext cx="104" cy="95"/>
                    </a:xfrm>
                    <a:custGeom>
                      <a:avLst/>
                      <a:gdLst>
                        <a:gd name="T0" fmla="*/ 39 w 104"/>
                        <a:gd name="T1" fmla="*/ 39 h 95"/>
                        <a:gd name="T2" fmla="*/ 41 w 104"/>
                        <a:gd name="T3" fmla="*/ 26 h 95"/>
                        <a:gd name="T4" fmla="*/ 39 w 104"/>
                        <a:gd name="T5" fmla="*/ 13 h 95"/>
                        <a:gd name="T6" fmla="*/ 49 w 104"/>
                        <a:gd name="T7" fmla="*/ 5 h 95"/>
                        <a:gd name="T8" fmla="*/ 58 w 104"/>
                        <a:gd name="T9" fmla="*/ 0 h 95"/>
                        <a:gd name="T10" fmla="*/ 65 w 104"/>
                        <a:gd name="T11" fmla="*/ 5 h 95"/>
                        <a:gd name="T12" fmla="*/ 70 w 104"/>
                        <a:gd name="T13" fmla="*/ 11 h 95"/>
                        <a:gd name="T14" fmla="*/ 68 w 104"/>
                        <a:gd name="T15" fmla="*/ 20 h 95"/>
                        <a:gd name="T16" fmla="*/ 61 w 104"/>
                        <a:gd name="T17" fmla="*/ 29 h 95"/>
                        <a:gd name="T18" fmla="*/ 57 w 104"/>
                        <a:gd name="T19" fmla="*/ 38 h 95"/>
                        <a:gd name="T20" fmla="*/ 65 w 104"/>
                        <a:gd name="T21" fmla="*/ 37 h 95"/>
                        <a:gd name="T22" fmla="*/ 75 w 104"/>
                        <a:gd name="T23" fmla="*/ 31 h 95"/>
                        <a:gd name="T24" fmla="*/ 85 w 104"/>
                        <a:gd name="T25" fmla="*/ 29 h 95"/>
                        <a:gd name="T26" fmla="*/ 89 w 104"/>
                        <a:gd name="T27" fmla="*/ 30 h 95"/>
                        <a:gd name="T28" fmla="*/ 99 w 104"/>
                        <a:gd name="T29" fmla="*/ 32 h 95"/>
                        <a:gd name="T30" fmla="*/ 104 w 104"/>
                        <a:gd name="T31" fmla="*/ 39 h 95"/>
                        <a:gd name="T32" fmla="*/ 104 w 104"/>
                        <a:gd name="T33" fmla="*/ 51 h 95"/>
                        <a:gd name="T34" fmla="*/ 96 w 104"/>
                        <a:gd name="T35" fmla="*/ 60 h 95"/>
                        <a:gd name="T36" fmla="*/ 84 w 104"/>
                        <a:gd name="T37" fmla="*/ 62 h 95"/>
                        <a:gd name="T38" fmla="*/ 70 w 104"/>
                        <a:gd name="T39" fmla="*/ 59 h 95"/>
                        <a:gd name="T40" fmla="*/ 60 w 104"/>
                        <a:gd name="T41" fmla="*/ 53 h 95"/>
                        <a:gd name="T42" fmla="*/ 58 w 104"/>
                        <a:gd name="T43" fmla="*/ 61 h 95"/>
                        <a:gd name="T44" fmla="*/ 69 w 104"/>
                        <a:gd name="T45" fmla="*/ 67 h 95"/>
                        <a:gd name="T46" fmla="*/ 76 w 104"/>
                        <a:gd name="T47" fmla="*/ 75 h 95"/>
                        <a:gd name="T48" fmla="*/ 68 w 104"/>
                        <a:gd name="T49" fmla="*/ 87 h 95"/>
                        <a:gd name="T50" fmla="*/ 54 w 104"/>
                        <a:gd name="T51" fmla="*/ 95 h 95"/>
                        <a:gd name="T52" fmla="*/ 39 w 104"/>
                        <a:gd name="T53" fmla="*/ 93 h 95"/>
                        <a:gd name="T54" fmla="*/ 31 w 104"/>
                        <a:gd name="T55" fmla="*/ 85 h 95"/>
                        <a:gd name="T56" fmla="*/ 27 w 104"/>
                        <a:gd name="T57" fmla="*/ 74 h 95"/>
                        <a:gd name="T58" fmla="*/ 37 w 104"/>
                        <a:gd name="T59" fmla="*/ 66 h 95"/>
                        <a:gd name="T60" fmla="*/ 45 w 104"/>
                        <a:gd name="T61" fmla="*/ 59 h 95"/>
                        <a:gd name="T62" fmla="*/ 39 w 104"/>
                        <a:gd name="T63" fmla="*/ 54 h 95"/>
                        <a:gd name="T64" fmla="*/ 33 w 104"/>
                        <a:gd name="T65" fmla="*/ 63 h 95"/>
                        <a:gd name="T66" fmla="*/ 22 w 104"/>
                        <a:gd name="T67" fmla="*/ 69 h 95"/>
                        <a:gd name="T68" fmla="*/ 7 w 104"/>
                        <a:gd name="T69" fmla="*/ 66 h 95"/>
                        <a:gd name="T70" fmla="*/ 0 w 104"/>
                        <a:gd name="T71" fmla="*/ 56 h 95"/>
                        <a:gd name="T72" fmla="*/ 3 w 104"/>
                        <a:gd name="T73" fmla="*/ 48 h 95"/>
                        <a:gd name="T74" fmla="*/ 10 w 104"/>
                        <a:gd name="T75" fmla="*/ 42 h 95"/>
                        <a:gd name="T76" fmla="*/ 18 w 104"/>
                        <a:gd name="T77" fmla="*/ 38 h 95"/>
                        <a:gd name="T78" fmla="*/ 18 w 104"/>
                        <a:gd name="T79" fmla="*/ 29 h 95"/>
                        <a:gd name="T80" fmla="*/ 20 w 104"/>
                        <a:gd name="T81" fmla="*/ 21 h 95"/>
                        <a:gd name="T82" fmla="*/ 29 w 104"/>
                        <a:gd name="T83" fmla="*/ 23 h 95"/>
                        <a:gd name="T84" fmla="*/ 34 w 104"/>
                        <a:gd name="T85" fmla="*/ 29 h 95"/>
                        <a:gd name="T86" fmla="*/ 39 w 104"/>
                        <a:gd name="T87" fmla="*/ 39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95"/>
                        <a:gd name="T134" fmla="*/ 104 w 104"/>
                        <a:gd name="T135" fmla="*/ 95 h 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95">
                          <a:moveTo>
                            <a:pt x="39" y="39"/>
                          </a:moveTo>
                          <a:lnTo>
                            <a:pt x="41" y="26"/>
                          </a:lnTo>
                          <a:lnTo>
                            <a:pt x="39" y="13"/>
                          </a:lnTo>
                          <a:lnTo>
                            <a:pt x="49" y="5"/>
                          </a:lnTo>
                          <a:lnTo>
                            <a:pt x="58" y="0"/>
                          </a:lnTo>
                          <a:lnTo>
                            <a:pt x="65" y="5"/>
                          </a:lnTo>
                          <a:lnTo>
                            <a:pt x="70" y="11"/>
                          </a:lnTo>
                          <a:lnTo>
                            <a:pt x="68" y="20"/>
                          </a:lnTo>
                          <a:lnTo>
                            <a:pt x="61" y="29"/>
                          </a:lnTo>
                          <a:lnTo>
                            <a:pt x="57" y="38"/>
                          </a:lnTo>
                          <a:lnTo>
                            <a:pt x="65" y="37"/>
                          </a:lnTo>
                          <a:lnTo>
                            <a:pt x="75" y="31"/>
                          </a:lnTo>
                          <a:lnTo>
                            <a:pt x="85" y="29"/>
                          </a:lnTo>
                          <a:lnTo>
                            <a:pt x="89" y="30"/>
                          </a:lnTo>
                          <a:lnTo>
                            <a:pt x="99" y="32"/>
                          </a:lnTo>
                          <a:lnTo>
                            <a:pt x="104" y="39"/>
                          </a:lnTo>
                          <a:lnTo>
                            <a:pt x="104" y="51"/>
                          </a:lnTo>
                          <a:lnTo>
                            <a:pt x="96" y="60"/>
                          </a:lnTo>
                          <a:lnTo>
                            <a:pt x="84" y="62"/>
                          </a:lnTo>
                          <a:lnTo>
                            <a:pt x="70" y="59"/>
                          </a:lnTo>
                          <a:lnTo>
                            <a:pt x="60" y="53"/>
                          </a:lnTo>
                          <a:lnTo>
                            <a:pt x="58" y="61"/>
                          </a:lnTo>
                          <a:lnTo>
                            <a:pt x="69" y="67"/>
                          </a:lnTo>
                          <a:lnTo>
                            <a:pt x="76" y="75"/>
                          </a:lnTo>
                          <a:lnTo>
                            <a:pt x="68" y="87"/>
                          </a:lnTo>
                          <a:lnTo>
                            <a:pt x="54" y="95"/>
                          </a:lnTo>
                          <a:lnTo>
                            <a:pt x="39" y="93"/>
                          </a:lnTo>
                          <a:lnTo>
                            <a:pt x="31" y="85"/>
                          </a:lnTo>
                          <a:lnTo>
                            <a:pt x="27" y="74"/>
                          </a:lnTo>
                          <a:lnTo>
                            <a:pt x="37" y="66"/>
                          </a:lnTo>
                          <a:lnTo>
                            <a:pt x="45" y="59"/>
                          </a:lnTo>
                          <a:lnTo>
                            <a:pt x="39" y="54"/>
                          </a:lnTo>
                          <a:lnTo>
                            <a:pt x="33" y="63"/>
                          </a:lnTo>
                          <a:lnTo>
                            <a:pt x="22" y="69"/>
                          </a:lnTo>
                          <a:lnTo>
                            <a:pt x="7" y="66"/>
                          </a:lnTo>
                          <a:lnTo>
                            <a:pt x="0" y="56"/>
                          </a:lnTo>
                          <a:lnTo>
                            <a:pt x="3" y="48"/>
                          </a:lnTo>
                          <a:lnTo>
                            <a:pt x="10" y="42"/>
                          </a:lnTo>
                          <a:lnTo>
                            <a:pt x="18" y="38"/>
                          </a:lnTo>
                          <a:lnTo>
                            <a:pt x="18" y="29"/>
                          </a:lnTo>
                          <a:lnTo>
                            <a:pt x="20" y="21"/>
                          </a:lnTo>
                          <a:lnTo>
                            <a:pt x="29" y="23"/>
                          </a:lnTo>
                          <a:lnTo>
                            <a:pt x="34" y="29"/>
                          </a:lnTo>
                          <a:lnTo>
                            <a:pt x="39" y="39"/>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7" name="Freeform 48"/>
                    <p:cNvSpPr>
                      <a:spLocks/>
                    </p:cNvSpPr>
                    <p:nvPr/>
                  </p:nvSpPr>
                  <p:spPr bwMode="auto">
                    <a:xfrm>
                      <a:off x="2310" y="3916"/>
                      <a:ext cx="20" cy="18"/>
                    </a:xfrm>
                    <a:custGeom>
                      <a:avLst/>
                      <a:gdLst>
                        <a:gd name="T0" fmla="*/ 2 w 20"/>
                        <a:gd name="T1" fmla="*/ 3 h 18"/>
                        <a:gd name="T2" fmla="*/ 14 w 20"/>
                        <a:gd name="T3" fmla="*/ 0 h 18"/>
                        <a:gd name="T4" fmla="*/ 20 w 20"/>
                        <a:gd name="T5" fmla="*/ 5 h 18"/>
                        <a:gd name="T6" fmla="*/ 19 w 20"/>
                        <a:gd name="T7" fmla="*/ 16 h 18"/>
                        <a:gd name="T8" fmla="*/ 8 w 20"/>
                        <a:gd name="T9" fmla="*/ 18 h 18"/>
                        <a:gd name="T10" fmla="*/ 0 w 20"/>
                        <a:gd name="T11" fmla="*/ 11 h 18"/>
                        <a:gd name="T12" fmla="*/ 2 w 20"/>
                        <a:gd name="T13" fmla="*/ 3 h 18"/>
                        <a:gd name="T14" fmla="*/ 0 60000 65536"/>
                        <a:gd name="T15" fmla="*/ 0 60000 65536"/>
                        <a:gd name="T16" fmla="*/ 0 60000 65536"/>
                        <a:gd name="T17" fmla="*/ 0 60000 65536"/>
                        <a:gd name="T18" fmla="*/ 0 60000 65536"/>
                        <a:gd name="T19" fmla="*/ 0 60000 65536"/>
                        <a:gd name="T20" fmla="*/ 0 60000 65536"/>
                        <a:gd name="T21" fmla="*/ 0 w 20"/>
                        <a:gd name="T22" fmla="*/ 0 h 18"/>
                        <a:gd name="T23" fmla="*/ 20 w 2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8">
                          <a:moveTo>
                            <a:pt x="2" y="3"/>
                          </a:moveTo>
                          <a:lnTo>
                            <a:pt x="14" y="0"/>
                          </a:lnTo>
                          <a:lnTo>
                            <a:pt x="20" y="5"/>
                          </a:lnTo>
                          <a:lnTo>
                            <a:pt x="19" y="16"/>
                          </a:lnTo>
                          <a:lnTo>
                            <a:pt x="8" y="18"/>
                          </a:lnTo>
                          <a:lnTo>
                            <a:pt x="0" y="11"/>
                          </a:lnTo>
                          <a:lnTo>
                            <a:pt x="2"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09" name="Group 49"/>
                  <p:cNvGrpSpPr>
                    <a:grpSpLocks/>
                  </p:cNvGrpSpPr>
                  <p:nvPr/>
                </p:nvGrpSpPr>
                <p:grpSpPr bwMode="auto">
                  <a:xfrm>
                    <a:off x="2388" y="3814"/>
                    <a:ext cx="132" cy="123"/>
                    <a:chOff x="2388" y="3814"/>
                    <a:chExt cx="132" cy="123"/>
                  </a:xfrm>
                </p:grpSpPr>
                <p:sp>
                  <p:nvSpPr>
                    <p:cNvPr id="103522" name="Freeform 50"/>
                    <p:cNvSpPr>
                      <a:spLocks/>
                    </p:cNvSpPr>
                    <p:nvPr/>
                  </p:nvSpPr>
                  <p:spPr bwMode="auto">
                    <a:xfrm>
                      <a:off x="2388" y="3814"/>
                      <a:ext cx="132" cy="123"/>
                    </a:xfrm>
                    <a:custGeom>
                      <a:avLst/>
                      <a:gdLst>
                        <a:gd name="T0" fmla="*/ 44 w 132"/>
                        <a:gd name="T1" fmla="*/ 20 h 123"/>
                        <a:gd name="T2" fmla="*/ 55 w 132"/>
                        <a:gd name="T3" fmla="*/ 5 h 123"/>
                        <a:gd name="T4" fmla="*/ 71 w 132"/>
                        <a:gd name="T5" fmla="*/ 0 h 123"/>
                        <a:gd name="T6" fmla="*/ 84 w 132"/>
                        <a:gd name="T7" fmla="*/ 3 h 123"/>
                        <a:gd name="T8" fmla="*/ 93 w 132"/>
                        <a:gd name="T9" fmla="*/ 16 h 123"/>
                        <a:gd name="T10" fmla="*/ 94 w 132"/>
                        <a:gd name="T11" fmla="*/ 32 h 123"/>
                        <a:gd name="T12" fmla="*/ 113 w 132"/>
                        <a:gd name="T13" fmla="*/ 35 h 123"/>
                        <a:gd name="T14" fmla="*/ 128 w 132"/>
                        <a:gd name="T15" fmla="*/ 46 h 123"/>
                        <a:gd name="T16" fmla="*/ 132 w 132"/>
                        <a:gd name="T17" fmla="*/ 48 h 123"/>
                        <a:gd name="T18" fmla="*/ 131 w 132"/>
                        <a:gd name="T19" fmla="*/ 65 h 123"/>
                        <a:gd name="T20" fmla="*/ 121 w 132"/>
                        <a:gd name="T21" fmla="*/ 76 h 123"/>
                        <a:gd name="T22" fmla="*/ 105 w 132"/>
                        <a:gd name="T23" fmla="*/ 84 h 123"/>
                        <a:gd name="T24" fmla="*/ 98 w 132"/>
                        <a:gd name="T25" fmla="*/ 85 h 123"/>
                        <a:gd name="T26" fmla="*/ 96 w 132"/>
                        <a:gd name="T27" fmla="*/ 97 h 123"/>
                        <a:gd name="T28" fmla="*/ 86 w 132"/>
                        <a:gd name="T29" fmla="*/ 110 h 123"/>
                        <a:gd name="T30" fmla="*/ 74 w 132"/>
                        <a:gd name="T31" fmla="*/ 117 h 123"/>
                        <a:gd name="T32" fmla="*/ 56 w 132"/>
                        <a:gd name="T33" fmla="*/ 121 h 123"/>
                        <a:gd name="T34" fmla="*/ 52 w 132"/>
                        <a:gd name="T35" fmla="*/ 123 h 123"/>
                        <a:gd name="T36" fmla="*/ 37 w 132"/>
                        <a:gd name="T37" fmla="*/ 115 h 123"/>
                        <a:gd name="T38" fmla="*/ 27 w 132"/>
                        <a:gd name="T39" fmla="*/ 101 h 123"/>
                        <a:gd name="T40" fmla="*/ 23 w 132"/>
                        <a:gd name="T41" fmla="*/ 95 h 123"/>
                        <a:gd name="T42" fmla="*/ 8 w 132"/>
                        <a:gd name="T43" fmla="*/ 89 h 123"/>
                        <a:gd name="T44" fmla="*/ 0 w 132"/>
                        <a:gd name="T45" fmla="*/ 70 h 123"/>
                        <a:gd name="T46" fmla="*/ 4 w 132"/>
                        <a:gd name="T47" fmla="*/ 53 h 123"/>
                        <a:gd name="T48" fmla="*/ 13 w 132"/>
                        <a:gd name="T49" fmla="*/ 40 h 123"/>
                        <a:gd name="T50" fmla="*/ 20 w 132"/>
                        <a:gd name="T51" fmla="*/ 38 h 123"/>
                        <a:gd name="T52" fmla="*/ 18 w 132"/>
                        <a:gd name="T53" fmla="*/ 25 h 123"/>
                        <a:gd name="T54" fmla="*/ 28 w 132"/>
                        <a:gd name="T55" fmla="*/ 18 h 123"/>
                        <a:gd name="T56" fmla="*/ 37 w 132"/>
                        <a:gd name="T57" fmla="*/ 17 h 123"/>
                        <a:gd name="T58" fmla="*/ 44 w 132"/>
                        <a:gd name="T59" fmla="*/ 20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2"/>
                        <a:gd name="T91" fmla="*/ 0 h 123"/>
                        <a:gd name="T92" fmla="*/ 132 w 13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2" h="123">
                          <a:moveTo>
                            <a:pt x="44" y="20"/>
                          </a:moveTo>
                          <a:lnTo>
                            <a:pt x="55" y="5"/>
                          </a:lnTo>
                          <a:lnTo>
                            <a:pt x="71" y="0"/>
                          </a:lnTo>
                          <a:lnTo>
                            <a:pt x="84" y="3"/>
                          </a:lnTo>
                          <a:lnTo>
                            <a:pt x="93" y="16"/>
                          </a:lnTo>
                          <a:lnTo>
                            <a:pt x="94" y="32"/>
                          </a:lnTo>
                          <a:lnTo>
                            <a:pt x="113" y="35"/>
                          </a:lnTo>
                          <a:lnTo>
                            <a:pt x="128" y="46"/>
                          </a:lnTo>
                          <a:lnTo>
                            <a:pt x="132" y="48"/>
                          </a:lnTo>
                          <a:lnTo>
                            <a:pt x="131" y="65"/>
                          </a:lnTo>
                          <a:lnTo>
                            <a:pt x="121" y="76"/>
                          </a:lnTo>
                          <a:lnTo>
                            <a:pt x="105" y="84"/>
                          </a:lnTo>
                          <a:lnTo>
                            <a:pt x="98" y="85"/>
                          </a:lnTo>
                          <a:lnTo>
                            <a:pt x="96" y="97"/>
                          </a:lnTo>
                          <a:lnTo>
                            <a:pt x="86" y="110"/>
                          </a:lnTo>
                          <a:lnTo>
                            <a:pt x="74" y="117"/>
                          </a:lnTo>
                          <a:lnTo>
                            <a:pt x="56" y="121"/>
                          </a:lnTo>
                          <a:lnTo>
                            <a:pt x="52" y="123"/>
                          </a:lnTo>
                          <a:lnTo>
                            <a:pt x="37" y="115"/>
                          </a:lnTo>
                          <a:lnTo>
                            <a:pt x="27" y="101"/>
                          </a:lnTo>
                          <a:lnTo>
                            <a:pt x="23" y="95"/>
                          </a:lnTo>
                          <a:lnTo>
                            <a:pt x="8" y="89"/>
                          </a:lnTo>
                          <a:lnTo>
                            <a:pt x="0" y="70"/>
                          </a:lnTo>
                          <a:lnTo>
                            <a:pt x="4" y="53"/>
                          </a:lnTo>
                          <a:lnTo>
                            <a:pt x="13" y="40"/>
                          </a:lnTo>
                          <a:lnTo>
                            <a:pt x="20" y="38"/>
                          </a:lnTo>
                          <a:lnTo>
                            <a:pt x="18" y="25"/>
                          </a:lnTo>
                          <a:lnTo>
                            <a:pt x="28" y="18"/>
                          </a:lnTo>
                          <a:lnTo>
                            <a:pt x="37" y="17"/>
                          </a:lnTo>
                          <a:lnTo>
                            <a:pt x="44" y="2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3" name="Freeform 51"/>
                    <p:cNvSpPr>
                      <a:spLocks/>
                    </p:cNvSpPr>
                    <p:nvPr/>
                  </p:nvSpPr>
                  <p:spPr bwMode="auto">
                    <a:xfrm>
                      <a:off x="2406" y="3824"/>
                      <a:ext cx="97" cy="100"/>
                    </a:xfrm>
                    <a:custGeom>
                      <a:avLst/>
                      <a:gdLst>
                        <a:gd name="T0" fmla="*/ 36 w 97"/>
                        <a:gd name="T1" fmla="*/ 42 h 100"/>
                        <a:gd name="T2" fmla="*/ 38 w 97"/>
                        <a:gd name="T3" fmla="*/ 28 h 100"/>
                        <a:gd name="T4" fmla="*/ 36 w 97"/>
                        <a:gd name="T5" fmla="*/ 14 h 100"/>
                        <a:gd name="T6" fmla="*/ 45 w 97"/>
                        <a:gd name="T7" fmla="*/ 5 h 100"/>
                        <a:gd name="T8" fmla="*/ 54 w 97"/>
                        <a:gd name="T9" fmla="*/ 0 h 100"/>
                        <a:gd name="T10" fmla="*/ 60 w 97"/>
                        <a:gd name="T11" fmla="*/ 5 h 100"/>
                        <a:gd name="T12" fmla="*/ 65 w 97"/>
                        <a:gd name="T13" fmla="*/ 12 h 100"/>
                        <a:gd name="T14" fmla="*/ 63 w 97"/>
                        <a:gd name="T15" fmla="*/ 22 h 100"/>
                        <a:gd name="T16" fmla="*/ 56 w 97"/>
                        <a:gd name="T17" fmla="*/ 31 h 100"/>
                        <a:gd name="T18" fmla="*/ 53 w 97"/>
                        <a:gd name="T19" fmla="*/ 41 h 100"/>
                        <a:gd name="T20" fmla="*/ 60 w 97"/>
                        <a:gd name="T21" fmla="*/ 39 h 100"/>
                        <a:gd name="T22" fmla="*/ 69 w 97"/>
                        <a:gd name="T23" fmla="*/ 33 h 100"/>
                        <a:gd name="T24" fmla="*/ 79 w 97"/>
                        <a:gd name="T25" fmla="*/ 31 h 100"/>
                        <a:gd name="T26" fmla="*/ 83 w 97"/>
                        <a:gd name="T27" fmla="*/ 32 h 100"/>
                        <a:gd name="T28" fmla="*/ 92 w 97"/>
                        <a:gd name="T29" fmla="*/ 34 h 100"/>
                        <a:gd name="T30" fmla="*/ 97 w 97"/>
                        <a:gd name="T31" fmla="*/ 42 h 100"/>
                        <a:gd name="T32" fmla="*/ 97 w 97"/>
                        <a:gd name="T33" fmla="*/ 55 h 100"/>
                        <a:gd name="T34" fmla="*/ 89 w 97"/>
                        <a:gd name="T35" fmla="*/ 64 h 100"/>
                        <a:gd name="T36" fmla="*/ 78 w 97"/>
                        <a:gd name="T37" fmla="*/ 66 h 100"/>
                        <a:gd name="T38" fmla="*/ 65 w 97"/>
                        <a:gd name="T39" fmla="*/ 62 h 100"/>
                        <a:gd name="T40" fmla="*/ 55 w 97"/>
                        <a:gd name="T41" fmla="*/ 56 h 100"/>
                        <a:gd name="T42" fmla="*/ 54 w 97"/>
                        <a:gd name="T43" fmla="*/ 65 h 100"/>
                        <a:gd name="T44" fmla="*/ 64 w 97"/>
                        <a:gd name="T45" fmla="*/ 71 h 100"/>
                        <a:gd name="T46" fmla="*/ 70 w 97"/>
                        <a:gd name="T47" fmla="*/ 80 h 100"/>
                        <a:gd name="T48" fmla="*/ 63 w 97"/>
                        <a:gd name="T49" fmla="*/ 93 h 100"/>
                        <a:gd name="T50" fmla="*/ 50 w 97"/>
                        <a:gd name="T51" fmla="*/ 100 h 100"/>
                        <a:gd name="T52" fmla="*/ 36 w 97"/>
                        <a:gd name="T53" fmla="*/ 99 h 100"/>
                        <a:gd name="T54" fmla="*/ 29 w 97"/>
                        <a:gd name="T55" fmla="*/ 90 h 100"/>
                        <a:gd name="T56" fmla="*/ 25 w 97"/>
                        <a:gd name="T57" fmla="*/ 79 h 100"/>
                        <a:gd name="T58" fmla="*/ 34 w 97"/>
                        <a:gd name="T59" fmla="*/ 70 h 100"/>
                        <a:gd name="T60" fmla="*/ 41 w 97"/>
                        <a:gd name="T61" fmla="*/ 62 h 100"/>
                        <a:gd name="T62" fmla="*/ 36 w 97"/>
                        <a:gd name="T63" fmla="*/ 57 h 100"/>
                        <a:gd name="T64" fmla="*/ 30 w 97"/>
                        <a:gd name="T65" fmla="*/ 67 h 100"/>
                        <a:gd name="T66" fmla="*/ 20 w 97"/>
                        <a:gd name="T67" fmla="*/ 74 h 100"/>
                        <a:gd name="T68" fmla="*/ 6 w 97"/>
                        <a:gd name="T69" fmla="*/ 70 h 100"/>
                        <a:gd name="T70" fmla="*/ 0 w 97"/>
                        <a:gd name="T71" fmla="*/ 60 h 100"/>
                        <a:gd name="T72" fmla="*/ 2 w 97"/>
                        <a:gd name="T73" fmla="*/ 51 h 100"/>
                        <a:gd name="T74" fmla="*/ 9 w 97"/>
                        <a:gd name="T75" fmla="*/ 45 h 100"/>
                        <a:gd name="T76" fmla="*/ 16 w 97"/>
                        <a:gd name="T77" fmla="*/ 41 h 100"/>
                        <a:gd name="T78" fmla="*/ 16 w 97"/>
                        <a:gd name="T79" fmla="*/ 31 h 100"/>
                        <a:gd name="T80" fmla="*/ 19 w 97"/>
                        <a:gd name="T81" fmla="*/ 23 h 100"/>
                        <a:gd name="T82" fmla="*/ 26 w 97"/>
                        <a:gd name="T83" fmla="*/ 24 h 100"/>
                        <a:gd name="T84" fmla="*/ 31 w 97"/>
                        <a:gd name="T85" fmla="*/ 31 h 100"/>
                        <a:gd name="T86" fmla="*/ 36 w 97"/>
                        <a:gd name="T87" fmla="*/ 42 h 1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7"/>
                        <a:gd name="T133" fmla="*/ 0 h 100"/>
                        <a:gd name="T134" fmla="*/ 97 w 97"/>
                        <a:gd name="T135" fmla="*/ 100 h 1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7" h="100">
                          <a:moveTo>
                            <a:pt x="36" y="42"/>
                          </a:moveTo>
                          <a:lnTo>
                            <a:pt x="38" y="28"/>
                          </a:lnTo>
                          <a:lnTo>
                            <a:pt x="36" y="14"/>
                          </a:lnTo>
                          <a:lnTo>
                            <a:pt x="45" y="5"/>
                          </a:lnTo>
                          <a:lnTo>
                            <a:pt x="54" y="0"/>
                          </a:lnTo>
                          <a:lnTo>
                            <a:pt x="60" y="5"/>
                          </a:lnTo>
                          <a:lnTo>
                            <a:pt x="65" y="12"/>
                          </a:lnTo>
                          <a:lnTo>
                            <a:pt x="63" y="22"/>
                          </a:lnTo>
                          <a:lnTo>
                            <a:pt x="56" y="31"/>
                          </a:lnTo>
                          <a:lnTo>
                            <a:pt x="53" y="41"/>
                          </a:lnTo>
                          <a:lnTo>
                            <a:pt x="60" y="39"/>
                          </a:lnTo>
                          <a:lnTo>
                            <a:pt x="69" y="33"/>
                          </a:lnTo>
                          <a:lnTo>
                            <a:pt x="79" y="31"/>
                          </a:lnTo>
                          <a:lnTo>
                            <a:pt x="83" y="32"/>
                          </a:lnTo>
                          <a:lnTo>
                            <a:pt x="92" y="34"/>
                          </a:lnTo>
                          <a:lnTo>
                            <a:pt x="97" y="42"/>
                          </a:lnTo>
                          <a:lnTo>
                            <a:pt x="97" y="55"/>
                          </a:lnTo>
                          <a:lnTo>
                            <a:pt x="89" y="64"/>
                          </a:lnTo>
                          <a:lnTo>
                            <a:pt x="78" y="66"/>
                          </a:lnTo>
                          <a:lnTo>
                            <a:pt x="65" y="62"/>
                          </a:lnTo>
                          <a:lnTo>
                            <a:pt x="55" y="56"/>
                          </a:lnTo>
                          <a:lnTo>
                            <a:pt x="54" y="65"/>
                          </a:lnTo>
                          <a:lnTo>
                            <a:pt x="64" y="71"/>
                          </a:lnTo>
                          <a:lnTo>
                            <a:pt x="70" y="80"/>
                          </a:lnTo>
                          <a:lnTo>
                            <a:pt x="63" y="93"/>
                          </a:lnTo>
                          <a:lnTo>
                            <a:pt x="50" y="100"/>
                          </a:lnTo>
                          <a:lnTo>
                            <a:pt x="36" y="99"/>
                          </a:lnTo>
                          <a:lnTo>
                            <a:pt x="29" y="90"/>
                          </a:lnTo>
                          <a:lnTo>
                            <a:pt x="25" y="79"/>
                          </a:lnTo>
                          <a:lnTo>
                            <a:pt x="34" y="70"/>
                          </a:lnTo>
                          <a:lnTo>
                            <a:pt x="41" y="62"/>
                          </a:lnTo>
                          <a:lnTo>
                            <a:pt x="36" y="57"/>
                          </a:lnTo>
                          <a:lnTo>
                            <a:pt x="30" y="67"/>
                          </a:lnTo>
                          <a:lnTo>
                            <a:pt x="20" y="74"/>
                          </a:lnTo>
                          <a:lnTo>
                            <a:pt x="6" y="70"/>
                          </a:lnTo>
                          <a:lnTo>
                            <a:pt x="0" y="60"/>
                          </a:lnTo>
                          <a:lnTo>
                            <a:pt x="2" y="51"/>
                          </a:lnTo>
                          <a:lnTo>
                            <a:pt x="9" y="45"/>
                          </a:lnTo>
                          <a:lnTo>
                            <a:pt x="16" y="41"/>
                          </a:lnTo>
                          <a:lnTo>
                            <a:pt x="16" y="31"/>
                          </a:lnTo>
                          <a:lnTo>
                            <a:pt x="19" y="23"/>
                          </a:lnTo>
                          <a:lnTo>
                            <a:pt x="26" y="24"/>
                          </a:lnTo>
                          <a:lnTo>
                            <a:pt x="31" y="31"/>
                          </a:lnTo>
                          <a:lnTo>
                            <a:pt x="36" y="42"/>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4" name="Freeform 52"/>
                    <p:cNvSpPr>
                      <a:spLocks/>
                    </p:cNvSpPr>
                    <p:nvPr/>
                  </p:nvSpPr>
                  <p:spPr bwMode="auto">
                    <a:xfrm>
                      <a:off x="2443" y="3865"/>
                      <a:ext cx="18" cy="18"/>
                    </a:xfrm>
                    <a:custGeom>
                      <a:avLst/>
                      <a:gdLst>
                        <a:gd name="T0" fmla="*/ 1 w 18"/>
                        <a:gd name="T1" fmla="*/ 3 h 18"/>
                        <a:gd name="T2" fmla="*/ 12 w 18"/>
                        <a:gd name="T3" fmla="*/ 0 h 18"/>
                        <a:gd name="T4" fmla="*/ 18 w 18"/>
                        <a:gd name="T5" fmla="*/ 5 h 18"/>
                        <a:gd name="T6" fmla="*/ 17 w 18"/>
                        <a:gd name="T7" fmla="*/ 16 h 18"/>
                        <a:gd name="T8" fmla="*/ 7 w 18"/>
                        <a:gd name="T9" fmla="*/ 18 h 18"/>
                        <a:gd name="T10" fmla="*/ 0 w 18"/>
                        <a:gd name="T11" fmla="*/ 11 h 18"/>
                        <a:gd name="T12" fmla="*/ 1 w 18"/>
                        <a:gd name="T13" fmla="*/ 3 h 18"/>
                        <a:gd name="T14" fmla="*/ 0 60000 65536"/>
                        <a:gd name="T15" fmla="*/ 0 60000 65536"/>
                        <a:gd name="T16" fmla="*/ 0 60000 65536"/>
                        <a:gd name="T17" fmla="*/ 0 60000 65536"/>
                        <a:gd name="T18" fmla="*/ 0 60000 65536"/>
                        <a:gd name="T19" fmla="*/ 0 60000 65536"/>
                        <a:gd name="T20" fmla="*/ 0 60000 65536"/>
                        <a:gd name="T21" fmla="*/ 0 w 18"/>
                        <a:gd name="T22" fmla="*/ 0 h 18"/>
                        <a:gd name="T23" fmla="*/ 18 w 1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8">
                          <a:moveTo>
                            <a:pt x="1" y="3"/>
                          </a:moveTo>
                          <a:lnTo>
                            <a:pt x="12" y="0"/>
                          </a:lnTo>
                          <a:lnTo>
                            <a:pt x="18" y="5"/>
                          </a:lnTo>
                          <a:lnTo>
                            <a:pt x="17" y="16"/>
                          </a:lnTo>
                          <a:lnTo>
                            <a:pt x="7" y="18"/>
                          </a:lnTo>
                          <a:lnTo>
                            <a:pt x="0" y="11"/>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10" name="Group 53"/>
                  <p:cNvGrpSpPr>
                    <a:grpSpLocks/>
                  </p:cNvGrpSpPr>
                  <p:nvPr/>
                </p:nvGrpSpPr>
                <p:grpSpPr bwMode="auto">
                  <a:xfrm>
                    <a:off x="2908" y="3881"/>
                    <a:ext cx="139" cy="113"/>
                    <a:chOff x="2908" y="3881"/>
                    <a:chExt cx="139" cy="113"/>
                  </a:xfrm>
                </p:grpSpPr>
                <p:sp>
                  <p:nvSpPr>
                    <p:cNvPr id="103519" name="Freeform 54"/>
                    <p:cNvSpPr>
                      <a:spLocks/>
                    </p:cNvSpPr>
                    <p:nvPr/>
                  </p:nvSpPr>
                  <p:spPr bwMode="auto">
                    <a:xfrm>
                      <a:off x="2908" y="3881"/>
                      <a:ext cx="139" cy="113"/>
                    </a:xfrm>
                    <a:custGeom>
                      <a:avLst/>
                      <a:gdLst>
                        <a:gd name="T0" fmla="*/ 63 w 139"/>
                        <a:gd name="T1" fmla="*/ 10 h 113"/>
                        <a:gd name="T2" fmla="*/ 78 w 139"/>
                        <a:gd name="T3" fmla="*/ 0 h 113"/>
                        <a:gd name="T4" fmla="*/ 97 w 139"/>
                        <a:gd name="T5" fmla="*/ 1 h 113"/>
                        <a:gd name="T6" fmla="*/ 108 w 139"/>
                        <a:gd name="T7" fmla="*/ 10 h 113"/>
                        <a:gd name="T8" fmla="*/ 112 w 139"/>
                        <a:gd name="T9" fmla="*/ 25 h 113"/>
                        <a:gd name="T10" fmla="*/ 107 w 139"/>
                        <a:gd name="T11" fmla="*/ 41 h 113"/>
                        <a:gd name="T12" fmla="*/ 125 w 139"/>
                        <a:gd name="T13" fmla="*/ 51 h 113"/>
                        <a:gd name="T14" fmla="*/ 136 w 139"/>
                        <a:gd name="T15" fmla="*/ 68 h 113"/>
                        <a:gd name="T16" fmla="*/ 139 w 139"/>
                        <a:gd name="T17" fmla="*/ 72 h 113"/>
                        <a:gd name="T18" fmla="*/ 131 w 139"/>
                        <a:gd name="T19" fmla="*/ 87 h 113"/>
                        <a:gd name="T20" fmla="*/ 117 w 139"/>
                        <a:gd name="T21" fmla="*/ 93 h 113"/>
                        <a:gd name="T22" fmla="*/ 99 w 139"/>
                        <a:gd name="T23" fmla="*/ 94 h 113"/>
                        <a:gd name="T24" fmla="*/ 91 w 139"/>
                        <a:gd name="T25" fmla="*/ 92 h 113"/>
                        <a:gd name="T26" fmla="*/ 85 w 139"/>
                        <a:gd name="T27" fmla="*/ 103 h 113"/>
                        <a:gd name="T28" fmla="*/ 70 w 139"/>
                        <a:gd name="T29" fmla="*/ 111 h 113"/>
                        <a:gd name="T30" fmla="*/ 55 w 139"/>
                        <a:gd name="T31" fmla="*/ 113 h 113"/>
                        <a:gd name="T32" fmla="*/ 36 w 139"/>
                        <a:gd name="T33" fmla="*/ 109 h 113"/>
                        <a:gd name="T34" fmla="*/ 31 w 139"/>
                        <a:gd name="T35" fmla="*/ 109 h 113"/>
                        <a:gd name="T36" fmla="*/ 19 w 139"/>
                        <a:gd name="T37" fmla="*/ 96 h 113"/>
                        <a:gd name="T38" fmla="*/ 14 w 139"/>
                        <a:gd name="T39" fmla="*/ 79 h 113"/>
                        <a:gd name="T40" fmla="*/ 13 w 139"/>
                        <a:gd name="T41" fmla="*/ 71 h 113"/>
                        <a:gd name="T42" fmla="*/ 0 w 139"/>
                        <a:gd name="T43" fmla="*/ 60 h 113"/>
                        <a:gd name="T44" fmla="*/ 0 w 139"/>
                        <a:gd name="T45" fmla="*/ 39 h 113"/>
                        <a:gd name="T46" fmla="*/ 10 w 139"/>
                        <a:gd name="T47" fmla="*/ 25 h 113"/>
                        <a:gd name="T48" fmla="*/ 24 w 139"/>
                        <a:gd name="T49" fmla="*/ 16 h 113"/>
                        <a:gd name="T50" fmla="*/ 32 w 139"/>
                        <a:gd name="T51" fmla="*/ 18 h 113"/>
                        <a:gd name="T52" fmla="*/ 35 w 139"/>
                        <a:gd name="T53" fmla="*/ 4 h 113"/>
                        <a:gd name="T54" fmla="*/ 47 w 139"/>
                        <a:gd name="T55" fmla="*/ 2 h 113"/>
                        <a:gd name="T56" fmla="*/ 56 w 139"/>
                        <a:gd name="T57" fmla="*/ 4 h 113"/>
                        <a:gd name="T58" fmla="*/ 63 w 139"/>
                        <a:gd name="T59" fmla="*/ 10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9"/>
                        <a:gd name="T91" fmla="*/ 0 h 113"/>
                        <a:gd name="T92" fmla="*/ 139 w 139"/>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9" h="113">
                          <a:moveTo>
                            <a:pt x="63" y="10"/>
                          </a:moveTo>
                          <a:lnTo>
                            <a:pt x="78" y="0"/>
                          </a:lnTo>
                          <a:lnTo>
                            <a:pt x="97" y="1"/>
                          </a:lnTo>
                          <a:lnTo>
                            <a:pt x="108" y="10"/>
                          </a:lnTo>
                          <a:lnTo>
                            <a:pt x="112" y="25"/>
                          </a:lnTo>
                          <a:lnTo>
                            <a:pt x="107" y="41"/>
                          </a:lnTo>
                          <a:lnTo>
                            <a:pt x="125" y="51"/>
                          </a:lnTo>
                          <a:lnTo>
                            <a:pt x="136" y="68"/>
                          </a:lnTo>
                          <a:lnTo>
                            <a:pt x="139" y="72"/>
                          </a:lnTo>
                          <a:lnTo>
                            <a:pt x="131" y="87"/>
                          </a:lnTo>
                          <a:lnTo>
                            <a:pt x="117" y="93"/>
                          </a:lnTo>
                          <a:lnTo>
                            <a:pt x="99" y="94"/>
                          </a:lnTo>
                          <a:lnTo>
                            <a:pt x="91" y="92"/>
                          </a:lnTo>
                          <a:lnTo>
                            <a:pt x="85" y="103"/>
                          </a:lnTo>
                          <a:lnTo>
                            <a:pt x="70" y="111"/>
                          </a:lnTo>
                          <a:lnTo>
                            <a:pt x="55" y="113"/>
                          </a:lnTo>
                          <a:lnTo>
                            <a:pt x="36" y="109"/>
                          </a:lnTo>
                          <a:lnTo>
                            <a:pt x="31" y="109"/>
                          </a:lnTo>
                          <a:lnTo>
                            <a:pt x="19" y="96"/>
                          </a:lnTo>
                          <a:lnTo>
                            <a:pt x="14" y="79"/>
                          </a:lnTo>
                          <a:lnTo>
                            <a:pt x="13" y="71"/>
                          </a:lnTo>
                          <a:lnTo>
                            <a:pt x="0" y="60"/>
                          </a:lnTo>
                          <a:lnTo>
                            <a:pt x="0" y="39"/>
                          </a:lnTo>
                          <a:lnTo>
                            <a:pt x="10" y="25"/>
                          </a:lnTo>
                          <a:lnTo>
                            <a:pt x="24" y="16"/>
                          </a:lnTo>
                          <a:lnTo>
                            <a:pt x="32" y="18"/>
                          </a:lnTo>
                          <a:lnTo>
                            <a:pt x="35" y="4"/>
                          </a:lnTo>
                          <a:lnTo>
                            <a:pt x="47" y="2"/>
                          </a:lnTo>
                          <a:lnTo>
                            <a:pt x="56" y="4"/>
                          </a:lnTo>
                          <a:lnTo>
                            <a:pt x="63" y="1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0" name="Freeform 55"/>
                    <p:cNvSpPr>
                      <a:spLocks/>
                    </p:cNvSpPr>
                    <p:nvPr/>
                  </p:nvSpPr>
                  <p:spPr bwMode="auto">
                    <a:xfrm>
                      <a:off x="2926" y="3893"/>
                      <a:ext cx="103" cy="91"/>
                    </a:xfrm>
                    <a:custGeom>
                      <a:avLst/>
                      <a:gdLst>
                        <a:gd name="T0" fmla="*/ 43 w 103"/>
                        <a:gd name="T1" fmla="*/ 31 h 91"/>
                        <a:gd name="T2" fmla="*/ 49 w 103"/>
                        <a:gd name="T3" fmla="*/ 19 h 91"/>
                        <a:gd name="T4" fmla="*/ 53 w 103"/>
                        <a:gd name="T5" fmla="*/ 6 h 91"/>
                        <a:gd name="T6" fmla="*/ 65 w 103"/>
                        <a:gd name="T7" fmla="*/ 1 h 91"/>
                        <a:gd name="T8" fmla="*/ 76 w 103"/>
                        <a:gd name="T9" fmla="*/ 0 h 91"/>
                        <a:gd name="T10" fmla="*/ 80 w 103"/>
                        <a:gd name="T11" fmla="*/ 7 h 91"/>
                        <a:gd name="T12" fmla="*/ 83 w 103"/>
                        <a:gd name="T13" fmla="*/ 15 h 91"/>
                        <a:gd name="T14" fmla="*/ 77 w 103"/>
                        <a:gd name="T15" fmla="*/ 23 h 91"/>
                        <a:gd name="T16" fmla="*/ 67 w 103"/>
                        <a:gd name="T17" fmla="*/ 29 h 91"/>
                        <a:gd name="T18" fmla="*/ 60 w 103"/>
                        <a:gd name="T19" fmla="*/ 37 h 91"/>
                        <a:gd name="T20" fmla="*/ 68 w 103"/>
                        <a:gd name="T21" fmla="*/ 39 h 91"/>
                        <a:gd name="T22" fmla="*/ 79 w 103"/>
                        <a:gd name="T23" fmla="*/ 36 h 91"/>
                        <a:gd name="T24" fmla="*/ 90 w 103"/>
                        <a:gd name="T25" fmla="*/ 38 h 91"/>
                        <a:gd name="T26" fmla="*/ 93 w 103"/>
                        <a:gd name="T27" fmla="*/ 41 h 91"/>
                        <a:gd name="T28" fmla="*/ 101 w 103"/>
                        <a:gd name="T29" fmla="*/ 47 h 91"/>
                        <a:gd name="T30" fmla="*/ 103 w 103"/>
                        <a:gd name="T31" fmla="*/ 56 h 91"/>
                        <a:gd name="T32" fmla="*/ 98 w 103"/>
                        <a:gd name="T33" fmla="*/ 67 h 91"/>
                        <a:gd name="T34" fmla="*/ 88 w 103"/>
                        <a:gd name="T35" fmla="*/ 73 h 91"/>
                        <a:gd name="T36" fmla="*/ 75 w 103"/>
                        <a:gd name="T37" fmla="*/ 71 h 91"/>
                        <a:gd name="T38" fmla="*/ 64 w 103"/>
                        <a:gd name="T39" fmla="*/ 62 h 91"/>
                        <a:gd name="T40" fmla="*/ 56 w 103"/>
                        <a:gd name="T41" fmla="*/ 52 h 91"/>
                        <a:gd name="T42" fmla="*/ 52 w 103"/>
                        <a:gd name="T43" fmla="*/ 60 h 91"/>
                        <a:gd name="T44" fmla="*/ 60 w 103"/>
                        <a:gd name="T45" fmla="*/ 70 h 91"/>
                        <a:gd name="T46" fmla="*/ 62 w 103"/>
                        <a:gd name="T47" fmla="*/ 80 h 91"/>
                        <a:gd name="T48" fmla="*/ 50 w 103"/>
                        <a:gd name="T49" fmla="*/ 89 h 91"/>
                        <a:gd name="T50" fmla="*/ 35 w 103"/>
                        <a:gd name="T51" fmla="*/ 91 h 91"/>
                        <a:gd name="T52" fmla="*/ 22 w 103"/>
                        <a:gd name="T53" fmla="*/ 84 h 91"/>
                        <a:gd name="T54" fmla="*/ 17 w 103"/>
                        <a:gd name="T55" fmla="*/ 73 h 91"/>
                        <a:gd name="T56" fmla="*/ 18 w 103"/>
                        <a:gd name="T57" fmla="*/ 61 h 91"/>
                        <a:gd name="T58" fmla="*/ 30 w 103"/>
                        <a:gd name="T59" fmla="*/ 56 h 91"/>
                        <a:gd name="T60" fmla="*/ 40 w 103"/>
                        <a:gd name="T61" fmla="*/ 52 h 91"/>
                        <a:gd name="T62" fmla="*/ 37 w 103"/>
                        <a:gd name="T63" fmla="*/ 46 h 91"/>
                        <a:gd name="T64" fmla="*/ 27 w 103"/>
                        <a:gd name="T65" fmla="*/ 53 h 91"/>
                        <a:gd name="T66" fmla="*/ 14 w 103"/>
                        <a:gd name="T67" fmla="*/ 54 h 91"/>
                        <a:gd name="T68" fmla="*/ 2 w 103"/>
                        <a:gd name="T69" fmla="*/ 45 h 91"/>
                        <a:gd name="T70" fmla="*/ 0 w 103"/>
                        <a:gd name="T71" fmla="*/ 33 h 91"/>
                        <a:gd name="T72" fmla="*/ 6 w 103"/>
                        <a:gd name="T73" fmla="*/ 26 h 91"/>
                        <a:gd name="T74" fmla="*/ 14 w 103"/>
                        <a:gd name="T75" fmla="*/ 23 h 91"/>
                        <a:gd name="T76" fmla="*/ 23 w 103"/>
                        <a:gd name="T77" fmla="*/ 22 h 91"/>
                        <a:gd name="T78" fmla="*/ 27 w 103"/>
                        <a:gd name="T79" fmla="*/ 13 h 91"/>
                        <a:gd name="T80" fmla="*/ 32 w 103"/>
                        <a:gd name="T81" fmla="*/ 7 h 91"/>
                        <a:gd name="T82" fmla="*/ 40 w 103"/>
                        <a:gd name="T83" fmla="*/ 11 h 91"/>
                        <a:gd name="T84" fmla="*/ 42 w 103"/>
                        <a:gd name="T85" fmla="*/ 19 h 91"/>
                        <a:gd name="T86" fmla="*/ 43 w 103"/>
                        <a:gd name="T87" fmla="*/ 31 h 9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91"/>
                        <a:gd name="T134" fmla="*/ 103 w 103"/>
                        <a:gd name="T135" fmla="*/ 91 h 9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91">
                          <a:moveTo>
                            <a:pt x="43" y="31"/>
                          </a:moveTo>
                          <a:lnTo>
                            <a:pt x="49" y="19"/>
                          </a:lnTo>
                          <a:lnTo>
                            <a:pt x="53" y="6"/>
                          </a:lnTo>
                          <a:lnTo>
                            <a:pt x="65" y="1"/>
                          </a:lnTo>
                          <a:lnTo>
                            <a:pt x="76" y="0"/>
                          </a:lnTo>
                          <a:lnTo>
                            <a:pt x="80" y="7"/>
                          </a:lnTo>
                          <a:lnTo>
                            <a:pt x="83" y="15"/>
                          </a:lnTo>
                          <a:lnTo>
                            <a:pt x="77" y="23"/>
                          </a:lnTo>
                          <a:lnTo>
                            <a:pt x="67" y="29"/>
                          </a:lnTo>
                          <a:lnTo>
                            <a:pt x="60" y="37"/>
                          </a:lnTo>
                          <a:lnTo>
                            <a:pt x="68" y="39"/>
                          </a:lnTo>
                          <a:lnTo>
                            <a:pt x="79" y="36"/>
                          </a:lnTo>
                          <a:lnTo>
                            <a:pt x="90" y="38"/>
                          </a:lnTo>
                          <a:lnTo>
                            <a:pt x="93" y="41"/>
                          </a:lnTo>
                          <a:lnTo>
                            <a:pt x="101" y="47"/>
                          </a:lnTo>
                          <a:lnTo>
                            <a:pt x="103" y="56"/>
                          </a:lnTo>
                          <a:lnTo>
                            <a:pt x="98" y="67"/>
                          </a:lnTo>
                          <a:lnTo>
                            <a:pt x="88" y="73"/>
                          </a:lnTo>
                          <a:lnTo>
                            <a:pt x="75" y="71"/>
                          </a:lnTo>
                          <a:lnTo>
                            <a:pt x="64" y="62"/>
                          </a:lnTo>
                          <a:lnTo>
                            <a:pt x="56" y="52"/>
                          </a:lnTo>
                          <a:lnTo>
                            <a:pt x="52" y="60"/>
                          </a:lnTo>
                          <a:lnTo>
                            <a:pt x="60" y="70"/>
                          </a:lnTo>
                          <a:lnTo>
                            <a:pt x="62" y="80"/>
                          </a:lnTo>
                          <a:lnTo>
                            <a:pt x="50" y="89"/>
                          </a:lnTo>
                          <a:lnTo>
                            <a:pt x="35" y="91"/>
                          </a:lnTo>
                          <a:lnTo>
                            <a:pt x="22" y="84"/>
                          </a:lnTo>
                          <a:lnTo>
                            <a:pt x="17" y="73"/>
                          </a:lnTo>
                          <a:lnTo>
                            <a:pt x="18" y="61"/>
                          </a:lnTo>
                          <a:lnTo>
                            <a:pt x="30" y="56"/>
                          </a:lnTo>
                          <a:lnTo>
                            <a:pt x="40" y="52"/>
                          </a:lnTo>
                          <a:lnTo>
                            <a:pt x="37" y="46"/>
                          </a:lnTo>
                          <a:lnTo>
                            <a:pt x="27" y="53"/>
                          </a:lnTo>
                          <a:lnTo>
                            <a:pt x="14" y="54"/>
                          </a:lnTo>
                          <a:lnTo>
                            <a:pt x="2" y="45"/>
                          </a:lnTo>
                          <a:lnTo>
                            <a:pt x="0" y="33"/>
                          </a:lnTo>
                          <a:lnTo>
                            <a:pt x="6" y="26"/>
                          </a:lnTo>
                          <a:lnTo>
                            <a:pt x="14" y="23"/>
                          </a:lnTo>
                          <a:lnTo>
                            <a:pt x="23" y="22"/>
                          </a:lnTo>
                          <a:lnTo>
                            <a:pt x="27" y="13"/>
                          </a:lnTo>
                          <a:lnTo>
                            <a:pt x="32" y="7"/>
                          </a:lnTo>
                          <a:lnTo>
                            <a:pt x="40" y="11"/>
                          </a:lnTo>
                          <a:lnTo>
                            <a:pt x="42" y="19"/>
                          </a:lnTo>
                          <a:lnTo>
                            <a:pt x="43" y="31"/>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21" name="Freeform 56"/>
                    <p:cNvSpPr>
                      <a:spLocks/>
                    </p:cNvSpPr>
                    <p:nvPr/>
                  </p:nvSpPr>
                  <p:spPr bwMode="auto">
                    <a:xfrm>
                      <a:off x="2965" y="3927"/>
                      <a:ext cx="21" cy="19"/>
                    </a:xfrm>
                    <a:custGeom>
                      <a:avLst/>
                      <a:gdLst>
                        <a:gd name="T0" fmla="*/ 4 w 21"/>
                        <a:gd name="T1" fmla="*/ 0 h 19"/>
                        <a:gd name="T2" fmla="*/ 16 w 21"/>
                        <a:gd name="T3" fmla="*/ 2 h 19"/>
                        <a:gd name="T4" fmla="*/ 21 w 21"/>
                        <a:gd name="T5" fmla="*/ 9 h 19"/>
                        <a:gd name="T6" fmla="*/ 15 w 21"/>
                        <a:gd name="T7" fmla="*/ 19 h 19"/>
                        <a:gd name="T8" fmla="*/ 5 w 21"/>
                        <a:gd name="T9" fmla="*/ 17 h 19"/>
                        <a:gd name="T10" fmla="*/ 0 w 21"/>
                        <a:gd name="T11" fmla="*/ 7 h 19"/>
                        <a:gd name="T12" fmla="*/ 4 w 21"/>
                        <a:gd name="T13" fmla="*/ 0 h 19"/>
                        <a:gd name="T14" fmla="*/ 0 60000 65536"/>
                        <a:gd name="T15" fmla="*/ 0 60000 65536"/>
                        <a:gd name="T16" fmla="*/ 0 60000 65536"/>
                        <a:gd name="T17" fmla="*/ 0 60000 65536"/>
                        <a:gd name="T18" fmla="*/ 0 60000 65536"/>
                        <a:gd name="T19" fmla="*/ 0 60000 65536"/>
                        <a:gd name="T20" fmla="*/ 0 60000 65536"/>
                        <a:gd name="T21" fmla="*/ 0 w 21"/>
                        <a:gd name="T22" fmla="*/ 0 h 19"/>
                        <a:gd name="T23" fmla="*/ 21 w 21"/>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9">
                          <a:moveTo>
                            <a:pt x="4" y="0"/>
                          </a:moveTo>
                          <a:lnTo>
                            <a:pt x="16" y="2"/>
                          </a:lnTo>
                          <a:lnTo>
                            <a:pt x="21" y="9"/>
                          </a:lnTo>
                          <a:lnTo>
                            <a:pt x="15" y="19"/>
                          </a:lnTo>
                          <a:lnTo>
                            <a:pt x="5" y="17"/>
                          </a:lnTo>
                          <a:lnTo>
                            <a:pt x="0" y="7"/>
                          </a:lnTo>
                          <a:lnTo>
                            <a:pt x="4" y="0"/>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11" name="Group 57"/>
                  <p:cNvGrpSpPr>
                    <a:grpSpLocks/>
                  </p:cNvGrpSpPr>
                  <p:nvPr/>
                </p:nvGrpSpPr>
                <p:grpSpPr bwMode="auto">
                  <a:xfrm>
                    <a:off x="3256" y="3888"/>
                    <a:ext cx="130" cy="123"/>
                    <a:chOff x="3256" y="3888"/>
                    <a:chExt cx="130" cy="123"/>
                  </a:xfrm>
                </p:grpSpPr>
                <p:sp>
                  <p:nvSpPr>
                    <p:cNvPr id="103516" name="Freeform 58"/>
                    <p:cNvSpPr>
                      <a:spLocks/>
                    </p:cNvSpPr>
                    <p:nvPr/>
                  </p:nvSpPr>
                  <p:spPr bwMode="auto">
                    <a:xfrm>
                      <a:off x="3256" y="3888"/>
                      <a:ext cx="130" cy="123"/>
                    </a:xfrm>
                    <a:custGeom>
                      <a:avLst/>
                      <a:gdLst>
                        <a:gd name="T0" fmla="*/ 23 w 130"/>
                        <a:gd name="T1" fmla="*/ 36 h 123"/>
                        <a:gd name="T2" fmla="*/ 26 w 130"/>
                        <a:gd name="T3" fmla="*/ 17 h 123"/>
                        <a:gd name="T4" fmla="*/ 40 w 130"/>
                        <a:gd name="T5" fmla="*/ 4 h 123"/>
                        <a:gd name="T6" fmla="*/ 54 w 130"/>
                        <a:gd name="T7" fmla="*/ 0 h 123"/>
                        <a:gd name="T8" fmla="*/ 69 w 130"/>
                        <a:gd name="T9" fmla="*/ 6 h 123"/>
                        <a:gd name="T10" fmla="*/ 78 w 130"/>
                        <a:gd name="T11" fmla="*/ 20 h 123"/>
                        <a:gd name="T12" fmla="*/ 98 w 130"/>
                        <a:gd name="T13" fmla="*/ 12 h 123"/>
                        <a:gd name="T14" fmla="*/ 119 w 130"/>
                        <a:gd name="T15" fmla="*/ 13 h 123"/>
                        <a:gd name="T16" fmla="*/ 123 w 130"/>
                        <a:gd name="T17" fmla="*/ 13 h 123"/>
                        <a:gd name="T18" fmla="*/ 130 w 130"/>
                        <a:gd name="T19" fmla="*/ 28 h 123"/>
                        <a:gd name="T20" fmla="*/ 126 w 130"/>
                        <a:gd name="T21" fmla="*/ 44 h 123"/>
                        <a:gd name="T22" fmla="*/ 115 w 130"/>
                        <a:gd name="T23" fmla="*/ 58 h 123"/>
                        <a:gd name="T24" fmla="*/ 108 w 130"/>
                        <a:gd name="T25" fmla="*/ 64 h 123"/>
                        <a:gd name="T26" fmla="*/ 113 w 130"/>
                        <a:gd name="T27" fmla="*/ 76 h 123"/>
                        <a:gd name="T28" fmla="*/ 109 w 130"/>
                        <a:gd name="T29" fmla="*/ 92 h 123"/>
                        <a:gd name="T30" fmla="*/ 100 w 130"/>
                        <a:gd name="T31" fmla="*/ 105 h 123"/>
                        <a:gd name="T32" fmla="*/ 85 w 130"/>
                        <a:gd name="T33" fmla="*/ 118 h 123"/>
                        <a:gd name="T34" fmla="*/ 81 w 130"/>
                        <a:gd name="T35" fmla="*/ 121 h 123"/>
                        <a:gd name="T36" fmla="*/ 63 w 130"/>
                        <a:gd name="T37" fmla="*/ 123 h 123"/>
                        <a:gd name="T38" fmla="*/ 46 w 130"/>
                        <a:gd name="T39" fmla="*/ 116 h 123"/>
                        <a:gd name="T40" fmla="*/ 39 w 130"/>
                        <a:gd name="T41" fmla="*/ 112 h 123"/>
                        <a:gd name="T42" fmla="*/ 21 w 130"/>
                        <a:gd name="T43" fmla="*/ 115 h 123"/>
                        <a:gd name="T44" fmla="*/ 5 w 130"/>
                        <a:gd name="T45" fmla="*/ 103 h 123"/>
                        <a:gd name="T46" fmla="*/ 1 w 130"/>
                        <a:gd name="T47" fmla="*/ 87 h 123"/>
                        <a:gd name="T48" fmla="*/ 3 w 130"/>
                        <a:gd name="T49" fmla="*/ 70 h 123"/>
                        <a:gd name="T50" fmla="*/ 9 w 130"/>
                        <a:gd name="T51" fmla="*/ 65 h 123"/>
                        <a:gd name="T52" fmla="*/ 0 w 130"/>
                        <a:gd name="T53" fmla="*/ 54 h 123"/>
                        <a:gd name="T54" fmla="*/ 7 w 130"/>
                        <a:gd name="T55" fmla="*/ 43 h 123"/>
                        <a:gd name="T56" fmla="*/ 15 w 130"/>
                        <a:gd name="T57" fmla="*/ 37 h 123"/>
                        <a:gd name="T58" fmla="*/ 23 w 130"/>
                        <a:gd name="T59" fmla="*/ 36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0"/>
                        <a:gd name="T91" fmla="*/ 0 h 123"/>
                        <a:gd name="T92" fmla="*/ 130 w 13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0" h="123">
                          <a:moveTo>
                            <a:pt x="23" y="36"/>
                          </a:moveTo>
                          <a:lnTo>
                            <a:pt x="26" y="17"/>
                          </a:lnTo>
                          <a:lnTo>
                            <a:pt x="40" y="4"/>
                          </a:lnTo>
                          <a:lnTo>
                            <a:pt x="54" y="0"/>
                          </a:lnTo>
                          <a:lnTo>
                            <a:pt x="69" y="6"/>
                          </a:lnTo>
                          <a:lnTo>
                            <a:pt x="78" y="20"/>
                          </a:lnTo>
                          <a:lnTo>
                            <a:pt x="98" y="12"/>
                          </a:lnTo>
                          <a:lnTo>
                            <a:pt x="119" y="13"/>
                          </a:lnTo>
                          <a:lnTo>
                            <a:pt x="123" y="13"/>
                          </a:lnTo>
                          <a:lnTo>
                            <a:pt x="130" y="28"/>
                          </a:lnTo>
                          <a:lnTo>
                            <a:pt x="126" y="44"/>
                          </a:lnTo>
                          <a:lnTo>
                            <a:pt x="115" y="58"/>
                          </a:lnTo>
                          <a:lnTo>
                            <a:pt x="108" y="64"/>
                          </a:lnTo>
                          <a:lnTo>
                            <a:pt x="113" y="76"/>
                          </a:lnTo>
                          <a:lnTo>
                            <a:pt x="109" y="92"/>
                          </a:lnTo>
                          <a:lnTo>
                            <a:pt x="100" y="105"/>
                          </a:lnTo>
                          <a:lnTo>
                            <a:pt x="85" y="118"/>
                          </a:lnTo>
                          <a:lnTo>
                            <a:pt x="81" y="121"/>
                          </a:lnTo>
                          <a:lnTo>
                            <a:pt x="63" y="123"/>
                          </a:lnTo>
                          <a:lnTo>
                            <a:pt x="46" y="116"/>
                          </a:lnTo>
                          <a:lnTo>
                            <a:pt x="39" y="112"/>
                          </a:lnTo>
                          <a:lnTo>
                            <a:pt x="21" y="115"/>
                          </a:lnTo>
                          <a:lnTo>
                            <a:pt x="5" y="103"/>
                          </a:lnTo>
                          <a:lnTo>
                            <a:pt x="1" y="87"/>
                          </a:lnTo>
                          <a:lnTo>
                            <a:pt x="3" y="70"/>
                          </a:lnTo>
                          <a:lnTo>
                            <a:pt x="9" y="65"/>
                          </a:lnTo>
                          <a:lnTo>
                            <a:pt x="0" y="54"/>
                          </a:lnTo>
                          <a:lnTo>
                            <a:pt x="7" y="43"/>
                          </a:lnTo>
                          <a:lnTo>
                            <a:pt x="15" y="37"/>
                          </a:lnTo>
                          <a:lnTo>
                            <a:pt x="23" y="3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17" name="Freeform 59"/>
                    <p:cNvSpPr>
                      <a:spLocks/>
                    </p:cNvSpPr>
                    <p:nvPr/>
                  </p:nvSpPr>
                  <p:spPr bwMode="auto">
                    <a:xfrm>
                      <a:off x="3276" y="3899"/>
                      <a:ext cx="94" cy="96"/>
                    </a:xfrm>
                    <a:custGeom>
                      <a:avLst/>
                      <a:gdLst>
                        <a:gd name="T0" fmla="*/ 29 w 94"/>
                        <a:gd name="T1" fmla="*/ 46 h 96"/>
                        <a:gd name="T2" fmla="*/ 24 w 94"/>
                        <a:gd name="T3" fmla="*/ 33 h 96"/>
                        <a:gd name="T4" fmla="*/ 15 w 94"/>
                        <a:gd name="T5" fmla="*/ 22 h 96"/>
                        <a:gd name="T6" fmla="*/ 20 w 94"/>
                        <a:gd name="T7" fmla="*/ 9 h 96"/>
                        <a:gd name="T8" fmla="*/ 26 w 94"/>
                        <a:gd name="T9" fmla="*/ 0 h 96"/>
                        <a:gd name="T10" fmla="*/ 35 w 94"/>
                        <a:gd name="T11" fmla="*/ 1 h 96"/>
                        <a:gd name="T12" fmla="*/ 43 w 94"/>
                        <a:gd name="T13" fmla="*/ 4 h 96"/>
                        <a:gd name="T14" fmla="*/ 45 w 94"/>
                        <a:gd name="T15" fmla="*/ 14 h 96"/>
                        <a:gd name="T16" fmla="*/ 43 w 94"/>
                        <a:gd name="T17" fmla="*/ 25 h 96"/>
                        <a:gd name="T18" fmla="*/ 45 w 94"/>
                        <a:gd name="T19" fmla="*/ 36 h 96"/>
                        <a:gd name="T20" fmla="*/ 51 w 94"/>
                        <a:gd name="T21" fmla="*/ 31 h 96"/>
                        <a:gd name="T22" fmla="*/ 57 w 94"/>
                        <a:gd name="T23" fmla="*/ 21 h 96"/>
                        <a:gd name="T24" fmla="*/ 65 w 94"/>
                        <a:gd name="T25" fmla="*/ 13 h 96"/>
                        <a:gd name="T26" fmla="*/ 70 w 94"/>
                        <a:gd name="T27" fmla="*/ 12 h 96"/>
                        <a:gd name="T28" fmla="*/ 80 w 94"/>
                        <a:gd name="T29" fmla="*/ 9 h 96"/>
                        <a:gd name="T30" fmla="*/ 88 w 94"/>
                        <a:gd name="T31" fmla="*/ 13 h 96"/>
                        <a:gd name="T32" fmla="*/ 94 w 94"/>
                        <a:gd name="T33" fmla="*/ 25 h 96"/>
                        <a:gd name="T34" fmla="*/ 92 w 94"/>
                        <a:gd name="T35" fmla="*/ 36 h 96"/>
                        <a:gd name="T36" fmla="*/ 81 w 94"/>
                        <a:gd name="T37" fmla="*/ 45 h 96"/>
                        <a:gd name="T38" fmla="*/ 67 w 94"/>
                        <a:gd name="T39" fmla="*/ 48 h 96"/>
                        <a:gd name="T40" fmla="*/ 55 w 94"/>
                        <a:gd name="T41" fmla="*/ 48 h 96"/>
                        <a:gd name="T42" fmla="*/ 57 w 94"/>
                        <a:gd name="T43" fmla="*/ 57 h 96"/>
                        <a:gd name="T44" fmla="*/ 70 w 94"/>
                        <a:gd name="T45" fmla="*/ 57 h 96"/>
                        <a:gd name="T46" fmla="*/ 81 w 94"/>
                        <a:gd name="T47" fmla="*/ 61 h 96"/>
                        <a:gd name="T48" fmla="*/ 80 w 94"/>
                        <a:gd name="T49" fmla="*/ 76 h 96"/>
                        <a:gd name="T50" fmla="*/ 71 w 94"/>
                        <a:gd name="T51" fmla="*/ 89 h 96"/>
                        <a:gd name="T52" fmla="*/ 57 w 94"/>
                        <a:gd name="T53" fmla="*/ 96 h 96"/>
                        <a:gd name="T54" fmla="*/ 45 w 94"/>
                        <a:gd name="T55" fmla="*/ 92 h 96"/>
                        <a:gd name="T56" fmla="*/ 36 w 94"/>
                        <a:gd name="T57" fmla="*/ 85 h 96"/>
                        <a:gd name="T58" fmla="*/ 40 w 94"/>
                        <a:gd name="T59" fmla="*/ 72 h 96"/>
                        <a:gd name="T60" fmla="*/ 44 w 94"/>
                        <a:gd name="T61" fmla="*/ 61 h 96"/>
                        <a:gd name="T62" fmla="*/ 37 w 94"/>
                        <a:gd name="T63" fmla="*/ 59 h 96"/>
                        <a:gd name="T64" fmla="*/ 35 w 94"/>
                        <a:gd name="T65" fmla="*/ 72 h 96"/>
                        <a:gd name="T66" fmla="*/ 29 w 94"/>
                        <a:gd name="T67" fmla="*/ 83 h 96"/>
                        <a:gd name="T68" fmla="*/ 13 w 94"/>
                        <a:gd name="T69" fmla="*/ 87 h 96"/>
                        <a:gd name="T70" fmla="*/ 2 w 94"/>
                        <a:gd name="T71" fmla="*/ 82 h 96"/>
                        <a:gd name="T72" fmla="*/ 0 w 94"/>
                        <a:gd name="T73" fmla="*/ 73 h 96"/>
                        <a:gd name="T74" fmla="*/ 3 w 94"/>
                        <a:gd name="T75" fmla="*/ 64 h 96"/>
                        <a:gd name="T76" fmla="*/ 9 w 94"/>
                        <a:gd name="T77" fmla="*/ 56 h 96"/>
                        <a:gd name="T78" fmla="*/ 4 w 94"/>
                        <a:gd name="T79" fmla="*/ 47 h 96"/>
                        <a:gd name="T80" fmla="*/ 2 w 94"/>
                        <a:gd name="T81" fmla="*/ 39 h 96"/>
                        <a:gd name="T82" fmla="*/ 11 w 94"/>
                        <a:gd name="T83" fmla="*/ 37 h 96"/>
                        <a:gd name="T84" fmla="*/ 19 w 94"/>
                        <a:gd name="T85" fmla="*/ 39 h 96"/>
                        <a:gd name="T86" fmla="*/ 29 w 94"/>
                        <a:gd name="T87" fmla="*/ 46 h 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6"/>
                        <a:gd name="T134" fmla="*/ 94 w 94"/>
                        <a:gd name="T135" fmla="*/ 96 h 9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6">
                          <a:moveTo>
                            <a:pt x="29" y="46"/>
                          </a:moveTo>
                          <a:lnTo>
                            <a:pt x="24" y="33"/>
                          </a:lnTo>
                          <a:lnTo>
                            <a:pt x="15" y="22"/>
                          </a:lnTo>
                          <a:lnTo>
                            <a:pt x="20" y="9"/>
                          </a:lnTo>
                          <a:lnTo>
                            <a:pt x="26" y="0"/>
                          </a:lnTo>
                          <a:lnTo>
                            <a:pt x="35" y="1"/>
                          </a:lnTo>
                          <a:lnTo>
                            <a:pt x="43" y="4"/>
                          </a:lnTo>
                          <a:lnTo>
                            <a:pt x="45" y="14"/>
                          </a:lnTo>
                          <a:lnTo>
                            <a:pt x="43" y="25"/>
                          </a:lnTo>
                          <a:lnTo>
                            <a:pt x="45" y="36"/>
                          </a:lnTo>
                          <a:lnTo>
                            <a:pt x="51" y="31"/>
                          </a:lnTo>
                          <a:lnTo>
                            <a:pt x="57" y="21"/>
                          </a:lnTo>
                          <a:lnTo>
                            <a:pt x="65" y="13"/>
                          </a:lnTo>
                          <a:lnTo>
                            <a:pt x="70" y="12"/>
                          </a:lnTo>
                          <a:lnTo>
                            <a:pt x="80" y="9"/>
                          </a:lnTo>
                          <a:lnTo>
                            <a:pt x="88" y="13"/>
                          </a:lnTo>
                          <a:lnTo>
                            <a:pt x="94" y="25"/>
                          </a:lnTo>
                          <a:lnTo>
                            <a:pt x="92" y="36"/>
                          </a:lnTo>
                          <a:lnTo>
                            <a:pt x="81" y="45"/>
                          </a:lnTo>
                          <a:lnTo>
                            <a:pt x="67" y="48"/>
                          </a:lnTo>
                          <a:lnTo>
                            <a:pt x="55" y="48"/>
                          </a:lnTo>
                          <a:lnTo>
                            <a:pt x="57" y="57"/>
                          </a:lnTo>
                          <a:lnTo>
                            <a:pt x="70" y="57"/>
                          </a:lnTo>
                          <a:lnTo>
                            <a:pt x="81" y="61"/>
                          </a:lnTo>
                          <a:lnTo>
                            <a:pt x="80" y="76"/>
                          </a:lnTo>
                          <a:lnTo>
                            <a:pt x="71" y="89"/>
                          </a:lnTo>
                          <a:lnTo>
                            <a:pt x="57" y="96"/>
                          </a:lnTo>
                          <a:lnTo>
                            <a:pt x="45" y="92"/>
                          </a:lnTo>
                          <a:lnTo>
                            <a:pt x="36" y="85"/>
                          </a:lnTo>
                          <a:lnTo>
                            <a:pt x="40" y="72"/>
                          </a:lnTo>
                          <a:lnTo>
                            <a:pt x="44" y="61"/>
                          </a:lnTo>
                          <a:lnTo>
                            <a:pt x="37" y="59"/>
                          </a:lnTo>
                          <a:lnTo>
                            <a:pt x="35" y="72"/>
                          </a:lnTo>
                          <a:lnTo>
                            <a:pt x="29" y="83"/>
                          </a:lnTo>
                          <a:lnTo>
                            <a:pt x="13" y="87"/>
                          </a:lnTo>
                          <a:lnTo>
                            <a:pt x="2" y="82"/>
                          </a:lnTo>
                          <a:lnTo>
                            <a:pt x="0" y="73"/>
                          </a:lnTo>
                          <a:lnTo>
                            <a:pt x="3" y="64"/>
                          </a:lnTo>
                          <a:lnTo>
                            <a:pt x="9" y="56"/>
                          </a:lnTo>
                          <a:lnTo>
                            <a:pt x="4" y="47"/>
                          </a:lnTo>
                          <a:lnTo>
                            <a:pt x="2" y="39"/>
                          </a:lnTo>
                          <a:lnTo>
                            <a:pt x="11" y="37"/>
                          </a:lnTo>
                          <a:lnTo>
                            <a:pt x="19" y="39"/>
                          </a:lnTo>
                          <a:lnTo>
                            <a:pt x="29" y="46"/>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18" name="Freeform 60"/>
                    <p:cNvSpPr>
                      <a:spLocks/>
                    </p:cNvSpPr>
                    <p:nvPr/>
                  </p:nvSpPr>
                  <p:spPr bwMode="auto">
                    <a:xfrm>
                      <a:off x="3307" y="3937"/>
                      <a:ext cx="22" cy="20"/>
                    </a:xfrm>
                    <a:custGeom>
                      <a:avLst/>
                      <a:gdLst>
                        <a:gd name="T0" fmla="*/ 0 w 22"/>
                        <a:gd name="T1" fmla="*/ 9 h 20"/>
                        <a:gd name="T2" fmla="*/ 10 w 22"/>
                        <a:gd name="T3" fmla="*/ 0 h 20"/>
                        <a:gd name="T4" fmla="*/ 19 w 22"/>
                        <a:gd name="T5" fmla="*/ 1 h 20"/>
                        <a:gd name="T6" fmla="*/ 22 w 22"/>
                        <a:gd name="T7" fmla="*/ 12 h 20"/>
                        <a:gd name="T8" fmla="*/ 14 w 22"/>
                        <a:gd name="T9" fmla="*/ 20 h 20"/>
                        <a:gd name="T10" fmla="*/ 3 w 22"/>
                        <a:gd name="T11" fmla="*/ 18 h 20"/>
                        <a:gd name="T12" fmla="*/ 0 w 22"/>
                        <a:gd name="T13" fmla="*/ 9 h 20"/>
                        <a:gd name="T14" fmla="*/ 0 60000 65536"/>
                        <a:gd name="T15" fmla="*/ 0 60000 65536"/>
                        <a:gd name="T16" fmla="*/ 0 60000 65536"/>
                        <a:gd name="T17" fmla="*/ 0 60000 65536"/>
                        <a:gd name="T18" fmla="*/ 0 60000 65536"/>
                        <a:gd name="T19" fmla="*/ 0 60000 65536"/>
                        <a:gd name="T20" fmla="*/ 0 60000 65536"/>
                        <a:gd name="T21" fmla="*/ 0 w 22"/>
                        <a:gd name="T22" fmla="*/ 0 h 20"/>
                        <a:gd name="T23" fmla="*/ 22 w 2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20">
                          <a:moveTo>
                            <a:pt x="0" y="9"/>
                          </a:moveTo>
                          <a:lnTo>
                            <a:pt x="10" y="0"/>
                          </a:lnTo>
                          <a:lnTo>
                            <a:pt x="19" y="1"/>
                          </a:lnTo>
                          <a:lnTo>
                            <a:pt x="22" y="12"/>
                          </a:lnTo>
                          <a:lnTo>
                            <a:pt x="14" y="20"/>
                          </a:lnTo>
                          <a:lnTo>
                            <a:pt x="3" y="18"/>
                          </a:lnTo>
                          <a:lnTo>
                            <a:pt x="0" y="9"/>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512" name="Group 61"/>
                  <p:cNvGrpSpPr>
                    <a:grpSpLocks/>
                  </p:cNvGrpSpPr>
                  <p:nvPr/>
                </p:nvGrpSpPr>
                <p:grpSpPr bwMode="auto">
                  <a:xfrm>
                    <a:off x="3460" y="3659"/>
                    <a:ext cx="123" cy="163"/>
                    <a:chOff x="3460" y="3659"/>
                    <a:chExt cx="123" cy="163"/>
                  </a:xfrm>
                </p:grpSpPr>
                <p:sp>
                  <p:nvSpPr>
                    <p:cNvPr id="103513" name="Freeform 62"/>
                    <p:cNvSpPr>
                      <a:spLocks/>
                    </p:cNvSpPr>
                    <p:nvPr/>
                  </p:nvSpPr>
                  <p:spPr bwMode="auto">
                    <a:xfrm>
                      <a:off x="3460" y="3659"/>
                      <a:ext cx="123" cy="163"/>
                    </a:xfrm>
                    <a:custGeom>
                      <a:avLst/>
                      <a:gdLst>
                        <a:gd name="T0" fmla="*/ 41 w 123"/>
                        <a:gd name="T1" fmla="*/ 26 h 163"/>
                        <a:gd name="T2" fmla="*/ 50 w 123"/>
                        <a:gd name="T3" fmla="*/ 6 h 163"/>
                        <a:gd name="T4" fmla="*/ 66 w 123"/>
                        <a:gd name="T5" fmla="*/ 0 h 163"/>
                        <a:gd name="T6" fmla="*/ 78 w 123"/>
                        <a:gd name="T7" fmla="*/ 4 h 163"/>
                        <a:gd name="T8" fmla="*/ 86 w 123"/>
                        <a:gd name="T9" fmla="*/ 21 h 163"/>
                        <a:gd name="T10" fmla="*/ 87 w 123"/>
                        <a:gd name="T11" fmla="*/ 43 h 163"/>
                        <a:gd name="T12" fmla="*/ 105 w 123"/>
                        <a:gd name="T13" fmla="*/ 46 h 163"/>
                        <a:gd name="T14" fmla="*/ 119 w 123"/>
                        <a:gd name="T15" fmla="*/ 61 h 163"/>
                        <a:gd name="T16" fmla="*/ 123 w 123"/>
                        <a:gd name="T17" fmla="*/ 64 h 163"/>
                        <a:gd name="T18" fmla="*/ 121 w 123"/>
                        <a:gd name="T19" fmla="*/ 86 h 163"/>
                        <a:gd name="T20" fmla="*/ 112 w 123"/>
                        <a:gd name="T21" fmla="*/ 101 h 163"/>
                        <a:gd name="T22" fmla="*/ 98 w 123"/>
                        <a:gd name="T23" fmla="*/ 111 h 163"/>
                        <a:gd name="T24" fmla="*/ 91 w 123"/>
                        <a:gd name="T25" fmla="*/ 113 h 163"/>
                        <a:gd name="T26" fmla="*/ 89 w 123"/>
                        <a:gd name="T27" fmla="*/ 129 h 163"/>
                        <a:gd name="T28" fmla="*/ 80 w 123"/>
                        <a:gd name="T29" fmla="*/ 146 h 163"/>
                        <a:gd name="T30" fmla="*/ 68 w 123"/>
                        <a:gd name="T31" fmla="*/ 156 h 163"/>
                        <a:gd name="T32" fmla="*/ 52 w 123"/>
                        <a:gd name="T33" fmla="*/ 161 h 163"/>
                        <a:gd name="T34" fmla="*/ 48 w 123"/>
                        <a:gd name="T35" fmla="*/ 163 h 163"/>
                        <a:gd name="T36" fmla="*/ 34 w 123"/>
                        <a:gd name="T37" fmla="*/ 153 h 163"/>
                        <a:gd name="T38" fmla="*/ 24 w 123"/>
                        <a:gd name="T39" fmla="*/ 134 h 163"/>
                        <a:gd name="T40" fmla="*/ 21 w 123"/>
                        <a:gd name="T41" fmla="*/ 126 h 163"/>
                        <a:gd name="T42" fmla="*/ 7 w 123"/>
                        <a:gd name="T43" fmla="*/ 118 h 163"/>
                        <a:gd name="T44" fmla="*/ 0 w 123"/>
                        <a:gd name="T45" fmla="*/ 93 h 163"/>
                        <a:gd name="T46" fmla="*/ 3 w 123"/>
                        <a:gd name="T47" fmla="*/ 71 h 163"/>
                        <a:gd name="T48" fmla="*/ 11 w 123"/>
                        <a:gd name="T49" fmla="*/ 53 h 163"/>
                        <a:gd name="T50" fmla="*/ 18 w 123"/>
                        <a:gd name="T51" fmla="*/ 51 h 163"/>
                        <a:gd name="T52" fmla="*/ 16 w 123"/>
                        <a:gd name="T53" fmla="*/ 33 h 163"/>
                        <a:gd name="T54" fmla="*/ 26 w 123"/>
                        <a:gd name="T55" fmla="*/ 24 h 163"/>
                        <a:gd name="T56" fmla="*/ 34 w 123"/>
                        <a:gd name="T57" fmla="*/ 23 h 163"/>
                        <a:gd name="T58" fmla="*/ 41 w 123"/>
                        <a:gd name="T59" fmla="*/ 26 h 1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3"/>
                        <a:gd name="T91" fmla="*/ 0 h 163"/>
                        <a:gd name="T92" fmla="*/ 123 w 123"/>
                        <a:gd name="T93" fmla="*/ 163 h 1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3" h="163">
                          <a:moveTo>
                            <a:pt x="41" y="26"/>
                          </a:moveTo>
                          <a:lnTo>
                            <a:pt x="50" y="6"/>
                          </a:lnTo>
                          <a:lnTo>
                            <a:pt x="66" y="0"/>
                          </a:lnTo>
                          <a:lnTo>
                            <a:pt x="78" y="4"/>
                          </a:lnTo>
                          <a:lnTo>
                            <a:pt x="86" y="21"/>
                          </a:lnTo>
                          <a:lnTo>
                            <a:pt x="87" y="43"/>
                          </a:lnTo>
                          <a:lnTo>
                            <a:pt x="105" y="46"/>
                          </a:lnTo>
                          <a:lnTo>
                            <a:pt x="119" y="61"/>
                          </a:lnTo>
                          <a:lnTo>
                            <a:pt x="123" y="64"/>
                          </a:lnTo>
                          <a:lnTo>
                            <a:pt x="121" y="86"/>
                          </a:lnTo>
                          <a:lnTo>
                            <a:pt x="112" y="101"/>
                          </a:lnTo>
                          <a:lnTo>
                            <a:pt x="98" y="111"/>
                          </a:lnTo>
                          <a:lnTo>
                            <a:pt x="91" y="113"/>
                          </a:lnTo>
                          <a:lnTo>
                            <a:pt x="89" y="129"/>
                          </a:lnTo>
                          <a:lnTo>
                            <a:pt x="80" y="146"/>
                          </a:lnTo>
                          <a:lnTo>
                            <a:pt x="68" y="156"/>
                          </a:lnTo>
                          <a:lnTo>
                            <a:pt x="52" y="161"/>
                          </a:lnTo>
                          <a:lnTo>
                            <a:pt x="48" y="163"/>
                          </a:lnTo>
                          <a:lnTo>
                            <a:pt x="34" y="153"/>
                          </a:lnTo>
                          <a:lnTo>
                            <a:pt x="24" y="134"/>
                          </a:lnTo>
                          <a:lnTo>
                            <a:pt x="21" y="126"/>
                          </a:lnTo>
                          <a:lnTo>
                            <a:pt x="7" y="118"/>
                          </a:lnTo>
                          <a:lnTo>
                            <a:pt x="0" y="93"/>
                          </a:lnTo>
                          <a:lnTo>
                            <a:pt x="3" y="71"/>
                          </a:lnTo>
                          <a:lnTo>
                            <a:pt x="11" y="53"/>
                          </a:lnTo>
                          <a:lnTo>
                            <a:pt x="18" y="51"/>
                          </a:lnTo>
                          <a:lnTo>
                            <a:pt x="16" y="33"/>
                          </a:lnTo>
                          <a:lnTo>
                            <a:pt x="26" y="24"/>
                          </a:lnTo>
                          <a:lnTo>
                            <a:pt x="34" y="23"/>
                          </a:lnTo>
                          <a:lnTo>
                            <a:pt x="41" y="26"/>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14" name="Freeform 63"/>
                    <p:cNvSpPr>
                      <a:spLocks/>
                    </p:cNvSpPr>
                    <p:nvPr/>
                  </p:nvSpPr>
                  <p:spPr bwMode="auto">
                    <a:xfrm>
                      <a:off x="3477" y="3672"/>
                      <a:ext cx="91" cy="132"/>
                    </a:xfrm>
                    <a:custGeom>
                      <a:avLst/>
                      <a:gdLst>
                        <a:gd name="T0" fmla="*/ 34 w 91"/>
                        <a:gd name="T1" fmla="*/ 55 h 132"/>
                        <a:gd name="T2" fmla="*/ 35 w 91"/>
                        <a:gd name="T3" fmla="*/ 37 h 132"/>
                        <a:gd name="T4" fmla="*/ 34 w 91"/>
                        <a:gd name="T5" fmla="*/ 19 h 132"/>
                        <a:gd name="T6" fmla="*/ 42 w 91"/>
                        <a:gd name="T7" fmla="*/ 7 h 132"/>
                        <a:gd name="T8" fmla="*/ 51 w 91"/>
                        <a:gd name="T9" fmla="*/ 0 h 132"/>
                        <a:gd name="T10" fmla="*/ 56 w 91"/>
                        <a:gd name="T11" fmla="*/ 7 h 132"/>
                        <a:gd name="T12" fmla="*/ 61 w 91"/>
                        <a:gd name="T13" fmla="*/ 15 h 132"/>
                        <a:gd name="T14" fmla="*/ 59 w 91"/>
                        <a:gd name="T15" fmla="*/ 29 h 132"/>
                        <a:gd name="T16" fmla="*/ 53 w 91"/>
                        <a:gd name="T17" fmla="*/ 40 h 132"/>
                        <a:gd name="T18" fmla="*/ 49 w 91"/>
                        <a:gd name="T19" fmla="*/ 54 h 132"/>
                        <a:gd name="T20" fmla="*/ 56 w 91"/>
                        <a:gd name="T21" fmla="*/ 52 h 132"/>
                        <a:gd name="T22" fmla="*/ 65 w 91"/>
                        <a:gd name="T23" fmla="*/ 44 h 132"/>
                        <a:gd name="T24" fmla="*/ 74 w 91"/>
                        <a:gd name="T25" fmla="*/ 40 h 132"/>
                        <a:gd name="T26" fmla="*/ 78 w 91"/>
                        <a:gd name="T27" fmla="*/ 42 h 132"/>
                        <a:gd name="T28" fmla="*/ 86 w 91"/>
                        <a:gd name="T29" fmla="*/ 45 h 132"/>
                        <a:gd name="T30" fmla="*/ 91 w 91"/>
                        <a:gd name="T31" fmla="*/ 55 h 132"/>
                        <a:gd name="T32" fmla="*/ 91 w 91"/>
                        <a:gd name="T33" fmla="*/ 72 h 132"/>
                        <a:gd name="T34" fmla="*/ 84 w 91"/>
                        <a:gd name="T35" fmla="*/ 84 h 132"/>
                        <a:gd name="T36" fmla="*/ 73 w 91"/>
                        <a:gd name="T37" fmla="*/ 87 h 132"/>
                        <a:gd name="T38" fmla="*/ 61 w 91"/>
                        <a:gd name="T39" fmla="*/ 82 h 132"/>
                        <a:gd name="T40" fmla="*/ 52 w 91"/>
                        <a:gd name="T41" fmla="*/ 74 h 132"/>
                        <a:gd name="T42" fmla="*/ 51 w 91"/>
                        <a:gd name="T43" fmla="*/ 85 h 132"/>
                        <a:gd name="T44" fmla="*/ 60 w 91"/>
                        <a:gd name="T45" fmla="*/ 94 h 132"/>
                        <a:gd name="T46" fmla="*/ 66 w 91"/>
                        <a:gd name="T47" fmla="*/ 106 h 132"/>
                        <a:gd name="T48" fmla="*/ 59 w 91"/>
                        <a:gd name="T49" fmla="*/ 122 h 132"/>
                        <a:gd name="T50" fmla="*/ 47 w 91"/>
                        <a:gd name="T51" fmla="*/ 132 h 132"/>
                        <a:gd name="T52" fmla="*/ 34 w 91"/>
                        <a:gd name="T53" fmla="*/ 131 h 132"/>
                        <a:gd name="T54" fmla="*/ 27 w 91"/>
                        <a:gd name="T55" fmla="*/ 119 h 132"/>
                        <a:gd name="T56" fmla="*/ 23 w 91"/>
                        <a:gd name="T57" fmla="*/ 104 h 132"/>
                        <a:gd name="T58" fmla="*/ 32 w 91"/>
                        <a:gd name="T59" fmla="*/ 92 h 132"/>
                        <a:gd name="T60" fmla="*/ 39 w 91"/>
                        <a:gd name="T61" fmla="*/ 82 h 132"/>
                        <a:gd name="T62" fmla="*/ 34 w 91"/>
                        <a:gd name="T63" fmla="*/ 75 h 132"/>
                        <a:gd name="T64" fmla="*/ 28 w 91"/>
                        <a:gd name="T65" fmla="*/ 89 h 132"/>
                        <a:gd name="T66" fmla="*/ 19 w 91"/>
                        <a:gd name="T67" fmla="*/ 97 h 132"/>
                        <a:gd name="T68" fmla="*/ 6 w 91"/>
                        <a:gd name="T69" fmla="*/ 92 h 132"/>
                        <a:gd name="T70" fmla="*/ 0 w 91"/>
                        <a:gd name="T71" fmla="*/ 79 h 132"/>
                        <a:gd name="T72" fmla="*/ 2 w 91"/>
                        <a:gd name="T73" fmla="*/ 67 h 132"/>
                        <a:gd name="T74" fmla="*/ 8 w 91"/>
                        <a:gd name="T75" fmla="*/ 59 h 132"/>
                        <a:gd name="T76" fmla="*/ 15 w 91"/>
                        <a:gd name="T77" fmla="*/ 54 h 132"/>
                        <a:gd name="T78" fmla="*/ 15 w 91"/>
                        <a:gd name="T79" fmla="*/ 40 h 132"/>
                        <a:gd name="T80" fmla="*/ 17 w 91"/>
                        <a:gd name="T81" fmla="*/ 30 h 132"/>
                        <a:gd name="T82" fmla="*/ 25 w 91"/>
                        <a:gd name="T83" fmla="*/ 32 h 132"/>
                        <a:gd name="T84" fmla="*/ 29 w 91"/>
                        <a:gd name="T85" fmla="*/ 40 h 132"/>
                        <a:gd name="T86" fmla="*/ 34 w 91"/>
                        <a:gd name="T87" fmla="*/ 55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
                        <a:gd name="T133" fmla="*/ 0 h 132"/>
                        <a:gd name="T134" fmla="*/ 91 w 91"/>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 h="132">
                          <a:moveTo>
                            <a:pt x="34" y="55"/>
                          </a:moveTo>
                          <a:lnTo>
                            <a:pt x="35" y="37"/>
                          </a:lnTo>
                          <a:lnTo>
                            <a:pt x="34" y="19"/>
                          </a:lnTo>
                          <a:lnTo>
                            <a:pt x="42" y="7"/>
                          </a:lnTo>
                          <a:lnTo>
                            <a:pt x="51" y="0"/>
                          </a:lnTo>
                          <a:lnTo>
                            <a:pt x="56" y="7"/>
                          </a:lnTo>
                          <a:lnTo>
                            <a:pt x="61" y="15"/>
                          </a:lnTo>
                          <a:lnTo>
                            <a:pt x="59" y="29"/>
                          </a:lnTo>
                          <a:lnTo>
                            <a:pt x="53" y="40"/>
                          </a:lnTo>
                          <a:lnTo>
                            <a:pt x="49" y="54"/>
                          </a:lnTo>
                          <a:lnTo>
                            <a:pt x="56" y="52"/>
                          </a:lnTo>
                          <a:lnTo>
                            <a:pt x="65" y="44"/>
                          </a:lnTo>
                          <a:lnTo>
                            <a:pt x="74" y="40"/>
                          </a:lnTo>
                          <a:lnTo>
                            <a:pt x="78" y="42"/>
                          </a:lnTo>
                          <a:lnTo>
                            <a:pt x="86" y="45"/>
                          </a:lnTo>
                          <a:lnTo>
                            <a:pt x="91" y="55"/>
                          </a:lnTo>
                          <a:lnTo>
                            <a:pt x="91" y="72"/>
                          </a:lnTo>
                          <a:lnTo>
                            <a:pt x="84" y="84"/>
                          </a:lnTo>
                          <a:lnTo>
                            <a:pt x="73" y="87"/>
                          </a:lnTo>
                          <a:lnTo>
                            <a:pt x="61" y="82"/>
                          </a:lnTo>
                          <a:lnTo>
                            <a:pt x="52" y="74"/>
                          </a:lnTo>
                          <a:lnTo>
                            <a:pt x="51" y="85"/>
                          </a:lnTo>
                          <a:lnTo>
                            <a:pt x="60" y="94"/>
                          </a:lnTo>
                          <a:lnTo>
                            <a:pt x="66" y="106"/>
                          </a:lnTo>
                          <a:lnTo>
                            <a:pt x="59" y="122"/>
                          </a:lnTo>
                          <a:lnTo>
                            <a:pt x="47" y="132"/>
                          </a:lnTo>
                          <a:lnTo>
                            <a:pt x="34" y="131"/>
                          </a:lnTo>
                          <a:lnTo>
                            <a:pt x="27" y="119"/>
                          </a:lnTo>
                          <a:lnTo>
                            <a:pt x="23" y="104"/>
                          </a:lnTo>
                          <a:lnTo>
                            <a:pt x="32" y="92"/>
                          </a:lnTo>
                          <a:lnTo>
                            <a:pt x="39" y="82"/>
                          </a:lnTo>
                          <a:lnTo>
                            <a:pt x="34" y="75"/>
                          </a:lnTo>
                          <a:lnTo>
                            <a:pt x="28" y="89"/>
                          </a:lnTo>
                          <a:lnTo>
                            <a:pt x="19" y="97"/>
                          </a:lnTo>
                          <a:lnTo>
                            <a:pt x="6" y="92"/>
                          </a:lnTo>
                          <a:lnTo>
                            <a:pt x="0" y="79"/>
                          </a:lnTo>
                          <a:lnTo>
                            <a:pt x="2" y="67"/>
                          </a:lnTo>
                          <a:lnTo>
                            <a:pt x="8" y="59"/>
                          </a:lnTo>
                          <a:lnTo>
                            <a:pt x="15" y="54"/>
                          </a:lnTo>
                          <a:lnTo>
                            <a:pt x="15" y="40"/>
                          </a:lnTo>
                          <a:lnTo>
                            <a:pt x="17" y="30"/>
                          </a:lnTo>
                          <a:lnTo>
                            <a:pt x="25" y="32"/>
                          </a:lnTo>
                          <a:lnTo>
                            <a:pt x="29" y="40"/>
                          </a:lnTo>
                          <a:lnTo>
                            <a:pt x="34" y="55"/>
                          </a:lnTo>
                          <a:close/>
                        </a:path>
                      </a:pathLst>
                    </a:cu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15" name="Freeform 64"/>
                    <p:cNvSpPr>
                      <a:spLocks/>
                    </p:cNvSpPr>
                    <p:nvPr/>
                  </p:nvSpPr>
                  <p:spPr bwMode="auto">
                    <a:xfrm>
                      <a:off x="3511" y="3726"/>
                      <a:ext cx="17" cy="25"/>
                    </a:xfrm>
                    <a:custGeom>
                      <a:avLst/>
                      <a:gdLst>
                        <a:gd name="T0" fmla="*/ 1 w 17"/>
                        <a:gd name="T1" fmla="*/ 3 h 25"/>
                        <a:gd name="T2" fmla="*/ 11 w 17"/>
                        <a:gd name="T3" fmla="*/ 0 h 25"/>
                        <a:gd name="T4" fmla="*/ 17 w 17"/>
                        <a:gd name="T5" fmla="*/ 6 h 25"/>
                        <a:gd name="T6" fmla="*/ 16 w 17"/>
                        <a:gd name="T7" fmla="*/ 21 h 25"/>
                        <a:gd name="T8" fmla="*/ 6 w 17"/>
                        <a:gd name="T9" fmla="*/ 25 h 25"/>
                        <a:gd name="T10" fmla="*/ 0 w 17"/>
                        <a:gd name="T11" fmla="*/ 15 h 25"/>
                        <a:gd name="T12" fmla="*/ 1 w 17"/>
                        <a:gd name="T13" fmla="*/ 3 h 25"/>
                        <a:gd name="T14" fmla="*/ 0 60000 65536"/>
                        <a:gd name="T15" fmla="*/ 0 60000 65536"/>
                        <a:gd name="T16" fmla="*/ 0 60000 65536"/>
                        <a:gd name="T17" fmla="*/ 0 60000 65536"/>
                        <a:gd name="T18" fmla="*/ 0 60000 65536"/>
                        <a:gd name="T19" fmla="*/ 0 60000 65536"/>
                        <a:gd name="T20" fmla="*/ 0 60000 65536"/>
                        <a:gd name="T21" fmla="*/ 0 w 17"/>
                        <a:gd name="T22" fmla="*/ 0 h 25"/>
                        <a:gd name="T23" fmla="*/ 17 w 1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5">
                          <a:moveTo>
                            <a:pt x="1" y="3"/>
                          </a:moveTo>
                          <a:lnTo>
                            <a:pt x="11" y="0"/>
                          </a:lnTo>
                          <a:lnTo>
                            <a:pt x="17" y="6"/>
                          </a:lnTo>
                          <a:lnTo>
                            <a:pt x="16" y="21"/>
                          </a:lnTo>
                          <a:lnTo>
                            <a:pt x="6" y="25"/>
                          </a:lnTo>
                          <a:lnTo>
                            <a:pt x="0" y="15"/>
                          </a:lnTo>
                          <a:lnTo>
                            <a:pt x="1" y="3"/>
                          </a:lnTo>
                          <a:close/>
                        </a:path>
                      </a:pathLst>
                    </a:custGeom>
                    <a:blipFill dpi="0" rotWithShape="0">
                      <a:blip r:embed="rId5"/>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nvGrpSpPr>
                <p:cNvPr id="103485" name="Group 65"/>
                <p:cNvGrpSpPr>
                  <a:grpSpLocks/>
                </p:cNvGrpSpPr>
                <p:nvPr/>
              </p:nvGrpSpPr>
              <p:grpSpPr bwMode="auto">
                <a:xfrm>
                  <a:off x="2166" y="3758"/>
                  <a:ext cx="1426" cy="273"/>
                  <a:chOff x="2166" y="3758"/>
                  <a:chExt cx="1426" cy="273"/>
                </a:xfrm>
              </p:grpSpPr>
              <p:sp>
                <p:nvSpPr>
                  <p:cNvPr id="103486" name="Freeform 66"/>
                  <p:cNvSpPr>
                    <a:spLocks/>
                  </p:cNvSpPr>
                  <p:nvPr/>
                </p:nvSpPr>
                <p:spPr bwMode="auto">
                  <a:xfrm>
                    <a:off x="2785" y="3830"/>
                    <a:ext cx="90" cy="170"/>
                  </a:xfrm>
                  <a:custGeom>
                    <a:avLst/>
                    <a:gdLst>
                      <a:gd name="T0" fmla="*/ 81 w 90"/>
                      <a:gd name="T1" fmla="*/ 148 h 170"/>
                      <a:gd name="T2" fmla="*/ 89 w 90"/>
                      <a:gd name="T3" fmla="*/ 112 h 170"/>
                      <a:gd name="T4" fmla="*/ 90 w 90"/>
                      <a:gd name="T5" fmla="*/ 86 h 170"/>
                      <a:gd name="T6" fmla="*/ 89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3 w 90"/>
                      <a:gd name="T33" fmla="*/ 26 h 170"/>
                      <a:gd name="T34" fmla="*/ 0 w 90"/>
                      <a:gd name="T35" fmla="*/ 36 h 170"/>
                      <a:gd name="T36" fmla="*/ 13 w 90"/>
                      <a:gd name="T37" fmla="*/ 68 h 170"/>
                      <a:gd name="T38" fmla="*/ 26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9" y="112"/>
                        </a:lnTo>
                        <a:lnTo>
                          <a:pt x="90" y="86"/>
                        </a:lnTo>
                        <a:lnTo>
                          <a:pt x="89"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3" y="26"/>
                        </a:lnTo>
                        <a:lnTo>
                          <a:pt x="0" y="36"/>
                        </a:lnTo>
                        <a:lnTo>
                          <a:pt x="13" y="68"/>
                        </a:lnTo>
                        <a:lnTo>
                          <a:pt x="26"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87" name="Freeform 67"/>
                  <p:cNvSpPr>
                    <a:spLocks/>
                  </p:cNvSpPr>
                  <p:nvPr/>
                </p:nvSpPr>
                <p:spPr bwMode="auto">
                  <a:xfrm>
                    <a:off x="2742" y="3907"/>
                    <a:ext cx="38" cy="124"/>
                  </a:xfrm>
                  <a:custGeom>
                    <a:avLst/>
                    <a:gdLst>
                      <a:gd name="T0" fmla="*/ 6 w 38"/>
                      <a:gd name="T1" fmla="*/ 0 h 124"/>
                      <a:gd name="T2" fmla="*/ 23 w 38"/>
                      <a:gd name="T3" fmla="*/ 32 h 124"/>
                      <a:gd name="T4" fmla="*/ 34 w 38"/>
                      <a:gd name="T5" fmla="*/ 66 h 124"/>
                      <a:gd name="T6" fmla="*/ 38 w 38"/>
                      <a:gd name="T7" fmla="*/ 91 h 124"/>
                      <a:gd name="T8" fmla="*/ 37 w 38"/>
                      <a:gd name="T9" fmla="*/ 94 h 124"/>
                      <a:gd name="T10" fmla="*/ 38 w 38"/>
                      <a:gd name="T11" fmla="*/ 112 h 124"/>
                      <a:gd name="T12" fmla="*/ 31 w 38"/>
                      <a:gd name="T13" fmla="*/ 122 h 124"/>
                      <a:gd name="T14" fmla="*/ 23 w 38"/>
                      <a:gd name="T15" fmla="*/ 124 h 124"/>
                      <a:gd name="T16" fmla="*/ 13 w 38"/>
                      <a:gd name="T17" fmla="*/ 120 h 124"/>
                      <a:gd name="T18" fmla="*/ 9 w 38"/>
                      <a:gd name="T19" fmla="*/ 106 h 124"/>
                      <a:gd name="T20" fmla="*/ 13 w 38"/>
                      <a:gd name="T21" fmla="*/ 86 h 124"/>
                      <a:gd name="T22" fmla="*/ 15 w 38"/>
                      <a:gd name="T23" fmla="*/ 63 h 124"/>
                      <a:gd name="T24" fmla="*/ 11 w 38"/>
                      <a:gd name="T25" fmla="*/ 43 h 124"/>
                      <a:gd name="T26" fmla="*/ 4 w 38"/>
                      <a:gd name="T27" fmla="*/ 22 h 124"/>
                      <a:gd name="T28" fmla="*/ 0 w 38"/>
                      <a:gd name="T29" fmla="*/ 3 h 124"/>
                      <a:gd name="T30" fmla="*/ 6 w 38"/>
                      <a:gd name="T31" fmla="*/ 0 h 1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24"/>
                      <a:gd name="T50" fmla="*/ 38 w 38"/>
                      <a:gd name="T51" fmla="*/ 124 h 1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24">
                        <a:moveTo>
                          <a:pt x="6" y="0"/>
                        </a:moveTo>
                        <a:lnTo>
                          <a:pt x="23" y="32"/>
                        </a:lnTo>
                        <a:lnTo>
                          <a:pt x="34" y="66"/>
                        </a:lnTo>
                        <a:lnTo>
                          <a:pt x="38" y="91"/>
                        </a:lnTo>
                        <a:lnTo>
                          <a:pt x="37" y="94"/>
                        </a:lnTo>
                        <a:lnTo>
                          <a:pt x="38" y="112"/>
                        </a:lnTo>
                        <a:lnTo>
                          <a:pt x="31" y="122"/>
                        </a:lnTo>
                        <a:lnTo>
                          <a:pt x="23" y="124"/>
                        </a:lnTo>
                        <a:lnTo>
                          <a:pt x="13" y="120"/>
                        </a:lnTo>
                        <a:lnTo>
                          <a:pt x="9" y="106"/>
                        </a:lnTo>
                        <a:lnTo>
                          <a:pt x="13" y="86"/>
                        </a:lnTo>
                        <a:lnTo>
                          <a:pt x="15" y="63"/>
                        </a:lnTo>
                        <a:lnTo>
                          <a:pt x="11" y="43"/>
                        </a:lnTo>
                        <a:lnTo>
                          <a:pt x="4" y="22"/>
                        </a:lnTo>
                        <a:lnTo>
                          <a:pt x="0" y="3"/>
                        </a:lnTo>
                        <a:lnTo>
                          <a:pt x="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88" name="Freeform 68"/>
                  <p:cNvSpPr>
                    <a:spLocks/>
                  </p:cNvSpPr>
                  <p:nvPr/>
                </p:nvSpPr>
                <p:spPr bwMode="auto">
                  <a:xfrm>
                    <a:off x="2663" y="3850"/>
                    <a:ext cx="39" cy="137"/>
                  </a:xfrm>
                  <a:custGeom>
                    <a:avLst/>
                    <a:gdLst>
                      <a:gd name="T0" fmla="*/ 2 w 39"/>
                      <a:gd name="T1" fmla="*/ 111 h 137"/>
                      <a:gd name="T2" fmla="*/ 5 w 39"/>
                      <a:gd name="T3" fmla="*/ 76 h 137"/>
                      <a:gd name="T4" fmla="*/ 15 w 39"/>
                      <a:gd name="T5" fmla="*/ 42 h 137"/>
                      <a:gd name="T6" fmla="*/ 24 w 39"/>
                      <a:gd name="T7" fmla="*/ 18 h 137"/>
                      <a:gd name="T8" fmla="*/ 34 w 39"/>
                      <a:gd name="T9" fmla="*/ 0 h 137"/>
                      <a:gd name="T10" fmla="*/ 39 w 39"/>
                      <a:gd name="T11" fmla="*/ 3 h 137"/>
                      <a:gd name="T12" fmla="*/ 32 w 39"/>
                      <a:gd name="T13" fmla="*/ 35 h 137"/>
                      <a:gd name="T14" fmla="*/ 25 w 39"/>
                      <a:gd name="T15" fmla="*/ 77 h 137"/>
                      <a:gd name="T16" fmla="*/ 21 w 39"/>
                      <a:gd name="T17" fmla="*/ 108 h 137"/>
                      <a:gd name="T18" fmla="*/ 19 w 39"/>
                      <a:gd name="T19" fmla="*/ 128 h 137"/>
                      <a:gd name="T20" fmla="*/ 12 w 39"/>
                      <a:gd name="T21" fmla="*/ 137 h 137"/>
                      <a:gd name="T22" fmla="*/ 3 w 39"/>
                      <a:gd name="T23" fmla="*/ 133 h 137"/>
                      <a:gd name="T24" fmla="*/ 0 w 39"/>
                      <a:gd name="T25" fmla="*/ 122 h 137"/>
                      <a:gd name="T26" fmla="*/ 2 w 39"/>
                      <a:gd name="T27" fmla="*/ 111 h 1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7"/>
                      <a:gd name="T44" fmla="*/ 39 w 39"/>
                      <a:gd name="T45" fmla="*/ 137 h 1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7">
                        <a:moveTo>
                          <a:pt x="2" y="111"/>
                        </a:moveTo>
                        <a:lnTo>
                          <a:pt x="5" y="76"/>
                        </a:lnTo>
                        <a:lnTo>
                          <a:pt x="15" y="42"/>
                        </a:lnTo>
                        <a:lnTo>
                          <a:pt x="24" y="18"/>
                        </a:lnTo>
                        <a:lnTo>
                          <a:pt x="34" y="0"/>
                        </a:lnTo>
                        <a:lnTo>
                          <a:pt x="39" y="3"/>
                        </a:lnTo>
                        <a:lnTo>
                          <a:pt x="32" y="35"/>
                        </a:lnTo>
                        <a:lnTo>
                          <a:pt x="25" y="77"/>
                        </a:lnTo>
                        <a:lnTo>
                          <a:pt x="21" y="108"/>
                        </a:lnTo>
                        <a:lnTo>
                          <a:pt x="19" y="128"/>
                        </a:lnTo>
                        <a:lnTo>
                          <a:pt x="12" y="137"/>
                        </a:lnTo>
                        <a:lnTo>
                          <a:pt x="3" y="133"/>
                        </a:lnTo>
                        <a:lnTo>
                          <a:pt x="0" y="122"/>
                        </a:lnTo>
                        <a:lnTo>
                          <a:pt x="2" y="11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89" name="Freeform 69"/>
                  <p:cNvSpPr>
                    <a:spLocks/>
                  </p:cNvSpPr>
                  <p:nvPr/>
                </p:nvSpPr>
                <p:spPr bwMode="auto">
                  <a:xfrm>
                    <a:off x="2625" y="3812"/>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0" name="Freeform 70"/>
                  <p:cNvSpPr>
                    <a:spLocks/>
                  </p:cNvSpPr>
                  <p:nvPr/>
                </p:nvSpPr>
                <p:spPr bwMode="auto">
                  <a:xfrm>
                    <a:off x="2572" y="3836"/>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1" name="Freeform 71"/>
                  <p:cNvSpPr>
                    <a:spLocks/>
                  </p:cNvSpPr>
                  <p:nvPr/>
                </p:nvSpPr>
                <p:spPr bwMode="auto">
                  <a:xfrm>
                    <a:off x="2485" y="3809"/>
                    <a:ext cx="36" cy="179"/>
                  </a:xfrm>
                  <a:custGeom>
                    <a:avLst/>
                    <a:gdLst>
                      <a:gd name="T0" fmla="*/ 16 w 36"/>
                      <a:gd name="T1" fmla="*/ 0 h 179"/>
                      <a:gd name="T2" fmla="*/ 28 w 36"/>
                      <a:gd name="T3" fmla="*/ 32 h 179"/>
                      <a:gd name="T4" fmla="*/ 35 w 36"/>
                      <a:gd name="T5" fmla="*/ 61 h 179"/>
                      <a:gd name="T6" fmla="*/ 36 w 36"/>
                      <a:gd name="T7" fmla="*/ 92 h 179"/>
                      <a:gd name="T8" fmla="*/ 35 w 36"/>
                      <a:gd name="T9" fmla="*/ 121 h 179"/>
                      <a:gd name="T10" fmla="*/ 29 w 36"/>
                      <a:gd name="T11" fmla="*/ 149 h 179"/>
                      <a:gd name="T12" fmla="*/ 22 w 36"/>
                      <a:gd name="T13" fmla="*/ 169 h 179"/>
                      <a:gd name="T14" fmla="*/ 13 w 36"/>
                      <a:gd name="T15" fmla="*/ 179 h 179"/>
                      <a:gd name="T16" fmla="*/ 5 w 36"/>
                      <a:gd name="T17" fmla="*/ 176 h 179"/>
                      <a:gd name="T18" fmla="*/ 0 w 36"/>
                      <a:gd name="T19" fmla="*/ 169 h 179"/>
                      <a:gd name="T20" fmla="*/ 1 w 36"/>
                      <a:gd name="T21" fmla="*/ 158 h 179"/>
                      <a:gd name="T22" fmla="*/ 8 w 36"/>
                      <a:gd name="T23" fmla="*/ 144 h 179"/>
                      <a:gd name="T24" fmla="*/ 17 w 36"/>
                      <a:gd name="T25" fmla="*/ 123 h 179"/>
                      <a:gd name="T26" fmla="*/ 21 w 36"/>
                      <a:gd name="T27" fmla="*/ 98 h 179"/>
                      <a:gd name="T28" fmla="*/ 22 w 36"/>
                      <a:gd name="T29" fmla="*/ 74 h 179"/>
                      <a:gd name="T30" fmla="*/ 21 w 36"/>
                      <a:gd name="T31" fmla="*/ 50 h 179"/>
                      <a:gd name="T32" fmla="*/ 17 w 36"/>
                      <a:gd name="T33" fmla="*/ 31 h 179"/>
                      <a:gd name="T34" fmla="*/ 13 w 36"/>
                      <a:gd name="T35" fmla="*/ 9 h 179"/>
                      <a:gd name="T36" fmla="*/ 16 w 36"/>
                      <a:gd name="T37" fmla="*/ 0 h 1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79"/>
                      <a:gd name="T59" fmla="*/ 36 w 36"/>
                      <a:gd name="T60" fmla="*/ 179 h 1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79">
                        <a:moveTo>
                          <a:pt x="16" y="0"/>
                        </a:moveTo>
                        <a:lnTo>
                          <a:pt x="28" y="32"/>
                        </a:lnTo>
                        <a:lnTo>
                          <a:pt x="35" y="61"/>
                        </a:lnTo>
                        <a:lnTo>
                          <a:pt x="36" y="92"/>
                        </a:lnTo>
                        <a:lnTo>
                          <a:pt x="35" y="121"/>
                        </a:lnTo>
                        <a:lnTo>
                          <a:pt x="29" y="149"/>
                        </a:lnTo>
                        <a:lnTo>
                          <a:pt x="22" y="169"/>
                        </a:lnTo>
                        <a:lnTo>
                          <a:pt x="13" y="179"/>
                        </a:lnTo>
                        <a:lnTo>
                          <a:pt x="5" y="176"/>
                        </a:lnTo>
                        <a:lnTo>
                          <a:pt x="0" y="169"/>
                        </a:lnTo>
                        <a:lnTo>
                          <a:pt x="1" y="158"/>
                        </a:lnTo>
                        <a:lnTo>
                          <a:pt x="8" y="144"/>
                        </a:lnTo>
                        <a:lnTo>
                          <a:pt x="17" y="123"/>
                        </a:lnTo>
                        <a:lnTo>
                          <a:pt x="21" y="98"/>
                        </a:lnTo>
                        <a:lnTo>
                          <a:pt x="22" y="74"/>
                        </a:lnTo>
                        <a:lnTo>
                          <a:pt x="21" y="50"/>
                        </a:lnTo>
                        <a:lnTo>
                          <a:pt x="17" y="31"/>
                        </a:lnTo>
                        <a:lnTo>
                          <a:pt x="13" y="9"/>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2" name="Freeform 72"/>
                  <p:cNvSpPr>
                    <a:spLocks/>
                  </p:cNvSpPr>
                  <p:nvPr/>
                </p:nvSpPr>
                <p:spPr bwMode="auto">
                  <a:xfrm>
                    <a:off x="2455" y="3864"/>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3" name="Freeform 73"/>
                  <p:cNvSpPr>
                    <a:spLocks/>
                  </p:cNvSpPr>
                  <p:nvPr/>
                </p:nvSpPr>
                <p:spPr bwMode="auto">
                  <a:xfrm>
                    <a:off x="2352" y="3812"/>
                    <a:ext cx="68" cy="174"/>
                  </a:xfrm>
                  <a:custGeom>
                    <a:avLst/>
                    <a:gdLst>
                      <a:gd name="T0" fmla="*/ 35 w 68"/>
                      <a:gd name="T1" fmla="*/ 0 h 174"/>
                      <a:gd name="T2" fmla="*/ 44 w 68"/>
                      <a:gd name="T3" fmla="*/ 33 h 174"/>
                      <a:gd name="T4" fmla="*/ 46 w 68"/>
                      <a:gd name="T5" fmla="*/ 69 h 174"/>
                      <a:gd name="T6" fmla="*/ 41 w 68"/>
                      <a:gd name="T7" fmla="*/ 108 h 174"/>
                      <a:gd name="T8" fmla="*/ 33 w 68"/>
                      <a:gd name="T9" fmla="*/ 136 h 174"/>
                      <a:gd name="T10" fmla="*/ 36 w 68"/>
                      <a:gd name="T11" fmla="*/ 100 h 174"/>
                      <a:gd name="T12" fmla="*/ 29 w 68"/>
                      <a:gd name="T13" fmla="*/ 73 h 174"/>
                      <a:gd name="T14" fmla="*/ 16 w 68"/>
                      <a:gd name="T15" fmla="*/ 48 h 174"/>
                      <a:gd name="T16" fmla="*/ 3 w 68"/>
                      <a:gd name="T17" fmla="*/ 36 h 174"/>
                      <a:gd name="T18" fmla="*/ 0 w 68"/>
                      <a:gd name="T19" fmla="*/ 44 h 174"/>
                      <a:gd name="T20" fmla="*/ 15 w 68"/>
                      <a:gd name="T21" fmla="*/ 77 h 174"/>
                      <a:gd name="T22" fmla="*/ 21 w 68"/>
                      <a:gd name="T23" fmla="*/ 103 h 174"/>
                      <a:gd name="T24" fmla="*/ 19 w 68"/>
                      <a:gd name="T25" fmla="*/ 128 h 174"/>
                      <a:gd name="T26" fmla="*/ 12 w 68"/>
                      <a:gd name="T27" fmla="*/ 158 h 174"/>
                      <a:gd name="T28" fmla="*/ 16 w 68"/>
                      <a:gd name="T29" fmla="*/ 170 h 174"/>
                      <a:gd name="T30" fmla="*/ 27 w 68"/>
                      <a:gd name="T31" fmla="*/ 174 h 174"/>
                      <a:gd name="T32" fmla="*/ 36 w 68"/>
                      <a:gd name="T33" fmla="*/ 162 h 174"/>
                      <a:gd name="T34" fmla="*/ 44 w 68"/>
                      <a:gd name="T35" fmla="*/ 169 h 174"/>
                      <a:gd name="T36" fmla="*/ 58 w 68"/>
                      <a:gd name="T37" fmla="*/ 166 h 174"/>
                      <a:gd name="T38" fmla="*/ 65 w 68"/>
                      <a:gd name="T39" fmla="*/ 150 h 174"/>
                      <a:gd name="T40" fmla="*/ 68 w 68"/>
                      <a:gd name="T41" fmla="*/ 126 h 174"/>
                      <a:gd name="T42" fmla="*/ 65 w 68"/>
                      <a:gd name="T43" fmla="*/ 83 h 174"/>
                      <a:gd name="T44" fmla="*/ 56 w 68"/>
                      <a:gd name="T45" fmla="*/ 37 h 174"/>
                      <a:gd name="T46" fmla="*/ 43 w 68"/>
                      <a:gd name="T47" fmla="*/ 0 h 174"/>
                      <a:gd name="T48" fmla="*/ 35 w 68"/>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8"/>
                      <a:gd name="T76" fmla="*/ 0 h 174"/>
                      <a:gd name="T77" fmla="*/ 68 w 68"/>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8" h="174">
                        <a:moveTo>
                          <a:pt x="35" y="0"/>
                        </a:moveTo>
                        <a:lnTo>
                          <a:pt x="44" y="33"/>
                        </a:lnTo>
                        <a:lnTo>
                          <a:pt x="46" y="69"/>
                        </a:lnTo>
                        <a:lnTo>
                          <a:pt x="41" y="108"/>
                        </a:lnTo>
                        <a:lnTo>
                          <a:pt x="33" y="136"/>
                        </a:lnTo>
                        <a:lnTo>
                          <a:pt x="36" y="100"/>
                        </a:lnTo>
                        <a:lnTo>
                          <a:pt x="29" y="73"/>
                        </a:lnTo>
                        <a:lnTo>
                          <a:pt x="16" y="48"/>
                        </a:lnTo>
                        <a:lnTo>
                          <a:pt x="3" y="36"/>
                        </a:lnTo>
                        <a:lnTo>
                          <a:pt x="0" y="44"/>
                        </a:lnTo>
                        <a:lnTo>
                          <a:pt x="15" y="77"/>
                        </a:lnTo>
                        <a:lnTo>
                          <a:pt x="21" y="103"/>
                        </a:lnTo>
                        <a:lnTo>
                          <a:pt x="19" y="128"/>
                        </a:lnTo>
                        <a:lnTo>
                          <a:pt x="12" y="158"/>
                        </a:lnTo>
                        <a:lnTo>
                          <a:pt x="16" y="170"/>
                        </a:lnTo>
                        <a:lnTo>
                          <a:pt x="27" y="174"/>
                        </a:lnTo>
                        <a:lnTo>
                          <a:pt x="36" y="162"/>
                        </a:lnTo>
                        <a:lnTo>
                          <a:pt x="44" y="169"/>
                        </a:lnTo>
                        <a:lnTo>
                          <a:pt x="58" y="166"/>
                        </a:lnTo>
                        <a:lnTo>
                          <a:pt x="65" y="150"/>
                        </a:lnTo>
                        <a:lnTo>
                          <a:pt x="68" y="126"/>
                        </a:lnTo>
                        <a:lnTo>
                          <a:pt x="65"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4" name="Freeform 74"/>
                  <p:cNvSpPr>
                    <a:spLocks/>
                  </p:cNvSpPr>
                  <p:nvPr/>
                </p:nvSpPr>
                <p:spPr bwMode="auto">
                  <a:xfrm>
                    <a:off x="2257" y="3842"/>
                    <a:ext cx="39" cy="138"/>
                  </a:xfrm>
                  <a:custGeom>
                    <a:avLst/>
                    <a:gdLst>
                      <a:gd name="T0" fmla="*/ 2 w 39"/>
                      <a:gd name="T1" fmla="*/ 113 h 138"/>
                      <a:gd name="T2" fmla="*/ 5 w 39"/>
                      <a:gd name="T3" fmla="*/ 77 h 138"/>
                      <a:gd name="T4" fmla="*/ 15 w 39"/>
                      <a:gd name="T5" fmla="*/ 43 h 138"/>
                      <a:gd name="T6" fmla="*/ 24 w 39"/>
                      <a:gd name="T7" fmla="*/ 19 h 138"/>
                      <a:gd name="T8" fmla="*/ 34 w 39"/>
                      <a:gd name="T9" fmla="*/ 0 h 138"/>
                      <a:gd name="T10" fmla="*/ 39 w 39"/>
                      <a:gd name="T11" fmla="*/ 3 h 138"/>
                      <a:gd name="T12" fmla="*/ 32 w 39"/>
                      <a:gd name="T13" fmla="*/ 36 h 138"/>
                      <a:gd name="T14" fmla="*/ 25 w 39"/>
                      <a:gd name="T15" fmla="*/ 78 h 138"/>
                      <a:gd name="T16" fmla="*/ 21 w 39"/>
                      <a:gd name="T17" fmla="*/ 110 h 138"/>
                      <a:gd name="T18" fmla="*/ 19 w 39"/>
                      <a:gd name="T19" fmla="*/ 129 h 138"/>
                      <a:gd name="T20" fmla="*/ 12 w 39"/>
                      <a:gd name="T21" fmla="*/ 138 h 138"/>
                      <a:gd name="T22" fmla="*/ 3 w 39"/>
                      <a:gd name="T23" fmla="*/ 135 h 138"/>
                      <a:gd name="T24" fmla="*/ 0 w 39"/>
                      <a:gd name="T25" fmla="*/ 124 h 138"/>
                      <a:gd name="T26" fmla="*/ 2 w 39"/>
                      <a:gd name="T27" fmla="*/ 113 h 1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9"/>
                      <a:gd name="T43" fmla="*/ 0 h 138"/>
                      <a:gd name="T44" fmla="*/ 39 w 39"/>
                      <a:gd name="T45" fmla="*/ 138 h 1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9" h="138">
                        <a:moveTo>
                          <a:pt x="2" y="113"/>
                        </a:moveTo>
                        <a:lnTo>
                          <a:pt x="5" y="77"/>
                        </a:lnTo>
                        <a:lnTo>
                          <a:pt x="15" y="43"/>
                        </a:lnTo>
                        <a:lnTo>
                          <a:pt x="24" y="19"/>
                        </a:lnTo>
                        <a:lnTo>
                          <a:pt x="34" y="0"/>
                        </a:lnTo>
                        <a:lnTo>
                          <a:pt x="39" y="3"/>
                        </a:lnTo>
                        <a:lnTo>
                          <a:pt x="32" y="36"/>
                        </a:lnTo>
                        <a:lnTo>
                          <a:pt x="25" y="78"/>
                        </a:lnTo>
                        <a:lnTo>
                          <a:pt x="21" y="110"/>
                        </a:lnTo>
                        <a:lnTo>
                          <a:pt x="19" y="129"/>
                        </a:lnTo>
                        <a:lnTo>
                          <a:pt x="12" y="138"/>
                        </a:lnTo>
                        <a:lnTo>
                          <a:pt x="3" y="135"/>
                        </a:lnTo>
                        <a:lnTo>
                          <a:pt x="0" y="124"/>
                        </a:lnTo>
                        <a:lnTo>
                          <a:pt x="2" y="11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5" name="Freeform 75"/>
                  <p:cNvSpPr>
                    <a:spLocks/>
                  </p:cNvSpPr>
                  <p:nvPr/>
                </p:nvSpPr>
                <p:spPr bwMode="auto">
                  <a:xfrm>
                    <a:off x="2219" y="3804"/>
                    <a:ext cx="49" cy="198"/>
                  </a:xfrm>
                  <a:custGeom>
                    <a:avLst/>
                    <a:gdLst>
                      <a:gd name="T0" fmla="*/ 3 w 49"/>
                      <a:gd name="T1" fmla="*/ 169 h 198"/>
                      <a:gd name="T2" fmla="*/ 7 w 49"/>
                      <a:gd name="T3" fmla="*/ 125 h 198"/>
                      <a:gd name="T4" fmla="*/ 12 w 49"/>
                      <a:gd name="T5" fmla="*/ 98 h 198"/>
                      <a:gd name="T6" fmla="*/ 18 w 49"/>
                      <a:gd name="T7" fmla="*/ 69 h 198"/>
                      <a:gd name="T8" fmla="*/ 26 w 49"/>
                      <a:gd name="T9" fmla="*/ 41 h 198"/>
                      <a:gd name="T10" fmla="*/ 36 w 49"/>
                      <a:gd name="T11" fmla="*/ 16 h 198"/>
                      <a:gd name="T12" fmla="*/ 45 w 49"/>
                      <a:gd name="T13" fmla="*/ 0 h 198"/>
                      <a:gd name="T14" fmla="*/ 49 w 49"/>
                      <a:gd name="T15" fmla="*/ 4 h 198"/>
                      <a:gd name="T16" fmla="*/ 40 w 49"/>
                      <a:gd name="T17" fmla="*/ 45 h 198"/>
                      <a:gd name="T18" fmla="*/ 31 w 49"/>
                      <a:gd name="T19" fmla="*/ 89 h 198"/>
                      <a:gd name="T20" fmla="*/ 28 w 49"/>
                      <a:gd name="T21" fmla="*/ 125 h 198"/>
                      <a:gd name="T22" fmla="*/ 26 w 49"/>
                      <a:gd name="T23" fmla="*/ 156 h 198"/>
                      <a:gd name="T24" fmla="*/ 26 w 49"/>
                      <a:gd name="T25" fmla="*/ 184 h 198"/>
                      <a:gd name="T26" fmla="*/ 23 w 49"/>
                      <a:gd name="T27" fmla="*/ 193 h 198"/>
                      <a:gd name="T28" fmla="*/ 17 w 49"/>
                      <a:gd name="T29" fmla="*/ 198 h 198"/>
                      <a:gd name="T30" fmla="*/ 6 w 49"/>
                      <a:gd name="T31" fmla="*/ 195 h 198"/>
                      <a:gd name="T32" fmla="*/ 4 w 49"/>
                      <a:gd name="T33" fmla="*/ 188 h 198"/>
                      <a:gd name="T34" fmla="*/ 0 w 49"/>
                      <a:gd name="T35" fmla="*/ 175 h 198"/>
                      <a:gd name="T36" fmla="*/ 3 w 49"/>
                      <a:gd name="T37" fmla="*/ 169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198"/>
                      <a:gd name="T59" fmla="*/ 49 w 49"/>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198">
                        <a:moveTo>
                          <a:pt x="3" y="169"/>
                        </a:moveTo>
                        <a:lnTo>
                          <a:pt x="7" y="125"/>
                        </a:lnTo>
                        <a:lnTo>
                          <a:pt x="12" y="98"/>
                        </a:lnTo>
                        <a:lnTo>
                          <a:pt x="18" y="69"/>
                        </a:lnTo>
                        <a:lnTo>
                          <a:pt x="26" y="41"/>
                        </a:lnTo>
                        <a:lnTo>
                          <a:pt x="36" y="16"/>
                        </a:lnTo>
                        <a:lnTo>
                          <a:pt x="45" y="0"/>
                        </a:lnTo>
                        <a:lnTo>
                          <a:pt x="49" y="4"/>
                        </a:lnTo>
                        <a:lnTo>
                          <a:pt x="40" y="45"/>
                        </a:lnTo>
                        <a:lnTo>
                          <a:pt x="31" y="89"/>
                        </a:lnTo>
                        <a:lnTo>
                          <a:pt x="28" y="125"/>
                        </a:lnTo>
                        <a:lnTo>
                          <a:pt x="26" y="156"/>
                        </a:lnTo>
                        <a:lnTo>
                          <a:pt x="26" y="184"/>
                        </a:lnTo>
                        <a:lnTo>
                          <a:pt x="23" y="193"/>
                        </a:lnTo>
                        <a:lnTo>
                          <a:pt x="17" y="198"/>
                        </a:lnTo>
                        <a:lnTo>
                          <a:pt x="6" y="195"/>
                        </a:lnTo>
                        <a:lnTo>
                          <a:pt x="4" y="188"/>
                        </a:lnTo>
                        <a:lnTo>
                          <a:pt x="0" y="175"/>
                        </a:lnTo>
                        <a:lnTo>
                          <a:pt x="3" y="169"/>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6" name="Freeform 76"/>
                  <p:cNvSpPr>
                    <a:spLocks/>
                  </p:cNvSpPr>
                  <p:nvPr/>
                </p:nvSpPr>
                <p:spPr bwMode="auto">
                  <a:xfrm>
                    <a:off x="2166" y="3828"/>
                    <a:ext cx="39" cy="169"/>
                  </a:xfrm>
                  <a:custGeom>
                    <a:avLst/>
                    <a:gdLst>
                      <a:gd name="T0" fmla="*/ 13 w 39"/>
                      <a:gd name="T1" fmla="*/ 160 h 169"/>
                      <a:gd name="T2" fmla="*/ 5 w 39"/>
                      <a:gd name="T3" fmla="*/ 134 h 169"/>
                      <a:gd name="T4" fmla="*/ 2 w 39"/>
                      <a:gd name="T5" fmla="*/ 112 h 169"/>
                      <a:gd name="T6" fmla="*/ 0 w 39"/>
                      <a:gd name="T7" fmla="*/ 83 h 169"/>
                      <a:gd name="T8" fmla="*/ 2 w 39"/>
                      <a:gd name="T9" fmla="*/ 52 h 169"/>
                      <a:gd name="T10" fmla="*/ 7 w 39"/>
                      <a:gd name="T11" fmla="*/ 25 h 169"/>
                      <a:gd name="T12" fmla="*/ 17 w 39"/>
                      <a:gd name="T13" fmla="*/ 0 h 169"/>
                      <a:gd name="T14" fmla="*/ 23 w 39"/>
                      <a:gd name="T15" fmla="*/ 2 h 169"/>
                      <a:gd name="T16" fmla="*/ 18 w 39"/>
                      <a:gd name="T17" fmla="*/ 33 h 169"/>
                      <a:gd name="T18" fmla="*/ 17 w 39"/>
                      <a:gd name="T19" fmla="*/ 66 h 169"/>
                      <a:gd name="T20" fmla="*/ 18 w 39"/>
                      <a:gd name="T21" fmla="*/ 91 h 169"/>
                      <a:gd name="T22" fmla="*/ 21 w 39"/>
                      <a:gd name="T23" fmla="*/ 113 h 169"/>
                      <a:gd name="T24" fmla="*/ 28 w 39"/>
                      <a:gd name="T25" fmla="*/ 133 h 169"/>
                      <a:gd name="T26" fmla="*/ 36 w 39"/>
                      <a:gd name="T27" fmla="*/ 148 h 169"/>
                      <a:gd name="T28" fmla="*/ 39 w 39"/>
                      <a:gd name="T29" fmla="*/ 158 h 169"/>
                      <a:gd name="T30" fmla="*/ 38 w 39"/>
                      <a:gd name="T31" fmla="*/ 164 h 169"/>
                      <a:gd name="T32" fmla="*/ 35 w 39"/>
                      <a:gd name="T33" fmla="*/ 166 h 169"/>
                      <a:gd name="T34" fmla="*/ 30 w 39"/>
                      <a:gd name="T35" fmla="*/ 169 h 169"/>
                      <a:gd name="T36" fmla="*/ 22 w 39"/>
                      <a:gd name="T37" fmla="*/ 164 h 169"/>
                      <a:gd name="T38" fmla="*/ 13 w 39"/>
                      <a:gd name="T39" fmla="*/ 160 h 1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9"/>
                      <a:gd name="T61" fmla="*/ 0 h 169"/>
                      <a:gd name="T62" fmla="*/ 39 w 39"/>
                      <a:gd name="T63" fmla="*/ 169 h 16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9" h="169">
                        <a:moveTo>
                          <a:pt x="13" y="160"/>
                        </a:moveTo>
                        <a:lnTo>
                          <a:pt x="5" y="134"/>
                        </a:lnTo>
                        <a:lnTo>
                          <a:pt x="2" y="112"/>
                        </a:lnTo>
                        <a:lnTo>
                          <a:pt x="0" y="83"/>
                        </a:lnTo>
                        <a:lnTo>
                          <a:pt x="2" y="52"/>
                        </a:lnTo>
                        <a:lnTo>
                          <a:pt x="7" y="25"/>
                        </a:lnTo>
                        <a:lnTo>
                          <a:pt x="17" y="0"/>
                        </a:lnTo>
                        <a:lnTo>
                          <a:pt x="23" y="2"/>
                        </a:lnTo>
                        <a:lnTo>
                          <a:pt x="18" y="33"/>
                        </a:lnTo>
                        <a:lnTo>
                          <a:pt x="17" y="66"/>
                        </a:lnTo>
                        <a:lnTo>
                          <a:pt x="18" y="91"/>
                        </a:lnTo>
                        <a:lnTo>
                          <a:pt x="21" y="113"/>
                        </a:lnTo>
                        <a:lnTo>
                          <a:pt x="28" y="133"/>
                        </a:lnTo>
                        <a:lnTo>
                          <a:pt x="36" y="148"/>
                        </a:lnTo>
                        <a:lnTo>
                          <a:pt x="39" y="158"/>
                        </a:lnTo>
                        <a:lnTo>
                          <a:pt x="38" y="164"/>
                        </a:lnTo>
                        <a:lnTo>
                          <a:pt x="35" y="166"/>
                        </a:lnTo>
                        <a:lnTo>
                          <a:pt x="30" y="169"/>
                        </a:lnTo>
                        <a:lnTo>
                          <a:pt x="22" y="164"/>
                        </a:lnTo>
                        <a:lnTo>
                          <a:pt x="13" y="16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7" name="Freeform 77"/>
                  <p:cNvSpPr>
                    <a:spLocks/>
                  </p:cNvSpPr>
                  <p:nvPr/>
                </p:nvSpPr>
                <p:spPr bwMode="auto">
                  <a:xfrm>
                    <a:off x="3497" y="3799"/>
                    <a:ext cx="95" cy="208"/>
                  </a:xfrm>
                  <a:custGeom>
                    <a:avLst/>
                    <a:gdLst>
                      <a:gd name="T0" fmla="*/ 1 w 95"/>
                      <a:gd name="T1" fmla="*/ 172 h 208"/>
                      <a:gd name="T2" fmla="*/ 8 w 95"/>
                      <a:gd name="T3" fmla="*/ 128 h 208"/>
                      <a:gd name="T4" fmla="*/ 16 w 95"/>
                      <a:gd name="T5" fmla="*/ 97 h 208"/>
                      <a:gd name="T6" fmla="*/ 27 w 95"/>
                      <a:gd name="T7" fmla="*/ 62 h 208"/>
                      <a:gd name="T8" fmla="*/ 40 w 95"/>
                      <a:gd name="T9" fmla="*/ 31 h 208"/>
                      <a:gd name="T10" fmla="*/ 57 w 95"/>
                      <a:gd name="T11" fmla="*/ 0 h 208"/>
                      <a:gd name="T12" fmla="*/ 64 w 95"/>
                      <a:gd name="T13" fmla="*/ 3 h 208"/>
                      <a:gd name="T14" fmla="*/ 58 w 95"/>
                      <a:gd name="T15" fmla="*/ 25 h 208"/>
                      <a:gd name="T16" fmla="*/ 38 w 95"/>
                      <a:gd name="T17" fmla="*/ 73 h 208"/>
                      <a:gd name="T18" fmla="*/ 28 w 95"/>
                      <a:gd name="T19" fmla="*/ 110 h 208"/>
                      <a:gd name="T20" fmla="*/ 20 w 95"/>
                      <a:gd name="T21" fmla="*/ 152 h 208"/>
                      <a:gd name="T22" fmla="*/ 19 w 95"/>
                      <a:gd name="T23" fmla="*/ 179 h 208"/>
                      <a:gd name="T24" fmla="*/ 28 w 95"/>
                      <a:gd name="T25" fmla="*/ 149 h 208"/>
                      <a:gd name="T26" fmla="*/ 42 w 95"/>
                      <a:gd name="T27" fmla="*/ 118 h 208"/>
                      <a:gd name="T28" fmla="*/ 59 w 95"/>
                      <a:gd name="T29" fmla="*/ 89 h 208"/>
                      <a:gd name="T30" fmla="*/ 77 w 95"/>
                      <a:gd name="T31" fmla="*/ 67 h 208"/>
                      <a:gd name="T32" fmla="*/ 95 w 95"/>
                      <a:gd name="T33" fmla="*/ 49 h 208"/>
                      <a:gd name="T34" fmla="*/ 94 w 95"/>
                      <a:gd name="T35" fmla="*/ 61 h 208"/>
                      <a:gd name="T36" fmla="*/ 74 w 95"/>
                      <a:gd name="T37" fmla="*/ 95 h 208"/>
                      <a:gd name="T38" fmla="*/ 54 w 95"/>
                      <a:gd name="T39" fmla="*/ 132 h 208"/>
                      <a:gd name="T40" fmla="*/ 54 w 95"/>
                      <a:gd name="T41" fmla="*/ 136 h 208"/>
                      <a:gd name="T42" fmla="*/ 40 w 95"/>
                      <a:gd name="T43" fmla="*/ 173 h 208"/>
                      <a:gd name="T44" fmla="*/ 32 w 95"/>
                      <a:gd name="T45" fmla="*/ 199 h 208"/>
                      <a:gd name="T46" fmla="*/ 24 w 95"/>
                      <a:gd name="T47" fmla="*/ 206 h 208"/>
                      <a:gd name="T48" fmla="*/ 21 w 95"/>
                      <a:gd name="T49" fmla="*/ 208 h 208"/>
                      <a:gd name="T50" fmla="*/ 14 w 95"/>
                      <a:gd name="T51" fmla="*/ 200 h 208"/>
                      <a:gd name="T52" fmla="*/ 16 w 95"/>
                      <a:gd name="T53" fmla="*/ 188 h 208"/>
                      <a:gd name="T54" fmla="*/ 7 w 95"/>
                      <a:gd name="T55" fmla="*/ 195 h 208"/>
                      <a:gd name="T56" fmla="*/ 0 w 95"/>
                      <a:gd name="T57" fmla="*/ 186 h 208"/>
                      <a:gd name="T58" fmla="*/ 1 w 95"/>
                      <a:gd name="T59" fmla="*/ 172 h 2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
                      <a:gd name="T91" fmla="*/ 0 h 208"/>
                      <a:gd name="T92" fmla="*/ 95 w 95"/>
                      <a:gd name="T93" fmla="*/ 208 h 2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 h="208">
                        <a:moveTo>
                          <a:pt x="1" y="172"/>
                        </a:moveTo>
                        <a:lnTo>
                          <a:pt x="8" y="128"/>
                        </a:lnTo>
                        <a:lnTo>
                          <a:pt x="16" y="97"/>
                        </a:lnTo>
                        <a:lnTo>
                          <a:pt x="27" y="62"/>
                        </a:lnTo>
                        <a:lnTo>
                          <a:pt x="40" y="31"/>
                        </a:lnTo>
                        <a:lnTo>
                          <a:pt x="57" y="0"/>
                        </a:lnTo>
                        <a:lnTo>
                          <a:pt x="64" y="3"/>
                        </a:lnTo>
                        <a:lnTo>
                          <a:pt x="58" y="25"/>
                        </a:lnTo>
                        <a:lnTo>
                          <a:pt x="38" y="73"/>
                        </a:lnTo>
                        <a:lnTo>
                          <a:pt x="28" y="110"/>
                        </a:lnTo>
                        <a:lnTo>
                          <a:pt x="20" y="152"/>
                        </a:lnTo>
                        <a:lnTo>
                          <a:pt x="19" y="179"/>
                        </a:lnTo>
                        <a:lnTo>
                          <a:pt x="28" y="149"/>
                        </a:lnTo>
                        <a:lnTo>
                          <a:pt x="42" y="118"/>
                        </a:lnTo>
                        <a:lnTo>
                          <a:pt x="59" y="89"/>
                        </a:lnTo>
                        <a:lnTo>
                          <a:pt x="77" y="67"/>
                        </a:lnTo>
                        <a:lnTo>
                          <a:pt x="95" y="49"/>
                        </a:lnTo>
                        <a:lnTo>
                          <a:pt x="94" y="61"/>
                        </a:lnTo>
                        <a:lnTo>
                          <a:pt x="74" y="95"/>
                        </a:lnTo>
                        <a:lnTo>
                          <a:pt x="54" y="132"/>
                        </a:lnTo>
                        <a:lnTo>
                          <a:pt x="54" y="136"/>
                        </a:lnTo>
                        <a:lnTo>
                          <a:pt x="40" y="173"/>
                        </a:lnTo>
                        <a:lnTo>
                          <a:pt x="32" y="199"/>
                        </a:lnTo>
                        <a:lnTo>
                          <a:pt x="24" y="206"/>
                        </a:lnTo>
                        <a:lnTo>
                          <a:pt x="21" y="208"/>
                        </a:lnTo>
                        <a:lnTo>
                          <a:pt x="14" y="200"/>
                        </a:lnTo>
                        <a:lnTo>
                          <a:pt x="16" y="188"/>
                        </a:lnTo>
                        <a:lnTo>
                          <a:pt x="7" y="195"/>
                        </a:lnTo>
                        <a:lnTo>
                          <a:pt x="0" y="186"/>
                        </a:lnTo>
                        <a:lnTo>
                          <a:pt x="1" y="172"/>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8" name="Freeform 78"/>
                  <p:cNvSpPr>
                    <a:spLocks/>
                  </p:cNvSpPr>
                  <p:nvPr/>
                </p:nvSpPr>
                <p:spPr bwMode="auto">
                  <a:xfrm>
                    <a:off x="3236" y="3802"/>
                    <a:ext cx="49" cy="224"/>
                  </a:xfrm>
                  <a:custGeom>
                    <a:avLst/>
                    <a:gdLst>
                      <a:gd name="T0" fmla="*/ 2 w 49"/>
                      <a:gd name="T1" fmla="*/ 191 h 224"/>
                      <a:gd name="T2" fmla="*/ 6 w 49"/>
                      <a:gd name="T3" fmla="*/ 142 h 224"/>
                      <a:gd name="T4" fmla="*/ 11 w 49"/>
                      <a:gd name="T5" fmla="*/ 111 h 224"/>
                      <a:gd name="T6" fmla="*/ 17 w 49"/>
                      <a:gd name="T7" fmla="*/ 78 h 224"/>
                      <a:gd name="T8" fmla="*/ 25 w 49"/>
                      <a:gd name="T9" fmla="*/ 47 h 224"/>
                      <a:gd name="T10" fmla="*/ 35 w 49"/>
                      <a:gd name="T11" fmla="*/ 18 h 224"/>
                      <a:gd name="T12" fmla="*/ 44 w 49"/>
                      <a:gd name="T13" fmla="*/ 0 h 224"/>
                      <a:gd name="T14" fmla="*/ 49 w 49"/>
                      <a:gd name="T15" fmla="*/ 5 h 224"/>
                      <a:gd name="T16" fmla="*/ 39 w 49"/>
                      <a:gd name="T17" fmla="*/ 50 h 224"/>
                      <a:gd name="T18" fmla="*/ 30 w 49"/>
                      <a:gd name="T19" fmla="*/ 101 h 224"/>
                      <a:gd name="T20" fmla="*/ 27 w 49"/>
                      <a:gd name="T21" fmla="*/ 142 h 224"/>
                      <a:gd name="T22" fmla="*/ 25 w 49"/>
                      <a:gd name="T23" fmla="*/ 176 h 224"/>
                      <a:gd name="T24" fmla="*/ 25 w 49"/>
                      <a:gd name="T25" fmla="*/ 208 h 224"/>
                      <a:gd name="T26" fmla="*/ 22 w 49"/>
                      <a:gd name="T27" fmla="*/ 218 h 224"/>
                      <a:gd name="T28" fmla="*/ 16 w 49"/>
                      <a:gd name="T29" fmla="*/ 224 h 224"/>
                      <a:gd name="T30" fmla="*/ 5 w 49"/>
                      <a:gd name="T31" fmla="*/ 220 h 224"/>
                      <a:gd name="T32" fmla="*/ 3 w 49"/>
                      <a:gd name="T33" fmla="*/ 213 h 224"/>
                      <a:gd name="T34" fmla="*/ 0 w 49"/>
                      <a:gd name="T35" fmla="*/ 198 h 224"/>
                      <a:gd name="T36" fmla="*/ 2 w 49"/>
                      <a:gd name="T37" fmla="*/ 191 h 2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4"/>
                      <a:gd name="T59" fmla="*/ 49 w 49"/>
                      <a:gd name="T60" fmla="*/ 224 h 2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4">
                        <a:moveTo>
                          <a:pt x="2" y="191"/>
                        </a:moveTo>
                        <a:lnTo>
                          <a:pt x="6" y="142"/>
                        </a:lnTo>
                        <a:lnTo>
                          <a:pt x="11" y="111"/>
                        </a:lnTo>
                        <a:lnTo>
                          <a:pt x="17" y="78"/>
                        </a:lnTo>
                        <a:lnTo>
                          <a:pt x="25" y="47"/>
                        </a:lnTo>
                        <a:lnTo>
                          <a:pt x="35" y="18"/>
                        </a:lnTo>
                        <a:lnTo>
                          <a:pt x="44" y="0"/>
                        </a:lnTo>
                        <a:lnTo>
                          <a:pt x="49" y="5"/>
                        </a:lnTo>
                        <a:lnTo>
                          <a:pt x="39" y="50"/>
                        </a:lnTo>
                        <a:lnTo>
                          <a:pt x="30" y="101"/>
                        </a:lnTo>
                        <a:lnTo>
                          <a:pt x="27" y="142"/>
                        </a:lnTo>
                        <a:lnTo>
                          <a:pt x="25" y="176"/>
                        </a:lnTo>
                        <a:lnTo>
                          <a:pt x="25" y="208"/>
                        </a:lnTo>
                        <a:lnTo>
                          <a:pt x="22" y="218"/>
                        </a:lnTo>
                        <a:lnTo>
                          <a:pt x="16" y="224"/>
                        </a:lnTo>
                        <a:lnTo>
                          <a:pt x="5" y="220"/>
                        </a:lnTo>
                        <a:lnTo>
                          <a:pt x="3" y="213"/>
                        </a:lnTo>
                        <a:lnTo>
                          <a:pt x="0" y="198"/>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99" name="Freeform 79"/>
                  <p:cNvSpPr>
                    <a:spLocks/>
                  </p:cNvSpPr>
                  <p:nvPr/>
                </p:nvSpPr>
                <p:spPr bwMode="auto">
                  <a:xfrm>
                    <a:off x="3095" y="3825"/>
                    <a:ext cx="36" cy="180"/>
                  </a:xfrm>
                  <a:custGeom>
                    <a:avLst/>
                    <a:gdLst>
                      <a:gd name="T0" fmla="*/ 16 w 36"/>
                      <a:gd name="T1" fmla="*/ 0 h 180"/>
                      <a:gd name="T2" fmla="*/ 28 w 36"/>
                      <a:gd name="T3" fmla="*/ 33 h 180"/>
                      <a:gd name="T4" fmla="*/ 35 w 36"/>
                      <a:gd name="T5" fmla="*/ 62 h 180"/>
                      <a:gd name="T6" fmla="*/ 36 w 36"/>
                      <a:gd name="T7" fmla="*/ 93 h 180"/>
                      <a:gd name="T8" fmla="*/ 35 w 36"/>
                      <a:gd name="T9" fmla="*/ 122 h 180"/>
                      <a:gd name="T10" fmla="*/ 29 w 36"/>
                      <a:gd name="T11" fmla="*/ 151 h 180"/>
                      <a:gd name="T12" fmla="*/ 22 w 36"/>
                      <a:gd name="T13" fmla="*/ 170 h 180"/>
                      <a:gd name="T14" fmla="*/ 13 w 36"/>
                      <a:gd name="T15" fmla="*/ 180 h 180"/>
                      <a:gd name="T16" fmla="*/ 5 w 36"/>
                      <a:gd name="T17" fmla="*/ 178 h 180"/>
                      <a:gd name="T18" fmla="*/ 0 w 36"/>
                      <a:gd name="T19" fmla="*/ 170 h 180"/>
                      <a:gd name="T20" fmla="*/ 1 w 36"/>
                      <a:gd name="T21" fmla="*/ 159 h 180"/>
                      <a:gd name="T22" fmla="*/ 8 w 36"/>
                      <a:gd name="T23" fmla="*/ 145 h 180"/>
                      <a:gd name="T24" fmla="*/ 17 w 36"/>
                      <a:gd name="T25" fmla="*/ 124 h 180"/>
                      <a:gd name="T26" fmla="*/ 21 w 36"/>
                      <a:gd name="T27" fmla="*/ 99 h 180"/>
                      <a:gd name="T28" fmla="*/ 22 w 36"/>
                      <a:gd name="T29" fmla="*/ 75 h 180"/>
                      <a:gd name="T30" fmla="*/ 21 w 36"/>
                      <a:gd name="T31" fmla="*/ 51 h 180"/>
                      <a:gd name="T32" fmla="*/ 17 w 36"/>
                      <a:gd name="T33" fmla="*/ 32 h 180"/>
                      <a:gd name="T34" fmla="*/ 13 w 36"/>
                      <a:gd name="T35" fmla="*/ 10 h 180"/>
                      <a:gd name="T36" fmla="*/ 16 w 36"/>
                      <a:gd name="T37" fmla="*/ 0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
                      <a:gd name="T58" fmla="*/ 0 h 180"/>
                      <a:gd name="T59" fmla="*/ 36 w 36"/>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 h="180">
                        <a:moveTo>
                          <a:pt x="16" y="0"/>
                        </a:moveTo>
                        <a:lnTo>
                          <a:pt x="28" y="33"/>
                        </a:lnTo>
                        <a:lnTo>
                          <a:pt x="35" y="62"/>
                        </a:lnTo>
                        <a:lnTo>
                          <a:pt x="36" y="93"/>
                        </a:lnTo>
                        <a:lnTo>
                          <a:pt x="35" y="122"/>
                        </a:lnTo>
                        <a:lnTo>
                          <a:pt x="29" y="151"/>
                        </a:lnTo>
                        <a:lnTo>
                          <a:pt x="22" y="170"/>
                        </a:lnTo>
                        <a:lnTo>
                          <a:pt x="13" y="180"/>
                        </a:lnTo>
                        <a:lnTo>
                          <a:pt x="5" y="178"/>
                        </a:lnTo>
                        <a:lnTo>
                          <a:pt x="0" y="170"/>
                        </a:lnTo>
                        <a:lnTo>
                          <a:pt x="1" y="159"/>
                        </a:lnTo>
                        <a:lnTo>
                          <a:pt x="8" y="145"/>
                        </a:lnTo>
                        <a:lnTo>
                          <a:pt x="17" y="124"/>
                        </a:lnTo>
                        <a:lnTo>
                          <a:pt x="21" y="99"/>
                        </a:lnTo>
                        <a:lnTo>
                          <a:pt x="22" y="75"/>
                        </a:lnTo>
                        <a:lnTo>
                          <a:pt x="21" y="51"/>
                        </a:lnTo>
                        <a:lnTo>
                          <a:pt x="17" y="32"/>
                        </a:lnTo>
                        <a:lnTo>
                          <a:pt x="13" y="10"/>
                        </a:lnTo>
                        <a:lnTo>
                          <a:pt x="16"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0" name="Freeform 80"/>
                  <p:cNvSpPr>
                    <a:spLocks/>
                  </p:cNvSpPr>
                  <p:nvPr/>
                </p:nvSpPr>
                <p:spPr bwMode="auto">
                  <a:xfrm>
                    <a:off x="3065" y="3880"/>
                    <a:ext cx="26" cy="144"/>
                  </a:xfrm>
                  <a:custGeom>
                    <a:avLst/>
                    <a:gdLst>
                      <a:gd name="T0" fmla="*/ 13 w 26"/>
                      <a:gd name="T1" fmla="*/ 0 h 144"/>
                      <a:gd name="T2" fmla="*/ 23 w 26"/>
                      <a:gd name="T3" fmla="*/ 24 h 144"/>
                      <a:gd name="T4" fmla="*/ 26 w 26"/>
                      <a:gd name="T5" fmla="*/ 51 h 144"/>
                      <a:gd name="T6" fmla="*/ 25 w 26"/>
                      <a:gd name="T7" fmla="*/ 77 h 144"/>
                      <a:gd name="T8" fmla="*/ 22 w 26"/>
                      <a:gd name="T9" fmla="*/ 105 h 144"/>
                      <a:gd name="T10" fmla="*/ 18 w 26"/>
                      <a:gd name="T11" fmla="*/ 130 h 144"/>
                      <a:gd name="T12" fmla="*/ 14 w 26"/>
                      <a:gd name="T13" fmla="*/ 144 h 144"/>
                      <a:gd name="T14" fmla="*/ 4 w 26"/>
                      <a:gd name="T15" fmla="*/ 144 h 144"/>
                      <a:gd name="T16" fmla="*/ 0 w 26"/>
                      <a:gd name="T17" fmla="*/ 135 h 144"/>
                      <a:gd name="T18" fmla="*/ 0 w 26"/>
                      <a:gd name="T19" fmla="*/ 122 h 144"/>
                      <a:gd name="T20" fmla="*/ 4 w 26"/>
                      <a:gd name="T21" fmla="*/ 98 h 144"/>
                      <a:gd name="T22" fmla="*/ 9 w 26"/>
                      <a:gd name="T23" fmla="*/ 65 h 144"/>
                      <a:gd name="T24" fmla="*/ 11 w 26"/>
                      <a:gd name="T25" fmla="*/ 34 h 144"/>
                      <a:gd name="T26" fmla="*/ 11 w 26"/>
                      <a:gd name="T27" fmla="*/ 9 h 144"/>
                      <a:gd name="T28" fmla="*/ 13 w 26"/>
                      <a:gd name="T29" fmla="*/ 0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144"/>
                      <a:gd name="T47" fmla="*/ 26 w 26"/>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144">
                        <a:moveTo>
                          <a:pt x="13" y="0"/>
                        </a:moveTo>
                        <a:lnTo>
                          <a:pt x="23" y="24"/>
                        </a:lnTo>
                        <a:lnTo>
                          <a:pt x="26" y="51"/>
                        </a:lnTo>
                        <a:lnTo>
                          <a:pt x="25" y="77"/>
                        </a:lnTo>
                        <a:lnTo>
                          <a:pt x="22" y="105"/>
                        </a:lnTo>
                        <a:lnTo>
                          <a:pt x="18" y="130"/>
                        </a:lnTo>
                        <a:lnTo>
                          <a:pt x="14" y="144"/>
                        </a:lnTo>
                        <a:lnTo>
                          <a:pt x="4" y="144"/>
                        </a:lnTo>
                        <a:lnTo>
                          <a:pt x="0" y="135"/>
                        </a:lnTo>
                        <a:lnTo>
                          <a:pt x="0" y="122"/>
                        </a:lnTo>
                        <a:lnTo>
                          <a:pt x="4" y="98"/>
                        </a:lnTo>
                        <a:lnTo>
                          <a:pt x="9" y="65"/>
                        </a:lnTo>
                        <a:lnTo>
                          <a:pt x="11" y="34"/>
                        </a:lnTo>
                        <a:lnTo>
                          <a:pt x="11" y="9"/>
                        </a:lnTo>
                        <a:lnTo>
                          <a:pt x="13"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1" name="Freeform 81"/>
                  <p:cNvSpPr>
                    <a:spLocks/>
                  </p:cNvSpPr>
                  <p:nvPr/>
                </p:nvSpPr>
                <p:spPr bwMode="auto">
                  <a:xfrm>
                    <a:off x="2983" y="3843"/>
                    <a:ext cx="67" cy="174"/>
                  </a:xfrm>
                  <a:custGeom>
                    <a:avLst/>
                    <a:gdLst>
                      <a:gd name="T0" fmla="*/ 35 w 67"/>
                      <a:gd name="T1" fmla="*/ 0 h 174"/>
                      <a:gd name="T2" fmla="*/ 44 w 67"/>
                      <a:gd name="T3" fmla="*/ 33 h 174"/>
                      <a:gd name="T4" fmla="*/ 46 w 67"/>
                      <a:gd name="T5" fmla="*/ 69 h 174"/>
                      <a:gd name="T6" fmla="*/ 40 w 67"/>
                      <a:gd name="T7" fmla="*/ 108 h 174"/>
                      <a:gd name="T8" fmla="*/ 33 w 67"/>
                      <a:gd name="T9" fmla="*/ 136 h 174"/>
                      <a:gd name="T10" fmla="*/ 36 w 67"/>
                      <a:gd name="T11" fmla="*/ 100 h 174"/>
                      <a:gd name="T12" fmla="*/ 29 w 67"/>
                      <a:gd name="T13" fmla="*/ 73 h 174"/>
                      <a:gd name="T14" fmla="*/ 17 w 67"/>
                      <a:gd name="T15" fmla="*/ 48 h 174"/>
                      <a:gd name="T16" fmla="*/ 4 w 67"/>
                      <a:gd name="T17" fmla="*/ 36 h 174"/>
                      <a:gd name="T18" fmla="*/ 0 w 67"/>
                      <a:gd name="T19" fmla="*/ 44 h 174"/>
                      <a:gd name="T20" fmla="*/ 16 w 67"/>
                      <a:gd name="T21" fmla="*/ 77 h 174"/>
                      <a:gd name="T22" fmla="*/ 21 w 67"/>
                      <a:gd name="T23" fmla="*/ 103 h 174"/>
                      <a:gd name="T24" fmla="*/ 19 w 67"/>
                      <a:gd name="T25" fmla="*/ 128 h 174"/>
                      <a:gd name="T26" fmla="*/ 12 w 67"/>
                      <a:gd name="T27" fmla="*/ 158 h 174"/>
                      <a:gd name="T28" fmla="*/ 17 w 67"/>
                      <a:gd name="T29" fmla="*/ 170 h 174"/>
                      <a:gd name="T30" fmla="*/ 28 w 67"/>
                      <a:gd name="T31" fmla="*/ 174 h 174"/>
                      <a:gd name="T32" fmla="*/ 36 w 67"/>
                      <a:gd name="T33" fmla="*/ 162 h 174"/>
                      <a:gd name="T34" fmla="*/ 44 w 67"/>
                      <a:gd name="T35" fmla="*/ 169 h 174"/>
                      <a:gd name="T36" fmla="*/ 58 w 67"/>
                      <a:gd name="T37" fmla="*/ 166 h 174"/>
                      <a:gd name="T38" fmla="*/ 64 w 67"/>
                      <a:gd name="T39" fmla="*/ 150 h 174"/>
                      <a:gd name="T40" fmla="*/ 67 w 67"/>
                      <a:gd name="T41" fmla="*/ 126 h 174"/>
                      <a:gd name="T42" fmla="*/ 64 w 67"/>
                      <a:gd name="T43" fmla="*/ 83 h 174"/>
                      <a:gd name="T44" fmla="*/ 56 w 67"/>
                      <a:gd name="T45" fmla="*/ 37 h 174"/>
                      <a:gd name="T46" fmla="*/ 43 w 67"/>
                      <a:gd name="T47" fmla="*/ 0 h 174"/>
                      <a:gd name="T48" fmla="*/ 35 w 67"/>
                      <a:gd name="T49" fmla="*/ 0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7"/>
                      <a:gd name="T76" fmla="*/ 0 h 174"/>
                      <a:gd name="T77" fmla="*/ 67 w 67"/>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7" h="174">
                        <a:moveTo>
                          <a:pt x="35" y="0"/>
                        </a:moveTo>
                        <a:lnTo>
                          <a:pt x="44" y="33"/>
                        </a:lnTo>
                        <a:lnTo>
                          <a:pt x="46" y="69"/>
                        </a:lnTo>
                        <a:lnTo>
                          <a:pt x="40" y="108"/>
                        </a:lnTo>
                        <a:lnTo>
                          <a:pt x="33" y="136"/>
                        </a:lnTo>
                        <a:lnTo>
                          <a:pt x="36" y="100"/>
                        </a:lnTo>
                        <a:lnTo>
                          <a:pt x="29" y="73"/>
                        </a:lnTo>
                        <a:lnTo>
                          <a:pt x="17" y="48"/>
                        </a:lnTo>
                        <a:lnTo>
                          <a:pt x="4" y="36"/>
                        </a:lnTo>
                        <a:lnTo>
                          <a:pt x="0" y="44"/>
                        </a:lnTo>
                        <a:lnTo>
                          <a:pt x="16" y="77"/>
                        </a:lnTo>
                        <a:lnTo>
                          <a:pt x="21" y="103"/>
                        </a:lnTo>
                        <a:lnTo>
                          <a:pt x="19" y="128"/>
                        </a:lnTo>
                        <a:lnTo>
                          <a:pt x="12" y="158"/>
                        </a:lnTo>
                        <a:lnTo>
                          <a:pt x="17" y="170"/>
                        </a:lnTo>
                        <a:lnTo>
                          <a:pt x="28" y="174"/>
                        </a:lnTo>
                        <a:lnTo>
                          <a:pt x="36" y="162"/>
                        </a:lnTo>
                        <a:lnTo>
                          <a:pt x="44" y="169"/>
                        </a:lnTo>
                        <a:lnTo>
                          <a:pt x="58" y="166"/>
                        </a:lnTo>
                        <a:lnTo>
                          <a:pt x="64" y="150"/>
                        </a:lnTo>
                        <a:lnTo>
                          <a:pt x="67" y="126"/>
                        </a:lnTo>
                        <a:lnTo>
                          <a:pt x="64" y="83"/>
                        </a:lnTo>
                        <a:lnTo>
                          <a:pt x="56" y="37"/>
                        </a:lnTo>
                        <a:lnTo>
                          <a:pt x="43" y="0"/>
                        </a:lnTo>
                        <a:lnTo>
                          <a:pt x="35"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2" name="Freeform 82"/>
                  <p:cNvSpPr>
                    <a:spLocks/>
                  </p:cNvSpPr>
                  <p:nvPr/>
                </p:nvSpPr>
                <p:spPr bwMode="auto">
                  <a:xfrm>
                    <a:off x="3197" y="3884"/>
                    <a:ext cx="44" cy="140"/>
                  </a:xfrm>
                  <a:custGeom>
                    <a:avLst/>
                    <a:gdLst>
                      <a:gd name="T0" fmla="*/ 0 w 44"/>
                      <a:gd name="T1" fmla="*/ 0 h 140"/>
                      <a:gd name="T2" fmla="*/ 17 w 44"/>
                      <a:gd name="T3" fmla="*/ 20 h 140"/>
                      <a:gd name="T4" fmla="*/ 28 w 44"/>
                      <a:gd name="T5" fmla="*/ 45 h 140"/>
                      <a:gd name="T6" fmla="*/ 35 w 44"/>
                      <a:gd name="T7" fmla="*/ 71 h 140"/>
                      <a:gd name="T8" fmla="*/ 40 w 44"/>
                      <a:gd name="T9" fmla="*/ 98 h 140"/>
                      <a:gd name="T10" fmla="*/ 44 w 44"/>
                      <a:gd name="T11" fmla="*/ 122 h 140"/>
                      <a:gd name="T12" fmla="*/ 44 w 44"/>
                      <a:gd name="T13" fmla="*/ 138 h 140"/>
                      <a:gd name="T14" fmla="*/ 34 w 44"/>
                      <a:gd name="T15" fmla="*/ 140 h 140"/>
                      <a:gd name="T16" fmla="*/ 28 w 44"/>
                      <a:gd name="T17" fmla="*/ 133 h 140"/>
                      <a:gd name="T18" fmla="*/ 24 w 44"/>
                      <a:gd name="T19" fmla="*/ 121 h 140"/>
                      <a:gd name="T20" fmla="*/ 21 w 44"/>
                      <a:gd name="T21" fmla="*/ 97 h 140"/>
                      <a:gd name="T22" fmla="*/ 15 w 44"/>
                      <a:gd name="T23" fmla="*/ 64 h 140"/>
                      <a:gd name="T24" fmla="*/ 8 w 44"/>
                      <a:gd name="T25" fmla="*/ 33 h 140"/>
                      <a:gd name="T26" fmla="*/ 1 w 44"/>
                      <a:gd name="T27" fmla="*/ 9 h 140"/>
                      <a:gd name="T28" fmla="*/ 0 w 44"/>
                      <a:gd name="T29" fmla="*/ 0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40"/>
                      <a:gd name="T47" fmla="*/ 44 w 44"/>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40">
                        <a:moveTo>
                          <a:pt x="0" y="0"/>
                        </a:moveTo>
                        <a:lnTo>
                          <a:pt x="17" y="20"/>
                        </a:lnTo>
                        <a:lnTo>
                          <a:pt x="28" y="45"/>
                        </a:lnTo>
                        <a:lnTo>
                          <a:pt x="35" y="71"/>
                        </a:lnTo>
                        <a:lnTo>
                          <a:pt x="40" y="98"/>
                        </a:lnTo>
                        <a:lnTo>
                          <a:pt x="44" y="122"/>
                        </a:lnTo>
                        <a:lnTo>
                          <a:pt x="44" y="138"/>
                        </a:lnTo>
                        <a:lnTo>
                          <a:pt x="34" y="140"/>
                        </a:lnTo>
                        <a:lnTo>
                          <a:pt x="28" y="133"/>
                        </a:lnTo>
                        <a:lnTo>
                          <a:pt x="24" y="121"/>
                        </a:lnTo>
                        <a:lnTo>
                          <a:pt x="21" y="97"/>
                        </a:lnTo>
                        <a:lnTo>
                          <a:pt x="15" y="64"/>
                        </a:lnTo>
                        <a:lnTo>
                          <a:pt x="8" y="33"/>
                        </a:lnTo>
                        <a:lnTo>
                          <a:pt x="1" y="9"/>
                        </a:lnTo>
                        <a:lnTo>
                          <a:pt x="0" y="0"/>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3" name="Freeform 83"/>
                  <p:cNvSpPr>
                    <a:spLocks/>
                  </p:cNvSpPr>
                  <p:nvPr/>
                </p:nvSpPr>
                <p:spPr bwMode="auto">
                  <a:xfrm>
                    <a:off x="3338" y="3875"/>
                    <a:ext cx="96" cy="144"/>
                  </a:xfrm>
                  <a:custGeom>
                    <a:avLst/>
                    <a:gdLst>
                      <a:gd name="T0" fmla="*/ 17 w 96"/>
                      <a:gd name="T1" fmla="*/ 3 h 144"/>
                      <a:gd name="T2" fmla="*/ 36 w 96"/>
                      <a:gd name="T3" fmla="*/ 26 h 144"/>
                      <a:gd name="T4" fmla="*/ 51 w 96"/>
                      <a:gd name="T5" fmla="*/ 54 h 144"/>
                      <a:gd name="T6" fmla="*/ 60 w 96"/>
                      <a:gd name="T7" fmla="*/ 87 h 144"/>
                      <a:gd name="T8" fmla="*/ 62 w 96"/>
                      <a:gd name="T9" fmla="*/ 112 h 144"/>
                      <a:gd name="T10" fmla="*/ 53 w 96"/>
                      <a:gd name="T11" fmla="*/ 82 h 144"/>
                      <a:gd name="T12" fmla="*/ 36 w 96"/>
                      <a:gd name="T13" fmla="*/ 63 h 144"/>
                      <a:gd name="T14" fmla="*/ 17 w 96"/>
                      <a:gd name="T15" fmla="*/ 46 h 144"/>
                      <a:gd name="T16" fmla="*/ 1 w 96"/>
                      <a:gd name="T17" fmla="*/ 41 h 144"/>
                      <a:gd name="T18" fmla="*/ 0 w 96"/>
                      <a:gd name="T19" fmla="*/ 48 h 144"/>
                      <a:gd name="T20" fmla="*/ 26 w 96"/>
                      <a:gd name="T21" fmla="*/ 70 h 144"/>
                      <a:gd name="T22" fmla="*/ 40 w 96"/>
                      <a:gd name="T23" fmla="*/ 90 h 144"/>
                      <a:gd name="T24" fmla="*/ 47 w 96"/>
                      <a:gd name="T25" fmla="*/ 110 h 144"/>
                      <a:gd name="T26" fmla="*/ 51 w 96"/>
                      <a:gd name="T27" fmla="*/ 136 h 144"/>
                      <a:gd name="T28" fmla="*/ 60 w 96"/>
                      <a:gd name="T29" fmla="*/ 144 h 144"/>
                      <a:gd name="T30" fmla="*/ 71 w 96"/>
                      <a:gd name="T31" fmla="*/ 144 h 144"/>
                      <a:gd name="T32" fmla="*/ 75 w 96"/>
                      <a:gd name="T33" fmla="*/ 132 h 144"/>
                      <a:gd name="T34" fmla="*/ 84 w 96"/>
                      <a:gd name="T35" fmla="*/ 135 h 144"/>
                      <a:gd name="T36" fmla="*/ 96 w 96"/>
                      <a:gd name="T37" fmla="*/ 129 h 144"/>
                      <a:gd name="T38" fmla="*/ 96 w 96"/>
                      <a:gd name="T39" fmla="*/ 113 h 144"/>
                      <a:gd name="T40" fmla="*/ 91 w 96"/>
                      <a:gd name="T41" fmla="*/ 93 h 144"/>
                      <a:gd name="T42" fmla="*/ 72 w 96"/>
                      <a:gd name="T43" fmla="*/ 59 h 144"/>
                      <a:gd name="T44" fmla="*/ 49 w 96"/>
                      <a:gd name="T45" fmla="*/ 26 h 144"/>
                      <a:gd name="T46" fmla="*/ 24 w 96"/>
                      <a:gd name="T47" fmla="*/ 0 h 144"/>
                      <a:gd name="T48" fmla="*/ 17 w 96"/>
                      <a:gd name="T49" fmla="*/ 3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44"/>
                      <a:gd name="T77" fmla="*/ 96 w 96"/>
                      <a:gd name="T78" fmla="*/ 144 h 14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44">
                        <a:moveTo>
                          <a:pt x="17" y="3"/>
                        </a:moveTo>
                        <a:lnTo>
                          <a:pt x="36" y="26"/>
                        </a:lnTo>
                        <a:lnTo>
                          <a:pt x="51" y="54"/>
                        </a:lnTo>
                        <a:lnTo>
                          <a:pt x="60" y="87"/>
                        </a:lnTo>
                        <a:lnTo>
                          <a:pt x="62" y="112"/>
                        </a:lnTo>
                        <a:lnTo>
                          <a:pt x="53" y="82"/>
                        </a:lnTo>
                        <a:lnTo>
                          <a:pt x="36" y="63"/>
                        </a:lnTo>
                        <a:lnTo>
                          <a:pt x="17" y="46"/>
                        </a:lnTo>
                        <a:lnTo>
                          <a:pt x="1" y="41"/>
                        </a:lnTo>
                        <a:lnTo>
                          <a:pt x="0" y="48"/>
                        </a:lnTo>
                        <a:lnTo>
                          <a:pt x="26" y="70"/>
                        </a:lnTo>
                        <a:lnTo>
                          <a:pt x="40" y="90"/>
                        </a:lnTo>
                        <a:lnTo>
                          <a:pt x="47" y="110"/>
                        </a:lnTo>
                        <a:lnTo>
                          <a:pt x="51" y="136"/>
                        </a:lnTo>
                        <a:lnTo>
                          <a:pt x="60" y="144"/>
                        </a:lnTo>
                        <a:lnTo>
                          <a:pt x="71" y="144"/>
                        </a:lnTo>
                        <a:lnTo>
                          <a:pt x="75" y="132"/>
                        </a:lnTo>
                        <a:lnTo>
                          <a:pt x="84" y="135"/>
                        </a:lnTo>
                        <a:lnTo>
                          <a:pt x="96" y="129"/>
                        </a:lnTo>
                        <a:lnTo>
                          <a:pt x="96" y="113"/>
                        </a:lnTo>
                        <a:lnTo>
                          <a:pt x="91" y="93"/>
                        </a:lnTo>
                        <a:lnTo>
                          <a:pt x="72" y="59"/>
                        </a:lnTo>
                        <a:lnTo>
                          <a:pt x="49" y="26"/>
                        </a:lnTo>
                        <a:lnTo>
                          <a:pt x="24" y="0"/>
                        </a:lnTo>
                        <a:lnTo>
                          <a:pt x="17" y="3"/>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4" name="Freeform 84"/>
                  <p:cNvSpPr>
                    <a:spLocks/>
                  </p:cNvSpPr>
                  <p:nvPr/>
                </p:nvSpPr>
                <p:spPr bwMode="auto">
                  <a:xfrm>
                    <a:off x="3267" y="3795"/>
                    <a:ext cx="49" cy="225"/>
                  </a:xfrm>
                  <a:custGeom>
                    <a:avLst/>
                    <a:gdLst>
                      <a:gd name="T0" fmla="*/ 2 w 49"/>
                      <a:gd name="T1" fmla="*/ 191 h 225"/>
                      <a:gd name="T2" fmla="*/ 6 w 49"/>
                      <a:gd name="T3" fmla="*/ 142 h 225"/>
                      <a:gd name="T4" fmla="*/ 11 w 49"/>
                      <a:gd name="T5" fmla="*/ 111 h 225"/>
                      <a:gd name="T6" fmla="*/ 17 w 49"/>
                      <a:gd name="T7" fmla="*/ 77 h 225"/>
                      <a:gd name="T8" fmla="*/ 25 w 49"/>
                      <a:gd name="T9" fmla="*/ 46 h 225"/>
                      <a:gd name="T10" fmla="*/ 35 w 49"/>
                      <a:gd name="T11" fmla="*/ 18 h 225"/>
                      <a:gd name="T12" fmla="*/ 44 w 49"/>
                      <a:gd name="T13" fmla="*/ 0 h 225"/>
                      <a:gd name="T14" fmla="*/ 49 w 49"/>
                      <a:gd name="T15" fmla="*/ 4 h 225"/>
                      <a:gd name="T16" fmla="*/ 39 w 49"/>
                      <a:gd name="T17" fmla="*/ 50 h 225"/>
                      <a:gd name="T18" fmla="*/ 30 w 49"/>
                      <a:gd name="T19" fmla="*/ 101 h 225"/>
                      <a:gd name="T20" fmla="*/ 27 w 49"/>
                      <a:gd name="T21" fmla="*/ 142 h 225"/>
                      <a:gd name="T22" fmla="*/ 25 w 49"/>
                      <a:gd name="T23" fmla="*/ 176 h 225"/>
                      <a:gd name="T24" fmla="*/ 25 w 49"/>
                      <a:gd name="T25" fmla="*/ 208 h 225"/>
                      <a:gd name="T26" fmla="*/ 22 w 49"/>
                      <a:gd name="T27" fmla="*/ 218 h 225"/>
                      <a:gd name="T28" fmla="*/ 16 w 49"/>
                      <a:gd name="T29" fmla="*/ 225 h 225"/>
                      <a:gd name="T30" fmla="*/ 5 w 49"/>
                      <a:gd name="T31" fmla="*/ 221 h 225"/>
                      <a:gd name="T32" fmla="*/ 3 w 49"/>
                      <a:gd name="T33" fmla="*/ 213 h 225"/>
                      <a:gd name="T34" fmla="*/ 0 w 49"/>
                      <a:gd name="T35" fmla="*/ 199 h 225"/>
                      <a:gd name="T36" fmla="*/ 2 w 49"/>
                      <a:gd name="T37" fmla="*/ 19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9"/>
                      <a:gd name="T58" fmla="*/ 0 h 225"/>
                      <a:gd name="T59" fmla="*/ 49 w 49"/>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9" h="225">
                        <a:moveTo>
                          <a:pt x="2" y="191"/>
                        </a:moveTo>
                        <a:lnTo>
                          <a:pt x="6" y="142"/>
                        </a:lnTo>
                        <a:lnTo>
                          <a:pt x="11" y="111"/>
                        </a:lnTo>
                        <a:lnTo>
                          <a:pt x="17" y="77"/>
                        </a:lnTo>
                        <a:lnTo>
                          <a:pt x="25" y="46"/>
                        </a:lnTo>
                        <a:lnTo>
                          <a:pt x="35" y="18"/>
                        </a:lnTo>
                        <a:lnTo>
                          <a:pt x="44" y="0"/>
                        </a:lnTo>
                        <a:lnTo>
                          <a:pt x="49" y="4"/>
                        </a:lnTo>
                        <a:lnTo>
                          <a:pt x="39" y="50"/>
                        </a:lnTo>
                        <a:lnTo>
                          <a:pt x="30" y="101"/>
                        </a:lnTo>
                        <a:lnTo>
                          <a:pt x="27" y="142"/>
                        </a:lnTo>
                        <a:lnTo>
                          <a:pt x="25" y="176"/>
                        </a:lnTo>
                        <a:lnTo>
                          <a:pt x="25" y="208"/>
                        </a:lnTo>
                        <a:lnTo>
                          <a:pt x="22" y="218"/>
                        </a:lnTo>
                        <a:lnTo>
                          <a:pt x="16" y="225"/>
                        </a:lnTo>
                        <a:lnTo>
                          <a:pt x="5" y="221"/>
                        </a:lnTo>
                        <a:lnTo>
                          <a:pt x="3" y="213"/>
                        </a:lnTo>
                        <a:lnTo>
                          <a:pt x="0" y="199"/>
                        </a:lnTo>
                        <a:lnTo>
                          <a:pt x="2" y="191"/>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5" name="Freeform 85"/>
                  <p:cNvSpPr>
                    <a:spLocks/>
                  </p:cNvSpPr>
                  <p:nvPr/>
                </p:nvSpPr>
                <p:spPr bwMode="auto">
                  <a:xfrm>
                    <a:off x="2824" y="3851"/>
                    <a:ext cx="90" cy="170"/>
                  </a:xfrm>
                  <a:custGeom>
                    <a:avLst/>
                    <a:gdLst>
                      <a:gd name="T0" fmla="*/ 81 w 90"/>
                      <a:gd name="T1" fmla="*/ 148 h 170"/>
                      <a:gd name="T2" fmla="*/ 88 w 90"/>
                      <a:gd name="T3" fmla="*/ 112 h 170"/>
                      <a:gd name="T4" fmla="*/ 90 w 90"/>
                      <a:gd name="T5" fmla="*/ 86 h 170"/>
                      <a:gd name="T6" fmla="*/ 88 w 90"/>
                      <a:gd name="T7" fmla="*/ 57 h 170"/>
                      <a:gd name="T8" fmla="*/ 83 w 90"/>
                      <a:gd name="T9" fmla="*/ 28 h 170"/>
                      <a:gd name="T10" fmla="*/ 71 w 90"/>
                      <a:gd name="T11" fmla="*/ 0 h 170"/>
                      <a:gd name="T12" fmla="*/ 60 w 90"/>
                      <a:gd name="T13" fmla="*/ 0 h 170"/>
                      <a:gd name="T14" fmla="*/ 60 w 90"/>
                      <a:gd name="T15" fmla="*/ 19 h 170"/>
                      <a:gd name="T16" fmla="*/ 69 w 90"/>
                      <a:gd name="T17" fmla="*/ 61 h 170"/>
                      <a:gd name="T18" fmla="*/ 69 w 90"/>
                      <a:gd name="T19" fmla="*/ 93 h 170"/>
                      <a:gd name="T20" fmla="*/ 65 w 90"/>
                      <a:gd name="T21" fmla="*/ 128 h 170"/>
                      <a:gd name="T22" fmla="*/ 56 w 90"/>
                      <a:gd name="T23" fmla="*/ 148 h 170"/>
                      <a:gd name="T24" fmla="*/ 55 w 90"/>
                      <a:gd name="T25" fmla="*/ 123 h 170"/>
                      <a:gd name="T26" fmla="*/ 47 w 90"/>
                      <a:gd name="T27" fmla="*/ 95 h 170"/>
                      <a:gd name="T28" fmla="*/ 36 w 90"/>
                      <a:gd name="T29" fmla="*/ 68 h 170"/>
                      <a:gd name="T30" fmla="*/ 20 w 90"/>
                      <a:gd name="T31" fmla="*/ 45 h 170"/>
                      <a:gd name="T32" fmla="*/ 4 w 90"/>
                      <a:gd name="T33" fmla="*/ 26 h 170"/>
                      <a:gd name="T34" fmla="*/ 0 w 90"/>
                      <a:gd name="T35" fmla="*/ 36 h 170"/>
                      <a:gd name="T36" fmla="*/ 14 w 90"/>
                      <a:gd name="T37" fmla="*/ 68 h 170"/>
                      <a:gd name="T38" fmla="*/ 27 w 90"/>
                      <a:gd name="T39" fmla="*/ 102 h 170"/>
                      <a:gd name="T40" fmla="*/ 25 w 90"/>
                      <a:gd name="T41" fmla="*/ 106 h 170"/>
                      <a:gd name="T42" fmla="*/ 30 w 90"/>
                      <a:gd name="T43" fmla="*/ 137 h 170"/>
                      <a:gd name="T44" fmla="*/ 31 w 90"/>
                      <a:gd name="T45" fmla="*/ 160 h 170"/>
                      <a:gd name="T46" fmla="*/ 38 w 90"/>
                      <a:gd name="T47" fmla="*/ 168 h 170"/>
                      <a:gd name="T48" fmla="*/ 42 w 90"/>
                      <a:gd name="T49" fmla="*/ 170 h 170"/>
                      <a:gd name="T50" fmla="*/ 55 w 90"/>
                      <a:gd name="T51" fmla="*/ 166 h 170"/>
                      <a:gd name="T52" fmla="*/ 57 w 90"/>
                      <a:gd name="T53" fmla="*/ 156 h 170"/>
                      <a:gd name="T54" fmla="*/ 65 w 90"/>
                      <a:gd name="T55" fmla="*/ 165 h 170"/>
                      <a:gd name="T56" fmla="*/ 79 w 90"/>
                      <a:gd name="T57" fmla="*/ 159 h 170"/>
                      <a:gd name="T58" fmla="*/ 81 w 90"/>
                      <a:gd name="T59" fmla="*/ 148 h 17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170"/>
                      <a:gd name="T92" fmla="*/ 90 w 90"/>
                      <a:gd name="T93" fmla="*/ 170 h 17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170">
                        <a:moveTo>
                          <a:pt x="81" y="148"/>
                        </a:moveTo>
                        <a:lnTo>
                          <a:pt x="88" y="112"/>
                        </a:lnTo>
                        <a:lnTo>
                          <a:pt x="90" y="86"/>
                        </a:lnTo>
                        <a:lnTo>
                          <a:pt x="88" y="57"/>
                        </a:lnTo>
                        <a:lnTo>
                          <a:pt x="83" y="28"/>
                        </a:lnTo>
                        <a:lnTo>
                          <a:pt x="71" y="0"/>
                        </a:lnTo>
                        <a:lnTo>
                          <a:pt x="60" y="0"/>
                        </a:lnTo>
                        <a:lnTo>
                          <a:pt x="60" y="19"/>
                        </a:lnTo>
                        <a:lnTo>
                          <a:pt x="69" y="61"/>
                        </a:lnTo>
                        <a:lnTo>
                          <a:pt x="69" y="93"/>
                        </a:lnTo>
                        <a:lnTo>
                          <a:pt x="65" y="128"/>
                        </a:lnTo>
                        <a:lnTo>
                          <a:pt x="56" y="148"/>
                        </a:lnTo>
                        <a:lnTo>
                          <a:pt x="55" y="123"/>
                        </a:lnTo>
                        <a:lnTo>
                          <a:pt x="47" y="95"/>
                        </a:lnTo>
                        <a:lnTo>
                          <a:pt x="36" y="68"/>
                        </a:lnTo>
                        <a:lnTo>
                          <a:pt x="20" y="45"/>
                        </a:lnTo>
                        <a:lnTo>
                          <a:pt x="4" y="26"/>
                        </a:lnTo>
                        <a:lnTo>
                          <a:pt x="0" y="36"/>
                        </a:lnTo>
                        <a:lnTo>
                          <a:pt x="14" y="68"/>
                        </a:lnTo>
                        <a:lnTo>
                          <a:pt x="27" y="102"/>
                        </a:lnTo>
                        <a:lnTo>
                          <a:pt x="25" y="106"/>
                        </a:lnTo>
                        <a:lnTo>
                          <a:pt x="30" y="137"/>
                        </a:lnTo>
                        <a:lnTo>
                          <a:pt x="31" y="160"/>
                        </a:lnTo>
                        <a:lnTo>
                          <a:pt x="38" y="168"/>
                        </a:lnTo>
                        <a:lnTo>
                          <a:pt x="42" y="170"/>
                        </a:lnTo>
                        <a:lnTo>
                          <a:pt x="55" y="166"/>
                        </a:lnTo>
                        <a:lnTo>
                          <a:pt x="57" y="156"/>
                        </a:lnTo>
                        <a:lnTo>
                          <a:pt x="65" y="165"/>
                        </a:lnTo>
                        <a:lnTo>
                          <a:pt x="79" y="159"/>
                        </a:lnTo>
                        <a:lnTo>
                          <a:pt x="81" y="14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506" name="Freeform 86"/>
                  <p:cNvSpPr>
                    <a:spLocks/>
                  </p:cNvSpPr>
                  <p:nvPr/>
                </p:nvSpPr>
                <p:spPr bwMode="auto">
                  <a:xfrm>
                    <a:off x="3402" y="3758"/>
                    <a:ext cx="90" cy="250"/>
                  </a:xfrm>
                  <a:custGeom>
                    <a:avLst/>
                    <a:gdLst>
                      <a:gd name="T0" fmla="*/ 81 w 90"/>
                      <a:gd name="T1" fmla="*/ 218 h 250"/>
                      <a:gd name="T2" fmla="*/ 89 w 90"/>
                      <a:gd name="T3" fmla="*/ 165 h 250"/>
                      <a:gd name="T4" fmla="*/ 90 w 90"/>
                      <a:gd name="T5" fmla="*/ 127 h 250"/>
                      <a:gd name="T6" fmla="*/ 89 w 90"/>
                      <a:gd name="T7" fmla="*/ 83 h 250"/>
                      <a:gd name="T8" fmla="*/ 83 w 90"/>
                      <a:gd name="T9" fmla="*/ 42 h 250"/>
                      <a:gd name="T10" fmla="*/ 71 w 90"/>
                      <a:gd name="T11" fmla="*/ 0 h 250"/>
                      <a:gd name="T12" fmla="*/ 60 w 90"/>
                      <a:gd name="T13" fmla="*/ 0 h 250"/>
                      <a:gd name="T14" fmla="*/ 60 w 90"/>
                      <a:gd name="T15" fmla="*/ 27 h 250"/>
                      <a:gd name="T16" fmla="*/ 69 w 90"/>
                      <a:gd name="T17" fmla="*/ 90 h 250"/>
                      <a:gd name="T18" fmla="*/ 69 w 90"/>
                      <a:gd name="T19" fmla="*/ 136 h 250"/>
                      <a:gd name="T20" fmla="*/ 65 w 90"/>
                      <a:gd name="T21" fmla="*/ 187 h 250"/>
                      <a:gd name="T22" fmla="*/ 56 w 90"/>
                      <a:gd name="T23" fmla="*/ 218 h 250"/>
                      <a:gd name="T24" fmla="*/ 55 w 90"/>
                      <a:gd name="T25" fmla="*/ 181 h 250"/>
                      <a:gd name="T26" fmla="*/ 47 w 90"/>
                      <a:gd name="T27" fmla="*/ 139 h 250"/>
                      <a:gd name="T28" fmla="*/ 36 w 90"/>
                      <a:gd name="T29" fmla="*/ 99 h 250"/>
                      <a:gd name="T30" fmla="*/ 20 w 90"/>
                      <a:gd name="T31" fmla="*/ 66 h 250"/>
                      <a:gd name="T32" fmla="*/ 3 w 90"/>
                      <a:gd name="T33" fmla="*/ 38 h 250"/>
                      <a:gd name="T34" fmla="*/ 0 w 90"/>
                      <a:gd name="T35" fmla="*/ 53 h 250"/>
                      <a:gd name="T36" fmla="*/ 13 w 90"/>
                      <a:gd name="T37" fmla="*/ 99 h 250"/>
                      <a:gd name="T38" fmla="*/ 26 w 90"/>
                      <a:gd name="T39" fmla="*/ 151 h 250"/>
                      <a:gd name="T40" fmla="*/ 25 w 90"/>
                      <a:gd name="T41" fmla="*/ 155 h 250"/>
                      <a:gd name="T42" fmla="*/ 30 w 90"/>
                      <a:gd name="T43" fmla="*/ 202 h 250"/>
                      <a:gd name="T44" fmla="*/ 31 w 90"/>
                      <a:gd name="T45" fmla="*/ 236 h 250"/>
                      <a:gd name="T46" fmla="*/ 38 w 90"/>
                      <a:gd name="T47" fmla="*/ 247 h 250"/>
                      <a:gd name="T48" fmla="*/ 42 w 90"/>
                      <a:gd name="T49" fmla="*/ 250 h 250"/>
                      <a:gd name="T50" fmla="*/ 55 w 90"/>
                      <a:gd name="T51" fmla="*/ 244 h 250"/>
                      <a:gd name="T52" fmla="*/ 57 w 90"/>
                      <a:gd name="T53" fmla="*/ 229 h 250"/>
                      <a:gd name="T54" fmla="*/ 65 w 90"/>
                      <a:gd name="T55" fmla="*/ 242 h 250"/>
                      <a:gd name="T56" fmla="*/ 79 w 90"/>
                      <a:gd name="T57" fmla="*/ 234 h 250"/>
                      <a:gd name="T58" fmla="*/ 81 w 90"/>
                      <a:gd name="T59" fmla="*/ 218 h 2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0"/>
                      <a:gd name="T91" fmla="*/ 0 h 250"/>
                      <a:gd name="T92" fmla="*/ 90 w 90"/>
                      <a:gd name="T93" fmla="*/ 250 h 2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0" h="250">
                        <a:moveTo>
                          <a:pt x="81" y="218"/>
                        </a:moveTo>
                        <a:lnTo>
                          <a:pt x="89" y="165"/>
                        </a:lnTo>
                        <a:lnTo>
                          <a:pt x="90" y="127"/>
                        </a:lnTo>
                        <a:lnTo>
                          <a:pt x="89" y="83"/>
                        </a:lnTo>
                        <a:lnTo>
                          <a:pt x="83" y="42"/>
                        </a:lnTo>
                        <a:lnTo>
                          <a:pt x="71" y="0"/>
                        </a:lnTo>
                        <a:lnTo>
                          <a:pt x="60" y="0"/>
                        </a:lnTo>
                        <a:lnTo>
                          <a:pt x="60" y="27"/>
                        </a:lnTo>
                        <a:lnTo>
                          <a:pt x="69" y="90"/>
                        </a:lnTo>
                        <a:lnTo>
                          <a:pt x="69" y="136"/>
                        </a:lnTo>
                        <a:lnTo>
                          <a:pt x="65" y="187"/>
                        </a:lnTo>
                        <a:lnTo>
                          <a:pt x="56" y="218"/>
                        </a:lnTo>
                        <a:lnTo>
                          <a:pt x="55" y="181"/>
                        </a:lnTo>
                        <a:lnTo>
                          <a:pt x="47" y="139"/>
                        </a:lnTo>
                        <a:lnTo>
                          <a:pt x="36" y="99"/>
                        </a:lnTo>
                        <a:lnTo>
                          <a:pt x="20" y="66"/>
                        </a:lnTo>
                        <a:lnTo>
                          <a:pt x="3" y="38"/>
                        </a:lnTo>
                        <a:lnTo>
                          <a:pt x="0" y="53"/>
                        </a:lnTo>
                        <a:lnTo>
                          <a:pt x="13" y="99"/>
                        </a:lnTo>
                        <a:lnTo>
                          <a:pt x="26" y="151"/>
                        </a:lnTo>
                        <a:lnTo>
                          <a:pt x="25" y="155"/>
                        </a:lnTo>
                        <a:lnTo>
                          <a:pt x="30" y="202"/>
                        </a:lnTo>
                        <a:lnTo>
                          <a:pt x="31" y="236"/>
                        </a:lnTo>
                        <a:lnTo>
                          <a:pt x="38" y="247"/>
                        </a:lnTo>
                        <a:lnTo>
                          <a:pt x="42" y="250"/>
                        </a:lnTo>
                        <a:lnTo>
                          <a:pt x="55" y="244"/>
                        </a:lnTo>
                        <a:lnTo>
                          <a:pt x="57" y="229"/>
                        </a:lnTo>
                        <a:lnTo>
                          <a:pt x="65" y="242"/>
                        </a:lnTo>
                        <a:lnTo>
                          <a:pt x="79" y="234"/>
                        </a:lnTo>
                        <a:lnTo>
                          <a:pt x="81" y="218"/>
                        </a:lnTo>
                        <a:close/>
                      </a:path>
                    </a:pathLst>
                  </a:custGeom>
                  <a:solidFill>
                    <a:srgbClr val="00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grpSp>
        <p:nvGrpSpPr>
          <p:cNvPr id="103429" name="Group 7"/>
          <p:cNvGrpSpPr>
            <a:grpSpLocks/>
          </p:cNvGrpSpPr>
          <p:nvPr/>
        </p:nvGrpSpPr>
        <p:grpSpPr bwMode="auto">
          <a:xfrm>
            <a:off x="1924050" y="1752600"/>
            <a:ext cx="4933950" cy="587375"/>
            <a:chOff x="1924583" y="1752600"/>
            <a:chExt cx="4932761" cy="587535"/>
          </a:xfrm>
        </p:grpSpPr>
        <p:sp>
          <p:nvSpPr>
            <p:cNvPr id="117" name="Rectangle 116"/>
            <p:cNvSpPr/>
            <p:nvPr/>
          </p:nvSpPr>
          <p:spPr>
            <a:xfrm>
              <a:off x="1924583" y="1752600"/>
              <a:ext cx="4932761"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i</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a:t>
              </a:r>
              <a:r>
                <a:rPr lang="en-US" sz="2400" dirty="0">
                  <a:solidFill>
                    <a:srgbClr val="66FF33"/>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03475"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520330" y="2114668"/>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3430" name="Group 22"/>
          <p:cNvGrpSpPr>
            <a:grpSpLocks/>
          </p:cNvGrpSpPr>
          <p:nvPr/>
        </p:nvGrpSpPr>
        <p:grpSpPr bwMode="auto">
          <a:xfrm>
            <a:off x="533400" y="1828800"/>
            <a:ext cx="1181100" cy="1066800"/>
            <a:chOff x="1224" y="2539"/>
            <a:chExt cx="2280" cy="1785"/>
          </a:xfrm>
        </p:grpSpPr>
        <p:sp>
          <p:nvSpPr>
            <p:cNvPr id="103461"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103462" name="Group 24"/>
            <p:cNvGrpSpPr>
              <a:grpSpLocks/>
            </p:cNvGrpSpPr>
            <p:nvPr/>
          </p:nvGrpSpPr>
          <p:grpSpPr bwMode="auto">
            <a:xfrm>
              <a:off x="1584" y="2688"/>
              <a:ext cx="1216" cy="1440"/>
              <a:chOff x="2641" y="1488"/>
              <a:chExt cx="2655" cy="2488"/>
            </a:xfrm>
          </p:grpSpPr>
          <p:grpSp>
            <p:nvGrpSpPr>
              <p:cNvPr id="103463" name="Group 25"/>
              <p:cNvGrpSpPr>
                <a:grpSpLocks/>
              </p:cNvGrpSpPr>
              <p:nvPr/>
            </p:nvGrpSpPr>
            <p:grpSpPr bwMode="auto">
              <a:xfrm>
                <a:off x="2641" y="1488"/>
                <a:ext cx="2496" cy="2436"/>
                <a:chOff x="2641" y="1488"/>
                <a:chExt cx="2496" cy="2436"/>
              </a:xfrm>
            </p:grpSpPr>
            <p:sp>
              <p:nvSpPr>
                <p:cNvPr id="103468"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69"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0"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1"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2"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73"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3464" name="Group 32"/>
              <p:cNvGrpSpPr>
                <a:grpSpLocks/>
              </p:cNvGrpSpPr>
              <p:nvPr/>
            </p:nvGrpSpPr>
            <p:grpSpPr bwMode="auto">
              <a:xfrm>
                <a:off x="4864" y="3099"/>
                <a:ext cx="432" cy="877"/>
                <a:chOff x="4864" y="3099"/>
                <a:chExt cx="432" cy="877"/>
              </a:xfrm>
            </p:grpSpPr>
            <p:sp>
              <p:nvSpPr>
                <p:cNvPr id="103465"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66"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67"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45" name="Rectangle 3"/>
          <p:cNvSpPr txBox="1">
            <a:spLocks noChangeArrowheads="1"/>
          </p:cNvSpPr>
          <p:nvPr/>
        </p:nvSpPr>
        <p:spPr>
          <a:xfrm>
            <a:off x="1066800" y="5051425"/>
            <a:ext cx="3352800" cy="587375"/>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a:buFontTx/>
              <a:buNone/>
              <a:defRPr/>
            </a:pPr>
            <a:r>
              <a:rPr lang="en-US" altLang="en-US" sz="2400" kern="0" dirty="0">
                <a:latin typeface="Times New Roman" panose="02020603050405020304" pitchFamily="18" charset="0"/>
                <a:cs typeface="Times New Roman" panose="02020603050405020304" pitchFamily="18" charset="0"/>
              </a:rPr>
              <a:t>Handle one character.</a:t>
            </a:r>
          </a:p>
        </p:txBody>
      </p:sp>
      <p:grpSp>
        <p:nvGrpSpPr>
          <p:cNvPr id="103432" name="Group 41"/>
          <p:cNvGrpSpPr>
            <a:grpSpLocks/>
          </p:cNvGrpSpPr>
          <p:nvPr/>
        </p:nvGrpSpPr>
        <p:grpSpPr bwMode="auto">
          <a:xfrm>
            <a:off x="914400" y="3132138"/>
            <a:ext cx="7348538" cy="1820862"/>
            <a:chOff x="432" y="1581"/>
            <a:chExt cx="4629" cy="1147"/>
          </a:xfrm>
        </p:grpSpPr>
        <p:sp>
          <p:nvSpPr>
            <p:cNvPr id="103438"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103439"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103440"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103441"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103442" name="Group 46"/>
            <p:cNvGrpSpPr>
              <a:grpSpLocks noChangeAspect="1"/>
            </p:cNvGrpSpPr>
            <p:nvPr/>
          </p:nvGrpSpPr>
          <p:grpSpPr bwMode="auto">
            <a:xfrm>
              <a:off x="511" y="1920"/>
              <a:ext cx="737" cy="737"/>
              <a:chOff x="4320" y="2016"/>
              <a:chExt cx="912" cy="912"/>
            </a:xfrm>
          </p:grpSpPr>
          <p:grpSp>
            <p:nvGrpSpPr>
              <p:cNvPr id="103443" name="Group 47"/>
              <p:cNvGrpSpPr>
                <a:grpSpLocks noChangeAspect="1"/>
              </p:cNvGrpSpPr>
              <p:nvPr/>
            </p:nvGrpSpPr>
            <p:grpSpPr bwMode="auto">
              <a:xfrm>
                <a:off x="4320" y="2016"/>
                <a:ext cx="912" cy="912"/>
                <a:chOff x="2496" y="1104"/>
                <a:chExt cx="912" cy="912"/>
              </a:xfrm>
            </p:grpSpPr>
            <p:grpSp>
              <p:nvGrpSpPr>
                <p:cNvPr id="103450" name="Group 48"/>
                <p:cNvGrpSpPr>
                  <a:grpSpLocks noChangeAspect="1"/>
                </p:cNvGrpSpPr>
                <p:nvPr/>
              </p:nvGrpSpPr>
              <p:grpSpPr bwMode="auto">
                <a:xfrm rot="2360341">
                  <a:off x="2592" y="1248"/>
                  <a:ext cx="680" cy="680"/>
                  <a:chOff x="1224" y="1212"/>
                  <a:chExt cx="3144" cy="3112"/>
                </a:xfrm>
              </p:grpSpPr>
              <p:sp>
                <p:nvSpPr>
                  <p:cNvPr id="103452"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sp>
                <p:nvSpPr>
                  <p:cNvPr id="103453"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7"/>
                    <a:srcRect/>
                    <a:tile tx="0" ty="0" sx="100000" sy="100000" flip="none" algn="tl"/>
                  </a:blipFill>
                  <a:ln w="9525">
                    <a:solidFill>
                      <a:srgbClr val="000000"/>
                    </a:solidFill>
                    <a:round/>
                    <a:headEnd/>
                    <a:tailEnd/>
                  </a:ln>
                </p:spPr>
                <p:txBody>
                  <a:bodyPr/>
                  <a:lstStyle/>
                  <a:p>
                    <a:endParaRPr lang="en-CA"/>
                  </a:p>
                </p:txBody>
              </p:sp>
              <p:grpSp>
                <p:nvGrpSpPr>
                  <p:cNvPr id="103454" name="Group 51"/>
                  <p:cNvGrpSpPr>
                    <a:grpSpLocks noChangeAspect="1"/>
                  </p:cNvGrpSpPr>
                  <p:nvPr/>
                </p:nvGrpSpPr>
                <p:grpSpPr bwMode="auto">
                  <a:xfrm>
                    <a:off x="1776" y="1212"/>
                    <a:ext cx="1944" cy="2413"/>
                    <a:chOff x="2227" y="1194"/>
                    <a:chExt cx="1944" cy="2413"/>
                  </a:xfrm>
                </p:grpSpPr>
                <p:sp>
                  <p:nvSpPr>
                    <p:cNvPr id="103455"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56"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57"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58"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59"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3460"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03451"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103444" name="Group 59"/>
              <p:cNvGrpSpPr>
                <a:grpSpLocks noChangeAspect="1"/>
              </p:cNvGrpSpPr>
              <p:nvPr/>
            </p:nvGrpSpPr>
            <p:grpSpPr bwMode="auto">
              <a:xfrm>
                <a:off x="4368" y="2112"/>
                <a:ext cx="432" cy="240"/>
                <a:chOff x="-1152" y="3504"/>
                <a:chExt cx="432" cy="240"/>
              </a:xfrm>
            </p:grpSpPr>
            <p:grpSp>
              <p:nvGrpSpPr>
                <p:cNvPr id="103445" name="Group 60"/>
                <p:cNvGrpSpPr>
                  <a:grpSpLocks noChangeAspect="1"/>
                </p:cNvGrpSpPr>
                <p:nvPr/>
              </p:nvGrpSpPr>
              <p:grpSpPr bwMode="auto">
                <a:xfrm>
                  <a:off x="-1075" y="3504"/>
                  <a:ext cx="256" cy="210"/>
                  <a:chOff x="1728" y="2064"/>
                  <a:chExt cx="768" cy="672"/>
                </a:xfrm>
              </p:grpSpPr>
              <p:sp>
                <p:nvSpPr>
                  <p:cNvPr id="103448"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03449"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103446"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103447"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grpSp>
        <p:nvGrpSpPr>
          <p:cNvPr id="103433" name="Group 16"/>
          <p:cNvGrpSpPr>
            <a:grpSpLocks/>
          </p:cNvGrpSpPr>
          <p:nvPr/>
        </p:nvGrpSpPr>
        <p:grpSpPr bwMode="auto">
          <a:xfrm>
            <a:off x="1943100" y="2384425"/>
            <a:ext cx="5535613" cy="587375"/>
            <a:chOff x="1943622" y="2384265"/>
            <a:chExt cx="5535490" cy="587535"/>
          </a:xfrm>
        </p:grpSpPr>
        <p:sp>
          <p:nvSpPr>
            <p:cNvPr id="170" name="Rectangle 169"/>
            <p:cNvSpPr/>
            <p:nvPr/>
          </p:nvSpPr>
          <p:spPr>
            <a:xfrm>
              <a:off x="1943622" y="2384265"/>
              <a:ext cx="5535490" cy="462089"/>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a:t>
              </a:r>
              <a:r>
                <a:rPr lang="en-US" sz="2400" baseline="-25000" dirty="0">
                  <a:effectLst>
                    <a:outerShdw blurRad="38100" dist="38100" dir="2700000" algn="tl">
                      <a:srgbClr val="000000"/>
                    </a:outerShdw>
                  </a:effectLst>
                </a:rPr>
                <a:t>i+1</a:t>
              </a:r>
              <a:r>
                <a:rPr lang="en-US" sz="2400" dirty="0">
                  <a:effectLst>
                    <a:outerShdw blurRad="38100" dist="38100" dir="2700000" algn="tl">
                      <a:srgbClr val="000000"/>
                    </a:outerShdw>
                  </a:effectLst>
                </a:rPr>
                <a:t>: </a:t>
              </a:r>
              <a:r>
                <a:rPr lang="en-US" sz="2400" dirty="0">
                  <a:solidFill>
                    <a:schemeClr val="accent2"/>
                  </a:solidFill>
                  <a:effectLst>
                    <a:outerShdw blurRad="38100" dist="38100" dir="2700000" algn="tl">
                      <a:srgbClr val="000000"/>
                    </a:outerShdw>
                  </a:effectLst>
                </a:rPr>
                <a:t>b</a:t>
              </a:r>
              <a:r>
                <a:rPr lang="en-US" sz="2400" dirty="0">
                  <a:solidFill>
                    <a:srgbClr val="FF0000"/>
                  </a:solidFill>
                  <a:effectLst>
                    <a:outerShdw blurRad="38100" dist="38100" dir="2700000" algn="tl">
                      <a:srgbClr val="000000"/>
                    </a:outerShdw>
                  </a:effectLst>
                </a:rPr>
                <a:t>bbb</a:t>
              </a:r>
              <a:r>
                <a:rPr lang="en-US" sz="2400" dirty="0">
                  <a:solidFill>
                    <a:srgbClr val="66FF33"/>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b</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1</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effectLst>
                    <a:outerShdw blurRad="38100" dist="38100" dir="2700000" algn="tl">
                      <a:srgbClr val="000000"/>
                    </a:outerShdw>
                  </a:effectLst>
                </a:rPr>
                <a:t>000</a:t>
              </a:r>
              <a:r>
                <a:rPr lang="en-US" sz="2400" dirty="0">
                  <a:solidFill>
                    <a:srgbClr val="FF0000"/>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b</a:t>
              </a:r>
            </a:p>
          </p:txBody>
        </p:sp>
        <p:pic>
          <p:nvPicPr>
            <p:cNvPr id="103437" name="Picture 8" descr="stock-vector-yellow-submarine-vector-illustration-61484677"/>
            <p:cNvPicPr>
              <a:picLocks noChangeAspect="1" noChangeArrowheads="1"/>
            </p:cNvPicPr>
            <p:nvPr/>
          </p:nvPicPr>
          <p:blipFill>
            <a:blip r:embed="rId6">
              <a:extLst>
                <a:ext uri="{28A0092B-C50C-407E-A947-70E740481C1C}">
                  <a14:useLocalDpi xmlns:a14="http://schemas.microsoft.com/office/drawing/2010/main" val="0"/>
                </a:ext>
              </a:extLst>
            </a:blip>
            <a:srcRect b="7317"/>
            <a:stretch>
              <a:fillRect/>
            </a:stretch>
          </p:blipFill>
          <p:spPr bwMode="auto">
            <a:xfrm>
              <a:off x="4661248" y="2746333"/>
              <a:ext cx="266700" cy="22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3434" name="Curved Left Arrow 173"/>
          <p:cNvSpPr>
            <a:spLocks noChangeArrowheads="1"/>
          </p:cNvSpPr>
          <p:nvPr/>
        </p:nvSpPr>
        <p:spPr bwMode="auto">
          <a:xfrm>
            <a:off x="7454900" y="1930400"/>
            <a:ext cx="292100" cy="731838"/>
          </a:xfrm>
          <a:prstGeom prst="curvedLeftArrow">
            <a:avLst>
              <a:gd name="adj1" fmla="val 25020"/>
              <a:gd name="adj2" fmla="val 50051"/>
              <a:gd name="adj3" fmla="val 25000"/>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sz="2400">
              <a:latin typeface="Times New Roman" pitchFamily="18" charset="0"/>
            </a:endParaRPr>
          </a:p>
        </p:txBody>
      </p:sp>
      <p:sp>
        <p:nvSpPr>
          <p:cNvPr id="224" name="Rectangle 223"/>
          <p:cNvSpPr/>
          <p:nvPr/>
        </p:nvSpPr>
        <p:spPr>
          <a:xfrm>
            <a:off x="4814888" y="5105400"/>
            <a:ext cx="3567112" cy="1570038"/>
          </a:xfrm>
          <a:prstGeom prst="rect">
            <a:avLst/>
          </a:prstGeom>
        </p:spPr>
        <p:txBody>
          <a:bodyPr wrap="none">
            <a:spAutoFit/>
          </a:bodyPr>
          <a:lstStyle/>
          <a:p>
            <a:pPr>
              <a:defRPr/>
            </a:pPr>
            <a:r>
              <a:rPr lang="en-US" altLang="en-US" sz="2400" dirty="0"/>
              <a:t>Only allowed actions are:</a:t>
            </a:r>
          </a:p>
          <a:p>
            <a:pPr marL="457200" indent="-457200">
              <a:buFont typeface="Arial" panose="020B0604020202020204" pitchFamily="34" charset="0"/>
              <a:buChar char="•"/>
              <a:defRPr/>
            </a:pPr>
            <a:r>
              <a:rPr lang="en-US" altLang="en-US" sz="2400" dirty="0"/>
              <a:t>Read character at head</a:t>
            </a:r>
          </a:p>
          <a:p>
            <a:pPr marL="457200" indent="-457200">
              <a:buFont typeface="Arial" panose="020B0604020202020204" pitchFamily="34" charset="0"/>
              <a:buChar char="•"/>
              <a:defRPr/>
            </a:pPr>
            <a:r>
              <a:rPr lang="en-US" altLang="en-US" sz="2400" dirty="0"/>
              <a:t>Move head</a:t>
            </a:r>
          </a:p>
          <a:p>
            <a:pPr marL="457200" indent="-457200">
              <a:buFont typeface="Arial" panose="020B0604020202020204" pitchFamily="34" charset="0"/>
              <a:buChar char="•"/>
              <a:defRPr/>
            </a:pPr>
            <a:r>
              <a:rPr lang="en-US" altLang="en-US" sz="2400" dirty="0"/>
              <a:t>Write character at head.</a:t>
            </a:r>
            <a:endParaRPr lang="en-CA" altLang="en-US" sz="24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pic>
        <p:nvPicPr>
          <p:cNvPr id="4" name="Picture 3">
            <a:extLst>
              <a:ext uri="{FF2B5EF4-FFF2-40B4-BE49-F238E27FC236}">
                <a16:creationId xmlns:a16="http://schemas.microsoft.com/office/drawing/2014/main" id="{EE3FD0EA-93CF-434E-9741-4D58A4558362}"/>
              </a:ext>
            </a:extLst>
          </p:cNvPr>
          <p:cNvPicPr>
            <a:picLocks noChangeAspect="1"/>
          </p:cNvPicPr>
          <p:nvPr/>
        </p:nvPicPr>
        <p:blipFill>
          <a:blip r:embed="rId2"/>
          <a:stretch>
            <a:fillRect/>
          </a:stretch>
        </p:blipFill>
        <p:spPr>
          <a:xfrm>
            <a:off x="90487" y="533400"/>
            <a:ext cx="8963025" cy="2638425"/>
          </a:xfrm>
          <a:prstGeom prst="rect">
            <a:avLst/>
          </a:prstGeom>
        </p:spPr>
      </p:pic>
      <p:graphicFrame>
        <p:nvGraphicFramePr>
          <p:cNvPr id="5" name="Table 5">
            <a:extLst>
              <a:ext uri="{FF2B5EF4-FFF2-40B4-BE49-F238E27FC236}">
                <a16:creationId xmlns:a16="http://schemas.microsoft.com/office/drawing/2014/main" id="{9C5BE7F1-92E6-4D54-953B-E22E321F084F}"/>
              </a:ext>
            </a:extLst>
          </p:cNvPr>
          <p:cNvGraphicFramePr>
            <a:graphicFrameLocks noGrp="1"/>
          </p:cNvGraphicFramePr>
          <p:nvPr/>
        </p:nvGraphicFramePr>
        <p:xfrm>
          <a:off x="2209800" y="5283200"/>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sp>
        <p:nvSpPr>
          <p:cNvPr id="7" name="Text Box 6">
            <a:extLst>
              <a:ext uri="{FF2B5EF4-FFF2-40B4-BE49-F238E27FC236}">
                <a16:creationId xmlns:a16="http://schemas.microsoft.com/office/drawing/2014/main" id="{470AD177-A0B7-43B6-A34F-307ABC094557}"/>
              </a:ext>
            </a:extLst>
          </p:cNvPr>
          <p:cNvSpPr txBox="1">
            <a:spLocks noChangeArrowheads="1"/>
          </p:cNvSpPr>
          <p:nvPr/>
        </p:nvSpPr>
        <p:spPr bwMode="auto">
          <a:xfrm>
            <a:off x="115887" y="5204767"/>
            <a:ext cx="17526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err="1">
                <a:effectLst>
                  <a:outerShdw blurRad="38100" dist="38100" dir="2700000" algn="tl">
                    <a:srgbClr val="000000"/>
                  </a:outerShdw>
                </a:effectLst>
                <a:cs typeface="+mn-cs"/>
              </a:rPr>
              <a:t>Precond</a:t>
            </a:r>
            <a:r>
              <a:rPr lang="en-US" sz="2400" dirty="0">
                <a:effectLst>
                  <a:outerShdw blurRad="38100" dist="38100" dir="2700000" algn="tl">
                    <a:srgbClr val="000000"/>
                  </a:outerShdw>
                </a:effectLst>
                <a:cs typeface="+mn-cs"/>
              </a:rPr>
              <a:t>:</a:t>
            </a:r>
          </a:p>
        </p:txBody>
      </p:sp>
      <p:pic>
        <p:nvPicPr>
          <p:cNvPr id="10" name="Picture 9" descr="stock-vector-yellow-submarine-vector-illustration-61484677">
            <a:extLst>
              <a:ext uri="{FF2B5EF4-FFF2-40B4-BE49-F238E27FC236}">
                <a16:creationId xmlns:a16="http://schemas.microsoft.com/office/drawing/2014/main" id="{A3957DE2-86AE-4EDC-9A89-42E3F71C74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2857500" y="569183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6">
            <a:extLst>
              <a:ext uri="{FF2B5EF4-FFF2-40B4-BE49-F238E27FC236}">
                <a16:creationId xmlns:a16="http://schemas.microsoft.com/office/drawing/2014/main" id="{D4220C82-721A-4234-8D78-D301D60D5192}"/>
              </a:ext>
            </a:extLst>
          </p:cNvPr>
          <p:cNvSpPr txBox="1">
            <a:spLocks noChangeArrowheads="1"/>
          </p:cNvSpPr>
          <p:nvPr/>
        </p:nvSpPr>
        <p:spPr bwMode="auto">
          <a:xfrm>
            <a:off x="101600" y="6094710"/>
            <a:ext cx="17526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err="1">
                <a:effectLst>
                  <a:outerShdw blurRad="38100" dist="38100" dir="2700000" algn="tl">
                    <a:srgbClr val="000000"/>
                  </a:outerShdw>
                </a:effectLst>
                <a:cs typeface="+mn-cs"/>
              </a:rPr>
              <a:t>Postcond</a:t>
            </a:r>
            <a:r>
              <a:rPr lang="en-US" sz="2400" dirty="0">
                <a:effectLst>
                  <a:outerShdw blurRad="38100" dist="38100" dir="2700000" algn="tl">
                    <a:srgbClr val="000000"/>
                  </a:outerShdw>
                </a:effectLst>
                <a:cs typeface="+mn-cs"/>
              </a:rPr>
              <a:t>:</a:t>
            </a:r>
          </a:p>
        </p:txBody>
      </p:sp>
      <p:graphicFrame>
        <p:nvGraphicFramePr>
          <p:cNvPr id="13" name="Table 5">
            <a:extLst>
              <a:ext uri="{FF2B5EF4-FFF2-40B4-BE49-F238E27FC236}">
                <a16:creationId xmlns:a16="http://schemas.microsoft.com/office/drawing/2014/main" id="{4F4CE3BC-832B-44D6-A763-EF175CACAD72}"/>
              </a:ext>
            </a:extLst>
          </p:cNvPr>
          <p:cNvGraphicFramePr>
            <a:graphicFrameLocks noGrp="1"/>
          </p:cNvGraphicFramePr>
          <p:nvPr/>
        </p:nvGraphicFramePr>
        <p:xfrm>
          <a:off x="2209800" y="6147743"/>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14" name="Picture 13" descr="stock-vector-yellow-submarine-vector-illustration-61484677">
            <a:extLst>
              <a:ext uri="{FF2B5EF4-FFF2-40B4-BE49-F238E27FC236}">
                <a16:creationId xmlns:a16="http://schemas.microsoft.com/office/drawing/2014/main" id="{E573A81D-C99F-4EDB-81B7-9BC889EC29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6972300" y="6556375"/>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39867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500" fill="hold"/>
                                        <p:tgtEl>
                                          <p:spTgt spid="14"/>
                                        </p:tgtEl>
                                        <p:attrNameLst>
                                          <p:attrName>ppt_x</p:attrName>
                                        </p:attrNameLst>
                                      </p:cBhvr>
                                      <p:tavLst>
                                        <p:tav tm="0">
                                          <p:val>
                                            <p:strVal val="#ppt_x"/>
                                          </p:val>
                                        </p:tav>
                                        <p:tav tm="100000">
                                          <p:val>
                                            <p:strVal val="#ppt_x"/>
                                          </p:val>
                                        </p:tav>
                                      </p:tavLst>
                                    </p:anim>
                                    <p:anim calcmode="lin" valueType="num">
                                      <p:cBhvr additive="base">
                                        <p:cTn id="3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P spid="11"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pic>
        <p:nvPicPr>
          <p:cNvPr id="4" name="Picture 3">
            <a:extLst>
              <a:ext uri="{FF2B5EF4-FFF2-40B4-BE49-F238E27FC236}">
                <a16:creationId xmlns:a16="http://schemas.microsoft.com/office/drawing/2014/main" id="{EE3FD0EA-93CF-434E-9741-4D58A4558362}"/>
              </a:ext>
            </a:extLst>
          </p:cNvPr>
          <p:cNvPicPr>
            <a:picLocks noChangeAspect="1"/>
          </p:cNvPicPr>
          <p:nvPr/>
        </p:nvPicPr>
        <p:blipFill rotWithShape="1">
          <a:blip r:embed="rId2"/>
          <a:srcRect b="42238"/>
          <a:stretch/>
        </p:blipFill>
        <p:spPr>
          <a:xfrm>
            <a:off x="90487" y="533401"/>
            <a:ext cx="8963025" cy="1524000"/>
          </a:xfrm>
          <a:prstGeom prst="rect">
            <a:avLst/>
          </a:prstGeom>
        </p:spPr>
      </p:pic>
      <p:pic>
        <p:nvPicPr>
          <p:cNvPr id="9" name="Picture 8" descr="stock-vector-yellow-submarine-vector-illustration-61484677">
            <a:extLst>
              <a:ext uri="{FF2B5EF4-FFF2-40B4-BE49-F238E27FC236}">
                <a16:creationId xmlns:a16="http://schemas.microsoft.com/office/drawing/2014/main" id="{6CB01E04-0F0C-4F11-8132-E48A2CF0E2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4826000" y="95885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1">
            <a:extLst>
              <a:ext uri="{FF2B5EF4-FFF2-40B4-BE49-F238E27FC236}">
                <a16:creationId xmlns:a16="http://schemas.microsoft.com/office/drawing/2014/main" id="{FD68053B-961E-46D3-8643-5B5BD07D9151}"/>
              </a:ext>
            </a:extLst>
          </p:cNvPr>
          <p:cNvPicPr>
            <a:picLocks noChangeAspect="1"/>
          </p:cNvPicPr>
          <p:nvPr/>
        </p:nvPicPr>
        <p:blipFill rotWithShape="1">
          <a:blip r:embed="rId4"/>
          <a:srcRect b="32906"/>
          <a:stretch/>
        </p:blipFill>
        <p:spPr>
          <a:xfrm>
            <a:off x="76200" y="2908479"/>
            <a:ext cx="7543800" cy="1993900"/>
          </a:xfrm>
          <a:prstGeom prst="rect">
            <a:avLst/>
          </a:prstGeom>
        </p:spPr>
      </p:pic>
      <p:graphicFrame>
        <p:nvGraphicFramePr>
          <p:cNvPr id="15" name="Table 5">
            <a:extLst>
              <a:ext uri="{FF2B5EF4-FFF2-40B4-BE49-F238E27FC236}">
                <a16:creationId xmlns:a16="http://schemas.microsoft.com/office/drawing/2014/main" id="{C8562C59-67E9-42F0-A6B1-CA71724E3847}"/>
              </a:ext>
            </a:extLst>
          </p:cNvPr>
          <p:cNvGraphicFramePr>
            <a:graphicFrameLocks noGrp="1"/>
          </p:cNvGraphicFramePr>
          <p:nvPr/>
        </p:nvGraphicFramePr>
        <p:xfrm>
          <a:off x="2209800" y="5283200"/>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sp>
        <p:nvSpPr>
          <p:cNvPr id="16" name="Text Box 6">
            <a:extLst>
              <a:ext uri="{FF2B5EF4-FFF2-40B4-BE49-F238E27FC236}">
                <a16:creationId xmlns:a16="http://schemas.microsoft.com/office/drawing/2014/main" id="{E0F7EB1F-43C8-4237-A16A-C3BC1A4CC996}"/>
              </a:ext>
            </a:extLst>
          </p:cNvPr>
          <p:cNvSpPr txBox="1">
            <a:spLocks noChangeArrowheads="1"/>
          </p:cNvSpPr>
          <p:nvPr/>
        </p:nvSpPr>
        <p:spPr bwMode="auto">
          <a:xfrm>
            <a:off x="115887" y="5204767"/>
            <a:ext cx="17526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err="1">
                <a:effectLst>
                  <a:outerShdw blurRad="38100" dist="38100" dir="2700000" algn="tl">
                    <a:srgbClr val="000000"/>
                  </a:outerShdw>
                </a:effectLst>
                <a:cs typeface="+mn-cs"/>
              </a:rPr>
              <a:t>Precond</a:t>
            </a:r>
            <a:r>
              <a:rPr lang="en-US" sz="2400" dirty="0">
                <a:effectLst>
                  <a:outerShdw blurRad="38100" dist="38100" dir="2700000" algn="tl">
                    <a:srgbClr val="000000"/>
                  </a:outerShdw>
                </a:effectLst>
                <a:cs typeface="+mn-cs"/>
              </a:rPr>
              <a:t>:</a:t>
            </a:r>
          </a:p>
        </p:txBody>
      </p:sp>
      <p:pic>
        <p:nvPicPr>
          <p:cNvPr id="17" name="Picture 16" descr="stock-vector-yellow-submarine-vector-illustration-61484677">
            <a:extLst>
              <a:ext uri="{FF2B5EF4-FFF2-40B4-BE49-F238E27FC236}">
                <a16:creationId xmlns:a16="http://schemas.microsoft.com/office/drawing/2014/main" id="{109ED263-74A4-4414-BF74-DD3314C1A7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2857500" y="569183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Text Box 6">
            <a:extLst>
              <a:ext uri="{FF2B5EF4-FFF2-40B4-BE49-F238E27FC236}">
                <a16:creationId xmlns:a16="http://schemas.microsoft.com/office/drawing/2014/main" id="{D9906F14-4A26-4591-BE8C-5ADA60CFC69B}"/>
              </a:ext>
            </a:extLst>
          </p:cNvPr>
          <p:cNvSpPr txBox="1">
            <a:spLocks noChangeArrowheads="1"/>
          </p:cNvSpPr>
          <p:nvPr/>
        </p:nvSpPr>
        <p:spPr bwMode="auto">
          <a:xfrm>
            <a:off x="101600" y="5904963"/>
            <a:ext cx="2084448"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Loop Inv 1:</a:t>
            </a:r>
          </a:p>
        </p:txBody>
      </p:sp>
      <p:grpSp>
        <p:nvGrpSpPr>
          <p:cNvPr id="21" name="Group 5">
            <a:extLst>
              <a:ext uri="{FF2B5EF4-FFF2-40B4-BE49-F238E27FC236}">
                <a16:creationId xmlns:a16="http://schemas.microsoft.com/office/drawing/2014/main" id="{93392A9B-6DC9-4539-94E1-22C7DC353D18}"/>
              </a:ext>
            </a:extLst>
          </p:cNvPr>
          <p:cNvGrpSpPr>
            <a:grpSpLocks/>
          </p:cNvGrpSpPr>
          <p:nvPr/>
        </p:nvGrpSpPr>
        <p:grpSpPr bwMode="auto">
          <a:xfrm>
            <a:off x="4052887" y="2091384"/>
            <a:ext cx="5064125" cy="1800225"/>
            <a:chOff x="432" y="473"/>
            <a:chExt cx="3190" cy="1134"/>
          </a:xfrm>
        </p:grpSpPr>
        <p:grpSp>
          <p:nvGrpSpPr>
            <p:cNvPr id="22" name="Group 6">
              <a:extLst>
                <a:ext uri="{FF2B5EF4-FFF2-40B4-BE49-F238E27FC236}">
                  <a16:creationId xmlns:a16="http://schemas.microsoft.com/office/drawing/2014/main" id="{4033798B-A763-4558-B576-594B7F044BC0}"/>
                </a:ext>
              </a:extLst>
            </p:cNvPr>
            <p:cNvGrpSpPr>
              <a:grpSpLocks/>
            </p:cNvGrpSpPr>
            <p:nvPr/>
          </p:nvGrpSpPr>
          <p:grpSpPr bwMode="auto">
            <a:xfrm>
              <a:off x="534" y="768"/>
              <a:ext cx="737" cy="804"/>
              <a:chOff x="144" y="607"/>
              <a:chExt cx="737" cy="804"/>
            </a:xfrm>
          </p:grpSpPr>
          <p:grpSp>
            <p:nvGrpSpPr>
              <p:cNvPr id="27" name="Group 7">
                <a:extLst>
                  <a:ext uri="{FF2B5EF4-FFF2-40B4-BE49-F238E27FC236}">
                    <a16:creationId xmlns:a16="http://schemas.microsoft.com/office/drawing/2014/main" id="{FF22D5E7-910D-48CC-A391-720CD1ECFC34}"/>
                  </a:ext>
                </a:extLst>
              </p:cNvPr>
              <p:cNvGrpSpPr>
                <a:grpSpLocks noChangeAspect="1"/>
              </p:cNvGrpSpPr>
              <p:nvPr/>
            </p:nvGrpSpPr>
            <p:grpSpPr bwMode="auto">
              <a:xfrm>
                <a:off x="144" y="607"/>
                <a:ext cx="737" cy="737"/>
                <a:chOff x="2976" y="2352"/>
                <a:chExt cx="907" cy="907"/>
              </a:xfrm>
            </p:grpSpPr>
            <p:sp>
              <p:nvSpPr>
                <p:cNvPr id="35" name="Freeform 8" descr="Green marble">
                  <a:extLst>
                    <a:ext uri="{FF2B5EF4-FFF2-40B4-BE49-F238E27FC236}">
                      <a16:creationId xmlns:a16="http://schemas.microsoft.com/office/drawing/2014/main" id="{7C8DFC91-F9C3-4C58-A523-BF361F98F3AC}"/>
                    </a:ext>
                  </a:extLst>
                </p:cNvPr>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sp>
              <p:nvSpPr>
                <p:cNvPr id="36" name="Oval 9">
                  <a:extLst>
                    <a:ext uri="{FF2B5EF4-FFF2-40B4-BE49-F238E27FC236}">
                      <a16:creationId xmlns:a16="http://schemas.microsoft.com/office/drawing/2014/main" id="{59C960B8-2B2F-49D7-B501-D398E451A549}"/>
                    </a:ext>
                  </a:extLst>
                </p:cNvPr>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pic>
              <p:nvPicPr>
                <p:cNvPr id="37" name="Picture 10">
                  <a:extLst>
                    <a:ext uri="{FF2B5EF4-FFF2-40B4-BE49-F238E27FC236}">
                      <a16:creationId xmlns:a16="http://schemas.microsoft.com/office/drawing/2014/main" id="{5D19E94D-D43C-4B7D-AC0E-274606C995C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8" name="Group 11">
                <a:extLst>
                  <a:ext uri="{FF2B5EF4-FFF2-40B4-BE49-F238E27FC236}">
                    <a16:creationId xmlns:a16="http://schemas.microsoft.com/office/drawing/2014/main" id="{B79CAB5D-AFDD-40E3-9DF8-2F1CCCD6DB57}"/>
                  </a:ext>
                </a:extLst>
              </p:cNvPr>
              <p:cNvGrpSpPr>
                <a:grpSpLocks noChangeAspect="1"/>
              </p:cNvGrpSpPr>
              <p:nvPr/>
            </p:nvGrpSpPr>
            <p:grpSpPr bwMode="auto">
              <a:xfrm rot="2360341">
                <a:off x="374" y="983"/>
                <a:ext cx="342" cy="428"/>
                <a:chOff x="2227" y="1194"/>
                <a:chExt cx="1944" cy="2413"/>
              </a:xfrm>
            </p:grpSpPr>
            <p:sp>
              <p:nvSpPr>
                <p:cNvPr id="29" name="Freeform 12">
                  <a:extLst>
                    <a:ext uri="{FF2B5EF4-FFF2-40B4-BE49-F238E27FC236}">
                      <a16:creationId xmlns:a16="http://schemas.microsoft.com/office/drawing/2014/main" id="{2421C81A-B498-4B52-8215-E3D5D39C060F}"/>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 name="Freeform 13">
                  <a:extLst>
                    <a:ext uri="{FF2B5EF4-FFF2-40B4-BE49-F238E27FC236}">
                      <a16:creationId xmlns:a16="http://schemas.microsoft.com/office/drawing/2014/main" id="{D6FD399E-0E59-4AD5-809C-36636C3C2996}"/>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 name="Freeform 14">
                  <a:extLst>
                    <a:ext uri="{FF2B5EF4-FFF2-40B4-BE49-F238E27FC236}">
                      <a16:creationId xmlns:a16="http://schemas.microsoft.com/office/drawing/2014/main" id="{D401F3E9-EA13-45B0-8F0D-2949ACEACAD2}"/>
                    </a:ext>
                  </a:extLst>
                </p:cNvPr>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 name="Freeform 15">
                  <a:extLst>
                    <a:ext uri="{FF2B5EF4-FFF2-40B4-BE49-F238E27FC236}">
                      <a16:creationId xmlns:a16="http://schemas.microsoft.com/office/drawing/2014/main" id="{43737163-210F-46F2-8F6B-FE2EECB9E751}"/>
                    </a:ext>
                  </a:extLst>
                </p:cNvPr>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 name="Freeform 16">
                  <a:extLst>
                    <a:ext uri="{FF2B5EF4-FFF2-40B4-BE49-F238E27FC236}">
                      <a16:creationId xmlns:a16="http://schemas.microsoft.com/office/drawing/2014/main" id="{8ACC0A27-5F97-47EB-AD66-143D1542D7D2}"/>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 name="Freeform 17">
                  <a:extLst>
                    <a:ext uri="{FF2B5EF4-FFF2-40B4-BE49-F238E27FC236}">
                      <a16:creationId xmlns:a16="http://schemas.microsoft.com/office/drawing/2014/main" id="{B32A6686-9A4B-474E-9DDE-7AE35290B217}"/>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23" name="Text Box 18">
              <a:extLst>
                <a:ext uri="{FF2B5EF4-FFF2-40B4-BE49-F238E27FC236}">
                  <a16:creationId xmlns:a16="http://schemas.microsoft.com/office/drawing/2014/main" id="{A3CBB4C8-775E-4795-903D-82F29CAE816D}"/>
                </a:ext>
              </a:extLst>
            </p:cNvPr>
            <p:cNvSpPr txBox="1">
              <a:spLocks noChangeArrowheads="1"/>
            </p:cNvSpPr>
            <p:nvPr/>
          </p:nvSpPr>
          <p:spPr bwMode="auto">
            <a:xfrm>
              <a:off x="1392" y="865"/>
              <a:ext cx="100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a:t>
              </a:r>
              <a:r>
                <a:rPr lang="en-US" altLang="en-US" sz="2400">
                  <a:solidFill>
                    <a:srgbClr val="33CC33"/>
                  </a:solidFill>
                  <a:latin typeface="Times New Roman" pitchFamily="18" charset="0"/>
                </a:rPr>
                <a:t>preCond</a:t>
              </a:r>
              <a:r>
                <a:rPr lang="en-CA" altLang="en-US" sz="2400">
                  <a:solidFill>
                    <a:srgbClr val="33CC33"/>
                  </a:solidFill>
                  <a:latin typeface="Times New Roman" pitchFamily="18" charset="0"/>
                </a:rPr>
                <a:t>&gt;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a:t>
              </a:r>
              <a:r>
                <a:rPr lang="en-US" altLang="en-US" sz="2400">
                  <a:solidFill>
                    <a:schemeClr val="accent2"/>
                  </a:solidFill>
                  <a:latin typeface="Times New Roman" pitchFamily="18" charset="0"/>
                </a:rPr>
                <a:t>eA</a:t>
              </a:r>
              <a:endParaRPr lang="en-CA" altLang="en-US" sz="2400" baseline="-25000">
                <a:solidFill>
                  <a:schemeClr val="accent2"/>
                </a:solidFill>
                <a:latin typeface="Times New Roman" pitchFamily="18" charset="0"/>
              </a:endParaRPr>
            </a:p>
          </p:txBody>
        </p:sp>
        <p:sp>
          <p:nvSpPr>
            <p:cNvPr id="24" name="Text Box 19">
              <a:extLst>
                <a:ext uri="{FF2B5EF4-FFF2-40B4-BE49-F238E27FC236}">
                  <a16:creationId xmlns:a16="http://schemas.microsoft.com/office/drawing/2014/main" id="{2B56A48D-295F-4055-BBD2-9DCAD4337B59}"/>
                </a:ext>
              </a:extLst>
            </p:cNvPr>
            <p:cNvSpPr txBox="1">
              <a:spLocks noChangeArrowheads="1"/>
            </p:cNvSpPr>
            <p:nvPr/>
          </p:nvSpPr>
          <p:spPr bwMode="auto">
            <a:xfrm>
              <a:off x="2631" y="1316"/>
              <a:ext cx="99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&lt;loop-inv&gt;</a:t>
              </a:r>
            </a:p>
          </p:txBody>
        </p:sp>
        <p:sp>
          <p:nvSpPr>
            <p:cNvPr id="25" name="AutoShape 20">
              <a:extLst>
                <a:ext uri="{FF2B5EF4-FFF2-40B4-BE49-F238E27FC236}">
                  <a16:creationId xmlns:a16="http://schemas.microsoft.com/office/drawing/2014/main" id="{FEED9507-FCBE-4F4A-806D-99B142E2204C}"/>
                </a:ext>
              </a:extLst>
            </p:cNvPr>
            <p:cNvSpPr>
              <a:spLocks noChangeArrowheads="1"/>
            </p:cNvSpPr>
            <p:nvPr/>
          </p:nvSpPr>
          <p:spPr bwMode="auto">
            <a:xfrm>
              <a:off x="2448" y="1013"/>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dirty="0">
                <a:solidFill>
                  <a:schemeClr val="hlink"/>
                </a:solidFill>
                <a:latin typeface="Times New Roman" pitchFamily="18" charset="0"/>
              </a:endParaRPr>
            </a:p>
          </p:txBody>
        </p:sp>
        <p:sp>
          <p:nvSpPr>
            <p:cNvPr id="26" name="Text Box 21">
              <a:extLst>
                <a:ext uri="{FF2B5EF4-FFF2-40B4-BE49-F238E27FC236}">
                  <a16:creationId xmlns:a16="http://schemas.microsoft.com/office/drawing/2014/main" id="{4D1125B2-9A68-4F6C-A09A-4277813AC9E1}"/>
                </a:ext>
              </a:extLst>
            </p:cNvPr>
            <p:cNvSpPr txBox="1">
              <a:spLocks noChangeArrowheads="1"/>
            </p:cNvSpPr>
            <p:nvPr/>
          </p:nvSpPr>
          <p:spPr bwMode="auto">
            <a:xfrm>
              <a:off x="432" y="473"/>
              <a:ext cx="22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Establishing Loop Invariant</a:t>
              </a:r>
              <a:endParaRPr lang="en-CA" altLang="en-US" sz="2400">
                <a:latin typeface="Times New Roman" pitchFamily="18" charset="0"/>
              </a:endParaRPr>
            </a:p>
            <a:p>
              <a:pPr eaLnBrk="1" hangingPunct="1">
                <a:spcBef>
                  <a:spcPct val="0"/>
                </a:spcBef>
              </a:pPr>
              <a:endParaRPr lang="en-CA" altLang="en-US" sz="2400">
                <a:latin typeface="Times New Roman" pitchFamily="18" charset="0"/>
              </a:endParaRPr>
            </a:p>
          </p:txBody>
        </p:sp>
      </p:grpSp>
      <p:pic>
        <p:nvPicPr>
          <p:cNvPr id="3" name="Picture 2">
            <a:extLst>
              <a:ext uri="{FF2B5EF4-FFF2-40B4-BE49-F238E27FC236}">
                <a16:creationId xmlns:a16="http://schemas.microsoft.com/office/drawing/2014/main" id="{68DCE8D3-7174-4761-8981-0F325B867AC7}"/>
              </a:ext>
            </a:extLst>
          </p:cNvPr>
          <p:cNvPicPr>
            <a:picLocks noChangeAspect="1"/>
          </p:cNvPicPr>
          <p:nvPr/>
        </p:nvPicPr>
        <p:blipFill>
          <a:blip r:embed="rId7"/>
          <a:stretch>
            <a:fillRect/>
          </a:stretch>
        </p:blipFill>
        <p:spPr>
          <a:xfrm>
            <a:off x="76200" y="2101573"/>
            <a:ext cx="3933825" cy="771525"/>
          </a:xfrm>
          <a:prstGeom prst="rect">
            <a:avLst/>
          </a:prstGeom>
        </p:spPr>
      </p:pic>
      <p:graphicFrame>
        <p:nvGraphicFramePr>
          <p:cNvPr id="38" name="Table 5">
            <a:extLst>
              <a:ext uri="{FF2B5EF4-FFF2-40B4-BE49-F238E27FC236}">
                <a16:creationId xmlns:a16="http://schemas.microsoft.com/office/drawing/2014/main" id="{3FA786EE-72F8-4A00-804C-BADF495B2840}"/>
              </a:ext>
            </a:extLst>
          </p:cNvPr>
          <p:cNvGraphicFramePr>
            <a:graphicFrameLocks noGrp="1"/>
          </p:cNvGraphicFramePr>
          <p:nvPr/>
        </p:nvGraphicFramePr>
        <p:xfrm>
          <a:off x="2209800" y="5982680"/>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39" name="Picture 38" descr="stock-vector-yellow-submarine-vector-illustration-61484677">
            <a:extLst>
              <a:ext uri="{FF2B5EF4-FFF2-40B4-BE49-F238E27FC236}">
                <a16:creationId xmlns:a16="http://schemas.microsoft.com/office/drawing/2014/main" id="{9EF1207A-506A-40FC-9C73-FEC9E774E8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2857500" y="63913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Text Box 6">
            <a:extLst>
              <a:ext uri="{FF2B5EF4-FFF2-40B4-BE49-F238E27FC236}">
                <a16:creationId xmlns:a16="http://schemas.microsoft.com/office/drawing/2014/main" id="{7D936653-1B28-4013-8EFE-D00E3C9E370C}"/>
              </a:ext>
            </a:extLst>
          </p:cNvPr>
          <p:cNvSpPr txBox="1">
            <a:spLocks noChangeArrowheads="1"/>
          </p:cNvSpPr>
          <p:nvPr/>
        </p:nvSpPr>
        <p:spPr bwMode="auto">
          <a:xfrm>
            <a:off x="3155713" y="6233374"/>
            <a:ext cx="584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r</a:t>
            </a:r>
          </a:p>
        </p:txBody>
      </p:sp>
      <p:sp>
        <p:nvSpPr>
          <p:cNvPr id="58" name="Text Box 6">
            <a:extLst>
              <a:ext uri="{FF2B5EF4-FFF2-40B4-BE49-F238E27FC236}">
                <a16:creationId xmlns:a16="http://schemas.microsoft.com/office/drawing/2014/main" id="{26779EEC-7658-42C7-B26E-3C1BF42BC3E2}"/>
              </a:ext>
            </a:extLst>
          </p:cNvPr>
          <p:cNvSpPr txBox="1">
            <a:spLocks noChangeArrowheads="1"/>
          </p:cNvSpPr>
          <p:nvPr/>
        </p:nvSpPr>
        <p:spPr bwMode="auto">
          <a:xfrm>
            <a:off x="1715037" y="62484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cs typeface="Times New Roman" panose="02020603050405020304" pitchFamily="18" charset="0"/>
              </a:rPr>
              <a:t>-</a:t>
            </a:r>
            <a:r>
              <a:rPr lang="el-GR" altLang="en-US" sz="2400" dirty="0">
                <a:cs typeface="Times New Roman" panose="02020603050405020304" pitchFamily="18" charset="0"/>
                <a:sym typeface="Symbol" panose="05050102010706020507" pitchFamily="18" charset="2"/>
              </a:rPr>
              <a:t>∞</a:t>
            </a:r>
            <a:endParaRPr lang="en-US" sz="2400" dirty="0">
              <a:cs typeface="Times New Roman" panose="02020603050405020304" pitchFamily="18" charset="0"/>
            </a:endParaRPr>
          </a:p>
        </p:txBody>
      </p:sp>
    </p:spTree>
    <p:extLst>
      <p:ext uri="{BB962C8B-B14F-4D97-AF65-F5344CB8AC3E}">
        <p14:creationId xmlns:p14="http://schemas.microsoft.com/office/powerpoint/2010/main" val="2649545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ppt_x"/>
                                          </p:val>
                                        </p:tav>
                                        <p:tav tm="100000">
                                          <p:val>
                                            <p:strVal val="#ppt_x"/>
                                          </p:val>
                                        </p:tav>
                                      </p:tavLst>
                                    </p:anim>
                                    <p:anim calcmode="lin" valueType="num">
                                      <p:cBhvr additive="base">
                                        <p:cTn id="12" dur="500" fill="hold"/>
                                        <p:tgtEl>
                                          <p:spTgt spid="3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ppt_x"/>
                                          </p:val>
                                        </p:tav>
                                        <p:tav tm="100000">
                                          <p:val>
                                            <p:strVal val="#ppt_x"/>
                                          </p:val>
                                        </p:tav>
                                      </p:tavLst>
                                    </p:anim>
                                    <p:anim calcmode="lin" valueType="num">
                                      <p:cBhvr additive="base">
                                        <p:cTn id="2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500" fill="hold"/>
                                        <p:tgtEl>
                                          <p:spTgt spid="40"/>
                                        </p:tgtEl>
                                        <p:attrNameLst>
                                          <p:attrName>ppt_x</p:attrName>
                                        </p:attrNameLst>
                                      </p:cBhvr>
                                      <p:tavLst>
                                        <p:tav tm="0">
                                          <p:val>
                                            <p:strVal val="#ppt_x"/>
                                          </p:val>
                                        </p:tav>
                                        <p:tav tm="100000">
                                          <p:val>
                                            <p:strVal val="#ppt_x"/>
                                          </p:val>
                                        </p:tav>
                                      </p:tavLst>
                                    </p:anim>
                                    <p:anim calcmode="lin" valueType="num">
                                      <p:cBhvr additive="base">
                                        <p:cTn id="26"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8"/>
                                        </p:tgtEl>
                                        <p:attrNameLst>
                                          <p:attrName>style.visibility</p:attrName>
                                        </p:attrNameLst>
                                      </p:cBhvr>
                                      <p:to>
                                        <p:strVal val="visible"/>
                                      </p:to>
                                    </p:set>
                                    <p:anim calcmode="lin" valueType="num">
                                      <p:cBhvr additive="base">
                                        <p:cTn id="31" dur="500" fill="hold"/>
                                        <p:tgtEl>
                                          <p:spTgt spid="58"/>
                                        </p:tgtEl>
                                        <p:attrNameLst>
                                          <p:attrName>ppt_x</p:attrName>
                                        </p:attrNameLst>
                                      </p:cBhvr>
                                      <p:tavLst>
                                        <p:tav tm="0">
                                          <p:val>
                                            <p:strVal val="#ppt_x"/>
                                          </p:val>
                                        </p:tav>
                                        <p:tav tm="100000">
                                          <p:val>
                                            <p:strVal val="#ppt_x"/>
                                          </p:val>
                                        </p:tav>
                                      </p:tavLst>
                                    </p:anim>
                                    <p:anim calcmode="lin" valueType="num">
                                      <p:cBhvr additive="base">
                                        <p:cTn id="32"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40" grpId="0"/>
      <p:bldP spid="5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4" name="Group 11"/>
          <p:cNvGrpSpPr>
            <a:grpSpLocks/>
          </p:cNvGrpSpPr>
          <p:nvPr/>
        </p:nvGrpSpPr>
        <p:grpSpPr bwMode="auto">
          <a:xfrm>
            <a:off x="5878513" y="228600"/>
            <a:ext cx="3036887" cy="6627813"/>
            <a:chOff x="3314" y="144"/>
            <a:chExt cx="1913" cy="4175"/>
          </a:xfrm>
        </p:grpSpPr>
        <p:sp>
          <p:nvSpPr>
            <p:cNvPr id="1394691" name="Freeform 2"/>
            <p:cNvSpPr>
              <a:spLocks/>
            </p:cNvSpPr>
            <p:nvPr/>
          </p:nvSpPr>
          <p:spPr bwMode="auto">
            <a:xfrm>
              <a:off x="3971" y="2236"/>
              <a:ext cx="618" cy="1008"/>
            </a:xfrm>
            <a:custGeom>
              <a:avLst/>
              <a:gdLst>
                <a:gd name="T0" fmla="*/ 236 w 618"/>
                <a:gd name="T1" fmla="*/ 0 h 1008"/>
                <a:gd name="T2" fmla="*/ 329 w 618"/>
                <a:gd name="T3" fmla="*/ 0 h 1008"/>
                <a:gd name="T4" fmla="*/ 443 w 618"/>
                <a:gd name="T5" fmla="*/ 17 h 1008"/>
                <a:gd name="T6" fmla="*/ 504 w 618"/>
                <a:gd name="T7" fmla="*/ 70 h 1008"/>
                <a:gd name="T8" fmla="*/ 566 w 618"/>
                <a:gd name="T9" fmla="*/ 169 h 1008"/>
                <a:gd name="T10" fmla="*/ 597 w 618"/>
                <a:gd name="T11" fmla="*/ 241 h 1008"/>
                <a:gd name="T12" fmla="*/ 618 w 618"/>
                <a:gd name="T13" fmla="*/ 329 h 1008"/>
                <a:gd name="T14" fmla="*/ 618 w 618"/>
                <a:gd name="T15" fmla="*/ 437 h 1008"/>
                <a:gd name="T16" fmla="*/ 607 w 618"/>
                <a:gd name="T17" fmla="*/ 544 h 1008"/>
                <a:gd name="T18" fmla="*/ 597 w 618"/>
                <a:gd name="T19" fmla="*/ 659 h 1008"/>
                <a:gd name="T20" fmla="*/ 555 w 618"/>
                <a:gd name="T21" fmla="*/ 802 h 1008"/>
                <a:gd name="T22" fmla="*/ 504 w 618"/>
                <a:gd name="T23" fmla="*/ 900 h 1008"/>
                <a:gd name="T24" fmla="*/ 412 w 618"/>
                <a:gd name="T25" fmla="*/ 980 h 1008"/>
                <a:gd name="T26" fmla="*/ 309 w 618"/>
                <a:gd name="T27" fmla="*/ 1008 h 1008"/>
                <a:gd name="T28" fmla="*/ 195 w 618"/>
                <a:gd name="T29" fmla="*/ 980 h 1008"/>
                <a:gd name="T30" fmla="*/ 124 w 618"/>
                <a:gd name="T31" fmla="*/ 856 h 1008"/>
                <a:gd name="T32" fmla="*/ 71 w 618"/>
                <a:gd name="T33" fmla="*/ 740 h 1008"/>
                <a:gd name="T34" fmla="*/ 40 w 618"/>
                <a:gd name="T35" fmla="*/ 606 h 1008"/>
                <a:gd name="T36" fmla="*/ 0 w 618"/>
                <a:gd name="T37" fmla="*/ 481 h 1008"/>
                <a:gd name="T38" fmla="*/ 0 w 618"/>
                <a:gd name="T39" fmla="*/ 312 h 1008"/>
                <a:gd name="T40" fmla="*/ 31 w 618"/>
                <a:gd name="T41" fmla="*/ 195 h 1008"/>
                <a:gd name="T42" fmla="*/ 71 w 618"/>
                <a:gd name="T43" fmla="*/ 107 h 1008"/>
                <a:gd name="T44" fmla="*/ 124 w 618"/>
                <a:gd name="T45" fmla="*/ 0 h 1008"/>
                <a:gd name="T46" fmla="*/ 236 w 618"/>
                <a:gd name="T47" fmla="*/ 0 h 10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18"/>
                <a:gd name="T73" fmla="*/ 0 h 1008"/>
                <a:gd name="T74" fmla="*/ 618 w 618"/>
                <a:gd name="T75" fmla="*/ 1008 h 100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18" h="1008">
                  <a:moveTo>
                    <a:pt x="236" y="0"/>
                  </a:moveTo>
                  <a:lnTo>
                    <a:pt x="329" y="0"/>
                  </a:lnTo>
                  <a:lnTo>
                    <a:pt x="443" y="17"/>
                  </a:lnTo>
                  <a:lnTo>
                    <a:pt x="504" y="70"/>
                  </a:lnTo>
                  <a:lnTo>
                    <a:pt x="566" y="169"/>
                  </a:lnTo>
                  <a:lnTo>
                    <a:pt x="597" y="241"/>
                  </a:lnTo>
                  <a:lnTo>
                    <a:pt x="618" y="329"/>
                  </a:lnTo>
                  <a:lnTo>
                    <a:pt x="618" y="437"/>
                  </a:lnTo>
                  <a:lnTo>
                    <a:pt x="607" y="544"/>
                  </a:lnTo>
                  <a:lnTo>
                    <a:pt x="597" y="659"/>
                  </a:lnTo>
                  <a:lnTo>
                    <a:pt x="555" y="802"/>
                  </a:lnTo>
                  <a:lnTo>
                    <a:pt x="504" y="900"/>
                  </a:lnTo>
                  <a:lnTo>
                    <a:pt x="412" y="980"/>
                  </a:lnTo>
                  <a:lnTo>
                    <a:pt x="309" y="1008"/>
                  </a:lnTo>
                  <a:lnTo>
                    <a:pt x="195" y="980"/>
                  </a:lnTo>
                  <a:lnTo>
                    <a:pt x="124" y="856"/>
                  </a:lnTo>
                  <a:lnTo>
                    <a:pt x="71" y="740"/>
                  </a:lnTo>
                  <a:lnTo>
                    <a:pt x="40" y="606"/>
                  </a:lnTo>
                  <a:lnTo>
                    <a:pt x="0" y="481"/>
                  </a:lnTo>
                  <a:lnTo>
                    <a:pt x="0" y="312"/>
                  </a:lnTo>
                  <a:lnTo>
                    <a:pt x="31" y="195"/>
                  </a:lnTo>
                  <a:lnTo>
                    <a:pt x="71" y="107"/>
                  </a:lnTo>
                  <a:lnTo>
                    <a:pt x="124" y="0"/>
                  </a:lnTo>
                  <a:lnTo>
                    <a:pt x="236" y="0"/>
                  </a:lnTo>
                  <a:close/>
                </a:path>
              </a:pathLst>
            </a:custGeom>
            <a:solidFill>
              <a:schemeClr val="accent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3079" name="Group 3"/>
            <p:cNvGrpSpPr>
              <a:grpSpLocks/>
            </p:cNvGrpSpPr>
            <p:nvPr/>
          </p:nvGrpSpPr>
          <p:grpSpPr bwMode="auto">
            <a:xfrm>
              <a:off x="3314" y="144"/>
              <a:ext cx="1913" cy="4175"/>
              <a:chOff x="3314" y="144"/>
              <a:chExt cx="1913" cy="4175"/>
            </a:xfrm>
          </p:grpSpPr>
          <p:sp>
            <p:nvSpPr>
              <p:cNvPr id="1394693" name="Freeform 4"/>
              <p:cNvSpPr>
                <a:spLocks/>
              </p:cNvSpPr>
              <p:nvPr/>
            </p:nvSpPr>
            <p:spPr bwMode="auto">
              <a:xfrm>
                <a:off x="3930" y="1491"/>
                <a:ext cx="571" cy="697"/>
              </a:xfrm>
              <a:custGeom>
                <a:avLst/>
                <a:gdLst>
                  <a:gd name="T0" fmla="*/ 331 w 571"/>
                  <a:gd name="T1" fmla="*/ 0 h 697"/>
                  <a:gd name="T2" fmla="*/ 405 w 571"/>
                  <a:gd name="T3" fmla="*/ 9 h 697"/>
                  <a:gd name="T4" fmla="*/ 479 w 571"/>
                  <a:gd name="T5" fmla="*/ 45 h 697"/>
                  <a:gd name="T6" fmla="*/ 525 w 571"/>
                  <a:gd name="T7" fmla="*/ 99 h 697"/>
                  <a:gd name="T8" fmla="*/ 562 w 571"/>
                  <a:gd name="T9" fmla="*/ 178 h 697"/>
                  <a:gd name="T10" fmla="*/ 571 w 571"/>
                  <a:gd name="T11" fmla="*/ 314 h 697"/>
                  <a:gd name="T12" fmla="*/ 544 w 571"/>
                  <a:gd name="T13" fmla="*/ 448 h 697"/>
                  <a:gd name="T14" fmla="*/ 497 w 571"/>
                  <a:gd name="T15" fmla="*/ 545 h 697"/>
                  <a:gd name="T16" fmla="*/ 433 w 571"/>
                  <a:gd name="T17" fmla="*/ 626 h 697"/>
                  <a:gd name="T18" fmla="*/ 368 w 571"/>
                  <a:gd name="T19" fmla="*/ 679 h 697"/>
                  <a:gd name="T20" fmla="*/ 294 w 571"/>
                  <a:gd name="T21" fmla="*/ 697 h 697"/>
                  <a:gd name="T22" fmla="*/ 220 w 571"/>
                  <a:gd name="T23" fmla="*/ 688 h 697"/>
                  <a:gd name="T24" fmla="*/ 183 w 571"/>
                  <a:gd name="T25" fmla="*/ 644 h 697"/>
                  <a:gd name="T26" fmla="*/ 128 w 571"/>
                  <a:gd name="T27" fmla="*/ 572 h 697"/>
                  <a:gd name="T28" fmla="*/ 109 w 571"/>
                  <a:gd name="T29" fmla="*/ 438 h 697"/>
                  <a:gd name="T30" fmla="*/ 114 w 571"/>
                  <a:gd name="T31" fmla="*/ 393 h 697"/>
                  <a:gd name="T32" fmla="*/ 0 w 571"/>
                  <a:gd name="T33" fmla="*/ 371 h 697"/>
                  <a:gd name="T34" fmla="*/ 3 w 571"/>
                  <a:gd name="T35" fmla="*/ 327 h 697"/>
                  <a:gd name="T36" fmla="*/ 114 w 571"/>
                  <a:gd name="T37" fmla="*/ 331 h 697"/>
                  <a:gd name="T38" fmla="*/ 123 w 571"/>
                  <a:gd name="T39" fmla="*/ 281 h 697"/>
                  <a:gd name="T40" fmla="*/ 151 w 571"/>
                  <a:gd name="T41" fmla="*/ 210 h 697"/>
                  <a:gd name="T42" fmla="*/ 183 w 571"/>
                  <a:gd name="T43" fmla="*/ 143 h 697"/>
                  <a:gd name="T44" fmla="*/ 239 w 571"/>
                  <a:gd name="T45" fmla="*/ 54 h 697"/>
                  <a:gd name="T46" fmla="*/ 294 w 571"/>
                  <a:gd name="T47" fmla="*/ 19 h 697"/>
                  <a:gd name="T48" fmla="*/ 331 w 571"/>
                  <a:gd name="T49" fmla="*/ 0 h 6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71"/>
                  <a:gd name="T76" fmla="*/ 0 h 697"/>
                  <a:gd name="T77" fmla="*/ 571 w 571"/>
                  <a:gd name="T78" fmla="*/ 697 h 6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71" h="697">
                    <a:moveTo>
                      <a:pt x="331" y="0"/>
                    </a:moveTo>
                    <a:lnTo>
                      <a:pt x="405" y="9"/>
                    </a:lnTo>
                    <a:lnTo>
                      <a:pt x="479" y="45"/>
                    </a:lnTo>
                    <a:lnTo>
                      <a:pt x="525" y="99"/>
                    </a:lnTo>
                    <a:lnTo>
                      <a:pt x="562" y="178"/>
                    </a:lnTo>
                    <a:lnTo>
                      <a:pt x="571" y="314"/>
                    </a:lnTo>
                    <a:lnTo>
                      <a:pt x="544" y="448"/>
                    </a:lnTo>
                    <a:lnTo>
                      <a:pt x="497" y="545"/>
                    </a:lnTo>
                    <a:lnTo>
                      <a:pt x="433" y="626"/>
                    </a:lnTo>
                    <a:lnTo>
                      <a:pt x="368" y="679"/>
                    </a:lnTo>
                    <a:lnTo>
                      <a:pt x="294" y="697"/>
                    </a:lnTo>
                    <a:lnTo>
                      <a:pt x="220" y="688"/>
                    </a:lnTo>
                    <a:lnTo>
                      <a:pt x="183" y="644"/>
                    </a:lnTo>
                    <a:lnTo>
                      <a:pt x="128" y="572"/>
                    </a:lnTo>
                    <a:lnTo>
                      <a:pt x="109" y="438"/>
                    </a:lnTo>
                    <a:lnTo>
                      <a:pt x="114" y="393"/>
                    </a:lnTo>
                    <a:lnTo>
                      <a:pt x="0" y="371"/>
                    </a:lnTo>
                    <a:lnTo>
                      <a:pt x="3" y="327"/>
                    </a:lnTo>
                    <a:lnTo>
                      <a:pt x="114" y="331"/>
                    </a:lnTo>
                    <a:lnTo>
                      <a:pt x="123" y="281"/>
                    </a:lnTo>
                    <a:lnTo>
                      <a:pt x="151" y="210"/>
                    </a:lnTo>
                    <a:lnTo>
                      <a:pt x="183" y="143"/>
                    </a:lnTo>
                    <a:lnTo>
                      <a:pt x="239" y="54"/>
                    </a:lnTo>
                    <a:lnTo>
                      <a:pt x="294" y="19"/>
                    </a:lnTo>
                    <a:lnTo>
                      <a:pt x="331" y="0"/>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4" name="Freeform 5"/>
              <p:cNvSpPr>
                <a:spLocks/>
              </p:cNvSpPr>
              <p:nvPr/>
            </p:nvSpPr>
            <p:spPr bwMode="auto">
              <a:xfrm>
                <a:off x="4384" y="3101"/>
                <a:ext cx="475" cy="1158"/>
              </a:xfrm>
              <a:custGeom>
                <a:avLst/>
                <a:gdLst>
                  <a:gd name="T0" fmla="*/ 88 w 475"/>
                  <a:gd name="T1" fmla="*/ 134 h 1158"/>
                  <a:gd name="T2" fmla="*/ 26 w 475"/>
                  <a:gd name="T3" fmla="*/ 57 h 1158"/>
                  <a:gd name="T4" fmla="*/ 46 w 475"/>
                  <a:gd name="T5" fmla="*/ 0 h 1158"/>
                  <a:gd name="T6" fmla="*/ 108 w 475"/>
                  <a:gd name="T7" fmla="*/ 0 h 1158"/>
                  <a:gd name="T8" fmla="*/ 181 w 475"/>
                  <a:gd name="T9" fmla="*/ 62 h 1158"/>
                  <a:gd name="T10" fmla="*/ 273 w 475"/>
                  <a:gd name="T11" fmla="*/ 191 h 1158"/>
                  <a:gd name="T12" fmla="*/ 325 w 475"/>
                  <a:gd name="T13" fmla="*/ 314 h 1158"/>
                  <a:gd name="T14" fmla="*/ 372 w 475"/>
                  <a:gd name="T15" fmla="*/ 433 h 1158"/>
                  <a:gd name="T16" fmla="*/ 387 w 475"/>
                  <a:gd name="T17" fmla="*/ 542 h 1158"/>
                  <a:gd name="T18" fmla="*/ 382 w 475"/>
                  <a:gd name="T19" fmla="*/ 599 h 1158"/>
                  <a:gd name="T20" fmla="*/ 336 w 475"/>
                  <a:gd name="T21" fmla="*/ 669 h 1158"/>
                  <a:gd name="T22" fmla="*/ 258 w 475"/>
                  <a:gd name="T23" fmla="*/ 859 h 1158"/>
                  <a:gd name="T24" fmla="*/ 170 w 475"/>
                  <a:gd name="T25" fmla="*/ 968 h 1158"/>
                  <a:gd name="T26" fmla="*/ 150 w 475"/>
                  <a:gd name="T27" fmla="*/ 1016 h 1158"/>
                  <a:gd name="T28" fmla="*/ 233 w 475"/>
                  <a:gd name="T29" fmla="*/ 1025 h 1158"/>
                  <a:gd name="T30" fmla="*/ 341 w 475"/>
                  <a:gd name="T31" fmla="*/ 1025 h 1158"/>
                  <a:gd name="T32" fmla="*/ 475 w 475"/>
                  <a:gd name="T33" fmla="*/ 1068 h 1158"/>
                  <a:gd name="T34" fmla="*/ 464 w 475"/>
                  <a:gd name="T35" fmla="*/ 1102 h 1158"/>
                  <a:gd name="T36" fmla="*/ 444 w 475"/>
                  <a:gd name="T37" fmla="*/ 1140 h 1158"/>
                  <a:gd name="T38" fmla="*/ 402 w 475"/>
                  <a:gd name="T39" fmla="*/ 1158 h 1158"/>
                  <a:gd name="T40" fmla="*/ 321 w 475"/>
                  <a:gd name="T41" fmla="*/ 1131 h 1158"/>
                  <a:gd name="T42" fmla="*/ 233 w 475"/>
                  <a:gd name="T43" fmla="*/ 1088 h 1158"/>
                  <a:gd name="T44" fmla="*/ 108 w 475"/>
                  <a:gd name="T45" fmla="*/ 1083 h 1158"/>
                  <a:gd name="T46" fmla="*/ 31 w 475"/>
                  <a:gd name="T47" fmla="*/ 1097 h 1158"/>
                  <a:gd name="T48" fmla="*/ 0 w 475"/>
                  <a:gd name="T49" fmla="*/ 1073 h 1158"/>
                  <a:gd name="T50" fmla="*/ 0 w 475"/>
                  <a:gd name="T51" fmla="*/ 1040 h 1158"/>
                  <a:gd name="T52" fmla="*/ 42 w 475"/>
                  <a:gd name="T53" fmla="*/ 1002 h 1158"/>
                  <a:gd name="T54" fmla="*/ 108 w 475"/>
                  <a:gd name="T55" fmla="*/ 941 h 1158"/>
                  <a:gd name="T56" fmla="*/ 227 w 475"/>
                  <a:gd name="T57" fmla="*/ 784 h 1158"/>
                  <a:gd name="T58" fmla="*/ 279 w 475"/>
                  <a:gd name="T59" fmla="*/ 646 h 1158"/>
                  <a:gd name="T60" fmla="*/ 295 w 475"/>
                  <a:gd name="T61" fmla="*/ 513 h 1158"/>
                  <a:gd name="T62" fmla="*/ 288 w 475"/>
                  <a:gd name="T63" fmla="*/ 442 h 1158"/>
                  <a:gd name="T64" fmla="*/ 248 w 475"/>
                  <a:gd name="T65" fmla="*/ 314 h 1158"/>
                  <a:gd name="T66" fmla="*/ 139 w 475"/>
                  <a:gd name="T67" fmla="*/ 176 h 1158"/>
                  <a:gd name="T68" fmla="*/ 62 w 475"/>
                  <a:gd name="T69" fmla="*/ 105 h 1158"/>
                  <a:gd name="T70" fmla="*/ 88 w 475"/>
                  <a:gd name="T71" fmla="*/ 134 h 11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5"/>
                  <a:gd name="T109" fmla="*/ 0 h 1158"/>
                  <a:gd name="T110" fmla="*/ 475 w 475"/>
                  <a:gd name="T111" fmla="*/ 1158 h 11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5" h="1158">
                    <a:moveTo>
                      <a:pt x="88" y="134"/>
                    </a:moveTo>
                    <a:lnTo>
                      <a:pt x="26" y="57"/>
                    </a:lnTo>
                    <a:lnTo>
                      <a:pt x="46" y="0"/>
                    </a:lnTo>
                    <a:lnTo>
                      <a:pt x="108" y="0"/>
                    </a:lnTo>
                    <a:lnTo>
                      <a:pt x="181" y="62"/>
                    </a:lnTo>
                    <a:lnTo>
                      <a:pt x="273" y="191"/>
                    </a:lnTo>
                    <a:lnTo>
                      <a:pt x="325" y="314"/>
                    </a:lnTo>
                    <a:lnTo>
                      <a:pt x="372" y="433"/>
                    </a:lnTo>
                    <a:lnTo>
                      <a:pt x="387" y="542"/>
                    </a:lnTo>
                    <a:lnTo>
                      <a:pt x="382" y="599"/>
                    </a:lnTo>
                    <a:lnTo>
                      <a:pt x="336" y="669"/>
                    </a:lnTo>
                    <a:lnTo>
                      <a:pt x="258" y="859"/>
                    </a:lnTo>
                    <a:lnTo>
                      <a:pt x="170" y="968"/>
                    </a:lnTo>
                    <a:lnTo>
                      <a:pt x="150" y="1016"/>
                    </a:lnTo>
                    <a:lnTo>
                      <a:pt x="233" y="1025"/>
                    </a:lnTo>
                    <a:lnTo>
                      <a:pt x="341" y="1025"/>
                    </a:lnTo>
                    <a:lnTo>
                      <a:pt x="475" y="1068"/>
                    </a:lnTo>
                    <a:lnTo>
                      <a:pt x="464" y="1102"/>
                    </a:lnTo>
                    <a:lnTo>
                      <a:pt x="444" y="1140"/>
                    </a:lnTo>
                    <a:lnTo>
                      <a:pt x="402" y="1158"/>
                    </a:lnTo>
                    <a:lnTo>
                      <a:pt x="321" y="1131"/>
                    </a:lnTo>
                    <a:lnTo>
                      <a:pt x="233" y="1088"/>
                    </a:lnTo>
                    <a:lnTo>
                      <a:pt x="108" y="1083"/>
                    </a:lnTo>
                    <a:lnTo>
                      <a:pt x="31" y="1097"/>
                    </a:lnTo>
                    <a:lnTo>
                      <a:pt x="0" y="1073"/>
                    </a:lnTo>
                    <a:lnTo>
                      <a:pt x="0" y="1040"/>
                    </a:lnTo>
                    <a:lnTo>
                      <a:pt x="42" y="1002"/>
                    </a:lnTo>
                    <a:lnTo>
                      <a:pt x="108" y="941"/>
                    </a:lnTo>
                    <a:lnTo>
                      <a:pt x="227" y="784"/>
                    </a:lnTo>
                    <a:lnTo>
                      <a:pt x="279" y="646"/>
                    </a:lnTo>
                    <a:lnTo>
                      <a:pt x="295" y="513"/>
                    </a:lnTo>
                    <a:lnTo>
                      <a:pt x="288" y="442"/>
                    </a:lnTo>
                    <a:lnTo>
                      <a:pt x="248" y="314"/>
                    </a:lnTo>
                    <a:lnTo>
                      <a:pt x="139" y="176"/>
                    </a:lnTo>
                    <a:lnTo>
                      <a:pt x="62" y="105"/>
                    </a:lnTo>
                    <a:lnTo>
                      <a:pt x="88" y="134"/>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5" name="Freeform 6"/>
              <p:cNvSpPr>
                <a:spLocks/>
              </p:cNvSpPr>
              <p:nvPr/>
            </p:nvSpPr>
            <p:spPr bwMode="auto">
              <a:xfrm>
                <a:off x="3754" y="3084"/>
                <a:ext cx="475" cy="1235"/>
              </a:xfrm>
              <a:custGeom>
                <a:avLst/>
                <a:gdLst>
                  <a:gd name="T0" fmla="*/ 247 w 475"/>
                  <a:gd name="T1" fmla="*/ 222 h 1235"/>
                  <a:gd name="T2" fmla="*/ 319 w 475"/>
                  <a:gd name="T3" fmla="*/ 97 h 1235"/>
                  <a:gd name="T4" fmla="*/ 388 w 475"/>
                  <a:gd name="T5" fmla="*/ 0 h 1235"/>
                  <a:gd name="T6" fmla="*/ 439 w 475"/>
                  <a:gd name="T7" fmla="*/ 0 h 1235"/>
                  <a:gd name="T8" fmla="*/ 470 w 475"/>
                  <a:gd name="T9" fmla="*/ 40 h 1235"/>
                  <a:gd name="T10" fmla="*/ 475 w 475"/>
                  <a:gd name="T11" fmla="*/ 106 h 1235"/>
                  <a:gd name="T12" fmla="*/ 432 w 475"/>
                  <a:gd name="T13" fmla="*/ 156 h 1235"/>
                  <a:gd name="T14" fmla="*/ 358 w 475"/>
                  <a:gd name="T15" fmla="*/ 217 h 1235"/>
                  <a:gd name="T16" fmla="*/ 298 w 475"/>
                  <a:gd name="T17" fmla="*/ 288 h 1235"/>
                  <a:gd name="T18" fmla="*/ 237 w 475"/>
                  <a:gd name="T19" fmla="*/ 386 h 1235"/>
                  <a:gd name="T20" fmla="*/ 211 w 475"/>
                  <a:gd name="T21" fmla="*/ 453 h 1235"/>
                  <a:gd name="T22" fmla="*/ 187 w 475"/>
                  <a:gd name="T23" fmla="*/ 537 h 1235"/>
                  <a:gd name="T24" fmla="*/ 182 w 475"/>
                  <a:gd name="T25" fmla="*/ 645 h 1235"/>
                  <a:gd name="T26" fmla="*/ 190 w 475"/>
                  <a:gd name="T27" fmla="*/ 742 h 1235"/>
                  <a:gd name="T28" fmla="*/ 220 w 475"/>
                  <a:gd name="T29" fmla="*/ 862 h 1235"/>
                  <a:gd name="T30" fmla="*/ 276 w 475"/>
                  <a:gd name="T31" fmla="*/ 968 h 1235"/>
                  <a:gd name="T32" fmla="*/ 324 w 475"/>
                  <a:gd name="T33" fmla="*/ 1031 h 1235"/>
                  <a:gd name="T34" fmla="*/ 353 w 475"/>
                  <a:gd name="T35" fmla="*/ 1075 h 1235"/>
                  <a:gd name="T36" fmla="*/ 358 w 475"/>
                  <a:gd name="T37" fmla="*/ 1110 h 1235"/>
                  <a:gd name="T38" fmla="*/ 331 w 475"/>
                  <a:gd name="T39" fmla="*/ 1124 h 1235"/>
                  <a:gd name="T40" fmla="*/ 271 w 475"/>
                  <a:gd name="T41" fmla="*/ 1132 h 1235"/>
                  <a:gd name="T42" fmla="*/ 182 w 475"/>
                  <a:gd name="T43" fmla="*/ 1159 h 1235"/>
                  <a:gd name="T44" fmla="*/ 113 w 475"/>
                  <a:gd name="T45" fmla="*/ 1194 h 1235"/>
                  <a:gd name="T46" fmla="*/ 69 w 475"/>
                  <a:gd name="T47" fmla="*/ 1235 h 1235"/>
                  <a:gd name="T48" fmla="*/ 31 w 475"/>
                  <a:gd name="T49" fmla="*/ 1226 h 1235"/>
                  <a:gd name="T50" fmla="*/ 0 w 475"/>
                  <a:gd name="T51" fmla="*/ 1178 h 1235"/>
                  <a:gd name="T52" fmla="*/ 0 w 475"/>
                  <a:gd name="T53" fmla="*/ 1137 h 1235"/>
                  <a:gd name="T54" fmla="*/ 69 w 475"/>
                  <a:gd name="T55" fmla="*/ 1101 h 1235"/>
                  <a:gd name="T56" fmla="*/ 187 w 475"/>
                  <a:gd name="T57" fmla="*/ 1079 h 1235"/>
                  <a:gd name="T58" fmla="*/ 293 w 475"/>
                  <a:gd name="T59" fmla="*/ 1066 h 1235"/>
                  <a:gd name="T60" fmla="*/ 247 w 475"/>
                  <a:gd name="T61" fmla="*/ 1018 h 1235"/>
                  <a:gd name="T62" fmla="*/ 216 w 475"/>
                  <a:gd name="T63" fmla="*/ 955 h 1235"/>
                  <a:gd name="T64" fmla="*/ 177 w 475"/>
                  <a:gd name="T65" fmla="*/ 866 h 1235"/>
                  <a:gd name="T66" fmla="*/ 134 w 475"/>
                  <a:gd name="T67" fmla="*/ 773 h 1235"/>
                  <a:gd name="T68" fmla="*/ 122 w 475"/>
                  <a:gd name="T69" fmla="*/ 658 h 1235"/>
                  <a:gd name="T70" fmla="*/ 117 w 475"/>
                  <a:gd name="T71" fmla="*/ 546 h 1235"/>
                  <a:gd name="T72" fmla="*/ 147 w 475"/>
                  <a:gd name="T73" fmla="*/ 439 h 1235"/>
                  <a:gd name="T74" fmla="*/ 204 w 475"/>
                  <a:gd name="T75" fmla="*/ 297 h 1235"/>
                  <a:gd name="T76" fmla="*/ 247 w 475"/>
                  <a:gd name="T77" fmla="*/ 222 h 1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75"/>
                  <a:gd name="T118" fmla="*/ 0 h 1235"/>
                  <a:gd name="T119" fmla="*/ 475 w 475"/>
                  <a:gd name="T120" fmla="*/ 1235 h 1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75" h="1235">
                    <a:moveTo>
                      <a:pt x="247" y="222"/>
                    </a:moveTo>
                    <a:lnTo>
                      <a:pt x="319" y="97"/>
                    </a:lnTo>
                    <a:lnTo>
                      <a:pt x="388" y="0"/>
                    </a:lnTo>
                    <a:lnTo>
                      <a:pt x="439" y="0"/>
                    </a:lnTo>
                    <a:lnTo>
                      <a:pt x="470" y="40"/>
                    </a:lnTo>
                    <a:lnTo>
                      <a:pt x="475" y="106"/>
                    </a:lnTo>
                    <a:lnTo>
                      <a:pt x="432" y="156"/>
                    </a:lnTo>
                    <a:lnTo>
                      <a:pt x="358" y="217"/>
                    </a:lnTo>
                    <a:lnTo>
                      <a:pt x="298" y="288"/>
                    </a:lnTo>
                    <a:lnTo>
                      <a:pt x="237" y="386"/>
                    </a:lnTo>
                    <a:lnTo>
                      <a:pt x="211" y="453"/>
                    </a:lnTo>
                    <a:lnTo>
                      <a:pt x="187" y="537"/>
                    </a:lnTo>
                    <a:lnTo>
                      <a:pt x="182" y="645"/>
                    </a:lnTo>
                    <a:lnTo>
                      <a:pt x="190" y="742"/>
                    </a:lnTo>
                    <a:lnTo>
                      <a:pt x="220" y="862"/>
                    </a:lnTo>
                    <a:lnTo>
                      <a:pt x="276" y="968"/>
                    </a:lnTo>
                    <a:lnTo>
                      <a:pt x="324" y="1031"/>
                    </a:lnTo>
                    <a:lnTo>
                      <a:pt x="353" y="1075"/>
                    </a:lnTo>
                    <a:lnTo>
                      <a:pt x="358" y="1110"/>
                    </a:lnTo>
                    <a:lnTo>
                      <a:pt x="331" y="1124"/>
                    </a:lnTo>
                    <a:lnTo>
                      <a:pt x="271" y="1132"/>
                    </a:lnTo>
                    <a:lnTo>
                      <a:pt x="182" y="1159"/>
                    </a:lnTo>
                    <a:lnTo>
                      <a:pt x="113" y="1194"/>
                    </a:lnTo>
                    <a:lnTo>
                      <a:pt x="69" y="1235"/>
                    </a:lnTo>
                    <a:lnTo>
                      <a:pt x="31" y="1226"/>
                    </a:lnTo>
                    <a:lnTo>
                      <a:pt x="0" y="1178"/>
                    </a:lnTo>
                    <a:lnTo>
                      <a:pt x="0" y="1137"/>
                    </a:lnTo>
                    <a:lnTo>
                      <a:pt x="69" y="1101"/>
                    </a:lnTo>
                    <a:lnTo>
                      <a:pt x="187" y="1079"/>
                    </a:lnTo>
                    <a:lnTo>
                      <a:pt x="293" y="1066"/>
                    </a:lnTo>
                    <a:lnTo>
                      <a:pt x="247" y="1018"/>
                    </a:lnTo>
                    <a:lnTo>
                      <a:pt x="216" y="955"/>
                    </a:lnTo>
                    <a:lnTo>
                      <a:pt x="177" y="866"/>
                    </a:lnTo>
                    <a:lnTo>
                      <a:pt x="134" y="773"/>
                    </a:lnTo>
                    <a:lnTo>
                      <a:pt x="122" y="658"/>
                    </a:lnTo>
                    <a:lnTo>
                      <a:pt x="117" y="546"/>
                    </a:lnTo>
                    <a:lnTo>
                      <a:pt x="147" y="439"/>
                    </a:lnTo>
                    <a:lnTo>
                      <a:pt x="204" y="297"/>
                    </a:lnTo>
                    <a:lnTo>
                      <a:pt x="247" y="222"/>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6" name="Freeform 7"/>
              <p:cNvSpPr>
                <a:spLocks/>
              </p:cNvSpPr>
              <p:nvPr/>
            </p:nvSpPr>
            <p:spPr bwMode="auto">
              <a:xfrm>
                <a:off x="4463" y="144"/>
                <a:ext cx="764" cy="2360"/>
              </a:xfrm>
              <a:custGeom>
                <a:avLst/>
                <a:gdLst>
                  <a:gd name="T0" fmla="*/ 15 w 764"/>
                  <a:gd name="T1" fmla="*/ 2262 h 1400"/>
                  <a:gd name="T2" fmla="*/ 0 w 764"/>
                  <a:gd name="T3" fmla="*/ 2163 h 1400"/>
                  <a:gd name="T4" fmla="*/ 24 w 764"/>
                  <a:gd name="T5" fmla="*/ 2087 h 1400"/>
                  <a:gd name="T6" fmla="*/ 88 w 764"/>
                  <a:gd name="T7" fmla="*/ 2011 h 1400"/>
                  <a:gd name="T8" fmla="*/ 208 w 764"/>
                  <a:gd name="T9" fmla="*/ 1868 h 1400"/>
                  <a:gd name="T10" fmla="*/ 353 w 764"/>
                  <a:gd name="T11" fmla="*/ 1649 h 1400"/>
                  <a:gd name="T12" fmla="*/ 431 w 764"/>
                  <a:gd name="T13" fmla="*/ 1451 h 1400"/>
                  <a:gd name="T14" fmla="*/ 467 w 764"/>
                  <a:gd name="T15" fmla="*/ 1344 h 1400"/>
                  <a:gd name="T16" fmla="*/ 504 w 764"/>
                  <a:gd name="T17" fmla="*/ 1054 h 1400"/>
                  <a:gd name="T18" fmla="*/ 497 w 764"/>
                  <a:gd name="T19" fmla="*/ 652 h 1400"/>
                  <a:gd name="T20" fmla="*/ 482 w 764"/>
                  <a:gd name="T21" fmla="*/ 455 h 1400"/>
                  <a:gd name="T22" fmla="*/ 473 w 764"/>
                  <a:gd name="T23" fmla="*/ 379 h 1400"/>
                  <a:gd name="T24" fmla="*/ 326 w 764"/>
                  <a:gd name="T25" fmla="*/ 273 h 1400"/>
                  <a:gd name="T26" fmla="*/ 322 w 764"/>
                  <a:gd name="T27" fmla="*/ 234 h 1400"/>
                  <a:gd name="T28" fmla="*/ 337 w 764"/>
                  <a:gd name="T29" fmla="*/ 212 h 1400"/>
                  <a:gd name="T30" fmla="*/ 473 w 764"/>
                  <a:gd name="T31" fmla="*/ 273 h 1400"/>
                  <a:gd name="T32" fmla="*/ 504 w 764"/>
                  <a:gd name="T33" fmla="*/ 258 h 1400"/>
                  <a:gd name="T34" fmla="*/ 420 w 764"/>
                  <a:gd name="T35" fmla="*/ 30 h 1400"/>
                  <a:gd name="T36" fmla="*/ 431 w 764"/>
                  <a:gd name="T37" fmla="*/ 0 h 1400"/>
                  <a:gd name="T38" fmla="*/ 462 w 764"/>
                  <a:gd name="T39" fmla="*/ 8 h 1400"/>
                  <a:gd name="T40" fmla="*/ 539 w 764"/>
                  <a:gd name="T41" fmla="*/ 206 h 1400"/>
                  <a:gd name="T42" fmla="*/ 561 w 764"/>
                  <a:gd name="T43" fmla="*/ 212 h 1400"/>
                  <a:gd name="T44" fmla="*/ 602 w 764"/>
                  <a:gd name="T45" fmla="*/ 8 h 1400"/>
                  <a:gd name="T46" fmla="*/ 628 w 764"/>
                  <a:gd name="T47" fmla="*/ 0 h 1400"/>
                  <a:gd name="T48" fmla="*/ 639 w 764"/>
                  <a:gd name="T49" fmla="*/ 37 h 1400"/>
                  <a:gd name="T50" fmla="*/ 607 w 764"/>
                  <a:gd name="T51" fmla="*/ 258 h 1400"/>
                  <a:gd name="T52" fmla="*/ 618 w 764"/>
                  <a:gd name="T53" fmla="*/ 290 h 1400"/>
                  <a:gd name="T54" fmla="*/ 742 w 764"/>
                  <a:gd name="T55" fmla="*/ 258 h 1400"/>
                  <a:gd name="T56" fmla="*/ 764 w 764"/>
                  <a:gd name="T57" fmla="*/ 273 h 1400"/>
                  <a:gd name="T58" fmla="*/ 758 w 764"/>
                  <a:gd name="T59" fmla="*/ 312 h 1400"/>
                  <a:gd name="T60" fmla="*/ 591 w 764"/>
                  <a:gd name="T61" fmla="*/ 373 h 1400"/>
                  <a:gd name="T62" fmla="*/ 576 w 764"/>
                  <a:gd name="T63" fmla="*/ 403 h 1400"/>
                  <a:gd name="T64" fmla="*/ 561 w 764"/>
                  <a:gd name="T65" fmla="*/ 539 h 1400"/>
                  <a:gd name="T66" fmla="*/ 561 w 764"/>
                  <a:gd name="T67" fmla="*/ 737 h 1400"/>
                  <a:gd name="T68" fmla="*/ 565 w 764"/>
                  <a:gd name="T69" fmla="*/ 1025 h 1400"/>
                  <a:gd name="T70" fmla="*/ 561 w 764"/>
                  <a:gd name="T71" fmla="*/ 1291 h 1400"/>
                  <a:gd name="T72" fmla="*/ 550 w 764"/>
                  <a:gd name="T73" fmla="*/ 1411 h 1400"/>
                  <a:gd name="T74" fmla="*/ 467 w 764"/>
                  <a:gd name="T75" fmla="*/ 1601 h 1400"/>
                  <a:gd name="T76" fmla="*/ 374 w 764"/>
                  <a:gd name="T77" fmla="*/ 1799 h 1400"/>
                  <a:gd name="T78" fmla="*/ 274 w 764"/>
                  <a:gd name="T79" fmla="*/ 2011 h 1400"/>
                  <a:gd name="T80" fmla="*/ 191 w 764"/>
                  <a:gd name="T81" fmla="*/ 2215 h 1400"/>
                  <a:gd name="T82" fmla="*/ 134 w 764"/>
                  <a:gd name="T83" fmla="*/ 2330 h 1400"/>
                  <a:gd name="T84" fmla="*/ 51 w 764"/>
                  <a:gd name="T85" fmla="*/ 2360 h 1400"/>
                  <a:gd name="T86" fmla="*/ 15 w 764"/>
                  <a:gd name="T87" fmla="*/ 2262 h 14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4"/>
                  <a:gd name="T133" fmla="*/ 0 h 1400"/>
                  <a:gd name="T134" fmla="*/ 764 w 764"/>
                  <a:gd name="T135" fmla="*/ 1400 h 14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4" h="1400">
                    <a:moveTo>
                      <a:pt x="15" y="1342"/>
                    </a:moveTo>
                    <a:lnTo>
                      <a:pt x="0" y="1283"/>
                    </a:lnTo>
                    <a:lnTo>
                      <a:pt x="24" y="1238"/>
                    </a:lnTo>
                    <a:lnTo>
                      <a:pt x="88" y="1193"/>
                    </a:lnTo>
                    <a:lnTo>
                      <a:pt x="208" y="1108"/>
                    </a:lnTo>
                    <a:lnTo>
                      <a:pt x="353" y="978"/>
                    </a:lnTo>
                    <a:lnTo>
                      <a:pt x="431" y="861"/>
                    </a:lnTo>
                    <a:lnTo>
                      <a:pt x="467" y="797"/>
                    </a:lnTo>
                    <a:lnTo>
                      <a:pt x="504" y="625"/>
                    </a:lnTo>
                    <a:lnTo>
                      <a:pt x="497" y="387"/>
                    </a:lnTo>
                    <a:lnTo>
                      <a:pt x="482" y="270"/>
                    </a:lnTo>
                    <a:lnTo>
                      <a:pt x="473" y="225"/>
                    </a:lnTo>
                    <a:lnTo>
                      <a:pt x="326" y="162"/>
                    </a:lnTo>
                    <a:lnTo>
                      <a:pt x="322" y="139"/>
                    </a:lnTo>
                    <a:lnTo>
                      <a:pt x="337" y="126"/>
                    </a:lnTo>
                    <a:lnTo>
                      <a:pt x="473" y="162"/>
                    </a:lnTo>
                    <a:lnTo>
                      <a:pt x="504" y="153"/>
                    </a:lnTo>
                    <a:lnTo>
                      <a:pt x="420" y="18"/>
                    </a:lnTo>
                    <a:lnTo>
                      <a:pt x="431" y="0"/>
                    </a:lnTo>
                    <a:lnTo>
                      <a:pt x="462" y="5"/>
                    </a:lnTo>
                    <a:lnTo>
                      <a:pt x="539" y="122"/>
                    </a:lnTo>
                    <a:lnTo>
                      <a:pt x="561" y="126"/>
                    </a:lnTo>
                    <a:lnTo>
                      <a:pt x="602" y="5"/>
                    </a:lnTo>
                    <a:lnTo>
                      <a:pt x="628" y="0"/>
                    </a:lnTo>
                    <a:lnTo>
                      <a:pt x="639" y="22"/>
                    </a:lnTo>
                    <a:lnTo>
                      <a:pt x="607" y="153"/>
                    </a:lnTo>
                    <a:lnTo>
                      <a:pt x="618" y="172"/>
                    </a:lnTo>
                    <a:lnTo>
                      <a:pt x="742" y="153"/>
                    </a:lnTo>
                    <a:lnTo>
                      <a:pt x="764" y="162"/>
                    </a:lnTo>
                    <a:lnTo>
                      <a:pt x="758" y="185"/>
                    </a:lnTo>
                    <a:lnTo>
                      <a:pt x="591" y="221"/>
                    </a:lnTo>
                    <a:lnTo>
                      <a:pt x="576" y="239"/>
                    </a:lnTo>
                    <a:lnTo>
                      <a:pt x="561" y="320"/>
                    </a:lnTo>
                    <a:lnTo>
                      <a:pt x="561" y="437"/>
                    </a:lnTo>
                    <a:lnTo>
                      <a:pt x="565" y="608"/>
                    </a:lnTo>
                    <a:lnTo>
                      <a:pt x="561" y="766"/>
                    </a:lnTo>
                    <a:lnTo>
                      <a:pt x="550" y="837"/>
                    </a:lnTo>
                    <a:lnTo>
                      <a:pt x="467" y="950"/>
                    </a:lnTo>
                    <a:lnTo>
                      <a:pt x="374" y="1067"/>
                    </a:lnTo>
                    <a:lnTo>
                      <a:pt x="274" y="1193"/>
                    </a:lnTo>
                    <a:lnTo>
                      <a:pt x="191" y="1314"/>
                    </a:lnTo>
                    <a:lnTo>
                      <a:pt x="134" y="1382"/>
                    </a:lnTo>
                    <a:lnTo>
                      <a:pt x="51" y="1400"/>
                    </a:lnTo>
                    <a:lnTo>
                      <a:pt x="15" y="1342"/>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7" name="Freeform 8"/>
              <p:cNvSpPr>
                <a:spLocks/>
              </p:cNvSpPr>
              <p:nvPr/>
            </p:nvSpPr>
            <p:spPr bwMode="auto">
              <a:xfrm>
                <a:off x="3314" y="2262"/>
                <a:ext cx="795" cy="1147"/>
              </a:xfrm>
              <a:custGeom>
                <a:avLst/>
                <a:gdLst>
                  <a:gd name="T0" fmla="*/ 576 w 795"/>
                  <a:gd name="T1" fmla="*/ 112 h 1147"/>
                  <a:gd name="T2" fmla="*/ 659 w 795"/>
                  <a:gd name="T3" fmla="*/ 30 h 1147"/>
                  <a:gd name="T4" fmla="*/ 711 w 795"/>
                  <a:gd name="T5" fmla="*/ 0 h 1147"/>
                  <a:gd name="T6" fmla="*/ 753 w 795"/>
                  <a:gd name="T7" fmla="*/ 5 h 1147"/>
                  <a:gd name="T8" fmla="*/ 795 w 795"/>
                  <a:gd name="T9" fmla="*/ 30 h 1147"/>
                  <a:gd name="T10" fmla="*/ 795 w 795"/>
                  <a:gd name="T11" fmla="*/ 81 h 1147"/>
                  <a:gd name="T12" fmla="*/ 784 w 795"/>
                  <a:gd name="T13" fmla="*/ 152 h 1147"/>
                  <a:gd name="T14" fmla="*/ 753 w 795"/>
                  <a:gd name="T15" fmla="*/ 203 h 1147"/>
                  <a:gd name="T16" fmla="*/ 716 w 795"/>
                  <a:gd name="T17" fmla="*/ 224 h 1147"/>
                  <a:gd name="T18" fmla="*/ 637 w 795"/>
                  <a:gd name="T19" fmla="*/ 255 h 1147"/>
                  <a:gd name="T20" fmla="*/ 539 w 795"/>
                  <a:gd name="T21" fmla="*/ 327 h 1147"/>
                  <a:gd name="T22" fmla="*/ 436 w 795"/>
                  <a:gd name="T23" fmla="*/ 438 h 1147"/>
                  <a:gd name="T24" fmla="*/ 394 w 795"/>
                  <a:gd name="T25" fmla="*/ 529 h 1147"/>
                  <a:gd name="T26" fmla="*/ 337 w 795"/>
                  <a:gd name="T27" fmla="*/ 637 h 1147"/>
                  <a:gd name="T28" fmla="*/ 306 w 795"/>
                  <a:gd name="T29" fmla="*/ 718 h 1147"/>
                  <a:gd name="T30" fmla="*/ 265 w 795"/>
                  <a:gd name="T31" fmla="*/ 820 h 1147"/>
                  <a:gd name="T32" fmla="*/ 248 w 795"/>
                  <a:gd name="T33" fmla="*/ 897 h 1147"/>
                  <a:gd name="T34" fmla="*/ 265 w 795"/>
                  <a:gd name="T35" fmla="*/ 973 h 1147"/>
                  <a:gd name="T36" fmla="*/ 300 w 795"/>
                  <a:gd name="T37" fmla="*/ 1034 h 1147"/>
                  <a:gd name="T38" fmla="*/ 315 w 795"/>
                  <a:gd name="T39" fmla="*/ 1054 h 1147"/>
                  <a:gd name="T40" fmla="*/ 306 w 795"/>
                  <a:gd name="T41" fmla="*/ 1075 h 1147"/>
                  <a:gd name="T42" fmla="*/ 289 w 795"/>
                  <a:gd name="T43" fmla="*/ 1080 h 1147"/>
                  <a:gd name="T44" fmla="*/ 228 w 795"/>
                  <a:gd name="T45" fmla="*/ 978 h 1147"/>
                  <a:gd name="T46" fmla="*/ 212 w 795"/>
                  <a:gd name="T47" fmla="*/ 988 h 1147"/>
                  <a:gd name="T48" fmla="*/ 228 w 795"/>
                  <a:gd name="T49" fmla="*/ 1116 h 1147"/>
                  <a:gd name="T50" fmla="*/ 206 w 795"/>
                  <a:gd name="T51" fmla="*/ 1126 h 1147"/>
                  <a:gd name="T52" fmla="*/ 191 w 795"/>
                  <a:gd name="T53" fmla="*/ 1110 h 1147"/>
                  <a:gd name="T54" fmla="*/ 181 w 795"/>
                  <a:gd name="T55" fmla="*/ 988 h 1147"/>
                  <a:gd name="T56" fmla="*/ 160 w 795"/>
                  <a:gd name="T57" fmla="*/ 988 h 1147"/>
                  <a:gd name="T58" fmla="*/ 160 w 795"/>
                  <a:gd name="T59" fmla="*/ 1110 h 1147"/>
                  <a:gd name="T60" fmla="*/ 144 w 795"/>
                  <a:gd name="T61" fmla="*/ 1147 h 1147"/>
                  <a:gd name="T62" fmla="*/ 118 w 795"/>
                  <a:gd name="T63" fmla="*/ 1126 h 1147"/>
                  <a:gd name="T64" fmla="*/ 140 w 795"/>
                  <a:gd name="T65" fmla="*/ 937 h 1147"/>
                  <a:gd name="T66" fmla="*/ 129 w 795"/>
                  <a:gd name="T67" fmla="*/ 922 h 1147"/>
                  <a:gd name="T68" fmla="*/ 72 w 795"/>
                  <a:gd name="T69" fmla="*/ 932 h 1147"/>
                  <a:gd name="T70" fmla="*/ 9 w 795"/>
                  <a:gd name="T71" fmla="*/ 922 h 1147"/>
                  <a:gd name="T72" fmla="*/ 0 w 795"/>
                  <a:gd name="T73" fmla="*/ 892 h 1147"/>
                  <a:gd name="T74" fmla="*/ 46 w 795"/>
                  <a:gd name="T75" fmla="*/ 897 h 1147"/>
                  <a:gd name="T76" fmla="*/ 107 w 795"/>
                  <a:gd name="T77" fmla="*/ 892 h 1147"/>
                  <a:gd name="T78" fmla="*/ 171 w 795"/>
                  <a:gd name="T79" fmla="*/ 850 h 1147"/>
                  <a:gd name="T80" fmla="*/ 265 w 795"/>
                  <a:gd name="T81" fmla="*/ 667 h 1147"/>
                  <a:gd name="T82" fmla="*/ 322 w 795"/>
                  <a:gd name="T83" fmla="*/ 519 h 1147"/>
                  <a:gd name="T84" fmla="*/ 372 w 795"/>
                  <a:gd name="T85" fmla="*/ 412 h 1147"/>
                  <a:gd name="T86" fmla="*/ 436 w 795"/>
                  <a:gd name="T87" fmla="*/ 316 h 1147"/>
                  <a:gd name="T88" fmla="*/ 503 w 795"/>
                  <a:gd name="T89" fmla="*/ 213 h 1147"/>
                  <a:gd name="T90" fmla="*/ 545 w 795"/>
                  <a:gd name="T91" fmla="*/ 147 h 1147"/>
                  <a:gd name="T92" fmla="*/ 576 w 795"/>
                  <a:gd name="T93" fmla="*/ 112 h 11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95"/>
                  <a:gd name="T142" fmla="*/ 0 h 1147"/>
                  <a:gd name="T143" fmla="*/ 795 w 795"/>
                  <a:gd name="T144" fmla="*/ 1147 h 11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95" h="1147">
                    <a:moveTo>
                      <a:pt x="576" y="112"/>
                    </a:moveTo>
                    <a:lnTo>
                      <a:pt x="659" y="30"/>
                    </a:lnTo>
                    <a:lnTo>
                      <a:pt x="711" y="0"/>
                    </a:lnTo>
                    <a:lnTo>
                      <a:pt x="753" y="5"/>
                    </a:lnTo>
                    <a:lnTo>
                      <a:pt x="795" y="30"/>
                    </a:lnTo>
                    <a:lnTo>
                      <a:pt x="795" y="81"/>
                    </a:lnTo>
                    <a:lnTo>
                      <a:pt x="784" y="152"/>
                    </a:lnTo>
                    <a:lnTo>
                      <a:pt x="753" y="203"/>
                    </a:lnTo>
                    <a:lnTo>
                      <a:pt x="716" y="224"/>
                    </a:lnTo>
                    <a:lnTo>
                      <a:pt x="637" y="255"/>
                    </a:lnTo>
                    <a:lnTo>
                      <a:pt x="539" y="327"/>
                    </a:lnTo>
                    <a:lnTo>
                      <a:pt x="436" y="438"/>
                    </a:lnTo>
                    <a:lnTo>
                      <a:pt x="394" y="529"/>
                    </a:lnTo>
                    <a:lnTo>
                      <a:pt x="337" y="637"/>
                    </a:lnTo>
                    <a:lnTo>
                      <a:pt x="306" y="718"/>
                    </a:lnTo>
                    <a:lnTo>
                      <a:pt x="265" y="820"/>
                    </a:lnTo>
                    <a:lnTo>
                      <a:pt x="248" y="897"/>
                    </a:lnTo>
                    <a:lnTo>
                      <a:pt x="265" y="973"/>
                    </a:lnTo>
                    <a:lnTo>
                      <a:pt x="300" y="1034"/>
                    </a:lnTo>
                    <a:lnTo>
                      <a:pt x="315" y="1054"/>
                    </a:lnTo>
                    <a:lnTo>
                      <a:pt x="306" y="1075"/>
                    </a:lnTo>
                    <a:lnTo>
                      <a:pt x="289" y="1080"/>
                    </a:lnTo>
                    <a:lnTo>
                      <a:pt x="228" y="978"/>
                    </a:lnTo>
                    <a:lnTo>
                      <a:pt x="212" y="988"/>
                    </a:lnTo>
                    <a:lnTo>
                      <a:pt x="228" y="1116"/>
                    </a:lnTo>
                    <a:lnTo>
                      <a:pt x="206" y="1126"/>
                    </a:lnTo>
                    <a:lnTo>
                      <a:pt x="191" y="1110"/>
                    </a:lnTo>
                    <a:lnTo>
                      <a:pt x="181" y="988"/>
                    </a:lnTo>
                    <a:lnTo>
                      <a:pt x="160" y="988"/>
                    </a:lnTo>
                    <a:lnTo>
                      <a:pt x="160" y="1110"/>
                    </a:lnTo>
                    <a:lnTo>
                      <a:pt x="144" y="1147"/>
                    </a:lnTo>
                    <a:lnTo>
                      <a:pt x="118" y="1126"/>
                    </a:lnTo>
                    <a:lnTo>
                      <a:pt x="140" y="937"/>
                    </a:lnTo>
                    <a:lnTo>
                      <a:pt x="129" y="922"/>
                    </a:lnTo>
                    <a:lnTo>
                      <a:pt x="72" y="932"/>
                    </a:lnTo>
                    <a:lnTo>
                      <a:pt x="9" y="922"/>
                    </a:lnTo>
                    <a:lnTo>
                      <a:pt x="0" y="892"/>
                    </a:lnTo>
                    <a:lnTo>
                      <a:pt x="46" y="897"/>
                    </a:lnTo>
                    <a:lnTo>
                      <a:pt x="107" y="892"/>
                    </a:lnTo>
                    <a:lnTo>
                      <a:pt x="171" y="850"/>
                    </a:lnTo>
                    <a:lnTo>
                      <a:pt x="265" y="667"/>
                    </a:lnTo>
                    <a:lnTo>
                      <a:pt x="322" y="519"/>
                    </a:lnTo>
                    <a:lnTo>
                      <a:pt x="372" y="412"/>
                    </a:lnTo>
                    <a:lnTo>
                      <a:pt x="436" y="316"/>
                    </a:lnTo>
                    <a:lnTo>
                      <a:pt x="503" y="213"/>
                    </a:lnTo>
                    <a:lnTo>
                      <a:pt x="545" y="147"/>
                    </a:lnTo>
                    <a:lnTo>
                      <a:pt x="576" y="112"/>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pSp>
      <p:sp>
        <p:nvSpPr>
          <p:cNvPr id="3075" name="AutoShape 9"/>
          <p:cNvSpPr>
            <a:spLocks noChangeArrowheads="1"/>
          </p:cNvSpPr>
          <p:nvPr/>
        </p:nvSpPr>
        <p:spPr bwMode="auto">
          <a:xfrm>
            <a:off x="304800" y="457200"/>
            <a:ext cx="5410200" cy="1200150"/>
          </a:xfrm>
          <a:prstGeom prst="wedgeRectCallout">
            <a:avLst>
              <a:gd name="adj1" fmla="val -53815"/>
              <a:gd name="adj2" fmla="val 75528"/>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3600">
                <a:solidFill>
                  <a:schemeClr val="tx2"/>
                </a:solidFill>
                <a:latin typeface="Times New Roman" pitchFamily="18" charset="0"/>
              </a:rPr>
              <a:t>Please feel free </a:t>
            </a:r>
          </a:p>
          <a:p>
            <a:pPr algn="ctr">
              <a:spcBef>
                <a:spcPct val="0"/>
              </a:spcBef>
            </a:pPr>
            <a:r>
              <a:rPr lang="en-US" altLang="en-US" sz="3600">
                <a:solidFill>
                  <a:schemeClr val="tx2"/>
                </a:solidFill>
                <a:latin typeface="Times New Roman" pitchFamily="18" charset="0"/>
              </a:rPr>
              <a:t>to ask questions!</a:t>
            </a:r>
            <a:endParaRPr lang="en-US" altLang="en-US" sz="2400">
              <a:solidFill>
                <a:schemeClr val="tx2"/>
              </a:solidFill>
              <a:latin typeface="Times New Roman" pitchFamily="18" charset="0"/>
            </a:endParaRPr>
          </a:p>
        </p:txBody>
      </p:sp>
      <p:sp>
        <p:nvSpPr>
          <p:cNvPr id="260106" name="AutoShape 10"/>
          <p:cNvSpPr>
            <a:spLocks noChangeArrowheads="1"/>
          </p:cNvSpPr>
          <p:nvPr/>
        </p:nvSpPr>
        <p:spPr bwMode="auto">
          <a:xfrm>
            <a:off x="292100" y="2057400"/>
            <a:ext cx="5410200" cy="1749425"/>
          </a:xfrm>
          <a:prstGeom prst="wedgeRectCallout">
            <a:avLst>
              <a:gd name="adj1" fmla="val -54019"/>
              <a:gd name="adj2" fmla="val 16968"/>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3600">
                <a:solidFill>
                  <a:schemeClr val="tx2"/>
                </a:solidFill>
                <a:latin typeface="Times New Roman" pitchFamily="18" charset="0"/>
              </a:rPr>
              <a:t>Please give me feedback</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so that I can better serve you.</a:t>
            </a:r>
            <a:endParaRPr lang="en-US" altLang="en-US" sz="2400">
              <a:solidFill>
                <a:schemeClr val="tx2"/>
              </a:solidFill>
              <a:latin typeface="Times New Roman" pitchFamily="18" charset="0"/>
            </a:endParaRPr>
          </a:p>
        </p:txBody>
      </p:sp>
      <p:sp>
        <p:nvSpPr>
          <p:cNvPr id="260110" name="AutoShape 14"/>
          <p:cNvSpPr>
            <a:spLocks noChangeArrowheads="1"/>
          </p:cNvSpPr>
          <p:nvPr/>
        </p:nvSpPr>
        <p:spPr bwMode="auto">
          <a:xfrm>
            <a:off x="381000" y="4117975"/>
            <a:ext cx="5410200" cy="1749425"/>
          </a:xfrm>
          <a:prstGeom prst="wedgeRectCallout">
            <a:avLst>
              <a:gd name="adj1" fmla="val -55694"/>
              <a:gd name="adj2" fmla="val -29583"/>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3600">
                <a:solidFill>
                  <a:schemeClr val="tx2"/>
                </a:solidFill>
                <a:latin typeface="Times New Roman" pitchFamily="18" charset="0"/>
              </a:rPr>
              <a:t>Thanks for the feedback that you have given me already.</a:t>
            </a:r>
            <a:endParaRPr lang="en-US" altLang="en-US" sz="2400">
              <a:solidFill>
                <a:schemeClr val="tx2"/>
              </a:solidFill>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60106"/>
                                        </p:tgtEl>
                                        <p:attrNameLst>
                                          <p:attrName>style.visibility</p:attrName>
                                        </p:attrNameLst>
                                      </p:cBhvr>
                                      <p:to>
                                        <p:strVal val="visible"/>
                                      </p:to>
                                    </p:set>
                                    <p:anim calcmode="lin" valueType="num">
                                      <p:cBhvr additive="base">
                                        <p:cTn id="7" dur="500" fill="hold"/>
                                        <p:tgtEl>
                                          <p:spTgt spid="260106"/>
                                        </p:tgtEl>
                                        <p:attrNameLst>
                                          <p:attrName>ppt_x</p:attrName>
                                        </p:attrNameLst>
                                      </p:cBhvr>
                                      <p:tavLst>
                                        <p:tav tm="0">
                                          <p:val>
                                            <p:strVal val="0-#ppt_w/2"/>
                                          </p:val>
                                        </p:tav>
                                        <p:tav tm="100000">
                                          <p:val>
                                            <p:strVal val="#ppt_x"/>
                                          </p:val>
                                        </p:tav>
                                      </p:tavLst>
                                    </p:anim>
                                    <p:anim calcmode="lin" valueType="num">
                                      <p:cBhvr additive="base">
                                        <p:cTn id="8" dur="500" fill="hold"/>
                                        <p:tgtEl>
                                          <p:spTgt spid="26010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60110"/>
                                        </p:tgtEl>
                                        <p:attrNameLst>
                                          <p:attrName>style.visibility</p:attrName>
                                        </p:attrNameLst>
                                      </p:cBhvr>
                                      <p:to>
                                        <p:strVal val="visible"/>
                                      </p:to>
                                    </p:set>
                                    <p:anim calcmode="lin" valueType="num">
                                      <p:cBhvr additive="base">
                                        <p:cTn id="13" dur="500" fill="hold"/>
                                        <p:tgtEl>
                                          <p:spTgt spid="260110"/>
                                        </p:tgtEl>
                                        <p:attrNameLst>
                                          <p:attrName>ppt_x</p:attrName>
                                        </p:attrNameLst>
                                      </p:cBhvr>
                                      <p:tavLst>
                                        <p:tav tm="0">
                                          <p:val>
                                            <p:strVal val="0-#ppt_w/2"/>
                                          </p:val>
                                        </p:tav>
                                        <p:tav tm="100000">
                                          <p:val>
                                            <p:strVal val="#ppt_x"/>
                                          </p:val>
                                        </p:tav>
                                      </p:tavLst>
                                    </p:anim>
                                    <p:anim calcmode="lin" valueType="num">
                                      <p:cBhvr additive="base">
                                        <p:cTn id="14" dur="500" fill="hold"/>
                                        <p:tgtEl>
                                          <p:spTgt spid="2601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106" grpId="0" animBg="1" autoUpdateAnimBg="0"/>
      <p:bldP spid="260110" grpId="0" animBg="1"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76200" y="619125"/>
            <a:ext cx="4724400" cy="16938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Goto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a:t>
            </a:r>
            <a:r>
              <a:rPr lang="en-US" sz="2400" dirty="0" err="1">
                <a:effectLst>
                  <a:outerShdw blurRad="38100" dist="38100" dir="2700000" algn="tl">
                    <a:srgbClr val="000000"/>
                  </a:outerShdw>
                </a:effectLst>
                <a:cs typeface="+mn-cs"/>
              </a:rPr>
              <a:t>70’s</a:t>
            </a:r>
            <a:r>
              <a:rPr lang="en-US" sz="2400" dirty="0">
                <a:effectLst>
                  <a:outerShdw blurRad="38100" dist="38100" dir="2700000" algn="tl">
                    <a:srgbClr val="000000"/>
                  </a:outerShdw>
                </a:effectLst>
                <a:cs typeface="+mn-cs"/>
              </a:rPr>
              <a:t>, programs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grpSp>
        <p:nvGrpSpPr>
          <p:cNvPr id="24581" name="Group 10"/>
          <p:cNvGrpSpPr>
            <a:grpSpLocks/>
          </p:cNvGrpSpPr>
          <p:nvPr/>
        </p:nvGrpSpPr>
        <p:grpSpPr bwMode="auto">
          <a:xfrm>
            <a:off x="-762000" y="2755900"/>
            <a:ext cx="5943600" cy="1944688"/>
            <a:chOff x="-762000" y="2756118"/>
            <a:chExt cx="5943600" cy="1944782"/>
          </a:xfrm>
        </p:grpSpPr>
        <p:sp>
          <p:nvSpPr>
            <p:cNvPr id="8" name="Text Box 4"/>
            <p:cNvSpPr txBox="1">
              <a:spLocks noChangeArrowheads="1"/>
            </p:cNvSpPr>
            <p:nvPr/>
          </p:nvSpPr>
          <p:spPr bwMode="auto">
            <a:xfrm>
              <a:off x="457200" y="2756118"/>
              <a:ext cx="4724400" cy="193843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print(“Hi”)</a:t>
              </a:r>
            </a:p>
            <a:p>
              <a:pPr eaLnBrk="0" hangingPunct="0">
                <a:spcBef>
                  <a:spcPts val="0"/>
                </a:spcBef>
                <a:defRPr/>
              </a:pPr>
              <a:r>
                <a:rPr lang="en-US" sz="2400" dirty="0">
                  <a:effectLst>
                    <a:outerShdw blurRad="38100" dist="38100" dir="2700000" algn="tl">
                      <a:srgbClr val="000000"/>
                    </a:outerShdw>
                  </a:effectLst>
                  <a:cs typeface="+mn-cs"/>
                </a:rPr>
                <a:t>x = </a:t>
              </a:r>
              <a:r>
                <a:rPr lang="en-US" sz="2400" dirty="0" err="1">
                  <a:effectLst>
                    <a:outerShdw blurRad="38100" dist="38100" dir="2700000" algn="tl">
                      <a:srgbClr val="000000"/>
                    </a:outerShdw>
                  </a:effectLst>
                  <a:cs typeface="+mn-cs"/>
                </a:rPr>
                <a:t>x+1</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x&lt;10 )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a:t>
              </a:r>
            </a:p>
            <a:p>
              <a:pPr eaLnBrk="0" hangingPunct="0">
                <a:spcBef>
                  <a:spcPts val="0"/>
                </a:spcBef>
                <a:defRPr/>
              </a:pPr>
              <a:r>
                <a:rPr lang="en-US" sz="2400" dirty="0">
                  <a:effectLst>
                    <a:outerShdw blurRad="38100" dist="38100" dir="2700000" algn="tl">
                      <a:srgbClr val="000000"/>
                    </a:outerShdw>
                  </a:effectLst>
                  <a:cs typeface="+mn-cs"/>
                </a:rPr>
                <a:t>halt</a:t>
              </a:r>
            </a:p>
          </p:txBody>
        </p:sp>
        <p:sp>
          <p:nvSpPr>
            <p:cNvPr id="9" name="Text Box 4"/>
            <p:cNvSpPr txBox="1">
              <a:spLocks noChangeArrowheads="1"/>
            </p:cNvSpPr>
            <p:nvPr/>
          </p:nvSpPr>
          <p:spPr bwMode="auto">
            <a:xfrm>
              <a:off x="-762000" y="2762468"/>
              <a:ext cx="1447800" cy="1938432"/>
            </a:xfrm>
            <a:prstGeom prst="rect">
              <a:avLst/>
            </a:prstGeom>
            <a:noFill/>
            <a:ln w="38100" cap="sq">
              <a:noFill/>
              <a:miter lim="800000"/>
              <a:headEnd/>
              <a:tailEnd/>
            </a:ln>
            <a:effectLst/>
          </p:spPr>
          <p:txBody>
            <a:bodyPr lIns="274320" rIns="274320">
              <a:spAutoFit/>
            </a:bodyPr>
            <a:lstStyle/>
            <a:p>
              <a:pPr algn="r" eaLnBrk="0" hangingPunct="0">
                <a:spcBef>
                  <a:spcPts val="0"/>
                </a:spcBef>
                <a:defRPr/>
              </a:pPr>
              <a:r>
                <a:rPr lang="en-US" sz="2400" dirty="0">
                  <a:effectLst>
                    <a:outerShdw blurRad="38100" dist="38100" dir="2700000" algn="tl">
                      <a:srgbClr val="000000"/>
                    </a:outerShdw>
                  </a:effectLst>
                  <a:cs typeface="+mn-cs"/>
                </a:rPr>
                <a:t>0:</a:t>
              </a:r>
            </a:p>
            <a:p>
              <a:pPr algn="r" eaLnBrk="0" hangingPunct="0">
                <a:spcBef>
                  <a:spcPts val="0"/>
                </a:spcBef>
                <a:defRPr/>
              </a:pPr>
              <a:r>
                <a:rPr lang="en-US" sz="2400" dirty="0">
                  <a:effectLst>
                    <a:outerShdw blurRad="38100" dist="38100" dir="2700000" algn="tl">
                      <a:srgbClr val="000000"/>
                    </a:outerShdw>
                  </a:effectLst>
                  <a:cs typeface="+mn-cs"/>
                </a:rPr>
                <a:t>1:</a:t>
              </a:r>
            </a:p>
            <a:p>
              <a:pPr algn="r" eaLnBrk="0" hangingPunct="0">
                <a:spcBef>
                  <a:spcPts val="0"/>
                </a:spcBef>
                <a:defRPr/>
              </a:pPr>
              <a:r>
                <a:rPr lang="en-US" sz="2400" dirty="0">
                  <a:effectLst>
                    <a:outerShdw blurRad="38100" dist="38100" dir="2700000" algn="tl">
                      <a:srgbClr val="000000"/>
                    </a:outerShdw>
                  </a:effectLst>
                  <a:cs typeface="+mn-cs"/>
                </a:rPr>
                <a:t>2:</a:t>
              </a:r>
            </a:p>
            <a:p>
              <a:pPr algn="r" eaLnBrk="0" hangingPunct="0">
                <a:spcBef>
                  <a:spcPts val="0"/>
                </a:spcBef>
                <a:defRPr/>
              </a:pPr>
              <a:r>
                <a:rPr lang="en-US" sz="2400" dirty="0">
                  <a:effectLst>
                    <a:outerShdw blurRad="38100" dist="38100" dir="2700000" algn="tl">
                      <a:srgbClr val="000000"/>
                    </a:outerShdw>
                  </a:effectLst>
                  <a:cs typeface="+mn-cs"/>
                </a:rPr>
                <a:t>3:</a:t>
              </a:r>
            </a:p>
            <a:p>
              <a:pPr algn="r" eaLnBrk="0" hangingPunct="0">
                <a:spcBef>
                  <a:spcPts val="0"/>
                </a:spcBef>
                <a:defRPr/>
              </a:pPr>
              <a:r>
                <a:rPr lang="en-US" sz="2400" dirty="0">
                  <a:effectLst>
                    <a:outerShdw blurRad="38100" dist="38100" dir="2700000" algn="tl">
                      <a:srgbClr val="000000"/>
                    </a:outerShdw>
                  </a:effectLst>
                  <a:cs typeface="+mn-cs"/>
                </a:rPr>
                <a:t>4:</a:t>
              </a:r>
            </a:p>
          </p:txBody>
        </p:sp>
      </p:grpSp>
      <p:sp>
        <p:nvSpPr>
          <p:cNvPr id="12" name="Text Box 4"/>
          <p:cNvSpPr txBox="1">
            <a:spLocks noChangeArrowheads="1"/>
          </p:cNvSpPr>
          <p:nvPr/>
        </p:nvSpPr>
        <p:spPr bwMode="auto">
          <a:xfrm>
            <a:off x="4724400" y="609600"/>
            <a:ext cx="4724400" cy="243205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early </a:t>
            </a:r>
            <a:r>
              <a:rPr lang="en-US" sz="2400" dirty="0" err="1">
                <a:effectLst>
                  <a:outerShdw blurRad="38100" dist="38100" dir="2700000" algn="tl">
                    <a:srgbClr val="000000"/>
                  </a:outerShdw>
                </a:effectLst>
                <a:cs typeface="+mn-cs"/>
              </a:rPr>
              <a:t>80’s</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structured</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programming</a:t>
            </a:r>
            <a:r>
              <a:rPr lang="en-US" sz="2400" dirty="0">
                <a:effectLst>
                  <a:outerShdw blurRad="38100" dist="38100" dir="2700000" algn="tl">
                    <a:srgbClr val="000000"/>
                  </a:outerShdw>
                </a:effectLst>
                <a:cs typeface="+mn-cs"/>
              </a:rPr>
              <a:t> was enforced.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a:t>
            </a:r>
            <a:r>
              <a:rPr lang="en-US" sz="2400" dirty="0" err="1">
                <a:effectLst>
                  <a:outerShdw blurRad="38100" dist="38100" dir="2700000" algn="tl">
                    <a:srgbClr val="000000"/>
                  </a:outerShdw>
                </a:effectLst>
                <a:cs typeface="+mn-cs"/>
              </a:rPr>
              <a:t>Goto”s</a:t>
            </a:r>
            <a:r>
              <a:rPr lang="en-US" sz="2400" dirty="0">
                <a:effectLst>
                  <a:outerShdw blurRad="38100" dist="38100" dir="2700000" algn="tl">
                    <a:srgbClr val="000000"/>
                  </a:outerShdw>
                </a:effectLst>
                <a:cs typeface="+mn-cs"/>
              </a:rPr>
              <a:t> were not allowed.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Programs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rgbClr val="00FFFF"/>
                </a:solidFill>
                <a:effectLst>
                  <a:outerShdw blurRad="38100" dist="38100" dir="2700000" algn="tl">
                    <a:srgbClr val="000000"/>
                  </a:outerShdw>
                </a:effectLst>
                <a:cs typeface="+mn-cs"/>
              </a:rPr>
              <a:t>while</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sp>
        <p:nvSpPr>
          <p:cNvPr id="14" name="Text Box 4"/>
          <p:cNvSpPr txBox="1">
            <a:spLocks noChangeArrowheads="1"/>
          </p:cNvSpPr>
          <p:nvPr/>
        </p:nvSpPr>
        <p:spPr bwMode="auto">
          <a:xfrm>
            <a:off x="4724400" y="3389313"/>
            <a:ext cx="47244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solidFill>
                  <a:srgbClr val="00FFFF"/>
                </a:solidFill>
                <a:effectLst>
                  <a:outerShdw blurRad="38100" dist="38100" dir="2700000" algn="tl">
                    <a:srgbClr val="000000"/>
                  </a:outerShdw>
                </a:effectLst>
                <a:cs typeface="+mn-cs"/>
              </a:rPr>
              <a:t>for</a:t>
            </a:r>
            <a:r>
              <a:rPr lang="en-US" sz="2400" dirty="0">
                <a:effectLst>
                  <a:outerShdw blurRad="38100" dist="38100" dir="2700000" algn="tl">
                    <a:srgbClr val="000000"/>
                  </a:outerShdw>
                </a:effectLst>
                <a:cs typeface="+mn-cs"/>
              </a:rPr>
              <a:t>( x = 0; x&lt;10; ++x )</a:t>
            </a:r>
          </a:p>
          <a:p>
            <a:pPr eaLnBrk="0" hangingPunct="0">
              <a:spcBef>
                <a:spcPts val="0"/>
              </a:spcBef>
              <a:defRPr/>
            </a:pPr>
            <a:r>
              <a:rPr lang="en-US" sz="2400" dirty="0">
                <a:effectLst>
                  <a:outerShdw blurRad="38100" dist="38100" dir="2700000" algn="tl">
                    <a:srgbClr val="000000"/>
                  </a:outerShdw>
                </a:effectLst>
                <a:cs typeface="+mn-cs"/>
              </a:rPr>
              <a:t>    print(“Hi”)</a:t>
            </a:r>
          </a:p>
        </p:txBody>
      </p:sp>
      <p:cxnSp>
        <p:nvCxnSpPr>
          <p:cNvPr id="24584" name="Straight Connector 16"/>
          <p:cNvCxnSpPr>
            <a:cxnSpLocks noChangeShapeType="1"/>
          </p:cNvCxnSpPr>
          <p:nvPr/>
        </p:nvCxnSpPr>
        <p:spPr bwMode="auto">
          <a:xfrm flipV="1">
            <a:off x="4537075" y="619125"/>
            <a:ext cx="0" cy="51720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3" name="Text Box 4"/>
          <p:cNvSpPr txBox="1">
            <a:spLocks noChangeArrowheads="1"/>
          </p:cNvSpPr>
          <p:nvPr/>
        </p:nvSpPr>
        <p:spPr bwMode="auto">
          <a:xfrm>
            <a:off x="1447800" y="5951538"/>
            <a:ext cx="6934200" cy="830262"/>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Do these two models have the same power?</a:t>
            </a:r>
          </a:p>
          <a:p>
            <a:pPr algn="ctr" eaLnBrk="0" hangingPunct="0">
              <a:spcBef>
                <a:spcPts val="0"/>
              </a:spcBef>
              <a:defRPr/>
            </a:pPr>
            <a:r>
              <a:rPr lang="en-US" sz="2400" dirty="0">
                <a:effectLst>
                  <a:outerShdw blurRad="38100" dist="38100" dir="2700000" algn="tl">
                    <a:srgbClr val="000000"/>
                  </a:outerShdw>
                </a:effectLst>
                <a:cs typeface="+mn-cs"/>
              </a:rPr>
              <a:t>Can they compute the same things?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
                                            <p:txEl>
                                              <p:pRg st="1" end="1"/>
                                            </p:txEl>
                                          </p:spTgt>
                                        </p:tgtEl>
                                        <p:attrNameLst>
                                          <p:attrName>style.visibility</p:attrName>
                                        </p:attrNameLst>
                                      </p:cBhvr>
                                      <p:to>
                                        <p:strVal val="visible"/>
                                      </p:to>
                                    </p:set>
                                    <p:anim calcmode="lin" valueType="num">
                                      <p:cBhvr additive="base">
                                        <p:cTn id="13"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pic>
        <p:nvPicPr>
          <p:cNvPr id="8" name="Picture 7">
            <a:extLst>
              <a:ext uri="{FF2B5EF4-FFF2-40B4-BE49-F238E27FC236}">
                <a16:creationId xmlns:a16="http://schemas.microsoft.com/office/drawing/2014/main" id="{05014D4A-DA4E-4A35-B133-276E82FA39D6}"/>
              </a:ext>
            </a:extLst>
          </p:cNvPr>
          <p:cNvPicPr>
            <a:picLocks noChangeAspect="1"/>
          </p:cNvPicPr>
          <p:nvPr/>
        </p:nvPicPr>
        <p:blipFill>
          <a:blip r:embed="rId2"/>
          <a:stretch>
            <a:fillRect/>
          </a:stretch>
        </p:blipFill>
        <p:spPr>
          <a:xfrm>
            <a:off x="76200" y="520521"/>
            <a:ext cx="7543800" cy="2971800"/>
          </a:xfrm>
          <a:prstGeom prst="rect">
            <a:avLst/>
          </a:prstGeom>
        </p:spPr>
      </p:pic>
      <p:sp>
        <p:nvSpPr>
          <p:cNvPr id="10" name="Text Box 6">
            <a:extLst>
              <a:ext uri="{FF2B5EF4-FFF2-40B4-BE49-F238E27FC236}">
                <a16:creationId xmlns:a16="http://schemas.microsoft.com/office/drawing/2014/main" id="{95D9DBB7-2BF8-4B48-B817-FE23F9EB3429}"/>
              </a:ext>
            </a:extLst>
          </p:cNvPr>
          <p:cNvSpPr txBox="1">
            <a:spLocks noChangeArrowheads="1"/>
          </p:cNvSpPr>
          <p:nvPr/>
        </p:nvSpPr>
        <p:spPr bwMode="auto">
          <a:xfrm>
            <a:off x="101600" y="3492321"/>
            <a:ext cx="2084448"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Loop Inv 1:</a:t>
            </a:r>
          </a:p>
        </p:txBody>
      </p:sp>
      <p:graphicFrame>
        <p:nvGraphicFramePr>
          <p:cNvPr id="11" name="Table 5">
            <a:extLst>
              <a:ext uri="{FF2B5EF4-FFF2-40B4-BE49-F238E27FC236}">
                <a16:creationId xmlns:a16="http://schemas.microsoft.com/office/drawing/2014/main" id="{D1804D8C-9949-4E61-AACE-532F42980952}"/>
              </a:ext>
            </a:extLst>
          </p:cNvPr>
          <p:cNvGraphicFramePr>
            <a:graphicFrameLocks noGrp="1"/>
          </p:cNvGraphicFramePr>
          <p:nvPr/>
        </p:nvGraphicFramePr>
        <p:xfrm>
          <a:off x="2209800" y="3570038"/>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12" name="Picture 11" descr="stock-vector-yellow-submarine-vector-illustration-61484677">
            <a:extLst>
              <a:ext uri="{FF2B5EF4-FFF2-40B4-BE49-F238E27FC236}">
                <a16:creationId xmlns:a16="http://schemas.microsoft.com/office/drawing/2014/main" id="{DDAFF4E9-92AD-41C8-ACA0-E1447DF5CB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2857500" y="3978670"/>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6">
            <a:extLst>
              <a:ext uri="{FF2B5EF4-FFF2-40B4-BE49-F238E27FC236}">
                <a16:creationId xmlns:a16="http://schemas.microsoft.com/office/drawing/2014/main" id="{D0949FCB-1FB2-46CE-B503-543D35DAD420}"/>
              </a:ext>
            </a:extLst>
          </p:cNvPr>
          <p:cNvSpPr txBox="1">
            <a:spLocks noChangeArrowheads="1"/>
          </p:cNvSpPr>
          <p:nvPr/>
        </p:nvSpPr>
        <p:spPr bwMode="auto">
          <a:xfrm>
            <a:off x="3155713" y="3820732"/>
            <a:ext cx="584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r</a:t>
            </a:r>
          </a:p>
        </p:txBody>
      </p:sp>
      <p:sp>
        <p:nvSpPr>
          <p:cNvPr id="14" name="Text Box 6">
            <a:extLst>
              <a:ext uri="{FF2B5EF4-FFF2-40B4-BE49-F238E27FC236}">
                <a16:creationId xmlns:a16="http://schemas.microsoft.com/office/drawing/2014/main" id="{FEA74030-C2E3-44EE-965E-68354FFF338B}"/>
              </a:ext>
            </a:extLst>
          </p:cNvPr>
          <p:cNvSpPr txBox="1">
            <a:spLocks noChangeArrowheads="1"/>
          </p:cNvSpPr>
          <p:nvPr/>
        </p:nvSpPr>
        <p:spPr bwMode="auto">
          <a:xfrm>
            <a:off x="1715037" y="3835758"/>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cs typeface="Times New Roman" panose="02020603050405020304" pitchFamily="18" charset="0"/>
              </a:rPr>
              <a:t>-</a:t>
            </a:r>
            <a:r>
              <a:rPr lang="el-GR" altLang="en-US" sz="2400" dirty="0">
                <a:cs typeface="Times New Roman" panose="02020603050405020304" pitchFamily="18" charset="0"/>
                <a:sym typeface="Symbol" panose="05050102010706020507" pitchFamily="18" charset="2"/>
              </a:rPr>
              <a:t>∞</a:t>
            </a:r>
            <a:endParaRPr lang="en-US" sz="2400" dirty="0">
              <a:cs typeface="Times New Roman" panose="02020603050405020304" pitchFamily="18" charset="0"/>
            </a:endParaRPr>
          </a:p>
        </p:txBody>
      </p:sp>
      <p:graphicFrame>
        <p:nvGraphicFramePr>
          <p:cNvPr id="15" name="Table 5">
            <a:extLst>
              <a:ext uri="{FF2B5EF4-FFF2-40B4-BE49-F238E27FC236}">
                <a16:creationId xmlns:a16="http://schemas.microsoft.com/office/drawing/2014/main" id="{908E3438-F7CA-49CC-AB20-C1392CD3A292}"/>
              </a:ext>
            </a:extLst>
          </p:cNvPr>
          <p:cNvGraphicFramePr>
            <a:graphicFrameLocks noGrp="1"/>
          </p:cNvGraphicFramePr>
          <p:nvPr/>
        </p:nvGraphicFramePr>
        <p:xfrm>
          <a:off x="2209800" y="4368084"/>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16" name="Picture 15" descr="stock-vector-yellow-submarine-vector-illustration-61484677">
            <a:extLst>
              <a:ext uri="{FF2B5EF4-FFF2-40B4-BE49-F238E27FC236}">
                <a16:creationId xmlns:a16="http://schemas.microsoft.com/office/drawing/2014/main" id="{D4E16D51-EA92-44CE-8DBE-16181C347E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2857500" y="4776716"/>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 Box 6">
            <a:extLst>
              <a:ext uri="{FF2B5EF4-FFF2-40B4-BE49-F238E27FC236}">
                <a16:creationId xmlns:a16="http://schemas.microsoft.com/office/drawing/2014/main" id="{0ED4CB4C-3A6F-4DB7-83C3-5F9C6680ECD1}"/>
              </a:ext>
            </a:extLst>
          </p:cNvPr>
          <p:cNvSpPr txBox="1">
            <a:spLocks noChangeArrowheads="1"/>
          </p:cNvSpPr>
          <p:nvPr/>
        </p:nvSpPr>
        <p:spPr bwMode="auto">
          <a:xfrm>
            <a:off x="3695879" y="4618778"/>
            <a:ext cx="584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r</a:t>
            </a:r>
          </a:p>
        </p:txBody>
      </p:sp>
      <p:sp>
        <p:nvSpPr>
          <p:cNvPr id="18" name="Text Box 6">
            <a:extLst>
              <a:ext uri="{FF2B5EF4-FFF2-40B4-BE49-F238E27FC236}">
                <a16:creationId xmlns:a16="http://schemas.microsoft.com/office/drawing/2014/main" id="{33FADF08-7D97-4A50-8586-7E1EE2D8F5D5}"/>
              </a:ext>
            </a:extLst>
          </p:cNvPr>
          <p:cNvSpPr txBox="1">
            <a:spLocks noChangeArrowheads="1"/>
          </p:cNvSpPr>
          <p:nvPr/>
        </p:nvSpPr>
        <p:spPr bwMode="auto">
          <a:xfrm>
            <a:off x="1715037" y="4633804"/>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cs typeface="Times New Roman" panose="02020603050405020304" pitchFamily="18" charset="0"/>
              </a:rPr>
              <a:t>-</a:t>
            </a:r>
            <a:r>
              <a:rPr lang="el-GR" altLang="en-US" sz="2400" dirty="0">
                <a:cs typeface="Times New Roman" panose="02020603050405020304" pitchFamily="18" charset="0"/>
                <a:sym typeface="Symbol" panose="05050102010706020507" pitchFamily="18" charset="2"/>
              </a:rPr>
              <a:t>∞</a:t>
            </a:r>
            <a:endParaRPr lang="en-US" sz="2400" dirty="0">
              <a:cs typeface="Times New Roman" panose="02020603050405020304" pitchFamily="18" charset="0"/>
            </a:endParaRPr>
          </a:p>
        </p:txBody>
      </p:sp>
      <p:graphicFrame>
        <p:nvGraphicFramePr>
          <p:cNvPr id="19" name="Table 5">
            <a:extLst>
              <a:ext uri="{FF2B5EF4-FFF2-40B4-BE49-F238E27FC236}">
                <a16:creationId xmlns:a16="http://schemas.microsoft.com/office/drawing/2014/main" id="{20972D38-AE6E-458D-87D0-3BA28800FE56}"/>
              </a:ext>
            </a:extLst>
          </p:cNvPr>
          <p:cNvGraphicFramePr>
            <a:graphicFrameLocks noGrp="1"/>
          </p:cNvGraphicFramePr>
          <p:nvPr/>
        </p:nvGraphicFramePr>
        <p:xfrm>
          <a:off x="2209800" y="5166130"/>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20" name="Picture 19" descr="stock-vector-yellow-submarine-vector-illustration-61484677">
            <a:extLst>
              <a:ext uri="{FF2B5EF4-FFF2-40B4-BE49-F238E27FC236}">
                <a16:creationId xmlns:a16="http://schemas.microsoft.com/office/drawing/2014/main" id="{D634E860-420C-45D8-A639-B24299060A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3365142" y="557476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Text Box 6">
            <a:extLst>
              <a:ext uri="{FF2B5EF4-FFF2-40B4-BE49-F238E27FC236}">
                <a16:creationId xmlns:a16="http://schemas.microsoft.com/office/drawing/2014/main" id="{7BA8C7D3-8105-4644-B8B0-B35B9BCD8678}"/>
              </a:ext>
            </a:extLst>
          </p:cNvPr>
          <p:cNvSpPr txBox="1">
            <a:spLocks noChangeArrowheads="1"/>
          </p:cNvSpPr>
          <p:nvPr/>
        </p:nvSpPr>
        <p:spPr bwMode="auto">
          <a:xfrm>
            <a:off x="4190642" y="5416824"/>
            <a:ext cx="584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r</a:t>
            </a:r>
          </a:p>
        </p:txBody>
      </p:sp>
      <p:sp>
        <p:nvSpPr>
          <p:cNvPr id="22" name="Text Box 6">
            <a:extLst>
              <a:ext uri="{FF2B5EF4-FFF2-40B4-BE49-F238E27FC236}">
                <a16:creationId xmlns:a16="http://schemas.microsoft.com/office/drawing/2014/main" id="{065F15B3-513E-4653-9AE7-C4B3A5B2D15F}"/>
              </a:ext>
            </a:extLst>
          </p:cNvPr>
          <p:cNvSpPr txBox="1">
            <a:spLocks noChangeArrowheads="1"/>
          </p:cNvSpPr>
          <p:nvPr/>
        </p:nvSpPr>
        <p:spPr bwMode="auto">
          <a:xfrm>
            <a:off x="2323563" y="543185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cs typeface="Times New Roman" panose="02020603050405020304" pitchFamily="18" charset="0"/>
              </a:rPr>
              <a:t>2</a:t>
            </a:r>
          </a:p>
        </p:txBody>
      </p:sp>
      <p:graphicFrame>
        <p:nvGraphicFramePr>
          <p:cNvPr id="23" name="Table 5">
            <a:extLst>
              <a:ext uri="{FF2B5EF4-FFF2-40B4-BE49-F238E27FC236}">
                <a16:creationId xmlns:a16="http://schemas.microsoft.com/office/drawing/2014/main" id="{13F440CB-EE42-4AD6-A55C-434E3A11DDFD}"/>
              </a:ext>
            </a:extLst>
          </p:cNvPr>
          <p:cNvGraphicFramePr>
            <a:graphicFrameLocks noGrp="1"/>
          </p:cNvGraphicFramePr>
          <p:nvPr/>
        </p:nvGraphicFramePr>
        <p:xfrm>
          <a:off x="2133600" y="5964176"/>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24" name="Picture 23" descr="stock-vector-yellow-submarine-vector-illustration-61484677">
            <a:extLst>
              <a:ext uri="{FF2B5EF4-FFF2-40B4-BE49-F238E27FC236}">
                <a16:creationId xmlns:a16="http://schemas.microsoft.com/office/drawing/2014/main" id="{AE8A2DB2-F7CC-40C9-A1F7-688C734B8E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2768600" y="6372808"/>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Text Box 6">
            <a:extLst>
              <a:ext uri="{FF2B5EF4-FFF2-40B4-BE49-F238E27FC236}">
                <a16:creationId xmlns:a16="http://schemas.microsoft.com/office/drawing/2014/main" id="{77DC5F4A-6B4F-4A2D-AB95-FBDB6D570E71}"/>
              </a:ext>
            </a:extLst>
          </p:cNvPr>
          <p:cNvSpPr txBox="1">
            <a:spLocks noChangeArrowheads="1"/>
          </p:cNvSpPr>
          <p:nvPr/>
        </p:nvSpPr>
        <p:spPr bwMode="auto">
          <a:xfrm>
            <a:off x="5143679" y="6214870"/>
            <a:ext cx="584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r</a:t>
            </a:r>
          </a:p>
        </p:txBody>
      </p:sp>
      <p:sp>
        <p:nvSpPr>
          <p:cNvPr id="26" name="Text Box 6">
            <a:extLst>
              <a:ext uri="{FF2B5EF4-FFF2-40B4-BE49-F238E27FC236}">
                <a16:creationId xmlns:a16="http://schemas.microsoft.com/office/drawing/2014/main" id="{429EAC36-4D10-4CF4-A8FC-A3A6CCD45138}"/>
              </a:ext>
            </a:extLst>
          </p:cNvPr>
          <p:cNvSpPr txBox="1">
            <a:spLocks noChangeArrowheads="1"/>
          </p:cNvSpPr>
          <p:nvPr/>
        </p:nvSpPr>
        <p:spPr bwMode="auto">
          <a:xfrm>
            <a:off x="1702158" y="6229896"/>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cs typeface="Times New Roman" panose="02020603050405020304" pitchFamily="18" charset="0"/>
              </a:rPr>
              <a:t>-</a:t>
            </a:r>
            <a:r>
              <a:rPr lang="el-GR" altLang="en-US" sz="2400" dirty="0">
                <a:cs typeface="Times New Roman" panose="02020603050405020304" pitchFamily="18" charset="0"/>
                <a:sym typeface="Symbol" panose="05050102010706020507" pitchFamily="18" charset="2"/>
              </a:rPr>
              <a:t>∞</a:t>
            </a:r>
            <a:endParaRPr lang="en-US" sz="2400" dirty="0">
              <a:cs typeface="Times New Roman" panose="02020603050405020304" pitchFamily="18" charset="0"/>
            </a:endParaRPr>
          </a:p>
        </p:txBody>
      </p:sp>
    </p:spTree>
    <p:extLst>
      <p:ext uri="{BB962C8B-B14F-4D97-AF65-F5344CB8AC3E}">
        <p14:creationId xmlns:p14="http://schemas.microsoft.com/office/powerpoint/2010/main" val="2818981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ppt_x"/>
                                          </p:val>
                                        </p:tav>
                                        <p:tav tm="100000">
                                          <p:val>
                                            <p:strVal val="#ppt_x"/>
                                          </p:val>
                                        </p:tav>
                                      </p:tavLst>
                                    </p:anim>
                                    <p:anim calcmode="lin" valueType="num">
                                      <p:cBhvr additive="base">
                                        <p:cTn id="24" dur="500" fill="hold"/>
                                        <p:tgtEl>
                                          <p:spTgt spid="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500" fill="hold"/>
                                        <p:tgtEl>
                                          <p:spTgt spid="14"/>
                                        </p:tgtEl>
                                        <p:attrNameLst>
                                          <p:attrName>ppt_x</p:attrName>
                                        </p:attrNameLst>
                                      </p:cBhvr>
                                      <p:tavLst>
                                        <p:tav tm="0">
                                          <p:val>
                                            <p:strVal val="#ppt_x"/>
                                          </p:val>
                                        </p:tav>
                                        <p:tav tm="100000">
                                          <p:val>
                                            <p:strVal val="#ppt_x"/>
                                          </p:val>
                                        </p:tav>
                                      </p:tavLst>
                                    </p:anim>
                                    <p:anim calcmode="lin" valueType="num">
                                      <p:cBhvr additive="base">
                                        <p:cTn id="2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500" fill="hold"/>
                                        <p:tgtEl>
                                          <p:spTgt spid="16"/>
                                        </p:tgtEl>
                                        <p:attrNameLst>
                                          <p:attrName>ppt_x</p:attrName>
                                        </p:attrNameLst>
                                      </p:cBhvr>
                                      <p:tavLst>
                                        <p:tav tm="0">
                                          <p:val>
                                            <p:strVal val="#ppt_x"/>
                                          </p:val>
                                        </p:tav>
                                        <p:tav tm="100000">
                                          <p:val>
                                            <p:strVal val="#ppt_x"/>
                                          </p:val>
                                        </p:tav>
                                      </p:tavLst>
                                    </p:anim>
                                    <p:anim calcmode="lin" valueType="num">
                                      <p:cBhvr additive="base">
                                        <p:cTn id="38" dur="500" fill="hold"/>
                                        <p:tgtEl>
                                          <p:spTgt spid="16"/>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additive="base">
                                        <p:cTn id="41" dur="500" fill="hold"/>
                                        <p:tgtEl>
                                          <p:spTgt spid="17"/>
                                        </p:tgtEl>
                                        <p:attrNameLst>
                                          <p:attrName>ppt_x</p:attrName>
                                        </p:attrNameLst>
                                      </p:cBhvr>
                                      <p:tavLst>
                                        <p:tav tm="0">
                                          <p:val>
                                            <p:strVal val="#ppt_x"/>
                                          </p:val>
                                        </p:tav>
                                        <p:tav tm="100000">
                                          <p:val>
                                            <p:strVal val="#ppt_x"/>
                                          </p:val>
                                        </p:tav>
                                      </p:tavLst>
                                    </p:anim>
                                    <p:anim calcmode="lin" valueType="num">
                                      <p:cBhvr additive="base">
                                        <p:cTn id="42" dur="500" fill="hold"/>
                                        <p:tgtEl>
                                          <p:spTgt spid="17"/>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additive="base">
                                        <p:cTn id="45" dur="500" fill="hold"/>
                                        <p:tgtEl>
                                          <p:spTgt spid="18"/>
                                        </p:tgtEl>
                                        <p:attrNameLst>
                                          <p:attrName>ppt_x</p:attrName>
                                        </p:attrNameLst>
                                      </p:cBhvr>
                                      <p:tavLst>
                                        <p:tav tm="0">
                                          <p:val>
                                            <p:strVal val="#ppt_x"/>
                                          </p:val>
                                        </p:tav>
                                        <p:tav tm="100000">
                                          <p:val>
                                            <p:strVal val="#ppt_x"/>
                                          </p:val>
                                        </p:tav>
                                      </p:tavLst>
                                    </p:anim>
                                    <p:anim calcmode="lin" valueType="num">
                                      <p:cBhvr additive="base">
                                        <p:cTn id="4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500" fill="hold"/>
                                        <p:tgtEl>
                                          <p:spTgt spid="19"/>
                                        </p:tgtEl>
                                        <p:attrNameLst>
                                          <p:attrName>ppt_x</p:attrName>
                                        </p:attrNameLst>
                                      </p:cBhvr>
                                      <p:tavLst>
                                        <p:tav tm="0">
                                          <p:val>
                                            <p:strVal val="#ppt_x"/>
                                          </p:val>
                                        </p:tav>
                                        <p:tav tm="100000">
                                          <p:val>
                                            <p:strVal val="#ppt_x"/>
                                          </p:val>
                                        </p:tav>
                                      </p:tavLst>
                                    </p:anim>
                                    <p:anim calcmode="lin" valueType="num">
                                      <p:cBhvr additive="base">
                                        <p:cTn id="52" dur="50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ppt_x"/>
                                          </p:val>
                                        </p:tav>
                                        <p:tav tm="100000">
                                          <p:val>
                                            <p:strVal val="#ppt_x"/>
                                          </p:val>
                                        </p:tav>
                                      </p:tavLst>
                                    </p:anim>
                                    <p:anim calcmode="lin" valueType="num">
                                      <p:cBhvr additive="base">
                                        <p:cTn id="56" dur="50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additive="base">
                                        <p:cTn id="59" dur="500" fill="hold"/>
                                        <p:tgtEl>
                                          <p:spTgt spid="21"/>
                                        </p:tgtEl>
                                        <p:attrNameLst>
                                          <p:attrName>ppt_x</p:attrName>
                                        </p:attrNameLst>
                                      </p:cBhvr>
                                      <p:tavLst>
                                        <p:tav tm="0">
                                          <p:val>
                                            <p:strVal val="#ppt_x"/>
                                          </p:val>
                                        </p:tav>
                                        <p:tav tm="100000">
                                          <p:val>
                                            <p:strVal val="#ppt_x"/>
                                          </p:val>
                                        </p:tav>
                                      </p:tavLst>
                                    </p:anim>
                                    <p:anim calcmode="lin" valueType="num">
                                      <p:cBhvr additive="base">
                                        <p:cTn id="60" dur="500" fill="hold"/>
                                        <p:tgtEl>
                                          <p:spTgt spid="2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
                                        </p:tgtEl>
                                        <p:attrNameLst>
                                          <p:attrName>style.visibility</p:attrName>
                                        </p:attrNameLst>
                                      </p:cBhvr>
                                      <p:to>
                                        <p:strVal val="visible"/>
                                      </p:to>
                                    </p:set>
                                    <p:anim calcmode="lin" valueType="num">
                                      <p:cBhvr additive="base">
                                        <p:cTn id="63" dur="500" fill="hold"/>
                                        <p:tgtEl>
                                          <p:spTgt spid="22"/>
                                        </p:tgtEl>
                                        <p:attrNameLst>
                                          <p:attrName>ppt_x</p:attrName>
                                        </p:attrNameLst>
                                      </p:cBhvr>
                                      <p:tavLst>
                                        <p:tav tm="0">
                                          <p:val>
                                            <p:strVal val="#ppt_x"/>
                                          </p:val>
                                        </p:tav>
                                        <p:tav tm="100000">
                                          <p:val>
                                            <p:strVal val="#ppt_x"/>
                                          </p:val>
                                        </p:tav>
                                      </p:tavLst>
                                    </p:anim>
                                    <p:anim calcmode="lin" valueType="num">
                                      <p:cBhvr additive="base">
                                        <p:cTn id="6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3"/>
                                        </p:tgtEl>
                                        <p:attrNameLst>
                                          <p:attrName>style.visibility</p:attrName>
                                        </p:attrNameLst>
                                      </p:cBhvr>
                                      <p:to>
                                        <p:strVal val="visible"/>
                                      </p:to>
                                    </p:set>
                                    <p:anim calcmode="lin" valueType="num">
                                      <p:cBhvr additive="base">
                                        <p:cTn id="69" dur="500" fill="hold"/>
                                        <p:tgtEl>
                                          <p:spTgt spid="23"/>
                                        </p:tgtEl>
                                        <p:attrNameLst>
                                          <p:attrName>ppt_x</p:attrName>
                                        </p:attrNameLst>
                                      </p:cBhvr>
                                      <p:tavLst>
                                        <p:tav tm="0">
                                          <p:val>
                                            <p:strVal val="#ppt_x"/>
                                          </p:val>
                                        </p:tav>
                                        <p:tav tm="100000">
                                          <p:val>
                                            <p:strVal val="#ppt_x"/>
                                          </p:val>
                                        </p:tav>
                                      </p:tavLst>
                                    </p:anim>
                                    <p:anim calcmode="lin" valueType="num">
                                      <p:cBhvr additive="base">
                                        <p:cTn id="70" dur="500" fill="hold"/>
                                        <p:tgtEl>
                                          <p:spTgt spid="23"/>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ppt_x"/>
                                          </p:val>
                                        </p:tav>
                                        <p:tav tm="100000">
                                          <p:val>
                                            <p:strVal val="#ppt_x"/>
                                          </p:val>
                                        </p:tav>
                                      </p:tavLst>
                                    </p:anim>
                                    <p:anim calcmode="lin" valueType="num">
                                      <p:cBhvr additive="base">
                                        <p:cTn id="74" dur="500" fill="hold"/>
                                        <p:tgtEl>
                                          <p:spTgt spid="24"/>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ppt_x"/>
                                          </p:val>
                                        </p:tav>
                                        <p:tav tm="100000">
                                          <p:val>
                                            <p:strVal val="#ppt_x"/>
                                          </p:val>
                                        </p:tav>
                                      </p:tavLst>
                                    </p:anim>
                                    <p:anim calcmode="lin" valueType="num">
                                      <p:cBhvr additive="base">
                                        <p:cTn id="78" dur="500" fill="hold"/>
                                        <p:tgtEl>
                                          <p:spTgt spid="25"/>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26"/>
                                        </p:tgtEl>
                                        <p:attrNameLst>
                                          <p:attrName>style.visibility</p:attrName>
                                        </p:attrNameLst>
                                      </p:cBhvr>
                                      <p:to>
                                        <p:strVal val="visible"/>
                                      </p:to>
                                    </p:set>
                                    <p:anim calcmode="lin" valueType="num">
                                      <p:cBhvr additive="base">
                                        <p:cTn id="81" dur="500" fill="hold"/>
                                        <p:tgtEl>
                                          <p:spTgt spid="26"/>
                                        </p:tgtEl>
                                        <p:attrNameLst>
                                          <p:attrName>ppt_x</p:attrName>
                                        </p:attrNameLst>
                                      </p:cBhvr>
                                      <p:tavLst>
                                        <p:tav tm="0">
                                          <p:val>
                                            <p:strVal val="#ppt_x"/>
                                          </p:val>
                                        </p:tav>
                                        <p:tav tm="100000">
                                          <p:val>
                                            <p:strVal val="#ppt_x"/>
                                          </p:val>
                                        </p:tav>
                                      </p:tavLst>
                                    </p:anim>
                                    <p:anim calcmode="lin" valueType="num">
                                      <p:cBhvr additive="base">
                                        <p:cTn id="8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3" grpId="0"/>
      <p:bldP spid="14" grpId="0"/>
      <p:bldP spid="17" grpId="0"/>
      <p:bldP spid="18" grpId="0"/>
      <p:bldP spid="21" grpId="0"/>
      <p:bldP spid="22" grpId="0"/>
      <p:bldP spid="25" grpId="0"/>
      <p:bldP spid="26"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pic>
        <p:nvPicPr>
          <p:cNvPr id="8" name="Picture 7">
            <a:extLst>
              <a:ext uri="{FF2B5EF4-FFF2-40B4-BE49-F238E27FC236}">
                <a16:creationId xmlns:a16="http://schemas.microsoft.com/office/drawing/2014/main" id="{05014D4A-DA4E-4A35-B133-276E82FA39D6}"/>
              </a:ext>
            </a:extLst>
          </p:cNvPr>
          <p:cNvPicPr>
            <a:picLocks noChangeAspect="1"/>
          </p:cNvPicPr>
          <p:nvPr/>
        </p:nvPicPr>
        <p:blipFill>
          <a:blip r:embed="rId2"/>
          <a:stretch>
            <a:fillRect/>
          </a:stretch>
        </p:blipFill>
        <p:spPr>
          <a:xfrm>
            <a:off x="76200" y="520521"/>
            <a:ext cx="7543800" cy="2971800"/>
          </a:xfrm>
          <a:prstGeom prst="rect">
            <a:avLst/>
          </a:prstGeom>
        </p:spPr>
      </p:pic>
      <p:graphicFrame>
        <p:nvGraphicFramePr>
          <p:cNvPr id="19" name="Table 5">
            <a:extLst>
              <a:ext uri="{FF2B5EF4-FFF2-40B4-BE49-F238E27FC236}">
                <a16:creationId xmlns:a16="http://schemas.microsoft.com/office/drawing/2014/main" id="{20972D38-AE6E-458D-87D0-3BA28800FE56}"/>
              </a:ext>
            </a:extLst>
          </p:cNvPr>
          <p:cNvGraphicFramePr>
            <a:graphicFrameLocks noGrp="1"/>
          </p:cNvGraphicFramePr>
          <p:nvPr/>
        </p:nvGraphicFramePr>
        <p:xfrm>
          <a:off x="2209800" y="5166130"/>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20" name="Picture 19" descr="stock-vector-yellow-submarine-vector-illustration-61484677">
            <a:extLst>
              <a:ext uri="{FF2B5EF4-FFF2-40B4-BE49-F238E27FC236}">
                <a16:creationId xmlns:a16="http://schemas.microsoft.com/office/drawing/2014/main" id="{D634E860-420C-45D8-A639-B24299060A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3365142" y="557476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Text Box 6">
            <a:extLst>
              <a:ext uri="{FF2B5EF4-FFF2-40B4-BE49-F238E27FC236}">
                <a16:creationId xmlns:a16="http://schemas.microsoft.com/office/drawing/2014/main" id="{7BA8C7D3-8105-4644-B8B0-B35B9BCD8678}"/>
              </a:ext>
            </a:extLst>
          </p:cNvPr>
          <p:cNvSpPr txBox="1">
            <a:spLocks noChangeArrowheads="1"/>
          </p:cNvSpPr>
          <p:nvPr/>
        </p:nvSpPr>
        <p:spPr bwMode="auto">
          <a:xfrm>
            <a:off x="4190642" y="5416824"/>
            <a:ext cx="584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r</a:t>
            </a:r>
          </a:p>
        </p:txBody>
      </p:sp>
      <p:sp>
        <p:nvSpPr>
          <p:cNvPr id="22" name="Text Box 6">
            <a:extLst>
              <a:ext uri="{FF2B5EF4-FFF2-40B4-BE49-F238E27FC236}">
                <a16:creationId xmlns:a16="http://schemas.microsoft.com/office/drawing/2014/main" id="{065F15B3-513E-4653-9AE7-C4B3A5B2D15F}"/>
              </a:ext>
            </a:extLst>
          </p:cNvPr>
          <p:cNvSpPr txBox="1">
            <a:spLocks noChangeArrowheads="1"/>
          </p:cNvSpPr>
          <p:nvPr/>
        </p:nvSpPr>
        <p:spPr bwMode="auto">
          <a:xfrm>
            <a:off x="2323563" y="543185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cs typeface="Times New Roman" panose="02020603050405020304" pitchFamily="18" charset="0"/>
              </a:rPr>
              <a:t>2</a:t>
            </a:r>
          </a:p>
        </p:txBody>
      </p:sp>
      <p:pic>
        <p:nvPicPr>
          <p:cNvPr id="3" name="Picture 2">
            <a:extLst>
              <a:ext uri="{FF2B5EF4-FFF2-40B4-BE49-F238E27FC236}">
                <a16:creationId xmlns:a16="http://schemas.microsoft.com/office/drawing/2014/main" id="{B5BEA1E2-8506-44AB-AE5D-52FD259426C3}"/>
              </a:ext>
            </a:extLst>
          </p:cNvPr>
          <p:cNvPicPr>
            <a:picLocks noChangeAspect="1"/>
          </p:cNvPicPr>
          <p:nvPr/>
        </p:nvPicPr>
        <p:blipFill rotWithShape="1">
          <a:blip r:embed="rId4"/>
          <a:srcRect b="28994"/>
          <a:stretch/>
        </p:blipFill>
        <p:spPr>
          <a:xfrm>
            <a:off x="76200" y="3512892"/>
            <a:ext cx="7858125" cy="1143001"/>
          </a:xfrm>
          <a:prstGeom prst="rect">
            <a:avLst/>
          </a:prstGeom>
        </p:spPr>
      </p:pic>
    </p:spTree>
    <p:extLst>
      <p:ext uri="{BB962C8B-B14F-4D97-AF65-F5344CB8AC3E}">
        <p14:creationId xmlns:p14="http://schemas.microsoft.com/office/powerpoint/2010/main" val="3809547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graphicFrame>
        <p:nvGraphicFramePr>
          <p:cNvPr id="19" name="Table 5">
            <a:extLst>
              <a:ext uri="{FF2B5EF4-FFF2-40B4-BE49-F238E27FC236}">
                <a16:creationId xmlns:a16="http://schemas.microsoft.com/office/drawing/2014/main" id="{20972D38-AE6E-458D-87D0-3BA28800FE56}"/>
              </a:ext>
            </a:extLst>
          </p:cNvPr>
          <p:cNvGraphicFramePr>
            <a:graphicFrameLocks noGrp="1"/>
          </p:cNvGraphicFramePr>
          <p:nvPr/>
        </p:nvGraphicFramePr>
        <p:xfrm>
          <a:off x="2209800" y="2155515"/>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20" name="Picture 19" descr="stock-vector-yellow-submarine-vector-illustration-61484677">
            <a:extLst>
              <a:ext uri="{FF2B5EF4-FFF2-40B4-BE49-F238E27FC236}">
                <a16:creationId xmlns:a16="http://schemas.microsoft.com/office/drawing/2014/main" id="{D634E860-420C-45D8-A639-B24299060A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3365142" y="26321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Text Box 6">
            <a:extLst>
              <a:ext uri="{FF2B5EF4-FFF2-40B4-BE49-F238E27FC236}">
                <a16:creationId xmlns:a16="http://schemas.microsoft.com/office/drawing/2014/main" id="{7BA8C7D3-8105-4644-B8B0-B35B9BCD8678}"/>
              </a:ext>
            </a:extLst>
          </p:cNvPr>
          <p:cNvSpPr txBox="1">
            <a:spLocks noChangeArrowheads="1"/>
          </p:cNvSpPr>
          <p:nvPr/>
        </p:nvSpPr>
        <p:spPr bwMode="auto">
          <a:xfrm>
            <a:off x="4190642" y="2425700"/>
            <a:ext cx="584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r</a:t>
            </a:r>
          </a:p>
        </p:txBody>
      </p:sp>
      <p:sp>
        <p:nvSpPr>
          <p:cNvPr id="22" name="Text Box 6">
            <a:extLst>
              <a:ext uri="{FF2B5EF4-FFF2-40B4-BE49-F238E27FC236}">
                <a16:creationId xmlns:a16="http://schemas.microsoft.com/office/drawing/2014/main" id="{065F15B3-513E-4653-9AE7-C4B3A5B2D15F}"/>
              </a:ext>
            </a:extLst>
          </p:cNvPr>
          <p:cNvSpPr txBox="1">
            <a:spLocks noChangeArrowheads="1"/>
          </p:cNvSpPr>
          <p:nvPr/>
        </p:nvSpPr>
        <p:spPr bwMode="auto">
          <a:xfrm>
            <a:off x="2323563" y="24892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cs typeface="Times New Roman" panose="02020603050405020304" pitchFamily="18" charset="0"/>
              </a:rPr>
              <a:t>2</a:t>
            </a:r>
          </a:p>
        </p:txBody>
      </p:sp>
      <p:pic>
        <p:nvPicPr>
          <p:cNvPr id="3" name="Picture 2">
            <a:extLst>
              <a:ext uri="{FF2B5EF4-FFF2-40B4-BE49-F238E27FC236}">
                <a16:creationId xmlns:a16="http://schemas.microsoft.com/office/drawing/2014/main" id="{B5BEA1E2-8506-44AB-AE5D-52FD259426C3}"/>
              </a:ext>
            </a:extLst>
          </p:cNvPr>
          <p:cNvPicPr>
            <a:picLocks noChangeAspect="1"/>
          </p:cNvPicPr>
          <p:nvPr/>
        </p:nvPicPr>
        <p:blipFill rotWithShape="1">
          <a:blip r:embed="rId3"/>
          <a:srcRect t="54343"/>
          <a:stretch/>
        </p:blipFill>
        <p:spPr>
          <a:xfrm>
            <a:off x="76200" y="1377045"/>
            <a:ext cx="7858125" cy="734957"/>
          </a:xfrm>
          <a:prstGeom prst="rect">
            <a:avLst/>
          </a:prstGeom>
        </p:spPr>
      </p:pic>
      <p:pic>
        <p:nvPicPr>
          <p:cNvPr id="13" name="Picture 12" descr="stock-vector-yellow-submarine-vector-illustration-61484677">
            <a:extLst>
              <a:ext uri="{FF2B5EF4-FFF2-40B4-BE49-F238E27FC236}">
                <a16:creationId xmlns:a16="http://schemas.microsoft.com/office/drawing/2014/main" id="{AF466C0D-8041-4614-B183-731443BA9EA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3848100" y="30258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 Box 6">
            <a:extLst>
              <a:ext uri="{FF2B5EF4-FFF2-40B4-BE49-F238E27FC236}">
                <a16:creationId xmlns:a16="http://schemas.microsoft.com/office/drawing/2014/main" id="{B1D2DA9E-7510-4302-98D5-188CF02B6D37}"/>
              </a:ext>
            </a:extLst>
          </p:cNvPr>
          <p:cNvSpPr txBox="1">
            <a:spLocks noChangeArrowheads="1"/>
          </p:cNvSpPr>
          <p:nvPr/>
        </p:nvSpPr>
        <p:spPr bwMode="auto">
          <a:xfrm>
            <a:off x="2806521" y="28829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effectLst>
                  <a:outerShdw blurRad="38100" dist="38100" dir="2700000" algn="tl">
                    <a:srgbClr val="000000"/>
                  </a:outerShdw>
                </a:effectLst>
                <a:cs typeface="Times New Roman" panose="02020603050405020304" pitchFamily="18" charset="0"/>
              </a:rPr>
              <a:t>5</a:t>
            </a:r>
            <a:endParaRPr lang="en-US" sz="2400" dirty="0">
              <a:cs typeface="Times New Roman" panose="02020603050405020304" pitchFamily="18" charset="0"/>
            </a:endParaRPr>
          </a:p>
        </p:txBody>
      </p:sp>
      <p:pic>
        <p:nvPicPr>
          <p:cNvPr id="15" name="Picture 14" descr="stock-vector-yellow-submarine-vector-illustration-61484677">
            <a:extLst>
              <a:ext uri="{FF2B5EF4-FFF2-40B4-BE49-F238E27FC236}">
                <a16:creationId xmlns:a16="http://schemas.microsoft.com/office/drawing/2014/main" id="{9BE84834-7E72-4C45-B203-3D3EF584BD6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343400" y="34449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 Box 6">
            <a:extLst>
              <a:ext uri="{FF2B5EF4-FFF2-40B4-BE49-F238E27FC236}">
                <a16:creationId xmlns:a16="http://schemas.microsoft.com/office/drawing/2014/main" id="{4610D5CF-EB14-4602-9D79-4BB00E3E48CF}"/>
              </a:ext>
            </a:extLst>
          </p:cNvPr>
          <p:cNvSpPr txBox="1">
            <a:spLocks noChangeArrowheads="1"/>
          </p:cNvSpPr>
          <p:nvPr/>
        </p:nvSpPr>
        <p:spPr bwMode="auto">
          <a:xfrm>
            <a:off x="3301821" y="33020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effectLst>
                  <a:outerShdw blurRad="38100" dist="38100" dir="2700000" algn="tl">
                    <a:srgbClr val="000000"/>
                  </a:outerShdw>
                </a:effectLst>
                <a:cs typeface="Times New Roman" panose="02020603050405020304" pitchFamily="18" charset="0"/>
              </a:rPr>
              <a:t>7</a:t>
            </a:r>
            <a:endParaRPr lang="en-US" sz="2400" dirty="0">
              <a:cs typeface="Times New Roman" panose="02020603050405020304" pitchFamily="18" charset="0"/>
            </a:endParaRPr>
          </a:p>
        </p:txBody>
      </p:sp>
      <p:pic>
        <p:nvPicPr>
          <p:cNvPr id="17" name="Picture 16" descr="stock-vector-yellow-submarine-vector-illustration-61484677">
            <a:extLst>
              <a:ext uri="{FF2B5EF4-FFF2-40B4-BE49-F238E27FC236}">
                <a16:creationId xmlns:a16="http://schemas.microsoft.com/office/drawing/2014/main" id="{8FAF2864-F3A4-4BF2-85B9-0C8326F104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838700" y="38386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Text Box 6">
            <a:extLst>
              <a:ext uri="{FF2B5EF4-FFF2-40B4-BE49-F238E27FC236}">
                <a16:creationId xmlns:a16="http://schemas.microsoft.com/office/drawing/2014/main" id="{401B723A-ECBB-4731-BB14-12EBB118D7CD}"/>
              </a:ext>
            </a:extLst>
          </p:cNvPr>
          <p:cNvSpPr txBox="1">
            <a:spLocks noChangeArrowheads="1"/>
          </p:cNvSpPr>
          <p:nvPr/>
        </p:nvSpPr>
        <p:spPr bwMode="auto">
          <a:xfrm>
            <a:off x="3797121" y="36957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effectLst>
                  <a:outerShdw blurRad="38100" dist="38100" dir="2700000" algn="tl">
                    <a:srgbClr val="000000"/>
                  </a:outerShdw>
                </a:effectLst>
                <a:cs typeface="Times New Roman" panose="02020603050405020304" pitchFamily="18" charset="0"/>
              </a:rPr>
              <a:t>8</a:t>
            </a:r>
            <a:endParaRPr lang="en-US" sz="2400" dirty="0">
              <a:cs typeface="Times New Roman" panose="02020603050405020304" pitchFamily="18" charset="0"/>
            </a:endParaRPr>
          </a:p>
        </p:txBody>
      </p:sp>
      <p:pic>
        <p:nvPicPr>
          <p:cNvPr id="27" name="Picture 26">
            <a:extLst>
              <a:ext uri="{FF2B5EF4-FFF2-40B4-BE49-F238E27FC236}">
                <a16:creationId xmlns:a16="http://schemas.microsoft.com/office/drawing/2014/main" id="{298BEB39-ABF0-4BED-8B44-2A087E740D53}"/>
              </a:ext>
            </a:extLst>
          </p:cNvPr>
          <p:cNvPicPr>
            <a:picLocks noChangeAspect="1"/>
          </p:cNvPicPr>
          <p:nvPr/>
        </p:nvPicPr>
        <p:blipFill rotWithShape="1">
          <a:blip r:embed="rId4"/>
          <a:srcRect t="36885" b="32910"/>
          <a:stretch/>
        </p:blipFill>
        <p:spPr>
          <a:xfrm>
            <a:off x="76200" y="482600"/>
            <a:ext cx="7543800" cy="897623"/>
          </a:xfrm>
          <a:prstGeom prst="rect">
            <a:avLst/>
          </a:prstGeom>
        </p:spPr>
      </p:pic>
      <p:pic>
        <p:nvPicPr>
          <p:cNvPr id="4" name="Picture 3">
            <a:extLst>
              <a:ext uri="{FF2B5EF4-FFF2-40B4-BE49-F238E27FC236}">
                <a16:creationId xmlns:a16="http://schemas.microsoft.com/office/drawing/2014/main" id="{D101B1C5-1EA5-460D-BABC-C8CC4DA2EAD1}"/>
              </a:ext>
            </a:extLst>
          </p:cNvPr>
          <p:cNvPicPr>
            <a:picLocks noChangeAspect="1"/>
          </p:cNvPicPr>
          <p:nvPr/>
        </p:nvPicPr>
        <p:blipFill>
          <a:blip r:embed="rId5"/>
          <a:stretch>
            <a:fillRect/>
          </a:stretch>
        </p:blipFill>
        <p:spPr>
          <a:xfrm>
            <a:off x="685800" y="4191000"/>
            <a:ext cx="6248400" cy="2695575"/>
          </a:xfrm>
          <a:prstGeom prst="rect">
            <a:avLst/>
          </a:prstGeom>
        </p:spPr>
      </p:pic>
      <p:sp>
        <p:nvSpPr>
          <p:cNvPr id="5" name="Rectangle 4">
            <a:extLst>
              <a:ext uri="{FF2B5EF4-FFF2-40B4-BE49-F238E27FC236}">
                <a16:creationId xmlns:a16="http://schemas.microsoft.com/office/drawing/2014/main" id="{D1FD4D6A-C1A6-4437-8E85-E904F35D3566}"/>
              </a:ext>
            </a:extLst>
          </p:cNvPr>
          <p:cNvSpPr/>
          <p:nvPr/>
        </p:nvSpPr>
        <p:spPr>
          <a:xfrm>
            <a:off x="381000" y="4432300"/>
            <a:ext cx="7239000" cy="584200"/>
          </a:xfrm>
          <a:prstGeom prst="rect">
            <a:avLst/>
          </a:prstGeom>
          <a:solidFill>
            <a:srgbClr val="000066"/>
          </a:solidFill>
          <a:ln>
            <a:noFill/>
          </a:ln>
        </p:spPr>
        <p:txBody>
          <a:bodyPr wrap="square" rtlCol="0" anchor="ctr">
            <a:spAutoFit/>
          </a:bodyPr>
          <a:lstStyle/>
          <a:p>
            <a:pPr algn="l"/>
            <a:endParaRPr lang="en-US" sz="2400" dirty="0"/>
          </a:p>
        </p:txBody>
      </p:sp>
      <p:sp>
        <p:nvSpPr>
          <p:cNvPr id="28" name="Rectangle 27">
            <a:extLst>
              <a:ext uri="{FF2B5EF4-FFF2-40B4-BE49-F238E27FC236}">
                <a16:creationId xmlns:a16="http://schemas.microsoft.com/office/drawing/2014/main" id="{7E7A8CD7-990C-4135-A56F-A6819A1D5416}"/>
              </a:ext>
            </a:extLst>
          </p:cNvPr>
          <p:cNvSpPr/>
          <p:nvPr/>
        </p:nvSpPr>
        <p:spPr>
          <a:xfrm>
            <a:off x="279400" y="4699000"/>
            <a:ext cx="7239000" cy="584200"/>
          </a:xfrm>
          <a:prstGeom prst="rect">
            <a:avLst/>
          </a:prstGeom>
          <a:solidFill>
            <a:srgbClr val="000066"/>
          </a:solidFill>
          <a:ln>
            <a:noFill/>
          </a:ln>
        </p:spPr>
        <p:txBody>
          <a:bodyPr wrap="square" rtlCol="0" anchor="ctr">
            <a:spAutoFit/>
          </a:bodyPr>
          <a:lstStyle/>
          <a:p>
            <a:pPr algn="l"/>
            <a:endParaRPr lang="en-US" sz="2400" dirty="0"/>
          </a:p>
        </p:txBody>
      </p:sp>
      <p:sp>
        <p:nvSpPr>
          <p:cNvPr id="29" name="Rectangle 28">
            <a:extLst>
              <a:ext uri="{FF2B5EF4-FFF2-40B4-BE49-F238E27FC236}">
                <a16:creationId xmlns:a16="http://schemas.microsoft.com/office/drawing/2014/main" id="{5234394E-4AEC-42A9-AE27-E042EF196FB6}"/>
              </a:ext>
            </a:extLst>
          </p:cNvPr>
          <p:cNvSpPr/>
          <p:nvPr/>
        </p:nvSpPr>
        <p:spPr>
          <a:xfrm>
            <a:off x="177800" y="5791200"/>
            <a:ext cx="7239000" cy="822960"/>
          </a:xfrm>
          <a:prstGeom prst="rect">
            <a:avLst/>
          </a:prstGeom>
          <a:solidFill>
            <a:srgbClr val="000066"/>
          </a:solidFill>
          <a:ln>
            <a:noFill/>
          </a:ln>
        </p:spPr>
        <p:txBody>
          <a:bodyPr wrap="square" rtlCol="0" anchor="ctr">
            <a:spAutoFit/>
          </a:bodyPr>
          <a:lstStyle/>
          <a:p>
            <a:pPr algn="l"/>
            <a:endParaRPr lang="en-US" sz="2400" dirty="0"/>
          </a:p>
        </p:txBody>
      </p:sp>
      <p:pic>
        <p:nvPicPr>
          <p:cNvPr id="6" name="Picture 5">
            <a:extLst>
              <a:ext uri="{FF2B5EF4-FFF2-40B4-BE49-F238E27FC236}">
                <a16:creationId xmlns:a16="http://schemas.microsoft.com/office/drawing/2014/main" id="{F6041A5E-D2D8-4210-87AD-1DEA572FDEA9}"/>
              </a:ext>
            </a:extLst>
          </p:cNvPr>
          <p:cNvPicPr>
            <a:picLocks noChangeAspect="1"/>
          </p:cNvPicPr>
          <p:nvPr/>
        </p:nvPicPr>
        <p:blipFill>
          <a:blip r:embed="rId6"/>
          <a:stretch>
            <a:fillRect/>
          </a:stretch>
        </p:blipFill>
        <p:spPr>
          <a:xfrm>
            <a:off x="711200" y="3905250"/>
            <a:ext cx="1666875" cy="285750"/>
          </a:xfrm>
          <a:prstGeom prst="rect">
            <a:avLst/>
          </a:prstGeom>
        </p:spPr>
      </p:pic>
      <p:grpSp>
        <p:nvGrpSpPr>
          <p:cNvPr id="10" name="Group 9">
            <a:extLst>
              <a:ext uri="{FF2B5EF4-FFF2-40B4-BE49-F238E27FC236}">
                <a16:creationId xmlns:a16="http://schemas.microsoft.com/office/drawing/2014/main" id="{121F9A85-DB1E-4B93-BE26-4B1A48EF8E30}"/>
              </a:ext>
            </a:extLst>
          </p:cNvPr>
          <p:cNvGrpSpPr/>
          <p:nvPr/>
        </p:nvGrpSpPr>
        <p:grpSpPr>
          <a:xfrm>
            <a:off x="5257800" y="3358194"/>
            <a:ext cx="3790592" cy="718506"/>
            <a:chOff x="5257800" y="3358194"/>
            <a:chExt cx="3790592" cy="718506"/>
          </a:xfrm>
        </p:grpSpPr>
        <p:pic>
          <p:nvPicPr>
            <p:cNvPr id="7" name="Picture 6">
              <a:extLst>
                <a:ext uri="{FF2B5EF4-FFF2-40B4-BE49-F238E27FC236}">
                  <a16:creationId xmlns:a16="http://schemas.microsoft.com/office/drawing/2014/main" id="{02409CD5-CD08-49C3-83F4-437DC8E3E4A8}"/>
                </a:ext>
              </a:extLst>
            </p:cNvPr>
            <p:cNvPicPr>
              <a:picLocks noChangeAspect="1"/>
            </p:cNvPicPr>
            <p:nvPr/>
          </p:nvPicPr>
          <p:blipFill>
            <a:blip r:embed="rId7"/>
            <a:stretch>
              <a:fillRect/>
            </a:stretch>
          </p:blipFill>
          <p:spPr>
            <a:xfrm>
              <a:off x="5257800" y="3358194"/>
              <a:ext cx="2505075" cy="476250"/>
            </a:xfrm>
            <a:prstGeom prst="rect">
              <a:avLst/>
            </a:prstGeom>
          </p:spPr>
        </p:pic>
        <p:pic>
          <p:nvPicPr>
            <p:cNvPr id="9" name="Picture 8">
              <a:extLst>
                <a:ext uri="{FF2B5EF4-FFF2-40B4-BE49-F238E27FC236}">
                  <a16:creationId xmlns:a16="http://schemas.microsoft.com/office/drawing/2014/main" id="{F8CC9107-8AE5-447D-8B34-1C149FEB2F04}"/>
                </a:ext>
              </a:extLst>
            </p:cNvPr>
            <p:cNvPicPr>
              <a:picLocks noChangeAspect="1"/>
            </p:cNvPicPr>
            <p:nvPr/>
          </p:nvPicPr>
          <p:blipFill>
            <a:blip r:embed="rId8"/>
            <a:stretch>
              <a:fillRect/>
            </a:stretch>
          </p:blipFill>
          <p:spPr>
            <a:xfrm>
              <a:off x="5257800" y="3823994"/>
              <a:ext cx="3790592" cy="252706"/>
            </a:xfrm>
            <a:prstGeom prst="rect">
              <a:avLst/>
            </a:prstGeom>
          </p:spPr>
        </p:pic>
      </p:grpSp>
    </p:spTree>
    <p:extLst>
      <p:ext uri="{BB962C8B-B14F-4D97-AF65-F5344CB8AC3E}">
        <p14:creationId xmlns:p14="http://schemas.microsoft.com/office/powerpoint/2010/main" val="2254540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500" fill="hold"/>
                                        <p:tgtEl>
                                          <p:spTgt spid="21"/>
                                        </p:tgtEl>
                                        <p:attrNameLst>
                                          <p:attrName>ppt_x</p:attrName>
                                        </p:attrNameLst>
                                      </p:cBhvr>
                                      <p:tavLst>
                                        <p:tav tm="0">
                                          <p:val>
                                            <p:strVal val="#ppt_x"/>
                                          </p:val>
                                        </p:tav>
                                        <p:tav tm="100000">
                                          <p:val>
                                            <p:strVal val="#ppt_x"/>
                                          </p:val>
                                        </p:tav>
                                      </p:tavLst>
                                    </p:anim>
                                    <p:anim calcmode="lin" valueType="num">
                                      <p:cBhvr additive="base">
                                        <p:cTn id="16" dur="5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additive="base">
                                        <p:cTn id="33" dur="500" fill="hold"/>
                                        <p:tgtEl>
                                          <p:spTgt spid="13"/>
                                        </p:tgtEl>
                                        <p:attrNameLst>
                                          <p:attrName>ppt_x</p:attrName>
                                        </p:attrNameLst>
                                      </p:cBhvr>
                                      <p:tavLst>
                                        <p:tav tm="0">
                                          <p:val>
                                            <p:strVal val="#ppt_x"/>
                                          </p:val>
                                        </p:tav>
                                        <p:tav tm="100000">
                                          <p:val>
                                            <p:strVal val="#ppt_x"/>
                                          </p:val>
                                        </p:tav>
                                      </p:tavLst>
                                    </p:anim>
                                    <p:anim calcmode="lin" valueType="num">
                                      <p:cBhvr additive="base">
                                        <p:cTn id="34" dur="500" fill="hold"/>
                                        <p:tgtEl>
                                          <p:spTgt spid="13"/>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ppt_x"/>
                                          </p:val>
                                        </p:tav>
                                        <p:tav tm="100000">
                                          <p:val>
                                            <p:strVal val="#ppt_x"/>
                                          </p:val>
                                        </p:tav>
                                      </p:tavLst>
                                    </p:anim>
                                    <p:anim calcmode="lin" valueType="num">
                                      <p:cBhvr additive="base">
                                        <p:cTn id="4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4"/>
                                        </p:tgtEl>
                                        <p:attrNameLst>
                                          <p:attrName>style.visibility</p:attrName>
                                        </p:attrNameLst>
                                      </p:cBhvr>
                                      <p:to>
                                        <p:strVal val="visible"/>
                                      </p:to>
                                    </p:set>
                                    <p:anim calcmode="lin" valueType="num">
                                      <p:cBhvr additive="base">
                                        <p:cTn id="53" dur="500" fill="hold"/>
                                        <p:tgtEl>
                                          <p:spTgt spid="4"/>
                                        </p:tgtEl>
                                        <p:attrNameLst>
                                          <p:attrName>ppt_x</p:attrName>
                                        </p:attrNameLst>
                                      </p:cBhvr>
                                      <p:tavLst>
                                        <p:tav tm="0">
                                          <p:val>
                                            <p:strVal val="#ppt_x"/>
                                          </p:val>
                                        </p:tav>
                                        <p:tav tm="100000">
                                          <p:val>
                                            <p:strVal val="#ppt_x"/>
                                          </p:val>
                                        </p:tav>
                                      </p:tavLst>
                                    </p:anim>
                                    <p:anim calcmode="lin" valueType="num">
                                      <p:cBhvr additive="base">
                                        <p:cTn id="54" dur="500" fill="hold"/>
                                        <p:tgtEl>
                                          <p:spTgt spid="4"/>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additive="base">
                                        <p:cTn id="57" dur="500" fill="hold"/>
                                        <p:tgtEl>
                                          <p:spTgt spid="5"/>
                                        </p:tgtEl>
                                        <p:attrNameLst>
                                          <p:attrName>ppt_x</p:attrName>
                                        </p:attrNameLst>
                                      </p:cBhvr>
                                      <p:tavLst>
                                        <p:tav tm="0">
                                          <p:val>
                                            <p:strVal val="#ppt_x"/>
                                          </p:val>
                                        </p:tav>
                                        <p:tav tm="100000">
                                          <p:val>
                                            <p:strVal val="#ppt_x"/>
                                          </p:val>
                                        </p:tav>
                                      </p:tavLst>
                                    </p:anim>
                                    <p:anim calcmode="lin" valueType="num">
                                      <p:cBhvr additive="base">
                                        <p:cTn id="58" dur="500" fill="hold"/>
                                        <p:tgtEl>
                                          <p:spTgt spid="5"/>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additive="base">
                                        <p:cTn id="61" dur="500" fill="hold"/>
                                        <p:tgtEl>
                                          <p:spTgt spid="28"/>
                                        </p:tgtEl>
                                        <p:attrNameLst>
                                          <p:attrName>ppt_x</p:attrName>
                                        </p:attrNameLst>
                                      </p:cBhvr>
                                      <p:tavLst>
                                        <p:tav tm="0">
                                          <p:val>
                                            <p:strVal val="#ppt_x"/>
                                          </p:val>
                                        </p:tav>
                                        <p:tav tm="100000">
                                          <p:val>
                                            <p:strVal val="#ppt_x"/>
                                          </p:val>
                                        </p:tav>
                                      </p:tavLst>
                                    </p:anim>
                                    <p:anim calcmode="lin" valueType="num">
                                      <p:cBhvr additive="base">
                                        <p:cTn id="62" dur="500" fill="hold"/>
                                        <p:tgtEl>
                                          <p:spTgt spid="28"/>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29"/>
                                        </p:tgtEl>
                                        <p:attrNameLst>
                                          <p:attrName>style.visibility</p:attrName>
                                        </p:attrNameLst>
                                      </p:cBhvr>
                                      <p:to>
                                        <p:strVal val="visible"/>
                                      </p:to>
                                    </p:set>
                                    <p:anim calcmode="lin" valueType="num">
                                      <p:cBhvr additive="base">
                                        <p:cTn id="65" dur="500" fill="hold"/>
                                        <p:tgtEl>
                                          <p:spTgt spid="29"/>
                                        </p:tgtEl>
                                        <p:attrNameLst>
                                          <p:attrName>ppt_x</p:attrName>
                                        </p:attrNameLst>
                                      </p:cBhvr>
                                      <p:tavLst>
                                        <p:tav tm="0">
                                          <p:val>
                                            <p:strVal val="#ppt_x"/>
                                          </p:val>
                                        </p:tav>
                                        <p:tav tm="100000">
                                          <p:val>
                                            <p:strVal val="#ppt_x"/>
                                          </p:val>
                                        </p:tav>
                                      </p:tavLst>
                                    </p:anim>
                                    <p:anim calcmode="lin" valueType="num">
                                      <p:cBhvr additive="base">
                                        <p:cTn id="66" dur="500" fill="hold"/>
                                        <p:tgtEl>
                                          <p:spTgt spid="29"/>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6"/>
                                        </p:tgtEl>
                                        <p:attrNameLst>
                                          <p:attrName>style.visibility</p:attrName>
                                        </p:attrNameLst>
                                      </p:cBhvr>
                                      <p:to>
                                        <p:strVal val="visible"/>
                                      </p:to>
                                    </p:set>
                                    <p:anim calcmode="lin" valueType="num">
                                      <p:cBhvr additive="base">
                                        <p:cTn id="69" dur="500" fill="hold"/>
                                        <p:tgtEl>
                                          <p:spTgt spid="6"/>
                                        </p:tgtEl>
                                        <p:attrNameLst>
                                          <p:attrName>ppt_x</p:attrName>
                                        </p:attrNameLst>
                                      </p:cBhvr>
                                      <p:tavLst>
                                        <p:tav tm="0">
                                          <p:val>
                                            <p:strVal val="#ppt_x"/>
                                          </p:val>
                                        </p:tav>
                                        <p:tav tm="100000">
                                          <p:val>
                                            <p:strVal val="#ppt_x"/>
                                          </p:val>
                                        </p:tav>
                                      </p:tavLst>
                                    </p:anim>
                                    <p:anim calcmode="lin" valueType="num">
                                      <p:cBhvr additive="base">
                                        <p:cTn id="7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17"/>
                                        </p:tgtEl>
                                        <p:attrNameLst>
                                          <p:attrName>style.visibility</p:attrName>
                                        </p:attrNameLst>
                                      </p:cBhvr>
                                      <p:to>
                                        <p:strVal val="visible"/>
                                      </p:to>
                                    </p:set>
                                    <p:anim calcmode="lin" valueType="num">
                                      <p:cBhvr additive="base">
                                        <p:cTn id="75" dur="500" fill="hold"/>
                                        <p:tgtEl>
                                          <p:spTgt spid="17"/>
                                        </p:tgtEl>
                                        <p:attrNameLst>
                                          <p:attrName>ppt_x</p:attrName>
                                        </p:attrNameLst>
                                      </p:cBhvr>
                                      <p:tavLst>
                                        <p:tav tm="0">
                                          <p:val>
                                            <p:strVal val="#ppt_x"/>
                                          </p:val>
                                        </p:tav>
                                        <p:tav tm="100000">
                                          <p:val>
                                            <p:strVal val="#ppt_x"/>
                                          </p:val>
                                        </p:tav>
                                      </p:tavLst>
                                    </p:anim>
                                    <p:anim calcmode="lin" valueType="num">
                                      <p:cBhvr additive="base">
                                        <p:cTn id="76" dur="500" fill="hold"/>
                                        <p:tgtEl>
                                          <p:spTgt spid="1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additive="base">
                                        <p:cTn id="79" dur="500" fill="hold"/>
                                        <p:tgtEl>
                                          <p:spTgt spid="18"/>
                                        </p:tgtEl>
                                        <p:attrNameLst>
                                          <p:attrName>ppt_x</p:attrName>
                                        </p:attrNameLst>
                                      </p:cBhvr>
                                      <p:tavLst>
                                        <p:tav tm="0">
                                          <p:val>
                                            <p:strVal val="#ppt_x"/>
                                          </p:val>
                                        </p:tav>
                                        <p:tav tm="100000">
                                          <p:val>
                                            <p:strVal val="#ppt_x"/>
                                          </p:val>
                                        </p:tav>
                                      </p:tavLst>
                                    </p:anim>
                                    <p:anim calcmode="lin" valueType="num">
                                      <p:cBhvr additive="base">
                                        <p:cTn id="8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additive="base">
                                        <p:cTn id="85" dur="500" fill="hold"/>
                                        <p:tgtEl>
                                          <p:spTgt spid="10"/>
                                        </p:tgtEl>
                                        <p:attrNameLst>
                                          <p:attrName>ppt_x</p:attrName>
                                        </p:attrNameLst>
                                      </p:cBhvr>
                                      <p:tavLst>
                                        <p:tav tm="0">
                                          <p:val>
                                            <p:strVal val="#ppt_x"/>
                                          </p:val>
                                        </p:tav>
                                        <p:tav tm="100000">
                                          <p:val>
                                            <p:strVal val="#ppt_x"/>
                                          </p:val>
                                        </p:tav>
                                      </p:tavLst>
                                    </p:anim>
                                    <p:anim calcmode="lin" valueType="num">
                                      <p:cBhvr additive="base">
                                        <p:cTn id="8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14" grpId="0"/>
      <p:bldP spid="16" grpId="0"/>
      <p:bldP spid="18" grpId="0"/>
      <p:bldP spid="5" grpId="0" animBg="1"/>
      <p:bldP spid="28" grpId="0" animBg="1"/>
      <p:bldP spid="29"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graphicFrame>
        <p:nvGraphicFramePr>
          <p:cNvPr id="19" name="Table 5">
            <a:extLst>
              <a:ext uri="{FF2B5EF4-FFF2-40B4-BE49-F238E27FC236}">
                <a16:creationId xmlns:a16="http://schemas.microsoft.com/office/drawing/2014/main" id="{20972D38-AE6E-458D-87D0-3BA28800FE56}"/>
              </a:ext>
            </a:extLst>
          </p:cNvPr>
          <p:cNvGraphicFramePr>
            <a:graphicFrameLocks noGrp="1"/>
          </p:cNvGraphicFramePr>
          <p:nvPr/>
        </p:nvGraphicFramePr>
        <p:xfrm>
          <a:off x="2209800" y="2155515"/>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20" name="Picture 19" descr="stock-vector-yellow-submarine-vector-illustration-61484677">
            <a:extLst>
              <a:ext uri="{FF2B5EF4-FFF2-40B4-BE49-F238E27FC236}">
                <a16:creationId xmlns:a16="http://schemas.microsoft.com/office/drawing/2014/main" id="{D634E860-420C-45D8-A639-B24299060A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3365142" y="26321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Text Box 6">
            <a:extLst>
              <a:ext uri="{FF2B5EF4-FFF2-40B4-BE49-F238E27FC236}">
                <a16:creationId xmlns:a16="http://schemas.microsoft.com/office/drawing/2014/main" id="{7BA8C7D3-8105-4644-B8B0-B35B9BCD8678}"/>
              </a:ext>
            </a:extLst>
          </p:cNvPr>
          <p:cNvSpPr txBox="1">
            <a:spLocks noChangeArrowheads="1"/>
          </p:cNvSpPr>
          <p:nvPr/>
        </p:nvSpPr>
        <p:spPr bwMode="auto">
          <a:xfrm>
            <a:off x="4190642" y="2425700"/>
            <a:ext cx="584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r</a:t>
            </a:r>
          </a:p>
        </p:txBody>
      </p:sp>
      <p:sp>
        <p:nvSpPr>
          <p:cNvPr id="22" name="Text Box 6">
            <a:extLst>
              <a:ext uri="{FF2B5EF4-FFF2-40B4-BE49-F238E27FC236}">
                <a16:creationId xmlns:a16="http://schemas.microsoft.com/office/drawing/2014/main" id="{065F15B3-513E-4653-9AE7-C4B3A5B2D15F}"/>
              </a:ext>
            </a:extLst>
          </p:cNvPr>
          <p:cNvSpPr txBox="1">
            <a:spLocks noChangeArrowheads="1"/>
          </p:cNvSpPr>
          <p:nvPr/>
        </p:nvSpPr>
        <p:spPr bwMode="auto">
          <a:xfrm>
            <a:off x="2323563" y="24892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cs typeface="Times New Roman" panose="02020603050405020304" pitchFamily="18" charset="0"/>
              </a:rPr>
              <a:t>2</a:t>
            </a:r>
          </a:p>
        </p:txBody>
      </p:sp>
      <p:pic>
        <p:nvPicPr>
          <p:cNvPr id="3" name="Picture 2">
            <a:extLst>
              <a:ext uri="{FF2B5EF4-FFF2-40B4-BE49-F238E27FC236}">
                <a16:creationId xmlns:a16="http://schemas.microsoft.com/office/drawing/2014/main" id="{B5BEA1E2-8506-44AB-AE5D-52FD259426C3}"/>
              </a:ext>
            </a:extLst>
          </p:cNvPr>
          <p:cNvPicPr>
            <a:picLocks noChangeAspect="1"/>
          </p:cNvPicPr>
          <p:nvPr/>
        </p:nvPicPr>
        <p:blipFill rotWithShape="1">
          <a:blip r:embed="rId3"/>
          <a:srcRect t="54343"/>
          <a:stretch/>
        </p:blipFill>
        <p:spPr>
          <a:xfrm>
            <a:off x="76200" y="1377045"/>
            <a:ext cx="7858125" cy="734957"/>
          </a:xfrm>
          <a:prstGeom prst="rect">
            <a:avLst/>
          </a:prstGeom>
        </p:spPr>
      </p:pic>
      <p:pic>
        <p:nvPicPr>
          <p:cNvPr id="13" name="Picture 12" descr="stock-vector-yellow-submarine-vector-illustration-61484677">
            <a:extLst>
              <a:ext uri="{FF2B5EF4-FFF2-40B4-BE49-F238E27FC236}">
                <a16:creationId xmlns:a16="http://schemas.microsoft.com/office/drawing/2014/main" id="{AF466C0D-8041-4614-B183-731443BA9EA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3848100" y="30258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 Box 6">
            <a:extLst>
              <a:ext uri="{FF2B5EF4-FFF2-40B4-BE49-F238E27FC236}">
                <a16:creationId xmlns:a16="http://schemas.microsoft.com/office/drawing/2014/main" id="{B1D2DA9E-7510-4302-98D5-188CF02B6D37}"/>
              </a:ext>
            </a:extLst>
          </p:cNvPr>
          <p:cNvSpPr txBox="1">
            <a:spLocks noChangeArrowheads="1"/>
          </p:cNvSpPr>
          <p:nvPr/>
        </p:nvSpPr>
        <p:spPr bwMode="auto">
          <a:xfrm>
            <a:off x="2806521" y="28829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effectLst>
                  <a:outerShdw blurRad="38100" dist="38100" dir="2700000" algn="tl">
                    <a:srgbClr val="000000"/>
                  </a:outerShdw>
                </a:effectLst>
                <a:cs typeface="Times New Roman" panose="02020603050405020304" pitchFamily="18" charset="0"/>
              </a:rPr>
              <a:t>5</a:t>
            </a:r>
            <a:endParaRPr lang="en-US" sz="2400" dirty="0">
              <a:cs typeface="Times New Roman" panose="02020603050405020304" pitchFamily="18" charset="0"/>
            </a:endParaRPr>
          </a:p>
        </p:txBody>
      </p:sp>
      <p:pic>
        <p:nvPicPr>
          <p:cNvPr id="15" name="Picture 14" descr="stock-vector-yellow-submarine-vector-illustration-61484677">
            <a:extLst>
              <a:ext uri="{FF2B5EF4-FFF2-40B4-BE49-F238E27FC236}">
                <a16:creationId xmlns:a16="http://schemas.microsoft.com/office/drawing/2014/main" id="{9BE84834-7E72-4C45-B203-3D3EF584BD6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343400" y="34449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 Box 6">
            <a:extLst>
              <a:ext uri="{FF2B5EF4-FFF2-40B4-BE49-F238E27FC236}">
                <a16:creationId xmlns:a16="http://schemas.microsoft.com/office/drawing/2014/main" id="{4610D5CF-EB14-4602-9D79-4BB00E3E48CF}"/>
              </a:ext>
            </a:extLst>
          </p:cNvPr>
          <p:cNvSpPr txBox="1">
            <a:spLocks noChangeArrowheads="1"/>
          </p:cNvSpPr>
          <p:nvPr/>
        </p:nvSpPr>
        <p:spPr bwMode="auto">
          <a:xfrm>
            <a:off x="3301821" y="33020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effectLst>
                  <a:outerShdw blurRad="38100" dist="38100" dir="2700000" algn="tl">
                    <a:srgbClr val="000000"/>
                  </a:outerShdw>
                </a:effectLst>
                <a:cs typeface="Times New Roman" panose="02020603050405020304" pitchFamily="18" charset="0"/>
              </a:rPr>
              <a:t>7</a:t>
            </a:r>
            <a:endParaRPr lang="en-US" sz="2400" dirty="0">
              <a:cs typeface="Times New Roman" panose="02020603050405020304" pitchFamily="18" charset="0"/>
            </a:endParaRPr>
          </a:p>
        </p:txBody>
      </p:sp>
      <p:pic>
        <p:nvPicPr>
          <p:cNvPr id="17" name="Picture 16" descr="stock-vector-yellow-submarine-vector-illustration-61484677">
            <a:extLst>
              <a:ext uri="{FF2B5EF4-FFF2-40B4-BE49-F238E27FC236}">
                <a16:creationId xmlns:a16="http://schemas.microsoft.com/office/drawing/2014/main" id="{8FAF2864-F3A4-4BF2-85B9-0C8326F104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838700" y="38386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Text Box 6">
            <a:extLst>
              <a:ext uri="{FF2B5EF4-FFF2-40B4-BE49-F238E27FC236}">
                <a16:creationId xmlns:a16="http://schemas.microsoft.com/office/drawing/2014/main" id="{401B723A-ECBB-4731-BB14-12EBB118D7CD}"/>
              </a:ext>
            </a:extLst>
          </p:cNvPr>
          <p:cNvSpPr txBox="1">
            <a:spLocks noChangeArrowheads="1"/>
          </p:cNvSpPr>
          <p:nvPr/>
        </p:nvSpPr>
        <p:spPr bwMode="auto">
          <a:xfrm>
            <a:off x="3797121" y="36957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effectLst>
                  <a:outerShdw blurRad="38100" dist="38100" dir="2700000" algn="tl">
                    <a:srgbClr val="000000"/>
                  </a:outerShdw>
                </a:effectLst>
                <a:cs typeface="Times New Roman" panose="02020603050405020304" pitchFamily="18" charset="0"/>
              </a:rPr>
              <a:t>8</a:t>
            </a:r>
            <a:endParaRPr lang="en-US" sz="2400" dirty="0">
              <a:cs typeface="Times New Roman" panose="02020603050405020304" pitchFamily="18" charset="0"/>
            </a:endParaRPr>
          </a:p>
        </p:txBody>
      </p:sp>
      <p:pic>
        <p:nvPicPr>
          <p:cNvPr id="27" name="Picture 26">
            <a:extLst>
              <a:ext uri="{FF2B5EF4-FFF2-40B4-BE49-F238E27FC236}">
                <a16:creationId xmlns:a16="http://schemas.microsoft.com/office/drawing/2014/main" id="{298BEB39-ABF0-4BED-8B44-2A087E740D53}"/>
              </a:ext>
            </a:extLst>
          </p:cNvPr>
          <p:cNvPicPr>
            <a:picLocks noChangeAspect="1"/>
          </p:cNvPicPr>
          <p:nvPr/>
        </p:nvPicPr>
        <p:blipFill rotWithShape="1">
          <a:blip r:embed="rId4"/>
          <a:srcRect t="36885" b="32910"/>
          <a:stretch/>
        </p:blipFill>
        <p:spPr>
          <a:xfrm>
            <a:off x="76200" y="482600"/>
            <a:ext cx="7543800" cy="897623"/>
          </a:xfrm>
          <a:prstGeom prst="rect">
            <a:avLst/>
          </a:prstGeom>
        </p:spPr>
      </p:pic>
      <p:pic>
        <p:nvPicPr>
          <p:cNvPr id="4" name="Picture 3">
            <a:extLst>
              <a:ext uri="{FF2B5EF4-FFF2-40B4-BE49-F238E27FC236}">
                <a16:creationId xmlns:a16="http://schemas.microsoft.com/office/drawing/2014/main" id="{D101B1C5-1EA5-460D-BABC-C8CC4DA2EAD1}"/>
              </a:ext>
            </a:extLst>
          </p:cNvPr>
          <p:cNvPicPr>
            <a:picLocks noChangeAspect="1"/>
          </p:cNvPicPr>
          <p:nvPr/>
        </p:nvPicPr>
        <p:blipFill>
          <a:blip r:embed="rId5"/>
          <a:stretch>
            <a:fillRect/>
          </a:stretch>
        </p:blipFill>
        <p:spPr>
          <a:xfrm>
            <a:off x="685800" y="4191000"/>
            <a:ext cx="6248400" cy="2695575"/>
          </a:xfrm>
          <a:prstGeom prst="rect">
            <a:avLst/>
          </a:prstGeom>
        </p:spPr>
      </p:pic>
      <p:sp>
        <p:nvSpPr>
          <p:cNvPr id="5" name="Rectangle 4">
            <a:extLst>
              <a:ext uri="{FF2B5EF4-FFF2-40B4-BE49-F238E27FC236}">
                <a16:creationId xmlns:a16="http://schemas.microsoft.com/office/drawing/2014/main" id="{D1FD4D6A-C1A6-4437-8E85-E904F35D3566}"/>
              </a:ext>
            </a:extLst>
          </p:cNvPr>
          <p:cNvSpPr/>
          <p:nvPr/>
        </p:nvSpPr>
        <p:spPr>
          <a:xfrm>
            <a:off x="381000" y="4432300"/>
            <a:ext cx="7239000" cy="584200"/>
          </a:xfrm>
          <a:prstGeom prst="rect">
            <a:avLst/>
          </a:prstGeom>
          <a:solidFill>
            <a:srgbClr val="000066"/>
          </a:solidFill>
          <a:ln>
            <a:noFill/>
          </a:ln>
        </p:spPr>
        <p:txBody>
          <a:bodyPr wrap="square" rtlCol="0" anchor="ctr">
            <a:spAutoFit/>
          </a:bodyPr>
          <a:lstStyle/>
          <a:p>
            <a:pPr algn="l"/>
            <a:endParaRPr lang="en-US" sz="2400" dirty="0"/>
          </a:p>
        </p:txBody>
      </p:sp>
      <p:sp>
        <p:nvSpPr>
          <p:cNvPr id="29" name="Rectangle 28">
            <a:extLst>
              <a:ext uri="{FF2B5EF4-FFF2-40B4-BE49-F238E27FC236}">
                <a16:creationId xmlns:a16="http://schemas.microsoft.com/office/drawing/2014/main" id="{5234394E-4AEC-42A9-AE27-E042EF196FB6}"/>
              </a:ext>
            </a:extLst>
          </p:cNvPr>
          <p:cNvSpPr/>
          <p:nvPr/>
        </p:nvSpPr>
        <p:spPr>
          <a:xfrm>
            <a:off x="177800" y="5260161"/>
            <a:ext cx="7239000" cy="548640"/>
          </a:xfrm>
          <a:prstGeom prst="rect">
            <a:avLst/>
          </a:prstGeom>
          <a:solidFill>
            <a:srgbClr val="000066"/>
          </a:solidFill>
          <a:ln>
            <a:noFill/>
          </a:ln>
        </p:spPr>
        <p:txBody>
          <a:bodyPr wrap="square" rtlCol="0" anchor="ctr">
            <a:spAutoFit/>
          </a:bodyPr>
          <a:lstStyle/>
          <a:p>
            <a:pPr algn="l"/>
            <a:endParaRPr lang="en-US" sz="2400" dirty="0"/>
          </a:p>
        </p:txBody>
      </p:sp>
      <p:pic>
        <p:nvPicPr>
          <p:cNvPr id="6" name="Picture 5">
            <a:extLst>
              <a:ext uri="{FF2B5EF4-FFF2-40B4-BE49-F238E27FC236}">
                <a16:creationId xmlns:a16="http://schemas.microsoft.com/office/drawing/2014/main" id="{F6041A5E-D2D8-4210-87AD-1DEA572FDEA9}"/>
              </a:ext>
            </a:extLst>
          </p:cNvPr>
          <p:cNvPicPr>
            <a:picLocks noChangeAspect="1"/>
          </p:cNvPicPr>
          <p:nvPr/>
        </p:nvPicPr>
        <p:blipFill>
          <a:blip r:embed="rId6"/>
          <a:stretch>
            <a:fillRect/>
          </a:stretch>
        </p:blipFill>
        <p:spPr>
          <a:xfrm>
            <a:off x="711200" y="3905250"/>
            <a:ext cx="1666875" cy="285750"/>
          </a:xfrm>
          <a:prstGeom prst="rect">
            <a:avLst/>
          </a:prstGeom>
        </p:spPr>
      </p:pic>
      <p:grpSp>
        <p:nvGrpSpPr>
          <p:cNvPr id="10" name="Group 9">
            <a:extLst>
              <a:ext uri="{FF2B5EF4-FFF2-40B4-BE49-F238E27FC236}">
                <a16:creationId xmlns:a16="http://schemas.microsoft.com/office/drawing/2014/main" id="{121F9A85-DB1E-4B93-BE26-4B1A48EF8E30}"/>
              </a:ext>
            </a:extLst>
          </p:cNvPr>
          <p:cNvGrpSpPr/>
          <p:nvPr/>
        </p:nvGrpSpPr>
        <p:grpSpPr>
          <a:xfrm>
            <a:off x="5257800" y="3358194"/>
            <a:ext cx="3790592" cy="718506"/>
            <a:chOff x="5257800" y="3358194"/>
            <a:chExt cx="3790592" cy="718506"/>
          </a:xfrm>
        </p:grpSpPr>
        <p:pic>
          <p:nvPicPr>
            <p:cNvPr id="7" name="Picture 6">
              <a:extLst>
                <a:ext uri="{FF2B5EF4-FFF2-40B4-BE49-F238E27FC236}">
                  <a16:creationId xmlns:a16="http://schemas.microsoft.com/office/drawing/2014/main" id="{02409CD5-CD08-49C3-83F4-437DC8E3E4A8}"/>
                </a:ext>
              </a:extLst>
            </p:cNvPr>
            <p:cNvPicPr>
              <a:picLocks noChangeAspect="1"/>
            </p:cNvPicPr>
            <p:nvPr/>
          </p:nvPicPr>
          <p:blipFill>
            <a:blip r:embed="rId7"/>
            <a:stretch>
              <a:fillRect/>
            </a:stretch>
          </p:blipFill>
          <p:spPr>
            <a:xfrm>
              <a:off x="5257800" y="3358194"/>
              <a:ext cx="2505075" cy="476250"/>
            </a:xfrm>
            <a:prstGeom prst="rect">
              <a:avLst/>
            </a:prstGeom>
          </p:spPr>
        </p:pic>
        <p:pic>
          <p:nvPicPr>
            <p:cNvPr id="9" name="Picture 8">
              <a:extLst>
                <a:ext uri="{FF2B5EF4-FFF2-40B4-BE49-F238E27FC236}">
                  <a16:creationId xmlns:a16="http://schemas.microsoft.com/office/drawing/2014/main" id="{F8CC9107-8AE5-447D-8B34-1C149FEB2F04}"/>
                </a:ext>
              </a:extLst>
            </p:cNvPr>
            <p:cNvPicPr>
              <a:picLocks noChangeAspect="1"/>
            </p:cNvPicPr>
            <p:nvPr/>
          </p:nvPicPr>
          <p:blipFill>
            <a:blip r:embed="rId8"/>
            <a:stretch>
              <a:fillRect/>
            </a:stretch>
          </p:blipFill>
          <p:spPr>
            <a:xfrm>
              <a:off x="5257800" y="3823994"/>
              <a:ext cx="3790592" cy="252706"/>
            </a:xfrm>
            <a:prstGeom prst="rect">
              <a:avLst/>
            </a:prstGeom>
          </p:spPr>
        </p:pic>
      </p:grpSp>
    </p:spTree>
    <p:extLst>
      <p:ext uri="{BB962C8B-B14F-4D97-AF65-F5344CB8AC3E}">
        <p14:creationId xmlns:p14="http://schemas.microsoft.com/office/powerpoint/2010/main" val="2170776136"/>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graphicFrame>
        <p:nvGraphicFramePr>
          <p:cNvPr id="19" name="Table 5">
            <a:extLst>
              <a:ext uri="{FF2B5EF4-FFF2-40B4-BE49-F238E27FC236}">
                <a16:creationId xmlns:a16="http://schemas.microsoft.com/office/drawing/2014/main" id="{20972D38-AE6E-458D-87D0-3BA28800FE56}"/>
              </a:ext>
            </a:extLst>
          </p:cNvPr>
          <p:cNvGraphicFramePr>
            <a:graphicFrameLocks noGrp="1"/>
          </p:cNvGraphicFramePr>
          <p:nvPr/>
        </p:nvGraphicFramePr>
        <p:xfrm>
          <a:off x="2209800" y="2155515"/>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20" name="Picture 19" descr="stock-vector-yellow-submarine-vector-illustration-61484677">
            <a:extLst>
              <a:ext uri="{FF2B5EF4-FFF2-40B4-BE49-F238E27FC236}">
                <a16:creationId xmlns:a16="http://schemas.microsoft.com/office/drawing/2014/main" id="{D634E860-420C-45D8-A639-B24299060A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3365142" y="26321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Text Box 6">
            <a:extLst>
              <a:ext uri="{FF2B5EF4-FFF2-40B4-BE49-F238E27FC236}">
                <a16:creationId xmlns:a16="http://schemas.microsoft.com/office/drawing/2014/main" id="{7BA8C7D3-8105-4644-B8B0-B35B9BCD8678}"/>
              </a:ext>
            </a:extLst>
          </p:cNvPr>
          <p:cNvSpPr txBox="1">
            <a:spLocks noChangeArrowheads="1"/>
          </p:cNvSpPr>
          <p:nvPr/>
        </p:nvSpPr>
        <p:spPr bwMode="auto">
          <a:xfrm>
            <a:off x="4190642" y="2425700"/>
            <a:ext cx="584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r</a:t>
            </a:r>
          </a:p>
        </p:txBody>
      </p:sp>
      <p:sp>
        <p:nvSpPr>
          <p:cNvPr id="22" name="Text Box 6">
            <a:extLst>
              <a:ext uri="{FF2B5EF4-FFF2-40B4-BE49-F238E27FC236}">
                <a16:creationId xmlns:a16="http://schemas.microsoft.com/office/drawing/2014/main" id="{065F15B3-513E-4653-9AE7-C4B3A5B2D15F}"/>
              </a:ext>
            </a:extLst>
          </p:cNvPr>
          <p:cNvSpPr txBox="1">
            <a:spLocks noChangeArrowheads="1"/>
          </p:cNvSpPr>
          <p:nvPr/>
        </p:nvSpPr>
        <p:spPr bwMode="auto">
          <a:xfrm>
            <a:off x="2323563" y="24892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cs typeface="Times New Roman" panose="02020603050405020304" pitchFamily="18" charset="0"/>
              </a:rPr>
              <a:t>2</a:t>
            </a:r>
          </a:p>
        </p:txBody>
      </p:sp>
      <p:pic>
        <p:nvPicPr>
          <p:cNvPr id="3" name="Picture 2">
            <a:extLst>
              <a:ext uri="{FF2B5EF4-FFF2-40B4-BE49-F238E27FC236}">
                <a16:creationId xmlns:a16="http://schemas.microsoft.com/office/drawing/2014/main" id="{B5BEA1E2-8506-44AB-AE5D-52FD259426C3}"/>
              </a:ext>
            </a:extLst>
          </p:cNvPr>
          <p:cNvPicPr>
            <a:picLocks noChangeAspect="1"/>
          </p:cNvPicPr>
          <p:nvPr/>
        </p:nvPicPr>
        <p:blipFill rotWithShape="1">
          <a:blip r:embed="rId3"/>
          <a:srcRect t="54343"/>
          <a:stretch/>
        </p:blipFill>
        <p:spPr>
          <a:xfrm>
            <a:off x="76200" y="1377045"/>
            <a:ext cx="7858125" cy="734957"/>
          </a:xfrm>
          <a:prstGeom prst="rect">
            <a:avLst/>
          </a:prstGeom>
        </p:spPr>
      </p:pic>
      <p:pic>
        <p:nvPicPr>
          <p:cNvPr id="13" name="Picture 12" descr="stock-vector-yellow-submarine-vector-illustration-61484677">
            <a:extLst>
              <a:ext uri="{FF2B5EF4-FFF2-40B4-BE49-F238E27FC236}">
                <a16:creationId xmlns:a16="http://schemas.microsoft.com/office/drawing/2014/main" id="{AF466C0D-8041-4614-B183-731443BA9EA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3848100" y="30258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Text Box 6">
            <a:extLst>
              <a:ext uri="{FF2B5EF4-FFF2-40B4-BE49-F238E27FC236}">
                <a16:creationId xmlns:a16="http://schemas.microsoft.com/office/drawing/2014/main" id="{B1D2DA9E-7510-4302-98D5-188CF02B6D37}"/>
              </a:ext>
            </a:extLst>
          </p:cNvPr>
          <p:cNvSpPr txBox="1">
            <a:spLocks noChangeArrowheads="1"/>
          </p:cNvSpPr>
          <p:nvPr/>
        </p:nvSpPr>
        <p:spPr bwMode="auto">
          <a:xfrm>
            <a:off x="2806521" y="28829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effectLst>
                  <a:outerShdw blurRad="38100" dist="38100" dir="2700000" algn="tl">
                    <a:srgbClr val="000000"/>
                  </a:outerShdw>
                </a:effectLst>
                <a:cs typeface="Times New Roman" panose="02020603050405020304" pitchFamily="18" charset="0"/>
              </a:rPr>
              <a:t>5</a:t>
            </a:r>
            <a:endParaRPr lang="en-US" sz="2400" dirty="0">
              <a:cs typeface="Times New Roman" panose="02020603050405020304" pitchFamily="18" charset="0"/>
            </a:endParaRPr>
          </a:p>
        </p:txBody>
      </p:sp>
      <p:pic>
        <p:nvPicPr>
          <p:cNvPr id="15" name="Picture 14" descr="stock-vector-yellow-submarine-vector-illustration-61484677">
            <a:extLst>
              <a:ext uri="{FF2B5EF4-FFF2-40B4-BE49-F238E27FC236}">
                <a16:creationId xmlns:a16="http://schemas.microsoft.com/office/drawing/2014/main" id="{9BE84834-7E72-4C45-B203-3D3EF584BD6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343400" y="34449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 Box 6">
            <a:extLst>
              <a:ext uri="{FF2B5EF4-FFF2-40B4-BE49-F238E27FC236}">
                <a16:creationId xmlns:a16="http://schemas.microsoft.com/office/drawing/2014/main" id="{4610D5CF-EB14-4602-9D79-4BB00E3E48CF}"/>
              </a:ext>
            </a:extLst>
          </p:cNvPr>
          <p:cNvSpPr txBox="1">
            <a:spLocks noChangeArrowheads="1"/>
          </p:cNvSpPr>
          <p:nvPr/>
        </p:nvSpPr>
        <p:spPr bwMode="auto">
          <a:xfrm>
            <a:off x="3301821" y="33020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effectLst>
                  <a:outerShdw blurRad="38100" dist="38100" dir="2700000" algn="tl">
                    <a:srgbClr val="000000"/>
                  </a:outerShdw>
                </a:effectLst>
                <a:cs typeface="Times New Roman" panose="02020603050405020304" pitchFamily="18" charset="0"/>
              </a:rPr>
              <a:t>7</a:t>
            </a:r>
            <a:endParaRPr lang="en-US" sz="2400" dirty="0">
              <a:cs typeface="Times New Roman" panose="02020603050405020304" pitchFamily="18" charset="0"/>
            </a:endParaRPr>
          </a:p>
        </p:txBody>
      </p:sp>
      <p:pic>
        <p:nvPicPr>
          <p:cNvPr id="17" name="Picture 16" descr="stock-vector-yellow-submarine-vector-illustration-61484677">
            <a:extLst>
              <a:ext uri="{FF2B5EF4-FFF2-40B4-BE49-F238E27FC236}">
                <a16:creationId xmlns:a16="http://schemas.microsoft.com/office/drawing/2014/main" id="{8FAF2864-F3A4-4BF2-85B9-0C8326F104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838700" y="38386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Text Box 6">
            <a:extLst>
              <a:ext uri="{FF2B5EF4-FFF2-40B4-BE49-F238E27FC236}">
                <a16:creationId xmlns:a16="http://schemas.microsoft.com/office/drawing/2014/main" id="{401B723A-ECBB-4731-BB14-12EBB118D7CD}"/>
              </a:ext>
            </a:extLst>
          </p:cNvPr>
          <p:cNvSpPr txBox="1">
            <a:spLocks noChangeArrowheads="1"/>
          </p:cNvSpPr>
          <p:nvPr/>
        </p:nvSpPr>
        <p:spPr bwMode="auto">
          <a:xfrm>
            <a:off x="3797121" y="36957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effectLst>
                  <a:outerShdw blurRad="38100" dist="38100" dir="2700000" algn="tl">
                    <a:srgbClr val="000000"/>
                  </a:outerShdw>
                </a:effectLst>
                <a:cs typeface="Times New Roman" panose="02020603050405020304" pitchFamily="18" charset="0"/>
              </a:rPr>
              <a:t>8</a:t>
            </a:r>
            <a:endParaRPr lang="en-US" sz="2400" dirty="0">
              <a:cs typeface="Times New Roman" panose="02020603050405020304" pitchFamily="18" charset="0"/>
            </a:endParaRPr>
          </a:p>
        </p:txBody>
      </p:sp>
      <p:pic>
        <p:nvPicPr>
          <p:cNvPr id="27" name="Picture 26">
            <a:extLst>
              <a:ext uri="{FF2B5EF4-FFF2-40B4-BE49-F238E27FC236}">
                <a16:creationId xmlns:a16="http://schemas.microsoft.com/office/drawing/2014/main" id="{298BEB39-ABF0-4BED-8B44-2A087E740D53}"/>
              </a:ext>
            </a:extLst>
          </p:cNvPr>
          <p:cNvPicPr>
            <a:picLocks noChangeAspect="1"/>
          </p:cNvPicPr>
          <p:nvPr/>
        </p:nvPicPr>
        <p:blipFill rotWithShape="1">
          <a:blip r:embed="rId4"/>
          <a:srcRect t="36885" b="32910"/>
          <a:stretch/>
        </p:blipFill>
        <p:spPr>
          <a:xfrm>
            <a:off x="76200" y="482600"/>
            <a:ext cx="7543800" cy="897623"/>
          </a:xfrm>
          <a:prstGeom prst="rect">
            <a:avLst/>
          </a:prstGeom>
        </p:spPr>
      </p:pic>
      <p:pic>
        <p:nvPicPr>
          <p:cNvPr id="4" name="Picture 3">
            <a:extLst>
              <a:ext uri="{FF2B5EF4-FFF2-40B4-BE49-F238E27FC236}">
                <a16:creationId xmlns:a16="http://schemas.microsoft.com/office/drawing/2014/main" id="{D101B1C5-1EA5-460D-BABC-C8CC4DA2EAD1}"/>
              </a:ext>
            </a:extLst>
          </p:cNvPr>
          <p:cNvPicPr>
            <a:picLocks noChangeAspect="1"/>
          </p:cNvPicPr>
          <p:nvPr/>
        </p:nvPicPr>
        <p:blipFill>
          <a:blip r:embed="rId5"/>
          <a:stretch>
            <a:fillRect/>
          </a:stretch>
        </p:blipFill>
        <p:spPr>
          <a:xfrm>
            <a:off x="685800" y="4191000"/>
            <a:ext cx="6248400" cy="2695575"/>
          </a:xfrm>
          <a:prstGeom prst="rect">
            <a:avLst/>
          </a:prstGeom>
        </p:spPr>
      </p:pic>
      <p:sp>
        <p:nvSpPr>
          <p:cNvPr id="29" name="Rectangle 28">
            <a:extLst>
              <a:ext uri="{FF2B5EF4-FFF2-40B4-BE49-F238E27FC236}">
                <a16:creationId xmlns:a16="http://schemas.microsoft.com/office/drawing/2014/main" id="{5234394E-4AEC-42A9-AE27-E042EF196FB6}"/>
              </a:ext>
            </a:extLst>
          </p:cNvPr>
          <p:cNvSpPr/>
          <p:nvPr/>
        </p:nvSpPr>
        <p:spPr>
          <a:xfrm>
            <a:off x="291921" y="4990060"/>
            <a:ext cx="7239000" cy="1920240"/>
          </a:xfrm>
          <a:prstGeom prst="rect">
            <a:avLst/>
          </a:prstGeom>
          <a:solidFill>
            <a:srgbClr val="000066"/>
          </a:solidFill>
          <a:ln>
            <a:noFill/>
          </a:ln>
        </p:spPr>
        <p:txBody>
          <a:bodyPr wrap="square" rtlCol="0" anchor="ctr">
            <a:spAutoFit/>
          </a:bodyPr>
          <a:lstStyle/>
          <a:p>
            <a:pPr algn="l"/>
            <a:endParaRPr lang="en-US" sz="2400" dirty="0"/>
          </a:p>
        </p:txBody>
      </p:sp>
      <p:pic>
        <p:nvPicPr>
          <p:cNvPr id="6" name="Picture 5">
            <a:extLst>
              <a:ext uri="{FF2B5EF4-FFF2-40B4-BE49-F238E27FC236}">
                <a16:creationId xmlns:a16="http://schemas.microsoft.com/office/drawing/2014/main" id="{F6041A5E-D2D8-4210-87AD-1DEA572FDEA9}"/>
              </a:ext>
            </a:extLst>
          </p:cNvPr>
          <p:cNvPicPr>
            <a:picLocks noChangeAspect="1"/>
          </p:cNvPicPr>
          <p:nvPr/>
        </p:nvPicPr>
        <p:blipFill>
          <a:blip r:embed="rId6"/>
          <a:stretch>
            <a:fillRect/>
          </a:stretch>
        </p:blipFill>
        <p:spPr>
          <a:xfrm>
            <a:off x="711200" y="3905250"/>
            <a:ext cx="1666875" cy="285750"/>
          </a:xfrm>
          <a:prstGeom prst="rect">
            <a:avLst/>
          </a:prstGeom>
        </p:spPr>
      </p:pic>
      <p:grpSp>
        <p:nvGrpSpPr>
          <p:cNvPr id="10" name="Group 9">
            <a:extLst>
              <a:ext uri="{FF2B5EF4-FFF2-40B4-BE49-F238E27FC236}">
                <a16:creationId xmlns:a16="http://schemas.microsoft.com/office/drawing/2014/main" id="{121F9A85-DB1E-4B93-BE26-4B1A48EF8E30}"/>
              </a:ext>
            </a:extLst>
          </p:cNvPr>
          <p:cNvGrpSpPr/>
          <p:nvPr/>
        </p:nvGrpSpPr>
        <p:grpSpPr>
          <a:xfrm>
            <a:off x="5257800" y="3358194"/>
            <a:ext cx="3790592" cy="718506"/>
            <a:chOff x="5257800" y="3358194"/>
            <a:chExt cx="3790592" cy="718506"/>
          </a:xfrm>
        </p:grpSpPr>
        <p:pic>
          <p:nvPicPr>
            <p:cNvPr id="7" name="Picture 6">
              <a:extLst>
                <a:ext uri="{FF2B5EF4-FFF2-40B4-BE49-F238E27FC236}">
                  <a16:creationId xmlns:a16="http://schemas.microsoft.com/office/drawing/2014/main" id="{02409CD5-CD08-49C3-83F4-437DC8E3E4A8}"/>
                </a:ext>
              </a:extLst>
            </p:cNvPr>
            <p:cNvPicPr>
              <a:picLocks noChangeAspect="1"/>
            </p:cNvPicPr>
            <p:nvPr/>
          </p:nvPicPr>
          <p:blipFill>
            <a:blip r:embed="rId7"/>
            <a:stretch>
              <a:fillRect/>
            </a:stretch>
          </p:blipFill>
          <p:spPr>
            <a:xfrm>
              <a:off x="5257800" y="3358194"/>
              <a:ext cx="2505075" cy="476250"/>
            </a:xfrm>
            <a:prstGeom prst="rect">
              <a:avLst/>
            </a:prstGeom>
          </p:spPr>
        </p:pic>
        <p:pic>
          <p:nvPicPr>
            <p:cNvPr id="9" name="Picture 8">
              <a:extLst>
                <a:ext uri="{FF2B5EF4-FFF2-40B4-BE49-F238E27FC236}">
                  <a16:creationId xmlns:a16="http://schemas.microsoft.com/office/drawing/2014/main" id="{F8CC9107-8AE5-447D-8B34-1C149FEB2F04}"/>
                </a:ext>
              </a:extLst>
            </p:cNvPr>
            <p:cNvPicPr>
              <a:picLocks noChangeAspect="1"/>
            </p:cNvPicPr>
            <p:nvPr/>
          </p:nvPicPr>
          <p:blipFill>
            <a:blip r:embed="rId8"/>
            <a:stretch>
              <a:fillRect/>
            </a:stretch>
          </p:blipFill>
          <p:spPr>
            <a:xfrm>
              <a:off x="5257800" y="3823994"/>
              <a:ext cx="3790592" cy="252706"/>
            </a:xfrm>
            <a:prstGeom prst="rect">
              <a:avLst/>
            </a:prstGeom>
          </p:spPr>
        </p:pic>
      </p:grpSp>
      <p:pic>
        <p:nvPicPr>
          <p:cNvPr id="23" name="Picture 22">
            <a:extLst>
              <a:ext uri="{FF2B5EF4-FFF2-40B4-BE49-F238E27FC236}">
                <a16:creationId xmlns:a16="http://schemas.microsoft.com/office/drawing/2014/main" id="{72072FFD-724A-4845-9569-8AAC7795D919}"/>
              </a:ext>
            </a:extLst>
          </p:cNvPr>
          <p:cNvPicPr>
            <a:picLocks noChangeAspect="1"/>
          </p:cNvPicPr>
          <p:nvPr/>
        </p:nvPicPr>
        <p:blipFill rotWithShape="1">
          <a:blip r:embed="rId9"/>
          <a:srcRect t="61032"/>
          <a:stretch/>
        </p:blipFill>
        <p:spPr>
          <a:xfrm>
            <a:off x="128587" y="5749335"/>
            <a:ext cx="8963025" cy="1028153"/>
          </a:xfrm>
          <a:prstGeom prst="rect">
            <a:avLst/>
          </a:prstGeom>
        </p:spPr>
      </p:pic>
    </p:spTree>
    <p:extLst>
      <p:ext uri="{BB962C8B-B14F-4D97-AF65-F5344CB8AC3E}">
        <p14:creationId xmlns:p14="http://schemas.microsoft.com/office/powerpoint/2010/main" val="1177420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graphicFrame>
        <p:nvGraphicFramePr>
          <p:cNvPr id="19" name="Table 5">
            <a:extLst>
              <a:ext uri="{FF2B5EF4-FFF2-40B4-BE49-F238E27FC236}">
                <a16:creationId xmlns:a16="http://schemas.microsoft.com/office/drawing/2014/main" id="{20972D38-AE6E-458D-87D0-3BA28800FE56}"/>
              </a:ext>
            </a:extLst>
          </p:cNvPr>
          <p:cNvGraphicFramePr>
            <a:graphicFrameLocks noGrp="1"/>
          </p:cNvGraphicFramePr>
          <p:nvPr/>
        </p:nvGraphicFramePr>
        <p:xfrm>
          <a:off x="2209800" y="2155515"/>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sp>
        <p:nvSpPr>
          <p:cNvPr id="21" name="Text Box 6">
            <a:extLst>
              <a:ext uri="{FF2B5EF4-FFF2-40B4-BE49-F238E27FC236}">
                <a16:creationId xmlns:a16="http://schemas.microsoft.com/office/drawing/2014/main" id="{7BA8C7D3-8105-4644-B8B0-B35B9BCD8678}"/>
              </a:ext>
            </a:extLst>
          </p:cNvPr>
          <p:cNvSpPr txBox="1">
            <a:spLocks noChangeArrowheads="1"/>
          </p:cNvSpPr>
          <p:nvPr/>
        </p:nvSpPr>
        <p:spPr bwMode="auto">
          <a:xfrm>
            <a:off x="4190642" y="2425700"/>
            <a:ext cx="584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r</a:t>
            </a:r>
          </a:p>
        </p:txBody>
      </p:sp>
      <p:pic>
        <p:nvPicPr>
          <p:cNvPr id="3" name="Picture 2">
            <a:extLst>
              <a:ext uri="{FF2B5EF4-FFF2-40B4-BE49-F238E27FC236}">
                <a16:creationId xmlns:a16="http://schemas.microsoft.com/office/drawing/2014/main" id="{B5BEA1E2-8506-44AB-AE5D-52FD259426C3}"/>
              </a:ext>
            </a:extLst>
          </p:cNvPr>
          <p:cNvPicPr>
            <a:picLocks noChangeAspect="1"/>
          </p:cNvPicPr>
          <p:nvPr/>
        </p:nvPicPr>
        <p:blipFill rotWithShape="1">
          <a:blip r:embed="rId2"/>
          <a:srcRect t="54343"/>
          <a:stretch/>
        </p:blipFill>
        <p:spPr>
          <a:xfrm>
            <a:off x="76200" y="1377045"/>
            <a:ext cx="7858125" cy="734957"/>
          </a:xfrm>
          <a:prstGeom prst="rect">
            <a:avLst/>
          </a:prstGeom>
        </p:spPr>
      </p:pic>
      <p:pic>
        <p:nvPicPr>
          <p:cNvPr id="17" name="Picture 16" descr="stock-vector-yellow-submarine-vector-illustration-61484677">
            <a:extLst>
              <a:ext uri="{FF2B5EF4-FFF2-40B4-BE49-F238E27FC236}">
                <a16:creationId xmlns:a16="http://schemas.microsoft.com/office/drawing/2014/main" id="{8FAF2864-F3A4-4BF2-85B9-0C8326F104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4838700" y="383861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Text Box 6">
            <a:extLst>
              <a:ext uri="{FF2B5EF4-FFF2-40B4-BE49-F238E27FC236}">
                <a16:creationId xmlns:a16="http://schemas.microsoft.com/office/drawing/2014/main" id="{401B723A-ECBB-4731-BB14-12EBB118D7CD}"/>
              </a:ext>
            </a:extLst>
          </p:cNvPr>
          <p:cNvSpPr txBox="1">
            <a:spLocks noChangeArrowheads="1"/>
          </p:cNvSpPr>
          <p:nvPr/>
        </p:nvSpPr>
        <p:spPr bwMode="auto">
          <a:xfrm>
            <a:off x="3797121" y="3695700"/>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effectLst>
                  <a:outerShdw blurRad="38100" dist="38100" dir="2700000" algn="tl">
                    <a:srgbClr val="000000"/>
                  </a:outerShdw>
                </a:effectLst>
                <a:cs typeface="Times New Roman" panose="02020603050405020304" pitchFamily="18" charset="0"/>
              </a:rPr>
              <a:t>8</a:t>
            </a:r>
            <a:endParaRPr lang="en-US" sz="2400" dirty="0">
              <a:cs typeface="Times New Roman" panose="02020603050405020304" pitchFamily="18" charset="0"/>
            </a:endParaRPr>
          </a:p>
        </p:txBody>
      </p:sp>
      <p:pic>
        <p:nvPicPr>
          <p:cNvPr id="27" name="Picture 26">
            <a:extLst>
              <a:ext uri="{FF2B5EF4-FFF2-40B4-BE49-F238E27FC236}">
                <a16:creationId xmlns:a16="http://schemas.microsoft.com/office/drawing/2014/main" id="{298BEB39-ABF0-4BED-8B44-2A087E740D53}"/>
              </a:ext>
            </a:extLst>
          </p:cNvPr>
          <p:cNvPicPr>
            <a:picLocks noChangeAspect="1"/>
          </p:cNvPicPr>
          <p:nvPr/>
        </p:nvPicPr>
        <p:blipFill rotWithShape="1">
          <a:blip r:embed="rId4"/>
          <a:srcRect t="36885" b="32910"/>
          <a:stretch/>
        </p:blipFill>
        <p:spPr>
          <a:xfrm>
            <a:off x="76200" y="482600"/>
            <a:ext cx="7543800" cy="897623"/>
          </a:xfrm>
          <a:prstGeom prst="rect">
            <a:avLst/>
          </a:prstGeom>
        </p:spPr>
      </p:pic>
      <p:grpSp>
        <p:nvGrpSpPr>
          <p:cNvPr id="10" name="Group 9">
            <a:extLst>
              <a:ext uri="{FF2B5EF4-FFF2-40B4-BE49-F238E27FC236}">
                <a16:creationId xmlns:a16="http://schemas.microsoft.com/office/drawing/2014/main" id="{7F64E415-B4B5-40A8-A1A3-D3252B2FB76D}"/>
              </a:ext>
            </a:extLst>
          </p:cNvPr>
          <p:cNvGrpSpPr/>
          <p:nvPr/>
        </p:nvGrpSpPr>
        <p:grpSpPr>
          <a:xfrm>
            <a:off x="5257800" y="3358194"/>
            <a:ext cx="3790592" cy="718506"/>
            <a:chOff x="5257800" y="3358194"/>
            <a:chExt cx="3790592" cy="718506"/>
          </a:xfrm>
        </p:grpSpPr>
        <p:pic>
          <p:nvPicPr>
            <p:cNvPr id="11" name="Picture 10">
              <a:extLst>
                <a:ext uri="{FF2B5EF4-FFF2-40B4-BE49-F238E27FC236}">
                  <a16:creationId xmlns:a16="http://schemas.microsoft.com/office/drawing/2014/main" id="{992E6FC4-B394-4998-BA3B-106AA8C56419}"/>
                </a:ext>
              </a:extLst>
            </p:cNvPr>
            <p:cNvPicPr>
              <a:picLocks noChangeAspect="1"/>
            </p:cNvPicPr>
            <p:nvPr/>
          </p:nvPicPr>
          <p:blipFill>
            <a:blip r:embed="rId5"/>
            <a:stretch>
              <a:fillRect/>
            </a:stretch>
          </p:blipFill>
          <p:spPr>
            <a:xfrm>
              <a:off x="5257800" y="3358194"/>
              <a:ext cx="2505075" cy="476250"/>
            </a:xfrm>
            <a:prstGeom prst="rect">
              <a:avLst/>
            </a:prstGeom>
          </p:spPr>
        </p:pic>
        <p:pic>
          <p:nvPicPr>
            <p:cNvPr id="12" name="Picture 11">
              <a:extLst>
                <a:ext uri="{FF2B5EF4-FFF2-40B4-BE49-F238E27FC236}">
                  <a16:creationId xmlns:a16="http://schemas.microsoft.com/office/drawing/2014/main" id="{4B9BA194-C31B-478D-AB9E-63575B64441D}"/>
                </a:ext>
              </a:extLst>
            </p:cNvPr>
            <p:cNvPicPr>
              <a:picLocks noChangeAspect="1"/>
            </p:cNvPicPr>
            <p:nvPr/>
          </p:nvPicPr>
          <p:blipFill>
            <a:blip r:embed="rId6"/>
            <a:stretch>
              <a:fillRect/>
            </a:stretch>
          </p:blipFill>
          <p:spPr>
            <a:xfrm>
              <a:off x="5257800" y="3823994"/>
              <a:ext cx="3790592" cy="252706"/>
            </a:xfrm>
            <a:prstGeom prst="rect">
              <a:avLst/>
            </a:prstGeom>
          </p:spPr>
        </p:pic>
      </p:grpSp>
      <p:pic>
        <p:nvPicPr>
          <p:cNvPr id="4" name="Picture 3">
            <a:extLst>
              <a:ext uri="{FF2B5EF4-FFF2-40B4-BE49-F238E27FC236}">
                <a16:creationId xmlns:a16="http://schemas.microsoft.com/office/drawing/2014/main" id="{F9269E02-22D9-4973-A6C7-78884C1D81E8}"/>
              </a:ext>
            </a:extLst>
          </p:cNvPr>
          <p:cNvPicPr>
            <a:picLocks noChangeAspect="1"/>
          </p:cNvPicPr>
          <p:nvPr/>
        </p:nvPicPr>
        <p:blipFill>
          <a:blip r:embed="rId7"/>
          <a:stretch>
            <a:fillRect/>
          </a:stretch>
        </p:blipFill>
        <p:spPr>
          <a:xfrm>
            <a:off x="2660659" y="4122003"/>
            <a:ext cx="6413491" cy="476249"/>
          </a:xfrm>
          <a:prstGeom prst="rect">
            <a:avLst/>
          </a:prstGeom>
        </p:spPr>
      </p:pic>
      <p:pic>
        <p:nvPicPr>
          <p:cNvPr id="5" name="Picture 4">
            <a:extLst>
              <a:ext uri="{FF2B5EF4-FFF2-40B4-BE49-F238E27FC236}">
                <a16:creationId xmlns:a16="http://schemas.microsoft.com/office/drawing/2014/main" id="{BD7E36EB-50A0-4503-9A9C-EF08A7C09B93}"/>
              </a:ext>
            </a:extLst>
          </p:cNvPr>
          <p:cNvPicPr>
            <a:picLocks noChangeAspect="1"/>
          </p:cNvPicPr>
          <p:nvPr/>
        </p:nvPicPr>
        <p:blipFill>
          <a:blip r:embed="rId8"/>
          <a:stretch>
            <a:fillRect/>
          </a:stretch>
        </p:blipFill>
        <p:spPr>
          <a:xfrm>
            <a:off x="1147404" y="4656218"/>
            <a:ext cx="6086475" cy="1457325"/>
          </a:xfrm>
          <a:prstGeom prst="rect">
            <a:avLst/>
          </a:prstGeom>
        </p:spPr>
      </p:pic>
      <p:sp>
        <p:nvSpPr>
          <p:cNvPr id="15" name="Text Box 6">
            <a:extLst>
              <a:ext uri="{FF2B5EF4-FFF2-40B4-BE49-F238E27FC236}">
                <a16:creationId xmlns:a16="http://schemas.microsoft.com/office/drawing/2014/main" id="{7B261B5B-5065-4BFA-ABB7-0BF528577360}"/>
              </a:ext>
            </a:extLst>
          </p:cNvPr>
          <p:cNvSpPr txBox="1">
            <a:spLocks noChangeArrowheads="1"/>
          </p:cNvSpPr>
          <p:nvPr/>
        </p:nvSpPr>
        <p:spPr bwMode="auto">
          <a:xfrm>
            <a:off x="3821805" y="3703577"/>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q=</a:t>
            </a:r>
            <a:r>
              <a:rPr lang="en-US" sz="2400" dirty="0">
                <a:effectLst>
                  <a:outerShdw blurRad="38100" dist="38100" dir="2700000" algn="tl">
                    <a:srgbClr val="000000"/>
                  </a:outerShdw>
                </a:effectLst>
                <a:cs typeface="Times New Roman" panose="02020603050405020304" pitchFamily="18" charset="0"/>
              </a:rPr>
              <a:t>1</a:t>
            </a:r>
            <a:endParaRPr lang="en-US" sz="2400" dirty="0">
              <a:cs typeface="Times New Roman" panose="02020603050405020304" pitchFamily="18" charset="0"/>
            </a:endParaRPr>
          </a:p>
        </p:txBody>
      </p:sp>
    </p:spTree>
    <p:extLst>
      <p:ext uri="{BB962C8B-B14F-4D97-AF65-F5344CB8AC3E}">
        <p14:creationId xmlns:p14="http://schemas.microsoft.com/office/powerpoint/2010/main" val="1189750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0" nodeType="clickEffect">
                                  <p:stCondLst>
                                    <p:cond delay="0"/>
                                  </p:stCondLst>
                                  <p:childTnLst>
                                    <p:anim calcmode="lin" valueType="num">
                                      <p:cBhvr additive="base">
                                        <p:cTn id="12" dur="500"/>
                                        <p:tgtEl>
                                          <p:spTgt spid="18"/>
                                        </p:tgtEl>
                                        <p:attrNameLst>
                                          <p:attrName>ppt_x</p:attrName>
                                        </p:attrNameLst>
                                      </p:cBhvr>
                                      <p:tavLst>
                                        <p:tav tm="0">
                                          <p:val>
                                            <p:strVal val="ppt_x"/>
                                          </p:val>
                                        </p:tav>
                                        <p:tav tm="100000">
                                          <p:val>
                                            <p:strVal val="ppt_x"/>
                                          </p:val>
                                        </p:tav>
                                      </p:tavLst>
                                    </p:anim>
                                    <p:anim calcmode="lin" valueType="num">
                                      <p:cBhvr additive="base">
                                        <p:cTn id="13" dur="500"/>
                                        <p:tgtEl>
                                          <p:spTgt spid="18"/>
                                        </p:tgtEl>
                                        <p:attrNameLst>
                                          <p:attrName>ppt_y</p:attrName>
                                        </p:attrNameLst>
                                      </p:cBhvr>
                                      <p:tavLst>
                                        <p:tav tm="0">
                                          <p:val>
                                            <p:strVal val="ppt_y"/>
                                          </p:val>
                                        </p:tav>
                                        <p:tav tm="100000">
                                          <p:val>
                                            <p:strVal val="1+ppt_h/2"/>
                                          </p:val>
                                        </p:tav>
                                      </p:tavLst>
                                    </p:anim>
                                    <p:set>
                                      <p:cBhvr>
                                        <p:cTn id="14" dur="1" fill="hold">
                                          <p:stCondLst>
                                            <p:cond delay="499"/>
                                          </p:stCondLst>
                                        </p:cTn>
                                        <p:tgtEl>
                                          <p:spTgt spid="18"/>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pic>
        <p:nvPicPr>
          <p:cNvPr id="7" name="Picture 6">
            <a:extLst>
              <a:ext uri="{FF2B5EF4-FFF2-40B4-BE49-F238E27FC236}">
                <a16:creationId xmlns:a16="http://schemas.microsoft.com/office/drawing/2014/main" id="{8CD35D76-51BC-4CD3-A267-D5607AC391C5}"/>
              </a:ext>
            </a:extLst>
          </p:cNvPr>
          <p:cNvPicPr>
            <a:picLocks noChangeAspect="1"/>
          </p:cNvPicPr>
          <p:nvPr/>
        </p:nvPicPr>
        <p:blipFill>
          <a:blip r:embed="rId2"/>
          <a:stretch>
            <a:fillRect/>
          </a:stretch>
        </p:blipFill>
        <p:spPr>
          <a:xfrm>
            <a:off x="152400" y="489420"/>
            <a:ext cx="7467600" cy="3675822"/>
          </a:xfrm>
          <a:prstGeom prst="rect">
            <a:avLst/>
          </a:prstGeom>
        </p:spPr>
      </p:pic>
      <p:graphicFrame>
        <p:nvGraphicFramePr>
          <p:cNvPr id="23" name="Table 5">
            <a:extLst>
              <a:ext uri="{FF2B5EF4-FFF2-40B4-BE49-F238E27FC236}">
                <a16:creationId xmlns:a16="http://schemas.microsoft.com/office/drawing/2014/main" id="{3B3B8152-9895-4929-8F4C-3F250618B884}"/>
              </a:ext>
            </a:extLst>
          </p:cNvPr>
          <p:cNvGraphicFramePr>
            <a:graphicFrameLocks noGrp="1"/>
          </p:cNvGraphicFramePr>
          <p:nvPr/>
        </p:nvGraphicFramePr>
        <p:xfrm>
          <a:off x="2209800" y="4191000"/>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1</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25" name="Picture 24" descr="stock-vector-yellow-submarine-vector-illustration-61484677">
            <a:extLst>
              <a:ext uri="{FF2B5EF4-FFF2-40B4-BE49-F238E27FC236}">
                <a16:creationId xmlns:a16="http://schemas.microsoft.com/office/drawing/2014/main" id="{D3AF4BC5-DCB4-489D-A7F2-EE8447C62D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4877337" y="4622442"/>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Text Box 6">
            <a:extLst>
              <a:ext uri="{FF2B5EF4-FFF2-40B4-BE49-F238E27FC236}">
                <a16:creationId xmlns:a16="http://schemas.microsoft.com/office/drawing/2014/main" id="{826C63F9-9264-4862-8666-B911EC24BA8E}"/>
              </a:ext>
            </a:extLst>
          </p:cNvPr>
          <p:cNvSpPr txBox="1">
            <a:spLocks noChangeArrowheads="1"/>
          </p:cNvSpPr>
          <p:nvPr/>
        </p:nvSpPr>
        <p:spPr bwMode="auto">
          <a:xfrm>
            <a:off x="5079642" y="4457163"/>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q=</a:t>
            </a:r>
            <a:r>
              <a:rPr lang="en-US" sz="2400" dirty="0">
                <a:effectLst>
                  <a:outerShdw blurRad="38100" dist="38100" dir="2700000" algn="tl">
                    <a:srgbClr val="000000"/>
                  </a:outerShdw>
                </a:effectLst>
                <a:cs typeface="Times New Roman" panose="02020603050405020304" pitchFamily="18" charset="0"/>
              </a:rPr>
              <a:t>1</a:t>
            </a:r>
            <a:endParaRPr lang="en-US" sz="2400" dirty="0">
              <a:cs typeface="Times New Roman" panose="02020603050405020304" pitchFamily="18" charset="0"/>
            </a:endParaRPr>
          </a:p>
        </p:txBody>
      </p:sp>
      <p:graphicFrame>
        <p:nvGraphicFramePr>
          <p:cNvPr id="32" name="Table 5">
            <a:extLst>
              <a:ext uri="{FF2B5EF4-FFF2-40B4-BE49-F238E27FC236}">
                <a16:creationId xmlns:a16="http://schemas.microsoft.com/office/drawing/2014/main" id="{140825CE-511A-4244-A682-3A372105E443}"/>
              </a:ext>
            </a:extLst>
          </p:cNvPr>
          <p:cNvGraphicFramePr>
            <a:graphicFrameLocks noGrp="1"/>
          </p:cNvGraphicFramePr>
          <p:nvPr/>
        </p:nvGraphicFramePr>
        <p:xfrm>
          <a:off x="2209800" y="4940121"/>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endParaRPr lang="en-US" b="0" dirty="0">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34" name="Picture 33" descr="stock-vector-yellow-submarine-vector-illustration-61484677">
            <a:extLst>
              <a:ext uri="{FF2B5EF4-FFF2-40B4-BE49-F238E27FC236}">
                <a16:creationId xmlns:a16="http://schemas.microsoft.com/office/drawing/2014/main" id="{65BAC6CF-2DE6-4D4F-A9D7-8DC20512DF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4356279" y="5371563"/>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Text Box 6">
            <a:extLst>
              <a:ext uri="{FF2B5EF4-FFF2-40B4-BE49-F238E27FC236}">
                <a16:creationId xmlns:a16="http://schemas.microsoft.com/office/drawing/2014/main" id="{5BC5E2B0-5284-42CF-97EE-915FFAE3B860}"/>
              </a:ext>
            </a:extLst>
          </p:cNvPr>
          <p:cNvSpPr txBox="1">
            <a:spLocks noChangeArrowheads="1"/>
          </p:cNvSpPr>
          <p:nvPr/>
        </p:nvSpPr>
        <p:spPr bwMode="auto">
          <a:xfrm>
            <a:off x="5079642" y="5206284"/>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q=</a:t>
            </a:r>
            <a:r>
              <a:rPr lang="en-US" sz="2400" dirty="0">
                <a:effectLst>
                  <a:outerShdw blurRad="38100" dist="38100" dir="2700000" algn="tl">
                    <a:srgbClr val="000000"/>
                  </a:outerShdw>
                </a:effectLst>
                <a:cs typeface="Times New Roman" panose="02020603050405020304" pitchFamily="18" charset="0"/>
              </a:rPr>
              <a:t>1</a:t>
            </a:r>
            <a:endParaRPr lang="en-US" sz="2400" dirty="0">
              <a:cs typeface="Times New Roman" panose="02020603050405020304" pitchFamily="18" charset="0"/>
            </a:endParaRPr>
          </a:p>
        </p:txBody>
      </p:sp>
      <p:graphicFrame>
        <p:nvGraphicFramePr>
          <p:cNvPr id="36" name="Table 5">
            <a:extLst>
              <a:ext uri="{FF2B5EF4-FFF2-40B4-BE49-F238E27FC236}">
                <a16:creationId xmlns:a16="http://schemas.microsoft.com/office/drawing/2014/main" id="{FEDC3C62-1C2C-4C25-83F2-A0E28760A368}"/>
              </a:ext>
            </a:extLst>
          </p:cNvPr>
          <p:cNvGraphicFramePr>
            <a:graphicFrameLocks noGrp="1"/>
          </p:cNvGraphicFramePr>
          <p:nvPr/>
        </p:nvGraphicFramePr>
        <p:xfrm>
          <a:off x="2209800" y="5706513"/>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endParaRPr lang="en-US" b="0" dirty="0">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38" name="Picture 37" descr="stock-vector-yellow-submarine-vector-illustration-61484677">
            <a:extLst>
              <a:ext uri="{FF2B5EF4-FFF2-40B4-BE49-F238E27FC236}">
                <a16:creationId xmlns:a16="http://schemas.microsoft.com/office/drawing/2014/main" id="{5EA8668C-29E3-454F-9047-124C26844D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3847563" y="6137955"/>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ext Box 6">
            <a:extLst>
              <a:ext uri="{FF2B5EF4-FFF2-40B4-BE49-F238E27FC236}">
                <a16:creationId xmlns:a16="http://schemas.microsoft.com/office/drawing/2014/main" id="{D1C94E6E-4802-4DE7-8ABB-AAF7AA3EDEF2}"/>
              </a:ext>
            </a:extLst>
          </p:cNvPr>
          <p:cNvSpPr txBox="1">
            <a:spLocks noChangeArrowheads="1"/>
          </p:cNvSpPr>
          <p:nvPr/>
        </p:nvSpPr>
        <p:spPr bwMode="auto">
          <a:xfrm>
            <a:off x="5079642" y="5972676"/>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q=</a:t>
            </a:r>
            <a:r>
              <a:rPr lang="en-US" sz="2400" dirty="0">
                <a:effectLst>
                  <a:outerShdw blurRad="38100" dist="38100" dir="2700000" algn="tl">
                    <a:srgbClr val="000000"/>
                  </a:outerShdw>
                </a:effectLst>
                <a:cs typeface="Times New Roman" panose="02020603050405020304" pitchFamily="18" charset="0"/>
              </a:rPr>
              <a:t>1</a:t>
            </a:r>
            <a:endParaRPr lang="en-US" sz="2400" dirty="0">
              <a:cs typeface="Times New Roman" panose="02020603050405020304" pitchFamily="18" charset="0"/>
            </a:endParaRPr>
          </a:p>
        </p:txBody>
      </p:sp>
    </p:spTree>
    <p:extLst>
      <p:ext uri="{BB962C8B-B14F-4D97-AF65-F5344CB8AC3E}">
        <p14:creationId xmlns:p14="http://schemas.microsoft.com/office/powerpoint/2010/main" val="2599094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ppt_x"/>
                                          </p:val>
                                        </p:tav>
                                        <p:tav tm="100000">
                                          <p:val>
                                            <p:strVal val="#ppt_x"/>
                                          </p:val>
                                        </p:tav>
                                      </p:tavLst>
                                    </p:anim>
                                    <p:anim calcmode="lin" valueType="num">
                                      <p:cBhvr additive="base">
                                        <p:cTn id="20"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additive="base">
                                        <p:cTn id="25" dur="500" fill="hold"/>
                                        <p:tgtEl>
                                          <p:spTgt spid="32"/>
                                        </p:tgtEl>
                                        <p:attrNameLst>
                                          <p:attrName>ppt_x</p:attrName>
                                        </p:attrNameLst>
                                      </p:cBhvr>
                                      <p:tavLst>
                                        <p:tav tm="0">
                                          <p:val>
                                            <p:strVal val="#ppt_x"/>
                                          </p:val>
                                        </p:tav>
                                        <p:tav tm="100000">
                                          <p:val>
                                            <p:strVal val="#ppt_x"/>
                                          </p:val>
                                        </p:tav>
                                      </p:tavLst>
                                    </p:anim>
                                    <p:anim calcmode="lin" valueType="num">
                                      <p:cBhvr additive="base">
                                        <p:cTn id="26" dur="500" fill="hold"/>
                                        <p:tgtEl>
                                          <p:spTgt spid="32"/>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500" fill="hold"/>
                                        <p:tgtEl>
                                          <p:spTgt spid="34"/>
                                        </p:tgtEl>
                                        <p:attrNameLst>
                                          <p:attrName>ppt_x</p:attrName>
                                        </p:attrNameLst>
                                      </p:cBhvr>
                                      <p:tavLst>
                                        <p:tav tm="0">
                                          <p:val>
                                            <p:strVal val="#ppt_x"/>
                                          </p:val>
                                        </p:tav>
                                        <p:tav tm="100000">
                                          <p:val>
                                            <p:strVal val="#ppt_x"/>
                                          </p:val>
                                        </p:tav>
                                      </p:tavLst>
                                    </p:anim>
                                    <p:anim calcmode="lin" valueType="num">
                                      <p:cBhvr additive="base">
                                        <p:cTn id="30" dur="500" fill="hold"/>
                                        <p:tgtEl>
                                          <p:spTgt spid="3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5"/>
                                        </p:tgtEl>
                                        <p:attrNameLst>
                                          <p:attrName>style.visibility</p:attrName>
                                        </p:attrNameLst>
                                      </p:cBhvr>
                                      <p:to>
                                        <p:strVal val="visible"/>
                                      </p:to>
                                    </p:set>
                                    <p:anim calcmode="lin" valueType="num">
                                      <p:cBhvr additive="base">
                                        <p:cTn id="33" dur="500" fill="hold"/>
                                        <p:tgtEl>
                                          <p:spTgt spid="35"/>
                                        </p:tgtEl>
                                        <p:attrNameLst>
                                          <p:attrName>ppt_x</p:attrName>
                                        </p:attrNameLst>
                                      </p:cBhvr>
                                      <p:tavLst>
                                        <p:tav tm="0">
                                          <p:val>
                                            <p:strVal val="#ppt_x"/>
                                          </p:val>
                                        </p:tav>
                                        <p:tav tm="100000">
                                          <p:val>
                                            <p:strVal val="#ppt_x"/>
                                          </p:val>
                                        </p:tav>
                                      </p:tavLst>
                                    </p:anim>
                                    <p:anim calcmode="lin" valueType="num">
                                      <p:cBhvr additive="base">
                                        <p:cTn id="34"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36"/>
                                        </p:tgtEl>
                                        <p:attrNameLst>
                                          <p:attrName>style.visibility</p:attrName>
                                        </p:attrNameLst>
                                      </p:cBhvr>
                                      <p:to>
                                        <p:strVal val="visible"/>
                                      </p:to>
                                    </p:set>
                                    <p:anim calcmode="lin" valueType="num">
                                      <p:cBhvr additive="base">
                                        <p:cTn id="39" dur="500" fill="hold"/>
                                        <p:tgtEl>
                                          <p:spTgt spid="36"/>
                                        </p:tgtEl>
                                        <p:attrNameLst>
                                          <p:attrName>ppt_x</p:attrName>
                                        </p:attrNameLst>
                                      </p:cBhvr>
                                      <p:tavLst>
                                        <p:tav tm="0">
                                          <p:val>
                                            <p:strVal val="#ppt_x"/>
                                          </p:val>
                                        </p:tav>
                                        <p:tav tm="100000">
                                          <p:val>
                                            <p:strVal val="#ppt_x"/>
                                          </p:val>
                                        </p:tav>
                                      </p:tavLst>
                                    </p:anim>
                                    <p:anim calcmode="lin" valueType="num">
                                      <p:cBhvr additive="base">
                                        <p:cTn id="40" dur="500" fill="hold"/>
                                        <p:tgtEl>
                                          <p:spTgt spid="36"/>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8"/>
                                        </p:tgtEl>
                                        <p:attrNameLst>
                                          <p:attrName>style.visibility</p:attrName>
                                        </p:attrNameLst>
                                      </p:cBhvr>
                                      <p:to>
                                        <p:strVal val="visible"/>
                                      </p:to>
                                    </p:set>
                                    <p:anim calcmode="lin" valueType="num">
                                      <p:cBhvr additive="base">
                                        <p:cTn id="43" dur="500" fill="hold"/>
                                        <p:tgtEl>
                                          <p:spTgt spid="38"/>
                                        </p:tgtEl>
                                        <p:attrNameLst>
                                          <p:attrName>ppt_x</p:attrName>
                                        </p:attrNameLst>
                                      </p:cBhvr>
                                      <p:tavLst>
                                        <p:tav tm="0">
                                          <p:val>
                                            <p:strVal val="#ppt_x"/>
                                          </p:val>
                                        </p:tav>
                                        <p:tav tm="100000">
                                          <p:val>
                                            <p:strVal val="#ppt_x"/>
                                          </p:val>
                                        </p:tav>
                                      </p:tavLst>
                                    </p:anim>
                                    <p:anim calcmode="lin" valueType="num">
                                      <p:cBhvr additive="base">
                                        <p:cTn id="44" dur="500" fill="hold"/>
                                        <p:tgtEl>
                                          <p:spTgt spid="3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additive="base">
                                        <p:cTn id="47" dur="500" fill="hold"/>
                                        <p:tgtEl>
                                          <p:spTgt spid="39"/>
                                        </p:tgtEl>
                                        <p:attrNameLst>
                                          <p:attrName>ppt_x</p:attrName>
                                        </p:attrNameLst>
                                      </p:cBhvr>
                                      <p:tavLst>
                                        <p:tav tm="0">
                                          <p:val>
                                            <p:strVal val="#ppt_x"/>
                                          </p:val>
                                        </p:tav>
                                        <p:tav tm="100000">
                                          <p:val>
                                            <p:strVal val="#ppt_x"/>
                                          </p:val>
                                        </p:tav>
                                      </p:tavLst>
                                    </p:anim>
                                    <p:anim calcmode="lin" valueType="num">
                                      <p:cBhvr additive="base">
                                        <p:cTn id="4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5" grpId="0"/>
      <p:bldP spid="39"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graphicFrame>
        <p:nvGraphicFramePr>
          <p:cNvPr id="32" name="Table 5">
            <a:extLst>
              <a:ext uri="{FF2B5EF4-FFF2-40B4-BE49-F238E27FC236}">
                <a16:creationId xmlns:a16="http://schemas.microsoft.com/office/drawing/2014/main" id="{140825CE-511A-4244-A682-3A372105E443}"/>
              </a:ext>
            </a:extLst>
          </p:cNvPr>
          <p:cNvGraphicFramePr>
            <a:graphicFrameLocks noGrp="1"/>
          </p:cNvGraphicFramePr>
          <p:nvPr/>
        </p:nvGraphicFramePr>
        <p:xfrm>
          <a:off x="2209800" y="4940121"/>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endParaRPr lang="en-US" b="0" dirty="0">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34" name="Picture 33" descr="stock-vector-yellow-submarine-vector-illustration-61484677">
            <a:extLst>
              <a:ext uri="{FF2B5EF4-FFF2-40B4-BE49-F238E27FC236}">
                <a16:creationId xmlns:a16="http://schemas.microsoft.com/office/drawing/2014/main" id="{65BAC6CF-2DE6-4D4F-A9D7-8DC20512DF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356279" y="5371563"/>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Text Box 6">
            <a:extLst>
              <a:ext uri="{FF2B5EF4-FFF2-40B4-BE49-F238E27FC236}">
                <a16:creationId xmlns:a16="http://schemas.microsoft.com/office/drawing/2014/main" id="{5BC5E2B0-5284-42CF-97EE-915FFAE3B860}"/>
              </a:ext>
            </a:extLst>
          </p:cNvPr>
          <p:cNvSpPr txBox="1">
            <a:spLocks noChangeArrowheads="1"/>
          </p:cNvSpPr>
          <p:nvPr/>
        </p:nvSpPr>
        <p:spPr bwMode="auto">
          <a:xfrm>
            <a:off x="5079642" y="5206284"/>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q=</a:t>
            </a:r>
            <a:r>
              <a:rPr lang="en-US" sz="2400" dirty="0">
                <a:effectLst>
                  <a:outerShdw blurRad="38100" dist="38100" dir="2700000" algn="tl">
                    <a:srgbClr val="000000"/>
                  </a:outerShdw>
                </a:effectLst>
                <a:cs typeface="Times New Roman" panose="02020603050405020304" pitchFamily="18" charset="0"/>
              </a:rPr>
              <a:t>1</a:t>
            </a:r>
            <a:endParaRPr lang="en-US" sz="2400" dirty="0">
              <a:cs typeface="Times New Roman" panose="02020603050405020304" pitchFamily="18" charset="0"/>
            </a:endParaRPr>
          </a:p>
        </p:txBody>
      </p:sp>
      <p:graphicFrame>
        <p:nvGraphicFramePr>
          <p:cNvPr id="36" name="Table 5">
            <a:extLst>
              <a:ext uri="{FF2B5EF4-FFF2-40B4-BE49-F238E27FC236}">
                <a16:creationId xmlns:a16="http://schemas.microsoft.com/office/drawing/2014/main" id="{FEDC3C62-1C2C-4C25-83F2-A0E28760A368}"/>
              </a:ext>
            </a:extLst>
          </p:cNvPr>
          <p:cNvGraphicFramePr>
            <a:graphicFrameLocks noGrp="1"/>
          </p:cNvGraphicFramePr>
          <p:nvPr/>
        </p:nvGraphicFramePr>
        <p:xfrm>
          <a:off x="2209800" y="5706513"/>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endParaRPr lang="en-US" b="0" dirty="0">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38" name="Picture 37" descr="stock-vector-yellow-submarine-vector-illustration-61484677">
            <a:extLst>
              <a:ext uri="{FF2B5EF4-FFF2-40B4-BE49-F238E27FC236}">
                <a16:creationId xmlns:a16="http://schemas.microsoft.com/office/drawing/2014/main" id="{5EA8668C-29E3-454F-9047-124C26844D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3847563" y="6137955"/>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ext Box 6">
            <a:extLst>
              <a:ext uri="{FF2B5EF4-FFF2-40B4-BE49-F238E27FC236}">
                <a16:creationId xmlns:a16="http://schemas.microsoft.com/office/drawing/2014/main" id="{D1C94E6E-4802-4DE7-8ABB-AAF7AA3EDEF2}"/>
              </a:ext>
            </a:extLst>
          </p:cNvPr>
          <p:cNvSpPr txBox="1">
            <a:spLocks noChangeArrowheads="1"/>
          </p:cNvSpPr>
          <p:nvPr/>
        </p:nvSpPr>
        <p:spPr bwMode="auto">
          <a:xfrm>
            <a:off x="5079642" y="5972676"/>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q=</a:t>
            </a:r>
            <a:r>
              <a:rPr lang="en-US" sz="2400" dirty="0">
                <a:effectLst>
                  <a:outerShdw blurRad="38100" dist="38100" dir="2700000" algn="tl">
                    <a:srgbClr val="000000"/>
                  </a:outerShdw>
                </a:effectLst>
                <a:cs typeface="Times New Roman" panose="02020603050405020304" pitchFamily="18" charset="0"/>
              </a:rPr>
              <a:t>1</a:t>
            </a:r>
            <a:endParaRPr lang="en-US" sz="2400" dirty="0">
              <a:cs typeface="Times New Roman" panose="02020603050405020304" pitchFamily="18" charset="0"/>
            </a:endParaRPr>
          </a:p>
        </p:txBody>
      </p:sp>
      <p:pic>
        <p:nvPicPr>
          <p:cNvPr id="3" name="Picture 2">
            <a:extLst>
              <a:ext uri="{FF2B5EF4-FFF2-40B4-BE49-F238E27FC236}">
                <a16:creationId xmlns:a16="http://schemas.microsoft.com/office/drawing/2014/main" id="{B92ABD69-0F17-4485-B499-8D97CD8677B9}"/>
              </a:ext>
            </a:extLst>
          </p:cNvPr>
          <p:cNvPicPr>
            <a:picLocks noChangeAspect="1"/>
          </p:cNvPicPr>
          <p:nvPr/>
        </p:nvPicPr>
        <p:blipFill>
          <a:blip r:embed="rId3"/>
          <a:stretch>
            <a:fillRect/>
          </a:stretch>
        </p:blipFill>
        <p:spPr>
          <a:xfrm>
            <a:off x="0" y="1047414"/>
            <a:ext cx="9144000" cy="3829386"/>
          </a:xfrm>
          <a:prstGeom prst="rect">
            <a:avLst/>
          </a:prstGeom>
        </p:spPr>
      </p:pic>
      <p:sp>
        <p:nvSpPr>
          <p:cNvPr id="14" name="Rectangle 13">
            <a:extLst>
              <a:ext uri="{FF2B5EF4-FFF2-40B4-BE49-F238E27FC236}">
                <a16:creationId xmlns:a16="http://schemas.microsoft.com/office/drawing/2014/main" id="{B84EF78E-91C9-486E-8949-A4F13D780A98}"/>
              </a:ext>
            </a:extLst>
          </p:cNvPr>
          <p:cNvSpPr/>
          <p:nvPr/>
        </p:nvSpPr>
        <p:spPr>
          <a:xfrm>
            <a:off x="-38638" y="1003479"/>
            <a:ext cx="9411237" cy="584200"/>
          </a:xfrm>
          <a:prstGeom prst="rect">
            <a:avLst/>
          </a:prstGeom>
          <a:solidFill>
            <a:srgbClr val="000066"/>
          </a:solidFill>
          <a:ln>
            <a:noFill/>
          </a:ln>
        </p:spPr>
        <p:txBody>
          <a:bodyPr wrap="square" rtlCol="0" anchor="ctr">
            <a:spAutoFit/>
          </a:bodyPr>
          <a:lstStyle/>
          <a:p>
            <a:pPr algn="l"/>
            <a:endParaRPr lang="en-US" sz="2400" dirty="0"/>
          </a:p>
        </p:txBody>
      </p:sp>
      <p:sp>
        <p:nvSpPr>
          <p:cNvPr id="17" name="Rectangle 16">
            <a:extLst>
              <a:ext uri="{FF2B5EF4-FFF2-40B4-BE49-F238E27FC236}">
                <a16:creationId xmlns:a16="http://schemas.microsoft.com/office/drawing/2014/main" id="{23991E50-30BB-45C7-8C69-A94092E0EBCF}"/>
              </a:ext>
            </a:extLst>
          </p:cNvPr>
          <p:cNvSpPr/>
          <p:nvPr/>
        </p:nvSpPr>
        <p:spPr>
          <a:xfrm>
            <a:off x="-76200" y="2562122"/>
            <a:ext cx="9418320" cy="548640"/>
          </a:xfrm>
          <a:prstGeom prst="rect">
            <a:avLst/>
          </a:prstGeom>
          <a:solidFill>
            <a:srgbClr val="000066"/>
          </a:solidFill>
          <a:ln>
            <a:noFill/>
          </a:ln>
        </p:spPr>
        <p:txBody>
          <a:bodyPr wrap="square" rtlCol="0" anchor="ctr">
            <a:spAutoFit/>
          </a:bodyPr>
          <a:lstStyle/>
          <a:p>
            <a:pPr algn="l"/>
            <a:endParaRPr lang="en-US" sz="2400" dirty="0"/>
          </a:p>
        </p:txBody>
      </p:sp>
      <p:sp>
        <p:nvSpPr>
          <p:cNvPr id="18" name="Rectangle 17">
            <a:extLst>
              <a:ext uri="{FF2B5EF4-FFF2-40B4-BE49-F238E27FC236}">
                <a16:creationId xmlns:a16="http://schemas.microsoft.com/office/drawing/2014/main" id="{82326F3F-9905-4C2B-B526-03E78CED8E90}"/>
              </a:ext>
            </a:extLst>
          </p:cNvPr>
          <p:cNvSpPr/>
          <p:nvPr/>
        </p:nvSpPr>
        <p:spPr>
          <a:xfrm>
            <a:off x="-152400" y="4084217"/>
            <a:ext cx="9411237" cy="274320"/>
          </a:xfrm>
          <a:prstGeom prst="rect">
            <a:avLst/>
          </a:prstGeom>
          <a:solidFill>
            <a:srgbClr val="000066"/>
          </a:solidFill>
          <a:ln>
            <a:noFill/>
          </a:ln>
        </p:spPr>
        <p:txBody>
          <a:bodyPr wrap="square" rtlCol="0" anchor="ctr">
            <a:spAutoFit/>
          </a:bodyPr>
          <a:lstStyle/>
          <a:p>
            <a:pPr algn="l"/>
            <a:endParaRPr lang="en-US" sz="2400" dirty="0"/>
          </a:p>
        </p:txBody>
      </p:sp>
      <p:sp>
        <p:nvSpPr>
          <p:cNvPr id="20" name="Rectangle 19">
            <a:extLst>
              <a:ext uri="{FF2B5EF4-FFF2-40B4-BE49-F238E27FC236}">
                <a16:creationId xmlns:a16="http://schemas.microsoft.com/office/drawing/2014/main" id="{E74E747A-8DDD-4465-9DE6-87F6CCB61C67}"/>
              </a:ext>
            </a:extLst>
          </p:cNvPr>
          <p:cNvSpPr/>
          <p:nvPr/>
        </p:nvSpPr>
        <p:spPr>
          <a:xfrm>
            <a:off x="-96417" y="3337560"/>
            <a:ext cx="9418320" cy="548640"/>
          </a:xfrm>
          <a:prstGeom prst="rect">
            <a:avLst/>
          </a:prstGeom>
          <a:solidFill>
            <a:srgbClr val="000066"/>
          </a:solidFill>
          <a:ln>
            <a:noFill/>
          </a:ln>
        </p:spPr>
        <p:txBody>
          <a:bodyPr wrap="square" rtlCol="0" anchor="ctr">
            <a:spAutoFit/>
          </a:bodyPr>
          <a:lstStyle/>
          <a:p>
            <a:pPr algn="l"/>
            <a:endParaRPr lang="en-US" sz="2400" dirty="0"/>
          </a:p>
        </p:txBody>
      </p:sp>
      <p:sp>
        <p:nvSpPr>
          <p:cNvPr id="21" name="Rectangle 20">
            <a:extLst>
              <a:ext uri="{FF2B5EF4-FFF2-40B4-BE49-F238E27FC236}">
                <a16:creationId xmlns:a16="http://schemas.microsoft.com/office/drawing/2014/main" id="{4090A967-C2CE-4567-B4FA-937334C22421}"/>
              </a:ext>
            </a:extLst>
          </p:cNvPr>
          <p:cNvSpPr/>
          <p:nvPr/>
        </p:nvSpPr>
        <p:spPr>
          <a:xfrm>
            <a:off x="-121920" y="2971800"/>
            <a:ext cx="9418320" cy="548640"/>
          </a:xfrm>
          <a:prstGeom prst="rect">
            <a:avLst/>
          </a:prstGeom>
          <a:solidFill>
            <a:srgbClr val="000066"/>
          </a:solidFill>
          <a:ln>
            <a:noFill/>
          </a:ln>
        </p:spPr>
        <p:txBody>
          <a:bodyPr wrap="square" rtlCol="0" anchor="ctr">
            <a:spAutoFit/>
          </a:bodyPr>
          <a:lstStyle/>
          <a:p>
            <a:pPr algn="l"/>
            <a:endParaRPr lang="en-US" sz="2400" dirty="0"/>
          </a:p>
        </p:txBody>
      </p:sp>
    </p:spTree>
    <p:extLst>
      <p:ext uri="{BB962C8B-B14F-4D97-AF65-F5344CB8AC3E}">
        <p14:creationId xmlns:p14="http://schemas.microsoft.com/office/powerpoint/2010/main" val="474040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ppt_x"/>
                                          </p:val>
                                        </p:tav>
                                        <p:tav tm="100000">
                                          <p:val>
                                            <p:strVal val="#ppt_x"/>
                                          </p:val>
                                        </p:tav>
                                      </p:tavLst>
                                    </p:anim>
                                    <p:anim calcmode="lin" valueType="num">
                                      <p:cBhvr additive="base">
                                        <p:cTn id="24" dur="500" fill="hold"/>
                                        <p:tgtEl>
                                          <p:spTgt spid="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ppt_x"/>
                                          </p:val>
                                        </p:tav>
                                        <p:tav tm="100000">
                                          <p:val>
                                            <p:strVal val="#ppt_x"/>
                                          </p:val>
                                        </p:tav>
                                      </p:tavLst>
                                    </p:anim>
                                    <p:anim calcmode="lin" valueType="num">
                                      <p:cBhvr additive="base">
                                        <p:cTn id="2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7" grpId="0" animBg="1"/>
      <p:bldP spid="18" grpId="0" animBg="1"/>
      <p:bldP spid="20" grpId="0" animBg="1"/>
      <p:bldP spid="21"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graphicFrame>
        <p:nvGraphicFramePr>
          <p:cNvPr id="32" name="Table 5">
            <a:extLst>
              <a:ext uri="{FF2B5EF4-FFF2-40B4-BE49-F238E27FC236}">
                <a16:creationId xmlns:a16="http://schemas.microsoft.com/office/drawing/2014/main" id="{140825CE-511A-4244-A682-3A372105E443}"/>
              </a:ext>
            </a:extLst>
          </p:cNvPr>
          <p:cNvGraphicFramePr>
            <a:graphicFrameLocks noGrp="1"/>
          </p:cNvGraphicFramePr>
          <p:nvPr/>
        </p:nvGraphicFramePr>
        <p:xfrm>
          <a:off x="2209800" y="4940121"/>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endParaRPr lang="en-US" b="0" dirty="0">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34" name="Picture 33" descr="stock-vector-yellow-submarine-vector-illustration-61484677">
            <a:extLst>
              <a:ext uri="{FF2B5EF4-FFF2-40B4-BE49-F238E27FC236}">
                <a16:creationId xmlns:a16="http://schemas.microsoft.com/office/drawing/2014/main" id="{65BAC6CF-2DE6-4D4F-A9D7-8DC20512DF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2844084" y="5371563"/>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Text Box 6">
            <a:extLst>
              <a:ext uri="{FF2B5EF4-FFF2-40B4-BE49-F238E27FC236}">
                <a16:creationId xmlns:a16="http://schemas.microsoft.com/office/drawing/2014/main" id="{5BC5E2B0-5284-42CF-97EE-915FFAE3B860}"/>
              </a:ext>
            </a:extLst>
          </p:cNvPr>
          <p:cNvSpPr txBox="1">
            <a:spLocks noChangeArrowheads="1"/>
          </p:cNvSpPr>
          <p:nvPr/>
        </p:nvSpPr>
        <p:spPr bwMode="auto">
          <a:xfrm>
            <a:off x="5079642" y="5206284"/>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q=</a:t>
            </a:r>
            <a:r>
              <a:rPr lang="en-US" sz="2400" dirty="0">
                <a:effectLst>
                  <a:outerShdw blurRad="38100" dist="38100" dir="2700000" algn="tl">
                    <a:srgbClr val="000000"/>
                  </a:outerShdw>
                </a:effectLst>
                <a:cs typeface="Times New Roman" panose="02020603050405020304" pitchFamily="18" charset="0"/>
              </a:rPr>
              <a:t>1</a:t>
            </a:r>
            <a:endParaRPr lang="en-US" sz="2400" dirty="0">
              <a:cs typeface="Times New Roman" panose="02020603050405020304" pitchFamily="18" charset="0"/>
            </a:endParaRPr>
          </a:p>
        </p:txBody>
      </p:sp>
      <p:pic>
        <p:nvPicPr>
          <p:cNvPr id="3" name="Picture 2">
            <a:extLst>
              <a:ext uri="{FF2B5EF4-FFF2-40B4-BE49-F238E27FC236}">
                <a16:creationId xmlns:a16="http://schemas.microsoft.com/office/drawing/2014/main" id="{B92ABD69-0F17-4485-B499-8D97CD8677B9}"/>
              </a:ext>
            </a:extLst>
          </p:cNvPr>
          <p:cNvPicPr>
            <a:picLocks noChangeAspect="1"/>
          </p:cNvPicPr>
          <p:nvPr/>
        </p:nvPicPr>
        <p:blipFill>
          <a:blip r:embed="rId3"/>
          <a:stretch>
            <a:fillRect/>
          </a:stretch>
        </p:blipFill>
        <p:spPr>
          <a:xfrm>
            <a:off x="0" y="1047414"/>
            <a:ext cx="9144000" cy="3829386"/>
          </a:xfrm>
          <a:prstGeom prst="rect">
            <a:avLst/>
          </a:prstGeom>
        </p:spPr>
      </p:pic>
      <p:sp>
        <p:nvSpPr>
          <p:cNvPr id="17" name="Rectangle 16">
            <a:extLst>
              <a:ext uri="{FF2B5EF4-FFF2-40B4-BE49-F238E27FC236}">
                <a16:creationId xmlns:a16="http://schemas.microsoft.com/office/drawing/2014/main" id="{23991E50-30BB-45C7-8C69-A94092E0EBCF}"/>
              </a:ext>
            </a:extLst>
          </p:cNvPr>
          <p:cNvSpPr/>
          <p:nvPr/>
        </p:nvSpPr>
        <p:spPr>
          <a:xfrm>
            <a:off x="-76200" y="2562122"/>
            <a:ext cx="9418320" cy="548640"/>
          </a:xfrm>
          <a:prstGeom prst="rect">
            <a:avLst/>
          </a:prstGeom>
          <a:solidFill>
            <a:srgbClr val="000066"/>
          </a:solidFill>
          <a:ln>
            <a:noFill/>
          </a:ln>
        </p:spPr>
        <p:txBody>
          <a:bodyPr wrap="square" rtlCol="0" anchor="ctr">
            <a:spAutoFit/>
          </a:bodyPr>
          <a:lstStyle/>
          <a:p>
            <a:pPr algn="l"/>
            <a:endParaRPr lang="en-US" sz="2400" dirty="0"/>
          </a:p>
        </p:txBody>
      </p:sp>
      <p:sp>
        <p:nvSpPr>
          <p:cNvPr id="18" name="Rectangle 17">
            <a:extLst>
              <a:ext uri="{FF2B5EF4-FFF2-40B4-BE49-F238E27FC236}">
                <a16:creationId xmlns:a16="http://schemas.microsoft.com/office/drawing/2014/main" id="{82326F3F-9905-4C2B-B526-03E78CED8E90}"/>
              </a:ext>
            </a:extLst>
          </p:cNvPr>
          <p:cNvSpPr/>
          <p:nvPr/>
        </p:nvSpPr>
        <p:spPr>
          <a:xfrm>
            <a:off x="-152400" y="4084217"/>
            <a:ext cx="9411237" cy="274320"/>
          </a:xfrm>
          <a:prstGeom prst="rect">
            <a:avLst/>
          </a:prstGeom>
          <a:solidFill>
            <a:srgbClr val="000066"/>
          </a:solidFill>
          <a:ln>
            <a:noFill/>
          </a:ln>
        </p:spPr>
        <p:txBody>
          <a:bodyPr wrap="square" rtlCol="0" anchor="ctr">
            <a:spAutoFit/>
          </a:bodyPr>
          <a:lstStyle/>
          <a:p>
            <a:pPr algn="l"/>
            <a:endParaRPr lang="en-US" sz="2400" dirty="0"/>
          </a:p>
        </p:txBody>
      </p:sp>
      <p:sp>
        <p:nvSpPr>
          <p:cNvPr id="20" name="Rectangle 19">
            <a:extLst>
              <a:ext uri="{FF2B5EF4-FFF2-40B4-BE49-F238E27FC236}">
                <a16:creationId xmlns:a16="http://schemas.microsoft.com/office/drawing/2014/main" id="{E74E747A-8DDD-4465-9DE6-87F6CCB61C67}"/>
              </a:ext>
            </a:extLst>
          </p:cNvPr>
          <p:cNvSpPr/>
          <p:nvPr/>
        </p:nvSpPr>
        <p:spPr>
          <a:xfrm>
            <a:off x="-96417" y="3337560"/>
            <a:ext cx="9418320" cy="548640"/>
          </a:xfrm>
          <a:prstGeom prst="rect">
            <a:avLst/>
          </a:prstGeom>
          <a:solidFill>
            <a:srgbClr val="000066"/>
          </a:solidFill>
          <a:ln>
            <a:noFill/>
          </a:ln>
        </p:spPr>
        <p:txBody>
          <a:bodyPr wrap="square" rtlCol="0" anchor="ctr">
            <a:spAutoFit/>
          </a:bodyPr>
          <a:lstStyle/>
          <a:p>
            <a:pPr algn="l"/>
            <a:endParaRPr lang="en-US" sz="2400" dirty="0"/>
          </a:p>
        </p:txBody>
      </p:sp>
      <p:sp>
        <p:nvSpPr>
          <p:cNvPr id="21" name="Rectangle 20">
            <a:extLst>
              <a:ext uri="{FF2B5EF4-FFF2-40B4-BE49-F238E27FC236}">
                <a16:creationId xmlns:a16="http://schemas.microsoft.com/office/drawing/2014/main" id="{4090A967-C2CE-4567-B4FA-937334C22421}"/>
              </a:ext>
            </a:extLst>
          </p:cNvPr>
          <p:cNvSpPr/>
          <p:nvPr/>
        </p:nvSpPr>
        <p:spPr>
          <a:xfrm>
            <a:off x="-121920" y="2971800"/>
            <a:ext cx="9418320" cy="548640"/>
          </a:xfrm>
          <a:prstGeom prst="rect">
            <a:avLst/>
          </a:prstGeom>
          <a:solidFill>
            <a:srgbClr val="000066"/>
          </a:solidFill>
          <a:ln>
            <a:noFill/>
          </a:ln>
        </p:spPr>
        <p:txBody>
          <a:bodyPr wrap="square" rtlCol="0" anchor="ctr">
            <a:spAutoFit/>
          </a:bodyPr>
          <a:lstStyle/>
          <a:p>
            <a:pPr algn="l"/>
            <a:endParaRPr lang="en-US" sz="2400" dirty="0"/>
          </a:p>
        </p:txBody>
      </p:sp>
      <p:sp>
        <p:nvSpPr>
          <p:cNvPr id="27" name="Text Box 6">
            <a:extLst>
              <a:ext uri="{FF2B5EF4-FFF2-40B4-BE49-F238E27FC236}">
                <a16:creationId xmlns:a16="http://schemas.microsoft.com/office/drawing/2014/main" id="{3F99860F-6D00-487B-9E3E-4C5F5602A792}"/>
              </a:ext>
            </a:extLst>
          </p:cNvPr>
          <p:cNvSpPr txBox="1">
            <a:spLocks noChangeArrowheads="1"/>
          </p:cNvSpPr>
          <p:nvPr/>
        </p:nvSpPr>
        <p:spPr bwMode="auto">
          <a:xfrm>
            <a:off x="1587321" y="5243847"/>
            <a:ext cx="1536879"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p=</a:t>
            </a:r>
            <a:r>
              <a:rPr lang="en-US" sz="2400" dirty="0">
                <a:effectLst>
                  <a:outerShdw blurRad="38100" dist="38100" dir="2700000" algn="tl">
                    <a:srgbClr val="000000"/>
                  </a:outerShdw>
                </a:effectLst>
                <a:cs typeface="Times New Roman" panose="02020603050405020304" pitchFamily="18" charset="0"/>
              </a:rPr>
              <a:t>-</a:t>
            </a:r>
            <a:r>
              <a:rPr lang="el-GR" altLang="en-US" sz="2400" dirty="0">
                <a:cs typeface="Times New Roman" panose="02020603050405020304" pitchFamily="18" charset="0"/>
                <a:sym typeface="Symbol" panose="05050102010706020507" pitchFamily="18" charset="2"/>
              </a:rPr>
              <a:t> ∞</a:t>
            </a:r>
            <a:endParaRPr lang="en-US" sz="2400" dirty="0">
              <a:cs typeface="Times New Roman" panose="02020603050405020304" pitchFamily="18" charset="0"/>
            </a:endParaRPr>
          </a:p>
        </p:txBody>
      </p:sp>
      <p:sp>
        <p:nvSpPr>
          <p:cNvPr id="29" name="Rectangle 28">
            <a:extLst>
              <a:ext uri="{FF2B5EF4-FFF2-40B4-BE49-F238E27FC236}">
                <a16:creationId xmlns:a16="http://schemas.microsoft.com/office/drawing/2014/main" id="{8A20AA2E-F0C7-40A3-AC99-EE848FEBFE08}"/>
              </a:ext>
            </a:extLst>
          </p:cNvPr>
          <p:cNvSpPr/>
          <p:nvPr/>
        </p:nvSpPr>
        <p:spPr>
          <a:xfrm>
            <a:off x="-57299" y="1287002"/>
            <a:ext cx="9411237" cy="274320"/>
          </a:xfrm>
          <a:prstGeom prst="rect">
            <a:avLst/>
          </a:prstGeom>
          <a:solidFill>
            <a:srgbClr val="000066"/>
          </a:solidFill>
          <a:ln>
            <a:noFill/>
          </a:ln>
        </p:spPr>
        <p:txBody>
          <a:bodyPr wrap="square" rtlCol="0" anchor="ctr">
            <a:spAutoFit/>
          </a:bodyPr>
          <a:lstStyle/>
          <a:p>
            <a:pPr algn="l"/>
            <a:endParaRPr lang="en-US" sz="2400" dirty="0"/>
          </a:p>
        </p:txBody>
      </p:sp>
      <p:sp>
        <p:nvSpPr>
          <p:cNvPr id="30" name="Rectangle 29">
            <a:extLst>
              <a:ext uri="{FF2B5EF4-FFF2-40B4-BE49-F238E27FC236}">
                <a16:creationId xmlns:a16="http://schemas.microsoft.com/office/drawing/2014/main" id="{183192DC-C9CB-465D-B27B-05360B085A8B}"/>
              </a:ext>
            </a:extLst>
          </p:cNvPr>
          <p:cNvSpPr/>
          <p:nvPr/>
        </p:nvSpPr>
        <p:spPr>
          <a:xfrm>
            <a:off x="-38638" y="1003479"/>
            <a:ext cx="9411237" cy="584200"/>
          </a:xfrm>
          <a:prstGeom prst="rect">
            <a:avLst/>
          </a:prstGeom>
          <a:solidFill>
            <a:srgbClr val="000066"/>
          </a:solidFill>
          <a:ln>
            <a:noFill/>
          </a:ln>
        </p:spPr>
        <p:txBody>
          <a:bodyPr wrap="square" rtlCol="0" anchor="ctr">
            <a:spAutoFit/>
          </a:bodyPr>
          <a:lstStyle/>
          <a:p>
            <a:pPr algn="l"/>
            <a:endParaRPr lang="en-US" sz="2400" dirty="0"/>
          </a:p>
        </p:txBody>
      </p:sp>
      <p:sp>
        <p:nvSpPr>
          <p:cNvPr id="33" name="Text Box 6">
            <a:extLst>
              <a:ext uri="{FF2B5EF4-FFF2-40B4-BE49-F238E27FC236}">
                <a16:creationId xmlns:a16="http://schemas.microsoft.com/office/drawing/2014/main" id="{D367C1B8-2BC7-4A02-A985-B0C73D327DB0}"/>
              </a:ext>
            </a:extLst>
          </p:cNvPr>
          <p:cNvSpPr txBox="1">
            <a:spLocks noChangeArrowheads="1"/>
          </p:cNvSpPr>
          <p:nvPr/>
        </p:nvSpPr>
        <p:spPr bwMode="auto">
          <a:xfrm>
            <a:off x="2627826" y="4938910"/>
            <a:ext cx="635358" cy="369332"/>
          </a:xfrm>
          <a:prstGeom prst="rect">
            <a:avLst/>
          </a:prstGeom>
          <a:noFill/>
          <a:ln w="38100" cap="sq">
            <a:noFill/>
            <a:miter lim="800000"/>
            <a:headEnd/>
            <a:tailEnd/>
          </a:ln>
          <a:effectLst/>
        </p:spPr>
        <p:txBody>
          <a:bodyPr wrap="square" lIns="274320" rIns="274320">
            <a:spAutoFit/>
          </a:bodyPr>
          <a:lstStyle/>
          <a:p>
            <a:pPr eaLnBrk="0" hangingPunct="0">
              <a:defRPr/>
            </a:pPr>
            <a:r>
              <a:rPr lang="en-US" sz="1800" dirty="0">
                <a:cs typeface="Times New Roman" panose="02020603050405020304" pitchFamily="18" charset="0"/>
              </a:rPr>
              <a:t>1</a:t>
            </a:r>
          </a:p>
        </p:txBody>
      </p:sp>
      <p:pic>
        <p:nvPicPr>
          <p:cNvPr id="37" name="Picture 36">
            <a:extLst>
              <a:ext uri="{FF2B5EF4-FFF2-40B4-BE49-F238E27FC236}">
                <a16:creationId xmlns:a16="http://schemas.microsoft.com/office/drawing/2014/main" id="{3C49B14B-2979-457D-901E-D6B2DBDA8283}"/>
              </a:ext>
            </a:extLst>
          </p:cNvPr>
          <p:cNvPicPr>
            <a:picLocks noChangeAspect="1"/>
          </p:cNvPicPr>
          <p:nvPr/>
        </p:nvPicPr>
        <p:blipFill rotWithShape="1">
          <a:blip r:embed="rId4"/>
          <a:srcRect t="36885" b="32910"/>
          <a:stretch/>
        </p:blipFill>
        <p:spPr>
          <a:xfrm>
            <a:off x="76200" y="5791200"/>
            <a:ext cx="7543800" cy="897623"/>
          </a:xfrm>
          <a:prstGeom prst="rect">
            <a:avLst/>
          </a:prstGeom>
        </p:spPr>
      </p:pic>
      <p:sp>
        <p:nvSpPr>
          <p:cNvPr id="40" name="Text Box 6">
            <a:extLst>
              <a:ext uri="{FF2B5EF4-FFF2-40B4-BE49-F238E27FC236}">
                <a16:creationId xmlns:a16="http://schemas.microsoft.com/office/drawing/2014/main" id="{A09D7D3A-1BCA-47EA-824F-0E0028BFEC42}"/>
              </a:ext>
            </a:extLst>
          </p:cNvPr>
          <p:cNvSpPr txBox="1">
            <a:spLocks noChangeArrowheads="1"/>
          </p:cNvSpPr>
          <p:nvPr/>
        </p:nvSpPr>
        <p:spPr bwMode="auto">
          <a:xfrm>
            <a:off x="5207358" y="5206517"/>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r</a:t>
            </a:r>
            <a:endParaRPr lang="en-US" sz="2400" dirty="0">
              <a:cs typeface="Times New Roman" panose="02020603050405020304" pitchFamily="18" charset="0"/>
            </a:endParaRPr>
          </a:p>
        </p:txBody>
      </p:sp>
    </p:spTree>
    <p:extLst>
      <p:ext uri="{BB962C8B-B14F-4D97-AF65-F5344CB8AC3E}">
        <p14:creationId xmlns:p14="http://schemas.microsoft.com/office/powerpoint/2010/main" val="2108733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ppt_x"/>
                                          </p:val>
                                        </p:tav>
                                        <p:tav tm="100000">
                                          <p:val>
                                            <p:strVal val="#ppt_x"/>
                                          </p:val>
                                        </p:tav>
                                      </p:tavLst>
                                    </p:anim>
                                    <p:anim calcmode="lin" valueType="num">
                                      <p:cBhvr additive="base">
                                        <p:cTn id="12" dur="500" fill="hold"/>
                                        <p:tgtEl>
                                          <p:spTgt spid="3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ppt_x"/>
                                          </p:val>
                                        </p:tav>
                                        <p:tav tm="100000">
                                          <p:val>
                                            <p:strVal val="#ppt_x"/>
                                          </p:val>
                                        </p:tav>
                                      </p:tavLst>
                                    </p:anim>
                                    <p:anim calcmode="lin" valueType="num">
                                      <p:cBhvr additive="base">
                                        <p:cTn id="26"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500" fill="hold"/>
                                        <p:tgtEl>
                                          <p:spTgt spid="27"/>
                                        </p:tgtEl>
                                        <p:attrNameLst>
                                          <p:attrName>ppt_x</p:attrName>
                                        </p:attrNameLst>
                                      </p:cBhvr>
                                      <p:tavLst>
                                        <p:tav tm="0">
                                          <p:val>
                                            <p:strVal val="#ppt_x"/>
                                          </p:val>
                                        </p:tav>
                                        <p:tav tm="100000">
                                          <p:val>
                                            <p:strVal val="#ppt_x"/>
                                          </p:val>
                                        </p:tav>
                                      </p:tavLst>
                                    </p:anim>
                                    <p:anim calcmode="lin" valueType="num">
                                      <p:cBhvr additive="base">
                                        <p:cTn id="3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21"/>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additive="base">
                                        <p:cTn id="41" dur="500" fill="hold"/>
                                        <p:tgtEl>
                                          <p:spTgt spid="37"/>
                                        </p:tgtEl>
                                        <p:attrNameLst>
                                          <p:attrName>ppt_x</p:attrName>
                                        </p:attrNameLst>
                                      </p:cBhvr>
                                      <p:tavLst>
                                        <p:tav tm="0">
                                          <p:val>
                                            <p:strVal val="#ppt_x"/>
                                          </p:val>
                                        </p:tav>
                                        <p:tav tm="100000">
                                          <p:val>
                                            <p:strVal val="#ppt_x"/>
                                          </p:val>
                                        </p:tav>
                                      </p:tavLst>
                                    </p:anim>
                                    <p:anim calcmode="lin" valueType="num">
                                      <p:cBhvr additive="base">
                                        <p:cTn id="42"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35"/>
                                        </p:tgtEl>
                                        <p:attrNameLst>
                                          <p:attrName>style.visibility</p:attrName>
                                        </p:attrNameLst>
                                      </p:cBhvr>
                                      <p:to>
                                        <p:strVal val="hidden"/>
                                      </p:to>
                                    </p:set>
                                  </p:childTnLst>
                                </p:cTn>
                              </p:par>
                              <p:par>
                                <p:cTn id="47" presetID="2" presetClass="entr" presetSubtype="4" fill="hold" grpId="0" nodeType="withEffect">
                                  <p:stCondLst>
                                    <p:cond delay="0"/>
                                  </p:stCondLst>
                                  <p:childTnLst>
                                    <p:set>
                                      <p:cBhvr>
                                        <p:cTn id="48" dur="1" fill="hold">
                                          <p:stCondLst>
                                            <p:cond delay="0"/>
                                          </p:stCondLst>
                                        </p:cTn>
                                        <p:tgtEl>
                                          <p:spTgt spid="40"/>
                                        </p:tgtEl>
                                        <p:attrNameLst>
                                          <p:attrName>style.visibility</p:attrName>
                                        </p:attrNameLst>
                                      </p:cBhvr>
                                      <p:to>
                                        <p:strVal val="visible"/>
                                      </p:to>
                                    </p:set>
                                    <p:anim calcmode="lin" valueType="num">
                                      <p:cBhvr additive="base">
                                        <p:cTn id="49" dur="500" fill="hold"/>
                                        <p:tgtEl>
                                          <p:spTgt spid="40"/>
                                        </p:tgtEl>
                                        <p:attrNameLst>
                                          <p:attrName>ppt_x</p:attrName>
                                        </p:attrNameLst>
                                      </p:cBhvr>
                                      <p:tavLst>
                                        <p:tav tm="0">
                                          <p:val>
                                            <p:strVal val="#ppt_x"/>
                                          </p:val>
                                        </p:tav>
                                        <p:tav tm="100000">
                                          <p:val>
                                            <p:strVal val="#ppt_x"/>
                                          </p:val>
                                        </p:tav>
                                      </p:tavLst>
                                    </p:anim>
                                    <p:anim calcmode="lin" valueType="num">
                                      <p:cBhvr additive="base">
                                        <p:cTn id="50"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5" grpId="1"/>
      <p:bldP spid="21" grpId="0" animBg="1"/>
      <p:bldP spid="27" grpId="0"/>
      <p:bldP spid="30" grpId="0" animBg="1"/>
      <p:bldP spid="33" grpId="0"/>
      <p:bldP spid="40"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graphicFrame>
        <p:nvGraphicFramePr>
          <p:cNvPr id="32" name="Table 5">
            <a:extLst>
              <a:ext uri="{FF2B5EF4-FFF2-40B4-BE49-F238E27FC236}">
                <a16:creationId xmlns:a16="http://schemas.microsoft.com/office/drawing/2014/main" id="{140825CE-511A-4244-A682-3A372105E443}"/>
              </a:ext>
            </a:extLst>
          </p:cNvPr>
          <p:cNvGraphicFramePr>
            <a:graphicFrameLocks noGrp="1"/>
          </p:cNvGraphicFramePr>
          <p:nvPr/>
        </p:nvGraphicFramePr>
        <p:xfrm>
          <a:off x="2209800" y="4940121"/>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endParaRPr lang="en-US" b="0" dirty="0">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34" name="Picture 33" descr="stock-vector-yellow-submarine-vector-illustration-61484677">
            <a:extLst>
              <a:ext uri="{FF2B5EF4-FFF2-40B4-BE49-F238E27FC236}">
                <a16:creationId xmlns:a16="http://schemas.microsoft.com/office/drawing/2014/main" id="{65BAC6CF-2DE6-4D4F-A9D7-8DC20512DF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4356279" y="5371563"/>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Text Box 6">
            <a:extLst>
              <a:ext uri="{FF2B5EF4-FFF2-40B4-BE49-F238E27FC236}">
                <a16:creationId xmlns:a16="http://schemas.microsoft.com/office/drawing/2014/main" id="{5BC5E2B0-5284-42CF-97EE-915FFAE3B860}"/>
              </a:ext>
            </a:extLst>
          </p:cNvPr>
          <p:cNvSpPr txBox="1">
            <a:spLocks noChangeArrowheads="1"/>
          </p:cNvSpPr>
          <p:nvPr/>
        </p:nvSpPr>
        <p:spPr bwMode="auto">
          <a:xfrm>
            <a:off x="5079642" y="5206284"/>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q=</a:t>
            </a:r>
            <a:r>
              <a:rPr lang="en-US" sz="2400" dirty="0">
                <a:effectLst>
                  <a:outerShdw blurRad="38100" dist="38100" dir="2700000" algn="tl">
                    <a:srgbClr val="000000"/>
                  </a:outerShdw>
                </a:effectLst>
                <a:cs typeface="Times New Roman" panose="02020603050405020304" pitchFamily="18" charset="0"/>
              </a:rPr>
              <a:t>1</a:t>
            </a:r>
            <a:endParaRPr lang="en-US" sz="2400" dirty="0">
              <a:cs typeface="Times New Roman" panose="02020603050405020304" pitchFamily="18" charset="0"/>
            </a:endParaRPr>
          </a:p>
        </p:txBody>
      </p:sp>
      <p:graphicFrame>
        <p:nvGraphicFramePr>
          <p:cNvPr id="36" name="Table 5">
            <a:extLst>
              <a:ext uri="{FF2B5EF4-FFF2-40B4-BE49-F238E27FC236}">
                <a16:creationId xmlns:a16="http://schemas.microsoft.com/office/drawing/2014/main" id="{FEDC3C62-1C2C-4C25-83F2-A0E28760A368}"/>
              </a:ext>
            </a:extLst>
          </p:cNvPr>
          <p:cNvGraphicFramePr>
            <a:graphicFrameLocks noGrp="1"/>
          </p:cNvGraphicFramePr>
          <p:nvPr/>
        </p:nvGraphicFramePr>
        <p:xfrm>
          <a:off x="2209800" y="5706513"/>
          <a:ext cx="5105400" cy="370840"/>
        </p:xfrm>
        <a:graphic>
          <a:graphicData uri="http://schemas.openxmlformats.org/drawingml/2006/table">
            <a:tbl>
              <a:tblPr firstRow="1" bandRow="1">
                <a:tableStyleId>{5C22544A-7EE6-4342-B048-85BDC9FD1C3A}</a:tableStyleId>
              </a:tblPr>
              <a:tblGrid>
                <a:gridCol w="510540">
                  <a:extLst>
                    <a:ext uri="{9D8B030D-6E8A-4147-A177-3AD203B41FA5}">
                      <a16:colId xmlns:a16="http://schemas.microsoft.com/office/drawing/2014/main" val="1784293898"/>
                    </a:ext>
                  </a:extLst>
                </a:gridCol>
                <a:gridCol w="510540">
                  <a:extLst>
                    <a:ext uri="{9D8B030D-6E8A-4147-A177-3AD203B41FA5}">
                      <a16:colId xmlns:a16="http://schemas.microsoft.com/office/drawing/2014/main" val="425510270"/>
                    </a:ext>
                  </a:extLst>
                </a:gridCol>
                <a:gridCol w="510540">
                  <a:extLst>
                    <a:ext uri="{9D8B030D-6E8A-4147-A177-3AD203B41FA5}">
                      <a16:colId xmlns:a16="http://schemas.microsoft.com/office/drawing/2014/main" val="3883302734"/>
                    </a:ext>
                  </a:extLst>
                </a:gridCol>
                <a:gridCol w="510540">
                  <a:extLst>
                    <a:ext uri="{9D8B030D-6E8A-4147-A177-3AD203B41FA5}">
                      <a16:colId xmlns:a16="http://schemas.microsoft.com/office/drawing/2014/main" val="2245650359"/>
                    </a:ext>
                  </a:extLst>
                </a:gridCol>
                <a:gridCol w="510540">
                  <a:extLst>
                    <a:ext uri="{9D8B030D-6E8A-4147-A177-3AD203B41FA5}">
                      <a16:colId xmlns:a16="http://schemas.microsoft.com/office/drawing/2014/main" val="2559015990"/>
                    </a:ext>
                  </a:extLst>
                </a:gridCol>
                <a:gridCol w="510540">
                  <a:extLst>
                    <a:ext uri="{9D8B030D-6E8A-4147-A177-3AD203B41FA5}">
                      <a16:colId xmlns:a16="http://schemas.microsoft.com/office/drawing/2014/main" val="4003633436"/>
                    </a:ext>
                  </a:extLst>
                </a:gridCol>
                <a:gridCol w="510540">
                  <a:extLst>
                    <a:ext uri="{9D8B030D-6E8A-4147-A177-3AD203B41FA5}">
                      <a16:colId xmlns:a16="http://schemas.microsoft.com/office/drawing/2014/main" val="3658087305"/>
                    </a:ext>
                  </a:extLst>
                </a:gridCol>
                <a:gridCol w="510540">
                  <a:extLst>
                    <a:ext uri="{9D8B030D-6E8A-4147-A177-3AD203B41FA5}">
                      <a16:colId xmlns:a16="http://schemas.microsoft.com/office/drawing/2014/main" val="3696062849"/>
                    </a:ext>
                  </a:extLst>
                </a:gridCol>
                <a:gridCol w="510540">
                  <a:extLst>
                    <a:ext uri="{9D8B030D-6E8A-4147-A177-3AD203B41FA5}">
                      <a16:colId xmlns:a16="http://schemas.microsoft.com/office/drawing/2014/main" val="1501366862"/>
                    </a:ext>
                  </a:extLst>
                </a:gridCol>
                <a:gridCol w="510540">
                  <a:extLst>
                    <a:ext uri="{9D8B030D-6E8A-4147-A177-3AD203B41FA5}">
                      <a16:colId xmlns:a16="http://schemas.microsoft.com/office/drawing/2014/main" val="1320441887"/>
                    </a:ext>
                  </a:extLst>
                </a:gridCol>
              </a:tblGrid>
              <a:tr h="370840">
                <a:tc>
                  <a:txBody>
                    <a:bodyPr/>
                    <a:lstStyle/>
                    <a:p>
                      <a:pPr algn="ctr"/>
                      <a:r>
                        <a:rPr lang="en-US" b="0" dirty="0">
                          <a:solidFill>
                            <a:schemeClr val="tx1"/>
                          </a:solidFill>
                          <a:latin typeface="Times New Roman" panose="02020603050405020304" pitchFamily="18" charset="0"/>
                          <a:cs typeface="Times New Roman" panose="02020603050405020304" pitchFamily="18" charset="0"/>
                        </a:rPr>
                        <a:t>-</a:t>
                      </a:r>
                      <a:r>
                        <a:rPr lang="el-GR" altLang="en-US" sz="1800" b="0" kern="1200" dirty="0">
                          <a:solidFill>
                            <a:schemeClr val="tx1"/>
                          </a:solidFill>
                          <a:latin typeface="+mn-lt"/>
                          <a:ea typeface="+mn-ea"/>
                          <a:cs typeface="Times New Roman" panose="02020603050405020304" pitchFamily="18" charset="0"/>
                          <a:sym typeface="Symbol" panose="05050102010706020507" pitchFamily="18" charset="2"/>
                        </a:rPr>
                        <a:t>∞</a:t>
                      </a:r>
                      <a:endParaRPr lang="en-US" b="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2</a:t>
                      </a:r>
                    </a:p>
                  </a:txBody>
                  <a:tcPr/>
                </a:tc>
                <a:tc>
                  <a:txBody>
                    <a:bodyPr/>
                    <a:lstStyle/>
                    <a:p>
                      <a:pPr algn="ctr"/>
                      <a:r>
                        <a:rPr lang="en-US" b="0" dirty="0">
                          <a:latin typeface="Times New Roman" panose="02020603050405020304" pitchFamily="18" charset="0"/>
                          <a:cs typeface="Times New Roman" panose="02020603050405020304" pitchFamily="18" charset="0"/>
                        </a:rPr>
                        <a:t>5</a:t>
                      </a:r>
                    </a:p>
                  </a:txBody>
                  <a:tcPr/>
                </a:tc>
                <a:tc>
                  <a:txBody>
                    <a:bodyPr/>
                    <a:lstStyle/>
                    <a:p>
                      <a:pPr algn="ctr"/>
                      <a:endParaRPr lang="en-US" b="0" dirty="0">
                        <a:latin typeface="Times New Roman" panose="02020603050405020304" pitchFamily="18" charset="0"/>
                        <a:cs typeface="Times New Roman" panose="02020603050405020304" pitchFamily="18" charset="0"/>
                      </a:endParaRPr>
                    </a:p>
                  </a:txBody>
                  <a:tcPr/>
                </a:tc>
                <a:tc>
                  <a:txBody>
                    <a:bodyPr/>
                    <a:lstStyle/>
                    <a:p>
                      <a:pPr algn="ctr"/>
                      <a:r>
                        <a:rPr lang="en-US" b="0" dirty="0">
                          <a:latin typeface="Times New Roman" panose="02020603050405020304" pitchFamily="18" charset="0"/>
                          <a:cs typeface="Times New Roman" panose="02020603050405020304" pitchFamily="18" charset="0"/>
                        </a:rPr>
                        <a:t>6</a:t>
                      </a:r>
                    </a:p>
                  </a:txBody>
                  <a:tcPr/>
                </a:tc>
                <a:tc>
                  <a:txBody>
                    <a:bodyPr/>
                    <a:lstStyle/>
                    <a:p>
                      <a:pPr algn="ctr"/>
                      <a:r>
                        <a:rPr lang="en-US" b="0" dirty="0">
                          <a:latin typeface="Times New Roman" panose="02020603050405020304" pitchFamily="18" charset="0"/>
                          <a:cs typeface="Times New Roman" panose="02020603050405020304" pitchFamily="18" charset="0"/>
                        </a:rPr>
                        <a:t>8</a:t>
                      </a:r>
                    </a:p>
                  </a:txBody>
                  <a:tcPr/>
                </a:tc>
                <a:tc>
                  <a:txBody>
                    <a:bodyPr/>
                    <a:lstStyle/>
                    <a:p>
                      <a:pPr algn="ctr"/>
                      <a:r>
                        <a:rPr lang="en-US" b="0" dirty="0">
                          <a:latin typeface="Times New Roman" panose="02020603050405020304" pitchFamily="18" charset="0"/>
                          <a:cs typeface="Times New Roman" panose="02020603050405020304" pitchFamily="18" charset="0"/>
                        </a:rPr>
                        <a:t>9</a:t>
                      </a:r>
                    </a:p>
                  </a:txBody>
                  <a:tcPr/>
                </a:tc>
                <a:tc>
                  <a:txBody>
                    <a:bodyPr/>
                    <a:lstStyle/>
                    <a:p>
                      <a:pPr algn="ctr"/>
                      <a:r>
                        <a:rPr lang="en-US" b="0" dirty="0">
                          <a:latin typeface="Times New Roman" panose="02020603050405020304" pitchFamily="18" charset="0"/>
                          <a:cs typeface="Times New Roman" panose="02020603050405020304" pitchFamily="18" charset="0"/>
                        </a:rPr>
                        <a:t>7</a:t>
                      </a:r>
                    </a:p>
                  </a:txBody>
                  <a:tcPr/>
                </a:tc>
                <a:tc>
                  <a:txBody>
                    <a:bodyPr/>
                    <a:lstStyle/>
                    <a:p>
                      <a:pPr algn="ctr"/>
                      <a:r>
                        <a:rPr lang="en-US" b="0" dirty="0">
                          <a:latin typeface="Times New Roman" panose="02020603050405020304" pitchFamily="18" charset="0"/>
                          <a:cs typeface="Times New Roman" panose="02020603050405020304" pitchFamily="18" charset="0"/>
                        </a:rPr>
                        <a:t>3</a:t>
                      </a:r>
                    </a:p>
                  </a:txBody>
                  <a:tcPr/>
                </a:tc>
                <a:tc>
                  <a:txBody>
                    <a:bodyPr/>
                    <a:lstStyle/>
                    <a:p>
                      <a:pPr algn="ctr"/>
                      <a:r>
                        <a:rPr lang="en-US" b="0" dirty="0">
                          <a:latin typeface="Times New Roman" panose="02020603050405020304" pitchFamily="18" charset="0"/>
                          <a:cs typeface="Times New Roman" panose="02020603050405020304" pitchFamily="18" charset="0"/>
                        </a:rPr>
                        <a:t>b</a:t>
                      </a:r>
                    </a:p>
                  </a:txBody>
                  <a:tcPr/>
                </a:tc>
                <a:extLst>
                  <a:ext uri="{0D108BD9-81ED-4DB2-BD59-A6C34878D82A}">
                    <a16:rowId xmlns:a16="http://schemas.microsoft.com/office/drawing/2014/main" val="1774492837"/>
                  </a:ext>
                </a:extLst>
              </a:tr>
            </a:tbl>
          </a:graphicData>
        </a:graphic>
      </p:graphicFrame>
      <p:pic>
        <p:nvPicPr>
          <p:cNvPr id="38" name="Picture 37" descr="stock-vector-yellow-submarine-vector-illustration-61484677">
            <a:extLst>
              <a:ext uri="{FF2B5EF4-FFF2-40B4-BE49-F238E27FC236}">
                <a16:creationId xmlns:a16="http://schemas.microsoft.com/office/drawing/2014/main" id="{5EA8668C-29E3-454F-9047-124C26844D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3847563" y="6137955"/>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ext Box 6">
            <a:extLst>
              <a:ext uri="{FF2B5EF4-FFF2-40B4-BE49-F238E27FC236}">
                <a16:creationId xmlns:a16="http://schemas.microsoft.com/office/drawing/2014/main" id="{D1C94E6E-4802-4DE7-8ABB-AAF7AA3EDEF2}"/>
              </a:ext>
            </a:extLst>
          </p:cNvPr>
          <p:cNvSpPr txBox="1">
            <a:spLocks noChangeArrowheads="1"/>
          </p:cNvSpPr>
          <p:nvPr/>
        </p:nvSpPr>
        <p:spPr bwMode="auto">
          <a:xfrm>
            <a:off x="5079642" y="5972676"/>
            <a:ext cx="12192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q=</a:t>
            </a:r>
            <a:r>
              <a:rPr lang="en-US" sz="2400" dirty="0">
                <a:effectLst>
                  <a:outerShdw blurRad="38100" dist="38100" dir="2700000" algn="tl">
                    <a:srgbClr val="000000"/>
                  </a:outerShdw>
                </a:effectLst>
                <a:cs typeface="Times New Roman" panose="02020603050405020304" pitchFamily="18" charset="0"/>
              </a:rPr>
              <a:t>1</a:t>
            </a:r>
            <a:endParaRPr lang="en-US" sz="2400" dirty="0">
              <a:cs typeface="Times New Roman" panose="02020603050405020304" pitchFamily="18" charset="0"/>
            </a:endParaRPr>
          </a:p>
        </p:txBody>
      </p:sp>
      <p:pic>
        <p:nvPicPr>
          <p:cNvPr id="3" name="Picture 2">
            <a:extLst>
              <a:ext uri="{FF2B5EF4-FFF2-40B4-BE49-F238E27FC236}">
                <a16:creationId xmlns:a16="http://schemas.microsoft.com/office/drawing/2014/main" id="{B92ABD69-0F17-4485-B499-8D97CD8677B9}"/>
              </a:ext>
            </a:extLst>
          </p:cNvPr>
          <p:cNvPicPr>
            <a:picLocks noChangeAspect="1"/>
          </p:cNvPicPr>
          <p:nvPr/>
        </p:nvPicPr>
        <p:blipFill>
          <a:blip r:embed="rId3"/>
          <a:stretch>
            <a:fillRect/>
          </a:stretch>
        </p:blipFill>
        <p:spPr>
          <a:xfrm>
            <a:off x="0" y="1047414"/>
            <a:ext cx="9144000" cy="3829386"/>
          </a:xfrm>
          <a:prstGeom prst="rect">
            <a:avLst/>
          </a:prstGeom>
        </p:spPr>
      </p:pic>
    </p:spTree>
    <p:extLst>
      <p:ext uri="{BB962C8B-B14F-4D97-AF65-F5344CB8AC3E}">
        <p14:creationId xmlns:p14="http://schemas.microsoft.com/office/powerpoint/2010/main" val="245448205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76200" y="619125"/>
            <a:ext cx="4724400" cy="5238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Goto Model</a:t>
            </a:r>
            <a:r>
              <a:rPr lang="en-US" dirty="0">
                <a:effectLst>
                  <a:outerShdw blurRad="38100" dist="38100" dir="2700000" algn="tl">
                    <a:srgbClr val="000000"/>
                  </a:outerShdw>
                </a:effectLst>
                <a:cs typeface="+mn-cs"/>
              </a:rPr>
              <a:t>:</a:t>
            </a:r>
          </a:p>
        </p:txBody>
      </p:sp>
      <p:sp>
        <p:nvSpPr>
          <p:cNvPr id="10" name="Text Box 4"/>
          <p:cNvSpPr txBox="1">
            <a:spLocks noChangeArrowheads="1"/>
          </p:cNvSpPr>
          <p:nvPr/>
        </p:nvSpPr>
        <p:spPr bwMode="auto">
          <a:xfrm>
            <a:off x="1447800" y="5951538"/>
            <a:ext cx="6934200" cy="830262"/>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Do these two models have the same power?</a:t>
            </a:r>
          </a:p>
          <a:p>
            <a:pPr algn="ctr" eaLnBrk="0" hangingPunct="0">
              <a:spcBef>
                <a:spcPts val="0"/>
              </a:spcBef>
              <a:defRPr/>
            </a:pPr>
            <a:r>
              <a:rPr lang="en-US" sz="2400" dirty="0">
                <a:effectLst>
                  <a:outerShdw blurRad="38100" dist="38100" dir="2700000" algn="tl">
                    <a:srgbClr val="000000"/>
                  </a:outerShdw>
                </a:effectLst>
                <a:cs typeface="+mn-cs"/>
              </a:rPr>
              <a:t>Can they compute the same things?</a:t>
            </a:r>
          </a:p>
        </p:txBody>
      </p:sp>
      <p:sp>
        <p:nvSpPr>
          <p:cNvPr id="12" name="Text Box 4"/>
          <p:cNvSpPr txBox="1">
            <a:spLocks noChangeArrowheads="1"/>
          </p:cNvSpPr>
          <p:nvPr/>
        </p:nvSpPr>
        <p:spPr bwMode="auto">
          <a:xfrm>
            <a:off x="4724400" y="609600"/>
            <a:ext cx="4724400" cy="5238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Model</a:t>
            </a:r>
            <a:r>
              <a:rPr lang="en-US" dirty="0">
                <a:effectLst>
                  <a:outerShdw blurRad="38100" dist="38100" dir="2700000" algn="tl">
                    <a:srgbClr val="000000"/>
                  </a:outerShdw>
                </a:effectLst>
                <a:cs typeface="+mn-cs"/>
              </a:rPr>
              <a:t>:</a:t>
            </a:r>
          </a:p>
        </p:txBody>
      </p:sp>
      <p:pic>
        <p:nvPicPr>
          <p:cNvPr id="3287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62125" y="1133475"/>
            <a:ext cx="6840538"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328707" name="Picture 3"/>
          <p:cNvPicPr>
            <a:picLocks noChangeAspect="1" noChangeArrowheads="1"/>
          </p:cNvPicPr>
          <p:nvPr/>
        </p:nvPicPr>
        <p:blipFill>
          <a:blip r:embed="rId3">
            <a:extLst>
              <a:ext uri="{28A0092B-C50C-407E-A947-70E740481C1C}">
                <a14:useLocalDpi xmlns:a14="http://schemas.microsoft.com/office/drawing/2010/main" val="0"/>
              </a:ext>
            </a:extLst>
          </a:blip>
          <a:srcRect t="-3520"/>
          <a:stretch>
            <a:fillRect/>
          </a:stretch>
        </p:blipFill>
        <p:spPr bwMode="auto">
          <a:xfrm>
            <a:off x="1758950" y="3429000"/>
            <a:ext cx="6840538"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28706"/>
                                        </p:tgtEl>
                                        <p:attrNameLst>
                                          <p:attrName>style.visibility</p:attrName>
                                        </p:attrNameLst>
                                      </p:cBhvr>
                                      <p:to>
                                        <p:strVal val="visible"/>
                                      </p:to>
                                    </p:set>
                                    <p:anim calcmode="lin" valueType="num">
                                      <p:cBhvr additive="base">
                                        <p:cTn id="7" dur="500" fill="hold"/>
                                        <p:tgtEl>
                                          <p:spTgt spid="328706"/>
                                        </p:tgtEl>
                                        <p:attrNameLst>
                                          <p:attrName>ppt_x</p:attrName>
                                        </p:attrNameLst>
                                      </p:cBhvr>
                                      <p:tavLst>
                                        <p:tav tm="0">
                                          <p:val>
                                            <p:strVal val="0-#ppt_w/2"/>
                                          </p:val>
                                        </p:tav>
                                        <p:tav tm="100000">
                                          <p:val>
                                            <p:strVal val="#ppt_x"/>
                                          </p:val>
                                        </p:tav>
                                      </p:tavLst>
                                    </p:anim>
                                    <p:anim calcmode="lin" valueType="num">
                                      <p:cBhvr additive="base">
                                        <p:cTn id="8" dur="500" fill="hold"/>
                                        <p:tgtEl>
                                          <p:spTgt spid="32870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328707"/>
                                        </p:tgtEl>
                                        <p:attrNameLst>
                                          <p:attrName>style.visibility</p:attrName>
                                        </p:attrNameLst>
                                      </p:cBhvr>
                                      <p:to>
                                        <p:strVal val="visible"/>
                                      </p:to>
                                    </p:set>
                                    <p:anim calcmode="lin" valueType="num">
                                      <p:cBhvr additive="base">
                                        <p:cTn id="13" dur="500" fill="hold"/>
                                        <p:tgtEl>
                                          <p:spTgt spid="328707"/>
                                        </p:tgtEl>
                                        <p:attrNameLst>
                                          <p:attrName>ppt_x</p:attrName>
                                        </p:attrNameLst>
                                      </p:cBhvr>
                                      <p:tavLst>
                                        <p:tav tm="0">
                                          <p:val>
                                            <p:strVal val="1+#ppt_w/2"/>
                                          </p:val>
                                        </p:tav>
                                        <p:tav tm="100000">
                                          <p:val>
                                            <p:strVal val="#ppt_x"/>
                                          </p:val>
                                        </p:tav>
                                      </p:tavLst>
                                    </p:anim>
                                    <p:anim calcmode="lin" valueType="num">
                                      <p:cBhvr additive="base">
                                        <p:cTn id="14" dur="500" fill="hold"/>
                                        <p:tgtEl>
                                          <p:spTgt spid="3287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pic>
        <p:nvPicPr>
          <p:cNvPr id="4" name="Picture 3">
            <a:extLst>
              <a:ext uri="{FF2B5EF4-FFF2-40B4-BE49-F238E27FC236}">
                <a16:creationId xmlns:a16="http://schemas.microsoft.com/office/drawing/2014/main" id="{1519258D-3478-4FD8-A424-56BC4EC02714}"/>
              </a:ext>
            </a:extLst>
          </p:cNvPr>
          <p:cNvPicPr>
            <a:picLocks noChangeAspect="1"/>
          </p:cNvPicPr>
          <p:nvPr/>
        </p:nvPicPr>
        <p:blipFill>
          <a:blip r:embed="rId2"/>
          <a:stretch>
            <a:fillRect/>
          </a:stretch>
        </p:blipFill>
        <p:spPr>
          <a:xfrm>
            <a:off x="1434662" y="457200"/>
            <a:ext cx="6337738" cy="6400800"/>
          </a:xfrm>
          <a:prstGeom prst="rect">
            <a:avLst/>
          </a:prstGeom>
        </p:spPr>
      </p:pic>
    </p:spTree>
    <p:extLst>
      <p:ext uri="{BB962C8B-B14F-4D97-AF65-F5344CB8AC3E}">
        <p14:creationId xmlns:p14="http://schemas.microsoft.com/office/powerpoint/2010/main" val="1952466671"/>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928688" y="4343400"/>
            <a:ext cx="6310312" cy="1668463"/>
            <a:chOff x="928688" y="4343400"/>
            <a:chExt cx="6310312" cy="1668463"/>
          </a:xfrm>
        </p:grpSpPr>
        <p:grpSp>
          <p:nvGrpSpPr>
            <p:cNvPr id="185" name="Group 22"/>
            <p:cNvGrpSpPr>
              <a:grpSpLocks/>
            </p:cNvGrpSpPr>
            <p:nvPr/>
          </p:nvGrpSpPr>
          <p:grpSpPr bwMode="auto">
            <a:xfrm>
              <a:off x="928688" y="4343400"/>
              <a:ext cx="6310312" cy="1668463"/>
              <a:chOff x="489" y="2741"/>
              <a:chExt cx="3975" cy="1051"/>
            </a:xfrm>
          </p:grpSpPr>
          <p:sp>
            <p:nvSpPr>
              <p:cNvPr id="85004" name="Text Box 23"/>
              <p:cNvSpPr txBox="1">
                <a:spLocks noChangeArrowheads="1"/>
              </p:cNvSpPr>
              <p:nvPr/>
            </p:nvSpPr>
            <p:spPr bwMode="auto">
              <a:xfrm>
                <a:off x="1353" y="3036"/>
                <a:ext cx="1431"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&lt;loop-invariant&gt;</a:t>
                </a:r>
              </a:p>
              <a:p>
                <a:pPr eaLnBrk="1" hangingPunct="1">
                  <a:spcBef>
                    <a:spcPct val="0"/>
                  </a:spcBef>
                </a:pP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a:t>
                </a:r>
                <a:r>
                  <a:rPr lang="en-US" altLang="en-US" sz="2400">
                    <a:solidFill>
                      <a:schemeClr val="accent2"/>
                    </a:solidFill>
                    <a:latin typeface="Times New Roman" pitchFamily="18" charset="0"/>
                  </a:rPr>
                  <a:t>C</a:t>
                </a:r>
                <a:endParaRPr lang="en-CA" altLang="en-US" sz="2400">
                  <a:solidFill>
                    <a:schemeClr val="accent2"/>
                  </a:solidFill>
                  <a:latin typeface="Times New Roman" pitchFamily="18" charset="0"/>
                </a:endParaRPr>
              </a:p>
            </p:txBody>
          </p:sp>
          <p:sp>
            <p:nvSpPr>
              <p:cNvPr id="85005" name="Text Box 24"/>
              <p:cNvSpPr txBox="1">
                <a:spLocks noChangeArrowheads="1"/>
              </p:cNvSpPr>
              <p:nvPr/>
            </p:nvSpPr>
            <p:spPr bwMode="auto">
              <a:xfrm>
                <a:off x="3386" y="3269"/>
                <a:ext cx="10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a:t>
                </a:r>
                <a:r>
                  <a:rPr lang="en-CA" altLang="en-US" sz="2400" dirty="0" err="1">
                    <a:solidFill>
                      <a:srgbClr val="33CC33"/>
                    </a:solidFill>
                    <a:latin typeface="Times New Roman" pitchFamily="18" charset="0"/>
                  </a:rPr>
                  <a:t>postCond</a:t>
                </a:r>
                <a:r>
                  <a:rPr lang="en-CA" altLang="en-US" sz="2400" dirty="0">
                    <a:solidFill>
                      <a:srgbClr val="33CC33"/>
                    </a:solidFill>
                    <a:latin typeface="Times New Roman" pitchFamily="18" charset="0"/>
                  </a:rPr>
                  <a:t>&gt;</a:t>
                </a:r>
              </a:p>
              <a:p>
                <a:pPr eaLnBrk="1" hangingPunct="1">
                  <a:spcBef>
                    <a:spcPct val="0"/>
                  </a:spcBef>
                </a:pPr>
                <a:endParaRPr lang="en-CA" altLang="en-US" sz="2400" dirty="0">
                  <a:solidFill>
                    <a:srgbClr val="33CC33"/>
                  </a:solidFill>
                  <a:latin typeface="Times New Roman" pitchFamily="18" charset="0"/>
                </a:endParaRPr>
              </a:p>
            </p:txBody>
          </p:sp>
          <p:sp>
            <p:nvSpPr>
              <p:cNvPr id="85006" name="AutoShape 25"/>
              <p:cNvSpPr>
                <a:spLocks noChangeArrowheads="1"/>
              </p:cNvSpPr>
              <p:nvPr/>
            </p:nvSpPr>
            <p:spPr bwMode="auto">
              <a:xfrm>
                <a:off x="2832" y="3236"/>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85007" name="Text Box 26"/>
              <p:cNvSpPr txBox="1">
                <a:spLocks noChangeArrowheads="1"/>
              </p:cNvSpPr>
              <p:nvPr/>
            </p:nvSpPr>
            <p:spPr bwMode="auto">
              <a:xfrm>
                <a:off x="489" y="2741"/>
                <a:ext cx="16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latin typeface="Times New Roman" pitchFamily="18" charset="0"/>
                  </a:rPr>
                  <a:t>Clean up loose ends</a:t>
                </a:r>
              </a:p>
              <a:p>
                <a:pPr eaLnBrk="1" hangingPunct="1">
                  <a:spcBef>
                    <a:spcPct val="0"/>
                  </a:spcBef>
                </a:pPr>
                <a:endParaRPr lang="en-CA" altLang="en-US" sz="2400" dirty="0">
                  <a:latin typeface="Times New Roman" pitchFamily="18" charset="0"/>
                </a:endParaRPr>
              </a:p>
            </p:txBody>
          </p:sp>
          <p:grpSp>
            <p:nvGrpSpPr>
              <p:cNvPr id="85008" name="Group 27"/>
              <p:cNvGrpSpPr>
                <a:grpSpLocks noChangeAspect="1"/>
              </p:cNvGrpSpPr>
              <p:nvPr/>
            </p:nvGrpSpPr>
            <p:grpSpPr bwMode="auto">
              <a:xfrm>
                <a:off x="543" y="3024"/>
                <a:ext cx="705" cy="737"/>
                <a:chOff x="4641" y="2352"/>
                <a:chExt cx="735" cy="768"/>
              </a:xfrm>
            </p:grpSpPr>
            <p:sp>
              <p:nvSpPr>
                <p:cNvPr id="85009" name="Freeform 28"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grpSp>
              <p:nvGrpSpPr>
                <p:cNvPr id="85010" name="Group 29"/>
                <p:cNvGrpSpPr>
                  <a:grpSpLocks noChangeAspect="1"/>
                </p:cNvGrpSpPr>
                <p:nvPr/>
              </p:nvGrpSpPr>
              <p:grpSpPr bwMode="auto">
                <a:xfrm>
                  <a:off x="4703" y="2655"/>
                  <a:ext cx="208" cy="170"/>
                  <a:chOff x="1728" y="2064"/>
                  <a:chExt cx="768" cy="672"/>
                </a:xfrm>
              </p:grpSpPr>
              <p:sp>
                <p:nvSpPr>
                  <p:cNvPr id="85020" name="AutoShape 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85021" name="Line 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85011" name="Oval 32"/>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sp>
              <p:nvSpPr>
                <p:cNvPr id="85012" name="Picture 33"/>
                <p:cNvSpPr>
                  <a:spLocks noChangeAspect="1" noChangeArrowheads="1"/>
                </p:cNvSpPr>
                <p:nvPr/>
              </p:nvSpPr>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p>
              </p:txBody>
            </p:sp>
            <p:grpSp>
              <p:nvGrpSpPr>
                <p:cNvPr id="85013" name="Group 34"/>
                <p:cNvGrpSpPr>
                  <a:grpSpLocks noChangeAspect="1"/>
                </p:cNvGrpSpPr>
                <p:nvPr/>
              </p:nvGrpSpPr>
              <p:grpSpPr bwMode="auto">
                <a:xfrm rot="2360341">
                  <a:off x="4794" y="2352"/>
                  <a:ext cx="342" cy="428"/>
                  <a:chOff x="2227" y="1194"/>
                  <a:chExt cx="1944" cy="2413"/>
                </a:xfrm>
              </p:grpSpPr>
              <p:sp>
                <p:nvSpPr>
                  <p:cNvPr id="85014" name="Freeform 35"/>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5" name="Freeform 36"/>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6" name="Freeform 37"/>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7" name="Freeform 38"/>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8" name="Freeform 39"/>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019" name="Freeform 40"/>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pic>
          <p:nvPicPr>
            <p:cNvPr id="160" name="Picture 3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50405" y="5253498"/>
              <a:ext cx="592332" cy="534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42" name="Group 41">
            <a:extLst>
              <a:ext uri="{FF2B5EF4-FFF2-40B4-BE49-F238E27FC236}">
                <a16:creationId xmlns:a16="http://schemas.microsoft.com/office/drawing/2014/main" id="{022AE3A1-EBB5-4F5C-B00B-DF92A2F40857}"/>
              </a:ext>
            </a:extLst>
          </p:cNvPr>
          <p:cNvGrpSpPr>
            <a:grpSpLocks/>
          </p:cNvGrpSpPr>
          <p:nvPr/>
        </p:nvGrpSpPr>
        <p:grpSpPr bwMode="auto">
          <a:xfrm>
            <a:off x="914400" y="2286000"/>
            <a:ext cx="7348538" cy="1820862"/>
            <a:chOff x="432" y="1581"/>
            <a:chExt cx="4629" cy="1147"/>
          </a:xfrm>
        </p:grpSpPr>
        <p:sp>
          <p:nvSpPr>
            <p:cNvPr id="143" name="Text Box 42">
              <a:extLst>
                <a:ext uri="{FF2B5EF4-FFF2-40B4-BE49-F238E27FC236}">
                  <a16:creationId xmlns:a16="http://schemas.microsoft.com/office/drawing/2014/main" id="{03C56037-3BEC-48A7-80D9-E230C1603EE6}"/>
                </a:ext>
              </a:extLst>
            </p:cNvPr>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144" name="Text Box 43">
              <a:extLst>
                <a:ext uri="{FF2B5EF4-FFF2-40B4-BE49-F238E27FC236}">
                  <a16:creationId xmlns:a16="http://schemas.microsoft.com/office/drawing/2014/main" id="{F1EF7B09-93A2-454C-80A1-3564D5EB7864}"/>
                </a:ext>
              </a:extLst>
            </p:cNvPr>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145" name="AutoShape 44">
              <a:extLst>
                <a:ext uri="{FF2B5EF4-FFF2-40B4-BE49-F238E27FC236}">
                  <a16:creationId xmlns:a16="http://schemas.microsoft.com/office/drawing/2014/main" id="{AA441541-B8E4-4B35-85D5-01009A556E30}"/>
                </a:ext>
              </a:extLst>
            </p:cNvPr>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146" name="Text Box 45">
              <a:extLst>
                <a:ext uri="{FF2B5EF4-FFF2-40B4-BE49-F238E27FC236}">
                  <a16:creationId xmlns:a16="http://schemas.microsoft.com/office/drawing/2014/main" id="{01A79357-67A9-463D-9AAC-4AFE8F757C08}"/>
                </a:ext>
              </a:extLst>
            </p:cNvPr>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147" name="Group 46">
              <a:extLst>
                <a:ext uri="{FF2B5EF4-FFF2-40B4-BE49-F238E27FC236}">
                  <a16:creationId xmlns:a16="http://schemas.microsoft.com/office/drawing/2014/main" id="{BFF59EF3-9F22-4365-82E0-695E393A5D9A}"/>
                </a:ext>
              </a:extLst>
            </p:cNvPr>
            <p:cNvGrpSpPr>
              <a:grpSpLocks noChangeAspect="1"/>
            </p:cNvGrpSpPr>
            <p:nvPr/>
          </p:nvGrpSpPr>
          <p:grpSpPr bwMode="auto">
            <a:xfrm>
              <a:off x="511" y="1920"/>
              <a:ext cx="737" cy="737"/>
              <a:chOff x="4320" y="2016"/>
              <a:chExt cx="912" cy="912"/>
            </a:xfrm>
          </p:grpSpPr>
          <p:grpSp>
            <p:nvGrpSpPr>
              <p:cNvPr id="148" name="Group 47">
                <a:extLst>
                  <a:ext uri="{FF2B5EF4-FFF2-40B4-BE49-F238E27FC236}">
                    <a16:creationId xmlns:a16="http://schemas.microsoft.com/office/drawing/2014/main" id="{4970044D-5A02-487F-BD1A-ECE9E89A2A09}"/>
                  </a:ext>
                </a:extLst>
              </p:cNvPr>
              <p:cNvGrpSpPr>
                <a:grpSpLocks noChangeAspect="1"/>
              </p:cNvGrpSpPr>
              <p:nvPr/>
            </p:nvGrpSpPr>
            <p:grpSpPr bwMode="auto">
              <a:xfrm>
                <a:off x="4320" y="2016"/>
                <a:ext cx="912" cy="912"/>
                <a:chOff x="2496" y="1104"/>
                <a:chExt cx="912" cy="912"/>
              </a:xfrm>
            </p:grpSpPr>
            <p:grpSp>
              <p:nvGrpSpPr>
                <p:cNvPr id="155" name="Group 48">
                  <a:extLst>
                    <a:ext uri="{FF2B5EF4-FFF2-40B4-BE49-F238E27FC236}">
                      <a16:creationId xmlns:a16="http://schemas.microsoft.com/office/drawing/2014/main" id="{43CBB4A2-1678-4100-8CF5-0DDE1863A793}"/>
                    </a:ext>
                  </a:extLst>
                </p:cNvPr>
                <p:cNvGrpSpPr>
                  <a:grpSpLocks noChangeAspect="1"/>
                </p:cNvGrpSpPr>
                <p:nvPr/>
              </p:nvGrpSpPr>
              <p:grpSpPr bwMode="auto">
                <a:xfrm rot="2360341">
                  <a:off x="2592" y="1248"/>
                  <a:ext cx="680" cy="680"/>
                  <a:chOff x="1224" y="1212"/>
                  <a:chExt cx="3144" cy="3112"/>
                </a:xfrm>
              </p:grpSpPr>
              <p:sp>
                <p:nvSpPr>
                  <p:cNvPr id="157" name="Freeform 49" descr="Green marble">
                    <a:extLst>
                      <a:ext uri="{FF2B5EF4-FFF2-40B4-BE49-F238E27FC236}">
                        <a16:creationId xmlns:a16="http://schemas.microsoft.com/office/drawing/2014/main" id="{220580A3-9336-4B52-B7FB-80A9FC329821}"/>
                      </a:ext>
                    </a:extLst>
                  </p:cNvPr>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sp>
                <p:nvSpPr>
                  <p:cNvPr id="158" name="Freeform 50" descr="Green marble">
                    <a:extLst>
                      <a:ext uri="{FF2B5EF4-FFF2-40B4-BE49-F238E27FC236}">
                        <a16:creationId xmlns:a16="http://schemas.microsoft.com/office/drawing/2014/main" id="{C5001714-E9CC-4C95-996F-FD8FCED08ADA}"/>
                      </a:ext>
                    </a:extLst>
                  </p:cNvPr>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grpSp>
                <p:nvGrpSpPr>
                  <p:cNvPr id="159" name="Group 51">
                    <a:extLst>
                      <a:ext uri="{FF2B5EF4-FFF2-40B4-BE49-F238E27FC236}">
                        <a16:creationId xmlns:a16="http://schemas.microsoft.com/office/drawing/2014/main" id="{94AF5BC7-AC56-414E-A8D2-91B4575D2B38}"/>
                      </a:ext>
                    </a:extLst>
                  </p:cNvPr>
                  <p:cNvGrpSpPr>
                    <a:grpSpLocks noChangeAspect="1"/>
                  </p:cNvGrpSpPr>
                  <p:nvPr/>
                </p:nvGrpSpPr>
                <p:grpSpPr bwMode="auto">
                  <a:xfrm>
                    <a:off x="1776" y="1212"/>
                    <a:ext cx="1944" cy="2413"/>
                    <a:chOff x="2227" y="1194"/>
                    <a:chExt cx="1944" cy="2413"/>
                  </a:xfrm>
                </p:grpSpPr>
                <p:sp>
                  <p:nvSpPr>
                    <p:cNvPr id="161" name="Freeform 52">
                      <a:extLst>
                        <a:ext uri="{FF2B5EF4-FFF2-40B4-BE49-F238E27FC236}">
                          <a16:creationId xmlns:a16="http://schemas.microsoft.com/office/drawing/2014/main" id="{BCB24AD6-6AD1-4159-A849-060C6F7BC0AE}"/>
                        </a:ext>
                      </a:extLst>
                    </p:cNvPr>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2" name="Freeform 53">
                      <a:extLst>
                        <a:ext uri="{FF2B5EF4-FFF2-40B4-BE49-F238E27FC236}">
                          <a16:creationId xmlns:a16="http://schemas.microsoft.com/office/drawing/2014/main" id="{348EE592-F496-4244-B7AD-A7C45FB00B85}"/>
                        </a:ext>
                      </a:extLst>
                    </p:cNvPr>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3" name="Freeform 54">
                      <a:extLst>
                        <a:ext uri="{FF2B5EF4-FFF2-40B4-BE49-F238E27FC236}">
                          <a16:creationId xmlns:a16="http://schemas.microsoft.com/office/drawing/2014/main" id="{B180BB9C-F3D4-4D70-99F9-3D3C50699226}"/>
                        </a:ext>
                      </a:extLst>
                    </p:cNvPr>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4" name="Freeform 55">
                      <a:extLst>
                        <a:ext uri="{FF2B5EF4-FFF2-40B4-BE49-F238E27FC236}">
                          <a16:creationId xmlns:a16="http://schemas.microsoft.com/office/drawing/2014/main" id="{10176F38-AED2-4A27-8AA2-E68B1A9FFDEA}"/>
                        </a:ext>
                      </a:extLst>
                    </p:cNvPr>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5" name="Freeform 56">
                      <a:extLst>
                        <a:ext uri="{FF2B5EF4-FFF2-40B4-BE49-F238E27FC236}">
                          <a16:creationId xmlns:a16="http://schemas.microsoft.com/office/drawing/2014/main" id="{2DBD2A9A-F3F4-45A3-A41A-247D8714FE12}"/>
                        </a:ext>
                      </a:extLst>
                    </p:cNvPr>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66" name="Freeform 57">
                      <a:extLst>
                        <a:ext uri="{FF2B5EF4-FFF2-40B4-BE49-F238E27FC236}">
                          <a16:creationId xmlns:a16="http://schemas.microsoft.com/office/drawing/2014/main" id="{19BE702A-A763-496F-AFB5-F710B6FECC67}"/>
                        </a:ext>
                      </a:extLst>
                    </p:cNvPr>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56" name="Oval 58">
                  <a:extLst>
                    <a:ext uri="{FF2B5EF4-FFF2-40B4-BE49-F238E27FC236}">
                      <a16:creationId xmlns:a16="http://schemas.microsoft.com/office/drawing/2014/main" id="{4640D84B-09FE-4E27-B439-204423914CE2}"/>
                    </a:ext>
                  </a:extLst>
                </p:cNvPr>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149" name="Group 59">
                <a:extLst>
                  <a:ext uri="{FF2B5EF4-FFF2-40B4-BE49-F238E27FC236}">
                    <a16:creationId xmlns:a16="http://schemas.microsoft.com/office/drawing/2014/main" id="{24613D81-5433-4DB3-BD3B-44A36C79512C}"/>
                  </a:ext>
                </a:extLst>
              </p:cNvPr>
              <p:cNvGrpSpPr>
                <a:grpSpLocks noChangeAspect="1"/>
              </p:cNvGrpSpPr>
              <p:nvPr/>
            </p:nvGrpSpPr>
            <p:grpSpPr bwMode="auto">
              <a:xfrm>
                <a:off x="4368" y="2112"/>
                <a:ext cx="432" cy="240"/>
                <a:chOff x="-1152" y="3504"/>
                <a:chExt cx="432" cy="240"/>
              </a:xfrm>
            </p:grpSpPr>
            <p:grpSp>
              <p:nvGrpSpPr>
                <p:cNvPr id="150" name="Group 60">
                  <a:extLst>
                    <a:ext uri="{FF2B5EF4-FFF2-40B4-BE49-F238E27FC236}">
                      <a16:creationId xmlns:a16="http://schemas.microsoft.com/office/drawing/2014/main" id="{EEBAB094-C4ED-4114-94CD-DA9D1306B8FB}"/>
                    </a:ext>
                  </a:extLst>
                </p:cNvPr>
                <p:cNvGrpSpPr>
                  <a:grpSpLocks noChangeAspect="1"/>
                </p:cNvGrpSpPr>
                <p:nvPr/>
              </p:nvGrpSpPr>
              <p:grpSpPr bwMode="auto">
                <a:xfrm>
                  <a:off x="-1075" y="3504"/>
                  <a:ext cx="256" cy="210"/>
                  <a:chOff x="1728" y="2064"/>
                  <a:chExt cx="768" cy="672"/>
                </a:xfrm>
              </p:grpSpPr>
              <p:sp>
                <p:nvSpPr>
                  <p:cNvPr id="153" name="AutoShape 61">
                    <a:extLst>
                      <a:ext uri="{FF2B5EF4-FFF2-40B4-BE49-F238E27FC236}">
                        <a16:creationId xmlns:a16="http://schemas.microsoft.com/office/drawing/2014/main" id="{7CDFEC39-83C9-4718-B585-75BE59B3B9E8}"/>
                      </a:ext>
                    </a:extLst>
                  </p:cNvPr>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54" name="Line 62">
                    <a:extLst>
                      <a:ext uri="{FF2B5EF4-FFF2-40B4-BE49-F238E27FC236}">
                        <a16:creationId xmlns:a16="http://schemas.microsoft.com/office/drawing/2014/main" id="{414EDDF3-2CDD-4977-B7FC-A5A8A5006C6A}"/>
                      </a:ext>
                    </a:extLst>
                  </p:cNvPr>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151" name="Line 63">
                  <a:extLst>
                    <a:ext uri="{FF2B5EF4-FFF2-40B4-BE49-F238E27FC236}">
                      <a16:creationId xmlns:a16="http://schemas.microsoft.com/office/drawing/2014/main" id="{1E4BAF31-9D8A-4AE5-9CFA-010B158E5940}"/>
                    </a:ext>
                  </a:extLst>
                </p:cNvPr>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152" name="Line 64">
                  <a:extLst>
                    <a:ext uri="{FF2B5EF4-FFF2-40B4-BE49-F238E27FC236}">
                      <a16:creationId xmlns:a16="http://schemas.microsoft.com/office/drawing/2014/main" id="{5582D8C1-C12A-431D-94C2-99AB0CC56BF6}"/>
                    </a:ext>
                  </a:extLst>
                </p:cNvPr>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Tree>
    <p:extLst>
      <p:ext uri="{BB962C8B-B14F-4D97-AF65-F5344CB8AC3E}">
        <p14:creationId xmlns:p14="http://schemas.microsoft.com/office/powerpoint/2010/main" val="1657616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2"/>
                                        </p:tgtEl>
                                        <p:attrNameLst>
                                          <p:attrName>style.visibility</p:attrName>
                                        </p:attrNameLst>
                                      </p:cBhvr>
                                      <p:to>
                                        <p:strVal val="visible"/>
                                      </p:to>
                                    </p:set>
                                    <p:anim calcmode="lin" valueType="num">
                                      <p:cBhvr additive="base">
                                        <p:cTn id="11" dur="500" fill="hold"/>
                                        <p:tgtEl>
                                          <p:spTgt spid="142"/>
                                        </p:tgtEl>
                                        <p:attrNameLst>
                                          <p:attrName>ppt_x</p:attrName>
                                        </p:attrNameLst>
                                      </p:cBhvr>
                                      <p:tavLst>
                                        <p:tav tm="0">
                                          <p:val>
                                            <p:strVal val="#ppt_x"/>
                                          </p:val>
                                        </p:tav>
                                        <p:tav tm="100000">
                                          <p:val>
                                            <p:strVal val="#ppt_x"/>
                                          </p:val>
                                        </p:tav>
                                      </p:tavLst>
                                    </p:anim>
                                    <p:anim calcmode="lin" valueType="num">
                                      <p:cBhvr additive="base">
                                        <p:cTn id="12" dur="500" fill="hold"/>
                                        <p:tgtEl>
                                          <p:spTgt spid="1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pic>
        <p:nvPicPr>
          <p:cNvPr id="3" name="Picture 2">
            <a:extLst>
              <a:ext uri="{FF2B5EF4-FFF2-40B4-BE49-F238E27FC236}">
                <a16:creationId xmlns:a16="http://schemas.microsoft.com/office/drawing/2014/main" id="{524A288E-2E6E-49E1-A52F-AB486D42C3D4}"/>
              </a:ext>
            </a:extLst>
          </p:cNvPr>
          <p:cNvPicPr>
            <a:picLocks noChangeAspect="1"/>
          </p:cNvPicPr>
          <p:nvPr/>
        </p:nvPicPr>
        <p:blipFill>
          <a:blip r:embed="rId2"/>
          <a:stretch>
            <a:fillRect/>
          </a:stretch>
        </p:blipFill>
        <p:spPr>
          <a:xfrm>
            <a:off x="1066800" y="457200"/>
            <a:ext cx="7320125" cy="6400800"/>
          </a:xfrm>
          <a:prstGeom prst="rect">
            <a:avLst/>
          </a:prstGeom>
        </p:spPr>
      </p:pic>
    </p:spTree>
    <p:extLst>
      <p:ext uri="{BB962C8B-B14F-4D97-AF65-F5344CB8AC3E}">
        <p14:creationId xmlns:p14="http://schemas.microsoft.com/office/powerpoint/2010/main" val="316494213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pic>
        <p:nvPicPr>
          <p:cNvPr id="4" name="Picture 3">
            <a:extLst>
              <a:ext uri="{FF2B5EF4-FFF2-40B4-BE49-F238E27FC236}">
                <a16:creationId xmlns:a16="http://schemas.microsoft.com/office/drawing/2014/main" id="{1BA15D6A-2363-47D1-BE7D-A0255529EA0C}"/>
              </a:ext>
            </a:extLst>
          </p:cNvPr>
          <p:cNvPicPr>
            <a:picLocks noChangeAspect="1"/>
          </p:cNvPicPr>
          <p:nvPr/>
        </p:nvPicPr>
        <p:blipFill rotWithShape="1">
          <a:blip r:embed="rId2"/>
          <a:srcRect r="13071" b="90244"/>
          <a:stretch/>
        </p:blipFill>
        <p:spPr>
          <a:xfrm>
            <a:off x="633348" y="533400"/>
            <a:ext cx="8285135" cy="762000"/>
          </a:xfrm>
          <a:prstGeom prst="rect">
            <a:avLst/>
          </a:prstGeom>
        </p:spPr>
      </p:pic>
      <p:pic>
        <p:nvPicPr>
          <p:cNvPr id="5" name="Picture 4">
            <a:extLst>
              <a:ext uri="{FF2B5EF4-FFF2-40B4-BE49-F238E27FC236}">
                <a16:creationId xmlns:a16="http://schemas.microsoft.com/office/drawing/2014/main" id="{BA2CECD5-63CE-43C3-8FAF-0738B45FF525}"/>
              </a:ext>
            </a:extLst>
          </p:cNvPr>
          <p:cNvPicPr>
            <a:picLocks noChangeAspect="1"/>
          </p:cNvPicPr>
          <p:nvPr/>
        </p:nvPicPr>
        <p:blipFill rotWithShape="1">
          <a:blip r:embed="rId3"/>
          <a:srcRect l="3389"/>
          <a:stretch/>
        </p:blipFill>
        <p:spPr>
          <a:xfrm>
            <a:off x="633348" y="1243148"/>
            <a:ext cx="8285135" cy="2286000"/>
          </a:xfrm>
          <a:prstGeom prst="rect">
            <a:avLst/>
          </a:prstGeom>
        </p:spPr>
      </p:pic>
    </p:spTree>
    <p:extLst>
      <p:ext uri="{BB962C8B-B14F-4D97-AF65-F5344CB8AC3E}">
        <p14:creationId xmlns:p14="http://schemas.microsoft.com/office/powerpoint/2010/main" val="3872629847"/>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5" name="Picture 4">
            <a:extLst>
              <a:ext uri="{FF2B5EF4-FFF2-40B4-BE49-F238E27FC236}">
                <a16:creationId xmlns:a16="http://schemas.microsoft.com/office/drawing/2014/main" id="{8ABC4B81-03B2-4F8E-B01D-940B9447DF38}"/>
              </a:ext>
            </a:extLst>
          </p:cNvPr>
          <p:cNvPicPr>
            <a:picLocks noChangeAspect="1"/>
          </p:cNvPicPr>
          <p:nvPr/>
        </p:nvPicPr>
        <p:blipFill>
          <a:blip r:embed="rId2"/>
          <a:stretch>
            <a:fillRect/>
          </a:stretch>
        </p:blipFill>
        <p:spPr>
          <a:xfrm>
            <a:off x="1219200" y="5956300"/>
            <a:ext cx="4036541" cy="466725"/>
          </a:xfrm>
          <a:prstGeom prst="rect">
            <a:avLst/>
          </a:prstGeom>
        </p:spPr>
      </p:pic>
      <p:sp>
        <p:nvSpPr>
          <p:cNvPr id="10" name="Rectangle 9">
            <a:extLst>
              <a:ext uri="{FF2B5EF4-FFF2-40B4-BE49-F238E27FC236}">
                <a16:creationId xmlns:a16="http://schemas.microsoft.com/office/drawing/2014/main" id="{D5FF4164-0D5D-4BD2-A7BA-B2330F287DB0}"/>
              </a:ext>
            </a:extLst>
          </p:cNvPr>
          <p:cNvSpPr/>
          <p:nvPr/>
        </p:nvSpPr>
        <p:spPr>
          <a:xfrm>
            <a:off x="4241800" y="5803900"/>
            <a:ext cx="1739900" cy="990600"/>
          </a:xfrm>
          <a:prstGeom prst="rect">
            <a:avLst/>
          </a:prstGeom>
          <a:solidFill>
            <a:srgbClr val="000066"/>
          </a:solidFill>
          <a:ln>
            <a:noFill/>
          </a:ln>
        </p:spPr>
        <p:txBody>
          <a:bodyPr wrap="square" rtlCol="0" anchor="ctr">
            <a:spAutoFit/>
          </a:bodyPr>
          <a:lstStyle/>
          <a:p>
            <a:pPr algn="l"/>
            <a:endParaRPr lang="en-US" sz="2400" dirty="0"/>
          </a:p>
        </p:txBody>
      </p:sp>
      <p:sp>
        <p:nvSpPr>
          <p:cNvPr id="11" name="Rectangle 10">
            <a:extLst>
              <a:ext uri="{FF2B5EF4-FFF2-40B4-BE49-F238E27FC236}">
                <a16:creationId xmlns:a16="http://schemas.microsoft.com/office/drawing/2014/main" id="{7F7784C0-90CD-47A0-B946-9C615D9D30E9}"/>
              </a:ext>
            </a:extLst>
          </p:cNvPr>
          <p:cNvSpPr/>
          <p:nvPr/>
        </p:nvSpPr>
        <p:spPr>
          <a:xfrm>
            <a:off x="4038600" y="5867400"/>
            <a:ext cx="1739900" cy="990600"/>
          </a:xfrm>
          <a:prstGeom prst="rect">
            <a:avLst/>
          </a:prstGeom>
          <a:solidFill>
            <a:srgbClr val="000066"/>
          </a:solidFill>
          <a:ln>
            <a:noFill/>
          </a:ln>
        </p:spPr>
        <p:txBody>
          <a:bodyPr wrap="square" rtlCol="0" anchor="ctr">
            <a:spAutoFit/>
          </a:bodyPr>
          <a:lstStyle/>
          <a:p>
            <a:pPr algn="l"/>
            <a:endParaRPr lang="en-US" sz="2400" dirty="0"/>
          </a:p>
        </p:txBody>
      </p:sp>
      <p:pic>
        <p:nvPicPr>
          <p:cNvPr id="12" name="Picture 11">
            <a:extLst>
              <a:ext uri="{FF2B5EF4-FFF2-40B4-BE49-F238E27FC236}">
                <a16:creationId xmlns:a16="http://schemas.microsoft.com/office/drawing/2014/main" id="{D8F62004-AF08-42D5-AA84-E4ADE7F52BDE}"/>
              </a:ext>
            </a:extLst>
          </p:cNvPr>
          <p:cNvPicPr>
            <a:picLocks noChangeAspect="1"/>
          </p:cNvPicPr>
          <p:nvPr/>
        </p:nvPicPr>
        <p:blipFill>
          <a:blip r:embed="rId3"/>
          <a:stretch>
            <a:fillRect/>
          </a:stretch>
        </p:blipFill>
        <p:spPr>
          <a:xfrm>
            <a:off x="95250" y="457200"/>
            <a:ext cx="7219950" cy="5346733"/>
          </a:xfrm>
          <a:prstGeom prst="rect">
            <a:avLst/>
          </a:prstGeom>
        </p:spPr>
      </p:pic>
      <p:sp>
        <p:nvSpPr>
          <p:cNvPr id="13" name="Rectangle 12">
            <a:extLst>
              <a:ext uri="{FF2B5EF4-FFF2-40B4-BE49-F238E27FC236}">
                <a16:creationId xmlns:a16="http://schemas.microsoft.com/office/drawing/2014/main" id="{C0B25254-7F82-4BB4-9754-B313FB81FEA6}"/>
              </a:ext>
            </a:extLst>
          </p:cNvPr>
          <p:cNvSpPr/>
          <p:nvPr/>
        </p:nvSpPr>
        <p:spPr>
          <a:xfrm>
            <a:off x="5181600" y="5816937"/>
            <a:ext cx="3875035" cy="1015663"/>
          </a:xfrm>
          <a:prstGeom prst="rect">
            <a:avLst/>
          </a:prstGeom>
        </p:spPr>
        <p:txBody>
          <a:bodyPr wrap="none">
            <a:spAutoFit/>
          </a:bodyPr>
          <a:lstStyle/>
          <a:p>
            <a:r>
              <a:rPr lang="en-CA" altLang="en-US" sz="2000" dirty="0"/>
              <a:t>We could go till the head moves.</a:t>
            </a:r>
          </a:p>
          <a:p>
            <a:r>
              <a:rPr lang="en-CA" altLang="en-US" sz="2000" dirty="0"/>
              <a:t>But it does not for a while.</a:t>
            </a:r>
          </a:p>
          <a:p>
            <a:r>
              <a:rPr lang="en-CA" altLang="en-US" sz="2000" dirty="0"/>
              <a:t>Let’s go to the top of the inner loop.</a:t>
            </a:r>
            <a:endParaRPr lang="en-US" sz="2000" dirty="0"/>
          </a:p>
        </p:txBody>
      </p:sp>
    </p:spTree>
    <p:extLst>
      <p:ext uri="{BB962C8B-B14F-4D97-AF65-F5344CB8AC3E}">
        <p14:creationId xmlns:p14="http://schemas.microsoft.com/office/powerpoint/2010/main" val="1697595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3">
                                            <p:txEl>
                                              <p:pRg st="0" end="0"/>
                                            </p:txEl>
                                          </p:spTgt>
                                        </p:tgtEl>
                                        <p:attrNameLst>
                                          <p:attrName>style.visibility</p:attrName>
                                        </p:attrNameLst>
                                      </p:cBhvr>
                                      <p:to>
                                        <p:strVal val="visible"/>
                                      </p:to>
                                    </p:set>
                                    <p:anim calcmode="lin" valueType="num">
                                      <p:cBhvr additive="base">
                                        <p:cTn id="25"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3">
                                            <p:txEl>
                                              <p:pRg st="1" end="1"/>
                                            </p:txEl>
                                          </p:spTgt>
                                        </p:tgtEl>
                                        <p:attrNameLst>
                                          <p:attrName>style.visibility</p:attrName>
                                        </p:attrNameLst>
                                      </p:cBhvr>
                                      <p:to>
                                        <p:strVal val="visible"/>
                                      </p:to>
                                    </p:set>
                                    <p:anim calcmode="lin" valueType="num">
                                      <p:cBhvr additive="base">
                                        <p:cTn id="31"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3">
                                            <p:txEl>
                                              <p:pRg st="2" end="2"/>
                                            </p:txEl>
                                          </p:spTgt>
                                        </p:tgtEl>
                                        <p:attrNameLst>
                                          <p:attrName>style.visibility</p:attrName>
                                        </p:attrNameLst>
                                      </p:cBhvr>
                                      <p:to>
                                        <p:strVal val="visible"/>
                                      </p:to>
                                    </p:set>
                                    <p:anim calcmode="lin" valueType="num">
                                      <p:cBhvr additive="base">
                                        <p:cTn id="37"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11"/>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1" grpId="0" animBg="1"/>
      <p:bldP spid="11" grpId="1"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6" name="Picture 5">
            <a:extLst>
              <a:ext uri="{FF2B5EF4-FFF2-40B4-BE49-F238E27FC236}">
                <a16:creationId xmlns:a16="http://schemas.microsoft.com/office/drawing/2014/main" id="{7F857264-1C8D-443A-8EBF-EAA4E709925E}"/>
              </a:ext>
            </a:extLst>
          </p:cNvPr>
          <p:cNvPicPr>
            <a:picLocks noChangeAspect="1"/>
          </p:cNvPicPr>
          <p:nvPr/>
        </p:nvPicPr>
        <p:blipFill>
          <a:blip r:embed="rId2"/>
          <a:stretch>
            <a:fillRect/>
          </a:stretch>
        </p:blipFill>
        <p:spPr>
          <a:xfrm>
            <a:off x="457200" y="3833811"/>
            <a:ext cx="7962900" cy="466725"/>
          </a:xfrm>
          <a:prstGeom prst="rect">
            <a:avLst/>
          </a:prstGeom>
        </p:spPr>
      </p:pic>
      <p:pic>
        <p:nvPicPr>
          <p:cNvPr id="7" name="Picture 6">
            <a:extLst>
              <a:ext uri="{FF2B5EF4-FFF2-40B4-BE49-F238E27FC236}">
                <a16:creationId xmlns:a16="http://schemas.microsoft.com/office/drawing/2014/main" id="{F6F767CD-0E7A-47CA-BF72-363E1F025FD3}"/>
              </a:ext>
            </a:extLst>
          </p:cNvPr>
          <p:cNvPicPr>
            <a:picLocks noChangeAspect="1"/>
          </p:cNvPicPr>
          <p:nvPr/>
        </p:nvPicPr>
        <p:blipFill>
          <a:blip r:embed="rId3"/>
          <a:stretch>
            <a:fillRect/>
          </a:stretch>
        </p:blipFill>
        <p:spPr>
          <a:xfrm>
            <a:off x="460016" y="4366072"/>
            <a:ext cx="5476875" cy="476250"/>
          </a:xfrm>
          <a:prstGeom prst="rect">
            <a:avLst/>
          </a:prstGeom>
        </p:spPr>
      </p:pic>
      <p:sp>
        <p:nvSpPr>
          <p:cNvPr id="13" name="Rectangle 12">
            <a:extLst>
              <a:ext uri="{FF2B5EF4-FFF2-40B4-BE49-F238E27FC236}">
                <a16:creationId xmlns:a16="http://schemas.microsoft.com/office/drawing/2014/main" id="{93808B01-85E0-4B28-A791-B2D80C931AB1}"/>
              </a:ext>
            </a:extLst>
          </p:cNvPr>
          <p:cNvSpPr/>
          <p:nvPr/>
        </p:nvSpPr>
        <p:spPr>
          <a:xfrm>
            <a:off x="4065814" y="4366072"/>
            <a:ext cx="1739900" cy="990600"/>
          </a:xfrm>
          <a:prstGeom prst="rect">
            <a:avLst/>
          </a:prstGeom>
          <a:solidFill>
            <a:srgbClr val="000066"/>
          </a:solidFill>
          <a:ln>
            <a:noFill/>
          </a:ln>
        </p:spPr>
        <p:txBody>
          <a:bodyPr wrap="square" rtlCol="0" anchor="ctr">
            <a:spAutoFit/>
          </a:bodyPr>
          <a:lstStyle/>
          <a:p>
            <a:pPr algn="l"/>
            <a:endParaRPr lang="en-US" sz="2400" dirty="0"/>
          </a:p>
        </p:txBody>
      </p:sp>
      <p:sp>
        <p:nvSpPr>
          <p:cNvPr id="14" name="Rectangle 13">
            <a:extLst>
              <a:ext uri="{FF2B5EF4-FFF2-40B4-BE49-F238E27FC236}">
                <a16:creationId xmlns:a16="http://schemas.microsoft.com/office/drawing/2014/main" id="{C3680EE9-4F12-4307-9E8A-AE074D2C66CE}"/>
              </a:ext>
            </a:extLst>
          </p:cNvPr>
          <p:cNvSpPr/>
          <p:nvPr/>
        </p:nvSpPr>
        <p:spPr>
          <a:xfrm>
            <a:off x="4424183" y="4300536"/>
            <a:ext cx="1739900" cy="990600"/>
          </a:xfrm>
          <a:prstGeom prst="rect">
            <a:avLst/>
          </a:prstGeom>
          <a:solidFill>
            <a:srgbClr val="000066"/>
          </a:solidFill>
          <a:ln>
            <a:noFill/>
          </a:ln>
        </p:spPr>
        <p:txBody>
          <a:bodyPr wrap="square" rtlCol="0" anchor="ctr">
            <a:spAutoFit/>
          </a:bodyPr>
          <a:lstStyle/>
          <a:p>
            <a:pPr algn="l"/>
            <a:endParaRPr lang="en-US" sz="2400" dirty="0"/>
          </a:p>
        </p:txBody>
      </p:sp>
      <p:grpSp>
        <p:nvGrpSpPr>
          <p:cNvPr id="12" name="Group 11">
            <a:extLst>
              <a:ext uri="{FF2B5EF4-FFF2-40B4-BE49-F238E27FC236}">
                <a16:creationId xmlns:a16="http://schemas.microsoft.com/office/drawing/2014/main" id="{E7ED9EBD-7F0A-4776-AA9A-A94B6BC602F4}"/>
              </a:ext>
            </a:extLst>
          </p:cNvPr>
          <p:cNvGrpSpPr/>
          <p:nvPr/>
        </p:nvGrpSpPr>
        <p:grpSpPr>
          <a:xfrm>
            <a:off x="457200" y="269758"/>
            <a:ext cx="7296150" cy="3388754"/>
            <a:chOff x="457200" y="269758"/>
            <a:chExt cx="7296150" cy="3388754"/>
          </a:xfrm>
        </p:grpSpPr>
        <p:pic>
          <p:nvPicPr>
            <p:cNvPr id="11" name="Picture 10">
              <a:extLst>
                <a:ext uri="{FF2B5EF4-FFF2-40B4-BE49-F238E27FC236}">
                  <a16:creationId xmlns:a16="http://schemas.microsoft.com/office/drawing/2014/main" id="{75811F96-18B3-4A6C-938F-8F6435A2BF98}"/>
                </a:ext>
              </a:extLst>
            </p:cNvPr>
            <p:cNvPicPr>
              <a:picLocks noChangeAspect="1"/>
            </p:cNvPicPr>
            <p:nvPr/>
          </p:nvPicPr>
          <p:blipFill>
            <a:blip r:embed="rId4"/>
            <a:stretch>
              <a:fillRect/>
            </a:stretch>
          </p:blipFill>
          <p:spPr>
            <a:xfrm>
              <a:off x="460016" y="269758"/>
              <a:ext cx="1876425" cy="352425"/>
            </a:xfrm>
            <a:prstGeom prst="rect">
              <a:avLst/>
            </a:prstGeom>
          </p:spPr>
        </p:pic>
        <p:pic>
          <p:nvPicPr>
            <p:cNvPr id="9" name="Picture 8">
              <a:extLst>
                <a:ext uri="{FF2B5EF4-FFF2-40B4-BE49-F238E27FC236}">
                  <a16:creationId xmlns:a16="http://schemas.microsoft.com/office/drawing/2014/main" id="{0637DD41-8E3C-4911-BFAF-FE389C0E8F8E}"/>
                </a:ext>
              </a:extLst>
            </p:cNvPr>
            <p:cNvPicPr>
              <a:picLocks noChangeAspect="1"/>
            </p:cNvPicPr>
            <p:nvPr/>
          </p:nvPicPr>
          <p:blipFill>
            <a:blip r:embed="rId5"/>
            <a:stretch>
              <a:fillRect/>
            </a:stretch>
          </p:blipFill>
          <p:spPr>
            <a:xfrm>
              <a:off x="457200" y="543837"/>
              <a:ext cx="7296150" cy="3114675"/>
            </a:xfrm>
            <a:prstGeom prst="rect">
              <a:avLst/>
            </a:prstGeom>
          </p:spPr>
        </p:pic>
      </p:grpSp>
      <p:sp>
        <p:nvSpPr>
          <p:cNvPr id="15" name="Rectangle 14">
            <a:extLst>
              <a:ext uri="{FF2B5EF4-FFF2-40B4-BE49-F238E27FC236}">
                <a16:creationId xmlns:a16="http://schemas.microsoft.com/office/drawing/2014/main" id="{AAAD8579-87F6-4EF3-8003-C8CF5D0B56F2}"/>
              </a:ext>
            </a:extLst>
          </p:cNvPr>
          <p:cNvSpPr/>
          <p:nvPr/>
        </p:nvSpPr>
        <p:spPr>
          <a:xfrm>
            <a:off x="2180866" y="4366072"/>
            <a:ext cx="2391134" cy="990600"/>
          </a:xfrm>
          <a:prstGeom prst="rect">
            <a:avLst/>
          </a:prstGeom>
          <a:solidFill>
            <a:srgbClr val="000066"/>
          </a:solidFill>
          <a:ln>
            <a:noFill/>
          </a:ln>
        </p:spPr>
        <p:txBody>
          <a:bodyPr wrap="square" rtlCol="0" anchor="ctr">
            <a:spAutoFit/>
          </a:bodyPr>
          <a:lstStyle/>
          <a:p>
            <a:pPr algn="l"/>
            <a:endParaRPr lang="en-US" sz="2400" dirty="0"/>
          </a:p>
        </p:txBody>
      </p:sp>
    </p:spTree>
    <p:extLst>
      <p:ext uri="{BB962C8B-B14F-4D97-AF65-F5344CB8AC3E}">
        <p14:creationId xmlns:p14="http://schemas.microsoft.com/office/powerpoint/2010/main" val="963511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500" fill="hold"/>
                                        <p:tgtEl>
                                          <p:spTgt spid="14"/>
                                        </p:tgtEl>
                                        <p:attrNameLst>
                                          <p:attrName>ppt_x</p:attrName>
                                        </p:attrNameLst>
                                      </p:cBhvr>
                                      <p:tavLst>
                                        <p:tav tm="0">
                                          <p:val>
                                            <p:strVal val="#ppt_x"/>
                                          </p:val>
                                        </p:tav>
                                        <p:tav tm="100000">
                                          <p:val>
                                            <p:strVal val="#ppt_x"/>
                                          </p:val>
                                        </p:tav>
                                      </p:tavLst>
                                    </p:anim>
                                    <p:anim calcmode="lin" valueType="num">
                                      <p:cBhvr additive="base">
                                        <p:cTn id="22" dur="5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ppt_x"/>
                                          </p:val>
                                        </p:tav>
                                        <p:tav tm="100000">
                                          <p:val>
                                            <p:strVal val="#ppt_x"/>
                                          </p:val>
                                        </p:tav>
                                      </p:tavLst>
                                    </p:anim>
                                    <p:anim calcmode="lin" valueType="num">
                                      <p:cBhvr additive="base">
                                        <p:cTn id="2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1" nodeType="clickEffect">
                                  <p:stCondLst>
                                    <p:cond delay="0"/>
                                  </p:stCondLst>
                                  <p:childTnLst>
                                    <p:set>
                                      <p:cBhvr>
                                        <p:cTn id="36" dur="1" fill="hold">
                                          <p:stCondLst>
                                            <p:cond delay="0"/>
                                          </p:stCondLst>
                                        </p:cTn>
                                        <p:tgtEl>
                                          <p:spTgt spid="15"/>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13"/>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6" name="Picture 5">
            <a:extLst>
              <a:ext uri="{FF2B5EF4-FFF2-40B4-BE49-F238E27FC236}">
                <a16:creationId xmlns:a16="http://schemas.microsoft.com/office/drawing/2014/main" id="{7F857264-1C8D-443A-8EBF-EAA4E709925E}"/>
              </a:ext>
            </a:extLst>
          </p:cNvPr>
          <p:cNvPicPr>
            <a:picLocks noChangeAspect="1"/>
          </p:cNvPicPr>
          <p:nvPr/>
        </p:nvPicPr>
        <p:blipFill>
          <a:blip r:embed="rId2"/>
          <a:stretch>
            <a:fillRect/>
          </a:stretch>
        </p:blipFill>
        <p:spPr>
          <a:xfrm>
            <a:off x="457200" y="3833811"/>
            <a:ext cx="7962900" cy="466725"/>
          </a:xfrm>
          <a:prstGeom prst="rect">
            <a:avLst/>
          </a:prstGeom>
        </p:spPr>
      </p:pic>
      <p:pic>
        <p:nvPicPr>
          <p:cNvPr id="8" name="Picture 7">
            <a:extLst>
              <a:ext uri="{FF2B5EF4-FFF2-40B4-BE49-F238E27FC236}">
                <a16:creationId xmlns:a16="http://schemas.microsoft.com/office/drawing/2014/main" id="{9B635C89-E5F1-4729-A002-8E21553B936A}"/>
              </a:ext>
            </a:extLst>
          </p:cNvPr>
          <p:cNvPicPr>
            <a:picLocks noChangeAspect="1"/>
          </p:cNvPicPr>
          <p:nvPr/>
        </p:nvPicPr>
        <p:blipFill>
          <a:blip r:embed="rId3"/>
          <a:stretch>
            <a:fillRect/>
          </a:stretch>
        </p:blipFill>
        <p:spPr>
          <a:xfrm>
            <a:off x="460016" y="4381500"/>
            <a:ext cx="5886450" cy="495300"/>
          </a:xfrm>
          <a:prstGeom prst="rect">
            <a:avLst/>
          </a:prstGeom>
        </p:spPr>
      </p:pic>
      <p:sp>
        <p:nvSpPr>
          <p:cNvPr id="13" name="Rectangle 12">
            <a:extLst>
              <a:ext uri="{FF2B5EF4-FFF2-40B4-BE49-F238E27FC236}">
                <a16:creationId xmlns:a16="http://schemas.microsoft.com/office/drawing/2014/main" id="{93808B01-85E0-4B28-A791-B2D80C931AB1}"/>
              </a:ext>
            </a:extLst>
          </p:cNvPr>
          <p:cNvSpPr/>
          <p:nvPr/>
        </p:nvSpPr>
        <p:spPr>
          <a:xfrm>
            <a:off x="4761592" y="4302350"/>
            <a:ext cx="1739900" cy="990600"/>
          </a:xfrm>
          <a:prstGeom prst="rect">
            <a:avLst/>
          </a:prstGeom>
          <a:solidFill>
            <a:srgbClr val="000066"/>
          </a:solidFill>
          <a:ln>
            <a:noFill/>
          </a:ln>
        </p:spPr>
        <p:txBody>
          <a:bodyPr wrap="square" rtlCol="0" anchor="ctr">
            <a:spAutoFit/>
          </a:bodyPr>
          <a:lstStyle/>
          <a:p>
            <a:pPr algn="l"/>
            <a:endParaRPr lang="en-US" sz="2400" dirty="0"/>
          </a:p>
        </p:txBody>
      </p:sp>
      <p:sp>
        <p:nvSpPr>
          <p:cNvPr id="14" name="Rectangle 13">
            <a:extLst>
              <a:ext uri="{FF2B5EF4-FFF2-40B4-BE49-F238E27FC236}">
                <a16:creationId xmlns:a16="http://schemas.microsoft.com/office/drawing/2014/main" id="{C3680EE9-4F12-4307-9E8A-AE074D2C66CE}"/>
              </a:ext>
            </a:extLst>
          </p:cNvPr>
          <p:cNvSpPr/>
          <p:nvPr/>
        </p:nvSpPr>
        <p:spPr>
          <a:xfrm>
            <a:off x="5291841" y="4302350"/>
            <a:ext cx="2433817" cy="990600"/>
          </a:xfrm>
          <a:prstGeom prst="rect">
            <a:avLst/>
          </a:prstGeom>
          <a:solidFill>
            <a:srgbClr val="000066"/>
          </a:solidFill>
          <a:ln>
            <a:noFill/>
          </a:ln>
        </p:spPr>
        <p:txBody>
          <a:bodyPr wrap="square" rtlCol="0" anchor="ctr">
            <a:spAutoFit/>
          </a:bodyPr>
          <a:lstStyle/>
          <a:p>
            <a:pPr algn="l"/>
            <a:endParaRPr lang="en-US" sz="2400" dirty="0"/>
          </a:p>
        </p:txBody>
      </p:sp>
      <p:grpSp>
        <p:nvGrpSpPr>
          <p:cNvPr id="12" name="Group 11">
            <a:extLst>
              <a:ext uri="{FF2B5EF4-FFF2-40B4-BE49-F238E27FC236}">
                <a16:creationId xmlns:a16="http://schemas.microsoft.com/office/drawing/2014/main" id="{E7ED9EBD-7F0A-4776-AA9A-A94B6BC602F4}"/>
              </a:ext>
            </a:extLst>
          </p:cNvPr>
          <p:cNvGrpSpPr/>
          <p:nvPr/>
        </p:nvGrpSpPr>
        <p:grpSpPr>
          <a:xfrm>
            <a:off x="457200" y="269758"/>
            <a:ext cx="7296150" cy="3388754"/>
            <a:chOff x="457200" y="269758"/>
            <a:chExt cx="7296150" cy="3388754"/>
          </a:xfrm>
        </p:grpSpPr>
        <p:pic>
          <p:nvPicPr>
            <p:cNvPr id="11" name="Picture 10">
              <a:extLst>
                <a:ext uri="{FF2B5EF4-FFF2-40B4-BE49-F238E27FC236}">
                  <a16:creationId xmlns:a16="http://schemas.microsoft.com/office/drawing/2014/main" id="{75811F96-18B3-4A6C-938F-8F6435A2BF98}"/>
                </a:ext>
              </a:extLst>
            </p:cNvPr>
            <p:cNvPicPr>
              <a:picLocks noChangeAspect="1"/>
            </p:cNvPicPr>
            <p:nvPr/>
          </p:nvPicPr>
          <p:blipFill>
            <a:blip r:embed="rId4"/>
            <a:stretch>
              <a:fillRect/>
            </a:stretch>
          </p:blipFill>
          <p:spPr>
            <a:xfrm>
              <a:off x="460016" y="269758"/>
              <a:ext cx="1876425" cy="352425"/>
            </a:xfrm>
            <a:prstGeom prst="rect">
              <a:avLst/>
            </a:prstGeom>
          </p:spPr>
        </p:pic>
        <p:pic>
          <p:nvPicPr>
            <p:cNvPr id="9" name="Picture 8">
              <a:extLst>
                <a:ext uri="{FF2B5EF4-FFF2-40B4-BE49-F238E27FC236}">
                  <a16:creationId xmlns:a16="http://schemas.microsoft.com/office/drawing/2014/main" id="{0637DD41-8E3C-4911-BFAF-FE389C0E8F8E}"/>
                </a:ext>
              </a:extLst>
            </p:cNvPr>
            <p:cNvPicPr>
              <a:picLocks noChangeAspect="1"/>
            </p:cNvPicPr>
            <p:nvPr/>
          </p:nvPicPr>
          <p:blipFill>
            <a:blip r:embed="rId5"/>
            <a:stretch>
              <a:fillRect/>
            </a:stretch>
          </p:blipFill>
          <p:spPr>
            <a:xfrm>
              <a:off x="457200" y="543837"/>
              <a:ext cx="7296150" cy="3114675"/>
            </a:xfrm>
            <a:prstGeom prst="rect">
              <a:avLst/>
            </a:prstGeom>
          </p:spPr>
        </p:pic>
      </p:grpSp>
      <p:sp>
        <p:nvSpPr>
          <p:cNvPr id="15" name="Rectangle 14">
            <a:extLst>
              <a:ext uri="{FF2B5EF4-FFF2-40B4-BE49-F238E27FC236}">
                <a16:creationId xmlns:a16="http://schemas.microsoft.com/office/drawing/2014/main" id="{9AADFE2D-29CF-421D-B3A0-B04E4F433680}"/>
              </a:ext>
            </a:extLst>
          </p:cNvPr>
          <p:cNvSpPr/>
          <p:nvPr/>
        </p:nvSpPr>
        <p:spPr>
          <a:xfrm>
            <a:off x="4597398" y="4381500"/>
            <a:ext cx="1739900" cy="990600"/>
          </a:xfrm>
          <a:prstGeom prst="rect">
            <a:avLst/>
          </a:prstGeom>
          <a:solidFill>
            <a:srgbClr val="000066"/>
          </a:solidFill>
          <a:ln>
            <a:noFill/>
          </a:ln>
        </p:spPr>
        <p:txBody>
          <a:bodyPr wrap="square" rtlCol="0" anchor="ctr">
            <a:spAutoFit/>
          </a:bodyPr>
          <a:lstStyle/>
          <a:p>
            <a:pPr algn="l"/>
            <a:endParaRPr lang="en-US" sz="2400" dirty="0"/>
          </a:p>
        </p:txBody>
      </p:sp>
    </p:spTree>
    <p:extLst>
      <p:ext uri="{BB962C8B-B14F-4D97-AF65-F5344CB8AC3E}">
        <p14:creationId xmlns:p14="http://schemas.microsoft.com/office/powerpoint/2010/main" val="1761576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15"/>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13"/>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6" name="Picture 5">
            <a:extLst>
              <a:ext uri="{FF2B5EF4-FFF2-40B4-BE49-F238E27FC236}">
                <a16:creationId xmlns:a16="http://schemas.microsoft.com/office/drawing/2014/main" id="{7F857264-1C8D-443A-8EBF-EAA4E709925E}"/>
              </a:ext>
            </a:extLst>
          </p:cNvPr>
          <p:cNvPicPr>
            <a:picLocks noChangeAspect="1"/>
          </p:cNvPicPr>
          <p:nvPr/>
        </p:nvPicPr>
        <p:blipFill>
          <a:blip r:embed="rId2"/>
          <a:stretch>
            <a:fillRect/>
          </a:stretch>
        </p:blipFill>
        <p:spPr>
          <a:xfrm>
            <a:off x="457200" y="3833811"/>
            <a:ext cx="7962900" cy="466725"/>
          </a:xfrm>
          <a:prstGeom prst="rect">
            <a:avLst/>
          </a:prstGeom>
        </p:spPr>
      </p:pic>
      <p:grpSp>
        <p:nvGrpSpPr>
          <p:cNvPr id="12" name="Group 11">
            <a:extLst>
              <a:ext uri="{FF2B5EF4-FFF2-40B4-BE49-F238E27FC236}">
                <a16:creationId xmlns:a16="http://schemas.microsoft.com/office/drawing/2014/main" id="{E7ED9EBD-7F0A-4776-AA9A-A94B6BC602F4}"/>
              </a:ext>
            </a:extLst>
          </p:cNvPr>
          <p:cNvGrpSpPr/>
          <p:nvPr/>
        </p:nvGrpSpPr>
        <p:grpSpPr>
          <a:xfrm>
            <a:off x="457200" y="269758"/>
            <a:ext cx="7296150" cy="3388754"/>
            <a:chOff x="457200" y="269758"/>
            <a:chExt cx="7296150" cy="3388754"/>
          </a:xfrm>
        </p:grpSpPr>
        <p:pic>
          <p:nvPicPr>
            <p:cNvPr id="11" name="Picture 10">
              <a:extLst>
                <a:ext uri="{FF2B5EF4-FFF2-40B4-BE49-F238E27FC236}">
                  <a16:creationId xmlns:a16="http://schemas.microsoft.com/office/drawing/2014/main" id="{75811F96-18B3-4A6C-938F-8F6435A2BF98}"/>
                </a:ext>
              </a:extLst>
            </p:cNvPr>
            <p:cNvPicPr>
              <a:picLocks noChangeAspect="1"/>
            </p:cNvPicPr>
            <p:nvPr/>
          </p:nvPicPr>
          <p:blipFill>
            <a:blip r:embed="rId3"/>
            <a:stretch>
              <a:fillRect/>
            </a:stretch>
          </p:blipFill>
          <p:spPr>
            <a:xfrm>
              <a:off x="460016" y="269758"/>
              <a:ext cx="1876425" cy="352425"/>
            </a:xfrm>
            <a:prstGeom prst="rect">
              <a:avLst/>
            </a:prstGeom>
          </p:spPr>
        </p:pic>
        <p:pic>
          <p:nvPicPr>
            <p:cNvPr id="9" name="Picture 8">
              <a:extLst>
                <a:ext uri="{FF2B5EF4-FFF2-40B4-BE49-F238E27FC236}">
                  <a16:creationId xmlns:a16="http://schemas.microsoft.com/office/drawing/2014/main" id="{0637DD41-8E3C-4911-BFAF-FE389C0E8F8E}"/>
                </a:ext>
              </a:extLst>
            </p:cNvPr>
            <p:cNvPicPr>
              <a:picLocks noChangeAspect="1"/>
            </p:cNvPicPr>
            <p:nvPr/>
          </p:nvPicPr>
          <p:blipFill>
            <a:blip r:embed="rId4"/>
            <a:stretch>
              <a:fillRect/>
            </a:stretch>
          </p:blipFill>
          <p:spPr>
            <a:xfrm>
              <a:off x="457200" y="543837"/>
              <a:ext cx="7296150" cy="3114675"/>
            </a:xfrm>
            <a:prstGeom prst="rect">
              <a:avLst/>
            </a:prstGeom>
          </p:spPr>
        </p:pic>
      </p:grpSp>
      <p:pic>
        <p:nvPicPr>
          <p:cNvPr id="16" name="Picture 15">
            <a:extLst>
              <a:ext uri="{FF2B5EF4-FFF2-40B4-BE49-F238E27FC236}">
                <a16:creationId xmlns:a16="http://schemas.microsoft.com/office/drawing/2014/main" id="{9A9EAE49-628D-48D2-850B-E203B9CECFBE}"/>
              </a:ext>
            </a:extLst>
          </p:cNvPr>
          <p:cNvPicPr>
            <a:picLocks noChangeAspect="1"/>
          </p:cNvPicPr>
          <p:nvPr/>
        </p:nvPicPr>
        <p:blipFill>
          <a:blip r:embed="rId5"/>
          <a:stretch>
            <a:fillRect/>
          </a:stretch>
        </p:blipFill>
        <p:spPr>
          <a:xfrm>
            <a:off x="475344" y="4371975"/>
            <a:ext cx="6000750" cy="504825"/>
          </a:xfrm>
          <a:prstGeom prst="rect">
            <a:avLst/>
          </a:prstGeom>
        </p:spPr>
      </p:pic>
      <p:sp>
        <p:nvSpPr>
          <p:cNvPr id="13" name="Rectangle 12">
            <a:extLst>
              <a:ext uri="{FF2B5EF4-FFF2-40B4-BE49-F238E27FC236}">
                <a16:creationId xmlns:a16="http://schemas.microsoft.com/office/drawing/2014/main" id="{93808B01-85E0-4B28-A791-B2D80C931AB1}"/>
              </a:ext>
            </a:extLst>
          </p:cNvPr>
          <p:cNvSpPr/>
          <p:nvPr/>
        </p:nvSpPr>
        <p:spPr>
          <a:xfrm>
            <a:off x="4884533" y="4300536"/>
            <a:ext cx="1739900" cy="990600"/>
          </a:xfrm>
          <a:prstGeom prst="rect">
            <a:avLst/>
          </a:prstGeom>
          <a:solidFill>
            <a:srgbClr val="000066"/>
          </a:solidFill>
          <a:ln>
            <a:noFill/>
          </a:ln>
        </p:spPr>
        <p:txBody>
          <a:bodyPr wrap="square" rtlCol="0" anchor="ctr">
            <a:spAutoFit/>
          </a:bodyPr>
          <a:lstStyle/>
          <a:p>
            <a:pPr algn="l"/>
            <a:endParaRPr lang="en-US" sz="2400" dirty="0"/>
          </a:p>
        </p:txBody>
      </p:sp>
      <p:sp>
        <p:nvSpPr>
          <p:cNvPr id="14" name="Rectangle 13">
            <a:extLst>
              <a:ext uri="{FF2B5EF4-FFF2-40B4-BE49-F238E27FC236}">
                <a16:creationId xmlns:a16="http://schemas.microsoft.com/office/drawing/2014/main" id="{C3680EE9-4F12-4307-9E8A-AE074D2C66CE}"/>
              </a:ext>
            </a:extLst>
          </p:cNvPr>
          <p:cNvSpPr/>
          <p:nvPr/>
        </p:nvSpPr>
        <p:spPr>
          <a:xfrm>
            <a:off x="5396639" y="4323444"/>
            <a:ext cx="2433817" cy="990600"/>
          </a:xfrm>
          <a:prstGeom prst="rect">
            <a:avLst/>
          </a:prstGeom>
          <a:solidFill>
            <a:srgbClr val="000066"/>
          </a:solidFill>
          <a:ln>
            <a:noFill/>
          </a:ln>
        </p:spPr>
        <p:txBody>
          <a:bodyPr wrap="square" rtlCol="0" anchor="ctr">
            <a:spAutoFit/>
          </a:bodyPr>
          <a:lstStyle/>
          <a:p>
            <a:pPr algn="l"/>
            <a:endParaRPr lang="en-US" sz="2400" dirty="0"/>
          </a:p>
        </p:txBody>
      </p:sp>
      <p:sp>
        <p:nvSpPr>
          <p:cNvPr id="15" name="Rectangle 14">
            <a:extLst>
              <a:ext uri="{FF2B5EF4-FFF2-40B4-BE49-F238E27FC236}">
                <a16:creationId xmlns:a16="http://schemas.microsoft.com/office/drawing/2014/main" id="{9AADFE2D-29CF-421D-B3A0-B04E4F433680}"/>
              </a:ext>
            </a:extLst>
          </p:cNvPr>
          <p:cNvSpPr/>
          <p:nvPr/>
        </p:nvSpPr>
        <p:spPr>
          <a:xfrm>
            <a:off x="4557485" y="4326504"/>
            <a:ext cx="1739900" cy="990600"/>
          </a:xfrm>
          <a:prstGeom prst="rect">
            <a:avLst/>
          </a:prstGeom>
          <a:solidFill>
            <a:srgbClr val="000066"/>
          </a:solidFill>
          <a:ln>
            <a:noFill/>
          </a:ln>
        </p:spPr>
        <p:txBody>
          <a:bodyPr wrap="square" rtlCol="0" anchor="ctr">
            <a:spAutoFit/>
          </a:bodyPr>
          <a:lstStyle/>
          <a:p>
            <a:pPr algn="l"/>
            <a:endParaRPr lang="en-US" sz="2400" dirty="0"/>
          </a:p>
        </p:txBody>
      </p:sp>
      <p:sp>
        <p:nvSpPr>
          <p:cNvPr id="5" name="Rectangle 4">
            <a:extLst>
              <a:ext uri="{FF2B5EF4-FFF2-40B4-BE49-F238E27FC236}">
                <a16:creationId xmlns:a16="http://schemas.microsoft.com/office/drawing/2014/main" id="{B71C3DDA-A5F7-4117-8656-D59BC9E8F162}"/>
              </a:ext>
            </a:extLst>
          </p:cNvPr>
          <p:cNvSpPr/>
          <p:nvPr/>
        </p:nvSpPr>
        <p:spPr>
          <a:xfrm>
            <a:off x="4557485" y="4447241"/>
            <a:ext cx="441146" cy="400110"/>
          </a:xfrm>
          <a:prstGeom prst="rect">
            <a:avLst/>
          </a:prstGeom>
        </p:spPr>
        <p:txBody>
          <a:bodyPr wrap="none">
            <a:spAutoFit/>
          </a:bodyPr>
          <a:lstStyle/>
          <a:p>
            <a:r>
              <a:rPr lang="en-CA" altLang="en-US" sz="2000" dirty="0"/>
              <a:t>15</a:t>
            </a:r>
            <a:endParaRPr lang="en-US" sz="2000" dirty="0"/>
          </a:p>
        </p:txBody>
      </p:sp>
    </p:spTree>
    <p:extLst>
      <p:ext uri="{BB962C8B-B14F-4D97-AF65-F5344CB8AC3E}">
        <p14:creationId xmlns:p14="http://schemas.microsoft.com/office/powerpoint/2010/main" val="3682943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ppt_x"/>
                                          </p:val>
                                        </p:tav>
                                        <p:tav tm="100000">
                                          <p:val>
                                            <p:strVal val="#ppt_x"/>
                                          </p:val>
                                        </p:tav>
                                      </p:tavLst>
                                    </p:anim>
                                    <p:anim calcmode="lin" valueType="num">
                                      <p:cBhvr additive="base">
                                        <p:cTn id="16" dur="5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xEl>
                                              <p:pRg st="0" end="0"/>
                                            </p:txEl>
                                          </p:spTgt>
                                        </p:tgtEl>
                                        <p:attrNameLst>
                                          <p:attrName>style.visibility</p:attrName>
                                        </p:attrNameLst>
                                      </p:cBhvr>
                                      <p:to>
                                        <p:strVal val="visible"/>
                                      </p:to>
                                    </p:set>
                                    <p:anim calcmode="lin" valueType="num">
                                      <p:cBhvr additive="base">
                                        <p:cTn id="25"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6" name="Picture 5">
            <a:extLst>
              <a:ext uri="{FF2B5EF4-FFF2-40B4-BE49-F238E27FC236}">
                <a16:creationId xmlns:a16="http://schemas.microsoft.com/office/drawing/2014/main" id="{7F857264-1C8D-443A-8EBF-EAA4E709925E}"/>
              </a:ext>
            </a:extLst>
          </p:cNvPr>
          <p:cNvPicPr>
            <a:picLocks noChangeAspect="1"/>
          </p:cNvPicPr>
          <p:nvPr/>
        </p:nvPicPr>
        <p:blipFill>
          <a:blip r:embed="rId2"/>
          <a:stretch>
            <a:fillRect/>
          </a:stretch>
        </p:blipFill>
        <p:spPr>
          <a:xfrm>
            <a:off x="457200" y="3833811"/>
            <a:ext cx="7962900" cy="466725"/>
          </a:xfrm>
          <a:prstGeom prst="rect">
            <a:avLst/>
          </a:prstGeom>
        </p:spPr>
      </p:pic>
      <p:pic>
        <p:nvPicPr>
          <p:cNvPr id="16" name="Picture 15">
            <a:extLst>
              <a:ext uri="{FF2B5EF4-FFF2-40B4-BE49-F238E27FC236}">
                <a16:creationId xmlns:a16="http://schemas.microsoft.com/office/drawing/2014/main" id="{9A9EAE49-628D-48D2-850B-E203B9CECFBE}"/>
              </a:ext>
            </a:extLst>
          </p:cNvPr>
          <p:cNvPicPr>
            <a:picLocks noChangeAspect="1"/>
          </p:cNvPicPr>
          <p:nvPr/>
        </p:nvPicPr>
        <p:blipFill>
          <a:blip r:embed="rId3"/>
          <a:stretch>
            <a:fillRect/>
          </a:stretch>
        </p:blipFill>
        <p:spPr>
          <a:xfrm>
            <a:off x="475344" y="4371975"/>
            <a:ext cx="6000750" cy="504825"/>
          </a:xfrm>
          <a:prstGeom prst="rect">
            <a:avLst/>
          </a:prstGeom>
        </p:spPr>
      </p:pic>
      <p:sp>
        <p:nvSpPr>
          <p:cNvPr id="13" name="Rectangle 12">
            <a:extLst>
              <a:ext uri="{FF2B5EF4-FFF2-40B4-BE49-F238E27FC236}">
                <a16:creationId xmlns:a16="http://schemas.microsoft.com/office/drawing/2014/main" id="{93808B01-85E0-4B28-A791-B2D80C931AB1}"/>
              </a:ext>
            </a:extLst>
          </p:cNvPr>
          <p:cNvSpPr/>
          <p:nvPr/>
        </p:nvSpPr>
        <p:spPr>
          <a:xfrm>
            <a:off x="4884533" y="4300536"/>
            <a:ext cx="1739900" cy="990600"/>
          </a:xfrm>
          <a:prstGeom prst="rect">
            <a:avLst/>
          </a:prstGeom>
          <a:solidFill>
            <a:srgbClr val="000066"/>
          </a:solidFill>
          <a:ln>
            <a:noFill/>
          </a:ln>
        </p:spPr>
        <p:txBody>
          <a:bodyPr wrap="square" rtlCol="0" anchor="ctr">
            <a:spAutoFit/>
          </a:bodyPr>
          <a:lstStyle/>
          <a:p>
            <a:pPr algn="l"/>
            <a:endParaRPr lang="en-US" sz="2400" dirty="0"/>
          </a:p>
        </p:txBody>
      </p:sp>
      <p:sp>
        <p:nvSpPr>
          <p:cNvPr id="14" name="Rectangle 13">
            <a:extLst>
              <a:ext uri="{FF2B5EF4-FFF2-40B4-BE49-F238E27FC236}">
                <a16:creationId xmlns:a16="http://schemas.microsoft.com/office/drawing/2014/main" id="{C3680EE9-4F12-4307-9E8A-AE074D2C66CE}"/>
              </a:ext>
            </a:extLst>
          </p:cNvPr>
          <p:cNvSpPr/>
          <p:nvPr/>
        </p:nvSpPr>
        <p:spPr>
          <a:xfrm>
            <a:off x="5396639" y="4323444"/>
            <a:ext cx="2433817" cy="990600"/>
          </a:xfrm>
          <a:prstGeom prst="rect">
            <a:avLst/>
          </a:prstGeom>
          <a:solidFill>
            <a:srgbClr val="000066"/>
          </a:solidFill>
          <a:ln>
            <a:noFill/>
          </a:ln>
        </p:spPr>
        <p:txBody>
          <a:bodyPr wrap="square" rtlCol="0" anchor="ctr">
            <a:spAutoFit/>
          </a:bodyPr>
          <a:lstStyle/>
          <a:p>
            <a:pPr algn="l"/>
            <a:endParaRPr lang="en-US" sz="2400" dirty="0"/>
          </a:p>
        </p:txBody>
      </p:sp>
      <p:sp>
        <p:nvSpPr>
          <p:cNvPr id="15" name="Rectangle 14">
            <a:extLst>
              <a:ext uri="{FF2B5EF4-FFF2-40B4-BE49-F238E27FC236}">
                <a16:creationId xmlns:a16="http://schemas.microsoft.com/office/drawing/2014/main" id="{9AADFE2D-29CF-421D-B3A0-B04E4F433680}"/>
              </a:ext>
            </a:extLst>
          </p:cNvPr>
          <p:cNvSpPr/>
          <p:nvPr/>
        </p:nvSpPr>
        <p:spPr>
          <a:xfrm>
            <a:off x="4557485" y="4326504"/>
            <a:ext cx="1739900" cy="990600"/>
          </a:xfrm>
          <a:prstGeom prst="rect">
            <a:avLst/>
          </a:prstGeom>
          <a:solidFill>
            <a:srgbClr val="000066"/>
          </a:solidFill>
          <a:ln>
            <a:noFill/>
          </a:ln>
        </p:spPr>
        <p:txBody>
          <a:bodyPr wrap="square" rtlCol="0" anchor="ctr">
            <a:spAutoFit/>
          </a:bodyPr>
          <a:lstStyle/>
          <a:p>
            <a:pPr algn="l"/>
            <a:endParaRPr lang="en-US" sz="2400" dirty="0"/>
          </a:p>
        </p:txBody>
      </p:sp>
      <p:pic>
        <p:nvPicPr>
          <p:cNvPr id="3" name="Picture 2">
            <a:extLst>
              <a:ext uri="{FF2B5EF4-FFF2-40B4-BE49-F238E27FC236}">
                <a16:creationId xmlns:a16="http://schemas.microsoft.com/office/drawing/2014/main" id="{A8A60AC1-F3CD-4A3D-9EEF-F9DCC50ED3B3}"/>
              </a:ext>
            </a:extLst>
          </p:cNvPr>
          <p:cNvPicPr>
            <a:picLocks noChangeAspect="1"/>
          </p:cNvPicPr>
          <p:nvPr/>
        </p:nvPicPr>
        <p:blipFill>
          <a:blip r:embed="rId4"/>
          <a:stretch>
            <a:fillRect/>
          </a:stretch>
        </p:blipFill>
        <p:spPr>
          <a:xfrm>
            <a:off x="613893" y="757239"/>
            <a:ext cx="6562725" cy="1619250"/>
          </a:xfrm>
          <a:prstGeom prst="rect">
            <a:avLst/>
          </a:prstGeom>
        </p:spPr>
      </p:pic>
      <p:sp>
        <p:nvSpPr>
          <p:cNvPr id="17" name="Rectangle 16">
            <a:extLst>
              <a:ext uri="{FF2B5EF4-FFF2-40B4-BE49-F238E27FC236}">
                <a16:creationId xmlns:a16="http://schemas.microsoft.com/office/drawing/2014/main" id="{9CAA537C-4AAF-4235-B0B4-14062BBBE252}"/>
              </a:ext>
            </a:extLst>
          </p:cNvPr>
          <p:cNvSpPr/>
          <p:nvPr/>
        </p:nvSpPr>
        <p:spPr>
          <a:xfrm>
            <a:off x="5181600" y="5816937"/>
            <a:ext cx="3790077" cy="1015663"/>
          </a:xfrm>
          <a:prstGeom prst="rect">
            <a:avLst/>
          </a:prstGeom>
        </p:spPr>
        <p:txBody>
          <a:bodyPr wrap="none">
            <a:spAutoFit/>
          </a:bodyPr>
          <a:lstStyle/>
          <a:p>
            <a:r>
              <a:rPr lang="en-CA" altLang="en-US" sz="2000" dirty="0"/>
              <a:t>We could go till the head moves.</a:t>
            </a:r>
          </a:p>
          <a:p>
            <a:r>
              <a:rPr lang="en-CA" altLang="en-US" sz="2000" dirty="0"/>
              <a:t>But it does not for a while.</a:t>
            </a:r>
          </a:p>
          <a:p>
            <a:r>
              <a:rPr lang="en-CA" altLang="en-US" sz="2000" dirty="0"/>
              <a:t>Let’s go to the top of the next loop.</a:t>
            </a:r>
            <a:endParaRPr lang="en-US" sz="2000" dirty="0"/>
          </a:p>
        </p:txBody>
      </p:sp>
      <p:sp>
        <p:nvSpPr>
          <p:cNvPr id="18" name="Rectangle 17">
            <a:extLst>
              <a:ext uri="{FF2B5EF4-FFF2-40B4-BE49-F238E27FC236}">
                <a16:creationId xmlns:a16="http://schemas.microsoft.com/office/drawing/2014/main" id="{DF2321B5-E3A4-4F22-83DD-C315DD84B85A}"/>
              </a:ext>
            </a:extLst>
          </p:cNvPr>
          <p:cNvSpPr/>
          <p:nvPr/>
        </p:nvSpPr>
        <p:spPr>
          <a:xfrm>
            <a:off x="4557485" y="4447241"/>
            <a:ext cx="441146" cy="400110"/>
          </a:xfrm>
          <a:prstGeom prst="rect">
            <a:avLst/>
          </a:prstGeom>
        </p:spPr>
        <p:txBody>
          <a:bodyPr wrap="none">
            <a:spAutoFit/>
          </a:bodyPr>
          <a:lstStyle/>
          <a:p>
            <a:r>
              <a:rPr lang="en-CA" altLang="en-US" sz="2000" dirty="0"/>
              <a:t>15</a:t>
            </a:r>
            <a:endParaRPr lang="en-US" sz="2000" dirty="0"/>
          </a:p>
        </p:txBody>
      </p:sp>
    </p:spTree>
    <p:extLst>
      <p:ext uri="{BB962C8B-B14F-4D97-AF65-F5344CB8AC3E}">
        <p14:creationId xmlns:p14="http://schemas.microsoft.com/office/powerpoint/2010/main" val="2125731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additive="base">
                                        <p:cTn id="13"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7">
                                            <p:txEl>
                                              <p:pRg st="1" end="1"/>
                                            </p:txEl>
                                          </p:spTgt>
                                        </p:tgtEl>
                                        <p:attrNameLst>
                                          <p:attrName>style.visibility</p:attrName>
                                        </p:attrNameLst>
                                      </p:cBhvr>
                                      <p:to>
                                        <p:strVal val="visible"/>
                                      </p:to>
                                    </p:set>
                                    <p:anim calcmode="lin" valueType="num">
                                      <p:cBhvr additive="base">
                                        <p:cTn id="19"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7">
                                            <p:txEl>
                                              <p:pRg st="2" end="2"/>
                                            </p:txEl>
                                          </p:spTgt>
                                        </p:tgtEl>
                                        <p:attrNameLst>
                                          <p:attrName>style.visibility</p:attrName>
                                        </p:attrNameLst>
                                      </p:cBhvr>
                                      <p:to>
                                        <p:strVal val="visible"/>
                                      </p:to>
                                    </p:set>
                                    <p:anim calcmode="lin" valueType="num">
                                      <p:cBhvr additive="base">
                                        <p:cTn id="25"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15"/>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18"/>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8"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1982AF67-B044-48C6-9729-2F7D909BDD37}"/>
              </a:ext>
            </a:extLst>
          </p:cNvPr>
          <p:cNvPicPr>
            <a:picLocks noChangeAspect="1"/>
          </p:cNvPicPr>
          <p:nvPr/>
        </p:nvPicPr>
        <p:blipFill>
          <a:blip r:embed="rId2"/>
          <a:stretch>
            <a:fillRect/>
          </a:stretch>
        </p:blipFill>
        <p:spPr>
          <a:xfrm>
            <a:off x="471714" y="6215742"/>
            <a:ext cx="4591050" cy="476250"/>
          </a:xfrm>
          <a:prstGeom prst="rect">
            <a:avLst/>
          </a:prstGeom>
        </p:spPr>
      </p:pic>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6" name="Picture 5">
            <a:extLst>
              <a:ext uri="{FF2B5EF4-FFF2-40B4-BE49-F238E27FC236}">
                <a16:creationId xmlns:a16="http://schemas.microsoft.com/office/drawing/2014/main" id="{7F857264-1C8D-443A-8EBF-EAA4E709925E}"/>
              </a:ext>
            </a:extLst>
          </p:cNvPr>
          <p:cNvPicPr>
            <a:picLocks noChangeAspect="1"/>
          </p:cNvPicPr>
          <p:nvPr/>
        </p:nvPicPr>
        <p:blipFill>
          <a:blip r:embed="rId3"/>
          <a:stretch>
            <a:fillRect/>
          </a:stretch>
        </p:blipFill>
        <p:spPr>
          <a:xfrm>
            <a:off x="457200" y="5664993"/>
            <a:ext cx="7962900" cy="466725"/>
          </a:xfrm>
          <a:prstGeom prst="rect">
            <a:avLst/>
          </a:prstGeom>
        </p:spPr>
      </p:pic>
      <p:sp>
        <p:nvSpPr>
          <p:cNvPr id="13" name="Rectangle 12">
            <a:extLst>
              <a:ext uri="{FF2B5EF4-FFF2-40B4-BE49-F238E27FC236}">
                <a16:creationId xmlns:a16="http://schemas.microsoft.com/office/drawing/2014/main" id="{93808B01-85E0-4B28-A791-B2D80C931AB1}"/>
              </a:ext>
            </a:extLst>
          </p:cNvPr>
          <p:cNvSpPr/>
          <p:nvPr/>
        </p:nvSpPr>
        <p:spPr>
          <a:xfrm>
            <a:off x="4026808" y="6167664"/>
            <a:ext cx="1739900" cy="990600"/>
          </a:xfrm>
          <a:prstGeom prst="rect">
            <a:avLst/>
          </a:prstGeom>
          <a:solidFill>
            <a:srgbClr val="000066"/>
          </a:solidFill>
          <a:ln>
            <a:noFill/>
          </a:ln>
        </p:spPr>
        <p:txBody>
          <a:bodyPr wrap="square" rtlCol="0" anchor="ctr">
            <a:spAutoFit/>
          </a:bodyPr>
          <a:lstStyle/>
          <a:p>
            <a:pPr algn="l"/>
            <a:endParaRPr lang="en-US" sz="2400" dirty="0"/>
          </a:p>
        </p:txBody>
      </p:sp>
      <p:sp>
        <p:nvSpPr>
          <p:cNvPr id="14" name="Rectangle 13">
            <a:extLst>
              <a:ext uri="{FF2B5EF4-FFF2-40B4-BE49-F238E27FC236}">
                <a16:creationId xmlns:a16="http://schemas.microsoft.com/office/drawing/2014/main" id="{C3680EE9-4F12-4307-9E8A-AE074D2C66CE}"/>
              </a:ext>
            </a:extLst>
          </p:cNvPr>
          <p:cNvSpPr/>
          <p:nvPr/>
        </p:nvSpPr>
        <p:spPr>
          <a:xfrm>
            <a:off x="3604260" y="6155508"/>
            <a:ext cx="2433817" cy="990600"/>
          </a:xfrm>
          <a:prstGeom prst="rect">
            <a:avLst/>
          </a:prstGeom>
          <a:solidFill>
            <a:srgbClr val="000066"/>
          </a:solidFill>
          <a:ln>
            <a:noFill/>
          </a:ln>
        </p:spPr>
        <p:txBody>
          <a:bodyPr wrap="square" rtlCol="0" anchor="ctr">
            <a:spAutoFit/>
          </a:bodyPr>
          <a:lstStyle/>
          <a:p>
            <a:pPr algn="l"/>
            <a:endParaRPr lang="en-US" sz="2400" dirty="0"/>
          </a:p>
        </p:txBody>
      </p:sp>
      <p:sp>
        <p:nvSpPr>
          <p:cNvPr id="15" name="Rectangle 14">
            <a:extLst>
              <a:ext uri="{FF2B5EF4-FFF2-40B4-BE49-F238E27FC236}">
                <a16:creationId xmlns:a16="http://schemas.microsoft.com/office/drawing/2014/main" id="{9AADFE2D-29CF-421D-B3A0-B04E4F433680}"/>
              </a:ext>
            </a:extLst>
          </p:cNvPr>
          <p:cNvSpPr/>
          <p:nvPr/>
        </p:nvSpPr>
        <p:spPr>
          <a:xfrm>
            <a:off x="3848705" y="6160044"/>
            <a:ext cx="1739900" cy="990600"/>
          </a:xfrm>
          <a:prstGeom prst="rect">
            <a:avLst/>
          </a:prstGeom>
          <a:solidFill>
            <a:srgbClr val="000066"/>
          </a:solidFill>
          <a:ln>
            <a:noFill/>
          </a:ln>
        </p:spPr>
        <p:txBody>
          <a:bodyPr wrap="square" rtlCol="0" anchor="ctr">
            <a:spAutoFit/>
          </a:bodyPr>
          <a:lstStyle/>
          <a:p>
            <a:pPr algn="l"/>
            <a:endParaRPr lang="en-US" sz="2400" dirty="0"/>
          </a:p>
        </p:txBody>
      </p:sp>
      <p:grpSp>
        <p:nvGrpSpPr>
          <p:cNvPr id="10" name="Group 9">
            <a:extLst>
              <a:ext uri="{FF2B5EF4-FFF2-40B4-BE49-F238E27FC236}">
                <a16:creationId xmlns:a16="http://schemas.microsoft.com/office/drawing/2014/main" id="{2DDDA9CA-958C-45C1-B2F9-BF92B714057F}"/>
              </a:ext>
            </a:extLst>
          </p:cNvPr>
          <p:cNvGrpSpPr/>
          <p:nvPr/>
        </p:nvGrpSpPr>
        <p:grpSpPr>
          <a:xfrm>
            <a:off x="498506" y="102733"/>
            <a:ext cx="7947479" cy="5478236"/>
            <a:chOff x="578999" y="98653"/>
            <a:chExt cx="7947479" cy="5478236"/>
          </a:xfrm>
        </p:grpSpPr>
        <p:pic>
          <p:nvPicPr>
            <p:cNvPr id="3" name="Picture 2">
              <a:extLst>
                <a:ext uri="{FF2B5EF4-FFF2-40B4-BE49-F238E27FC236}">
                  <a16:creationId xmlns:a16="http://schemas.microsoft.com/office/drawing/2014/main" id="{23F73112-3B07-4420-85B9-570CA905673F}"/>
                </a:ext>
              </a:extLst>
            </p:cNvPr>
            <p:cNvPicPr>
              <a:picLocks noChangeAspect="1"/>
            </p:cNvPicPr>
            <p:nvPr/>
          </p:nvPicPr>
          <p:blipFill>
            <a:blip r:embed="rId4"/>
            <a:stretch>
              <a:fillRect/>
            </a:stretch>
          </p:blipFill>
          <p:spPr>
            <a:xfrm>
              <a:off x="582628" y="471489"/>
              <a:ext cx="7943850" cy="5105400"/>
            </a:xfrm>
            <a:prstGeom prst="rect">
              <a:avLst/>
            </a:prstGeom>
          </p:spPr>
        </p:pic>
        <p:pic>
          <p:nvPicPr>
            <p:cNvPr id="8" name="Picture 7">
              <a:extLst>
                <a:ext uri="{FF2B5EF4-FFF2-40B4-BE49-F238E27FC236}">
                  <a16:creationId xmlns:a16="http://schemas.microsoft.com/office/drawing/2014/main" id="{CFD59991-B16A-4CF1-95B0-AFC5E5656D78}"/>
                </a:ext>
              </a:extLst>
            </p:cNvPr>
            <p:cNvPicPr>
              <a:picLocks noChangeAspect="1"/>
            </p:cNvPicPr>
            <p:nvPr/>
          </p:nvPicPr>
          <p:blipFill>
            <a:blip r:embed="rId5"/>
            <a:stretch>
              <a:fillRect/>
            </a:stretch>
          </p:blipFill>
          <p:spPr>
            <a:xfrm>
              <a:off x="578999" y="98653"/>
              <a:ext cx="1809750" cy="447675"/>
            </a:xfrm>
            <a:prstGeom prst="rect">
              <a:avLst/>
            </a:prstGeom>
          </p:spPr>
        </p:pic>
      </p:grpSp>
      <p:sp>
        <p:nvSpPr>
          <p:cNvPr id="18" name="Rectangle 17">
            <a:extLst>
              <a:ext uri="{FF2B5EF4-FFF2-40B4-BE49-F238E27FC236}">
                <a16:creationId xmlns:a16="http://schemas.microsoft.com/office/drawing/2014/main" id="{022CBBD9-1A15-4E52-9D66-9192FC312025}"/>
              </a:ext>
            </a:extLst>
          </p:cNvPr>
          <p:cNvSpPr/>
          <p:nvPr/>
        </p:nvSpPr>
        <p:spPr>
          <a:xfrm>
            <a:off x="459013" y="1377951"/>
            <a:ext cx="8157451" cy="4203018"/>
          </a:xfrm>
          <a:prstGeom prst="rect">
            <a:avLst/>
          </a:prstGeom>
          <a:solidFill>
            <a:srgbClr val="000066"/>
          </a:solidFill>
          <a:ln>
            <a:noFill/>
          </a:ln>
        </p:spPr>
        <p:txBody>
          <a:bodyPr wrap="square" rtlCol="0" anchor="ctr">
            <a:spAutoFit/>
          </a:bodyPr>
          <a:lstStyle/>
          <a:p>
            <a:pPr algn="l"/>
            <a:endParaRPr lang="en-US" sz="2400" dirty="0"/>
          </a:p>
        </p:txBody>
      </p:sp>
    </p:spTree>
    <p:extLst>
      <p:ext uri="{BB962C8B-B14F-4D97-AF65-F5344CB8AC3E}">
        <p14:creationId xmlns:p14="http://schemas.microsoft.com/office/powerpoint/2010/main" val="3221252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ppt_x"/>
                                          </p:val>
                                        </p:tav>
                                        <p:tav tm="100000">
                                          <p:val>
                                            <p:strVal val="#ppt_x"/>
                                          </p:val>
                                        </p:tav>
                                      </p:tavLst>
                                    </p:anim>
                                    <p:anim calcmode="lin" valueType="num">
                                      <p:cBhvr additive="base">
                                        <p:cTn id="3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fill="hold"/>
                                        <p:tgtEl>
                                          <p:spTgt spid="18"/>
                                        </p:tgtEl>
                                        <p:attrNameLst>
                                          <p:attrName>ppt_x</p:attrName>
                                        </p:attrNameLst>
                                      </p:cBhvr>
                                      <p:tavLst>
                                        <p:tav tm="0">
                                          <p:val>
                                            <p:strVal val="#ppt_x"/>
                                          </p:val>
                                        </p:tav>
                                        <p:tav tm="100000">
                                          <p:val>
                                            <p:strVal val="#ppt_x"/>
                                          </p:val>
                                        </p:tav>
                                      </p:tavLst>
                                    </p:anim>
                                    <p:anim calcmode="lin" valueType="num">
                                      <p:cBhvr additive="base">
                                        <p:cTn id="3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14"/>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15"/>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76200" y="685800"/>
            <a:ext cx="4724400" cy="830263"/>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We design a </a:t>
            </a: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program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that simulates it.</a:t>
            </a:r>
          </a:p>
        </p:txBody>
      </p:sp>
      <p:cxnSp>
        <p:nvCxnSpPr>
          <p:cNvPr id="26629" name="Straight Connector 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 name="Group 10"/>
          <p:cNvGrpSpPr>
            <a:grpSpLocks/>
          </p:cNvGrpSpPr>
          <p:nvPr/>
        </p:nvGrpSpPr>
        <p:grpSpPr bwMode="auto">
          <a:xfrm>
            <a:off x="-762000" y="2514600"/>
            <a:ext cx="5943600" cy="1574800"/>
            <a:chOff x="-762000" y="2756118"/>
            <a:chExt cx="5943600" cy="1575450"/>
          </a:xfrm>
        </p:grpSpPr>
        <p:sp>
          <p:nvSpPr>
            <p:cNvPr id="8" name="Text Box 4"/>
            <p:cNvSpPr txBox="1">
              <a:spLocks noChangeArrowheads="1"/>
            </p:cNvSpPr>
            <p:nvPr/>
          </p:nvSpPr>
          <p:spPr bwMode="auto">
            <a:xfrm>
              <a:off x="457200" y="2756118"/>
              <a:ext cx="4724400" cy="1569097"/>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print(“Hi”)</a:t>
              </a:r>
            </a:p>
            <a:p>
              <a:pPr eaLnBrk="0" hangingPunct="0">
                <a:spcBef>
                  <a:spcPts val="0"/>
                </a:spcBef>
                <a:defRPr/>
              </a:pPr>
              <a:r>
                <a:rPr lang="en-US" sz="2400" dirty="0">
                  <a:effectLst>
                    <a:outerShdw blurRad="38100" dist="38100" dir="2700000" algn="tl">
                      <a:srgbClr val="000000"/>
                    </a:outerShdw>
                  </a:effectLst>
                  <a:cs typeface="+mn-cs"/>
                </a:rPr>
                <a:t>x = </a:t>
              </a:r>
              <a:r>
                <a:rPr lang="en-US" sz="2400" dirty="0" err="1">
                  <a:effectLst>
                    <a:outerShdw blurRad="38100" dist="38100" dir="2700000" algn="tl">
                      <a:srgbClr val="000000"/>
                    </a:outerShdw>
                  </a:effectLst>
                  <a:cs typeface="+mn-cs"/>
                </a:rPr>
                <a:t>x+1</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x&lt;10 )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a:t>
              </a:r>
            </a:p>
          </p:txBody>
        </p:sp>
        <p:sp>
          <p:nvSpPr>
            <p:cNvPr id="9" name="Text Box 4"/>
            <p:cNvSpPr txBox="1">
              <a:spLocks noChangeArrowheads="1"/>
            </p:cNvSpPr>
            <p:nvPr/>
          </p:nvSpPr>
          <p:spPr bwMode="auto">
            <a:xfrm>
              <a:off x="-762000" y="2762471"/>
              <a:ext cx="1447800" cy="1569097"/>
            </a:xfrm>
            <a:prstGeom prst="rect">
              <a:avLst/>
            </a:prstGeom>
            <a:noFill/>
            <a:ln w="38100" cap="sq">
              <a:noFill/>
              <a:miter lim="800000"/>
              <a:headEnd/>
              <a:tailEnd/>
            </a:ln>
            <a:effectLst/>
          </p:spPr>
          <p:txBody>
            <a:bodyPr lIns="274320" rIns="274320">
              <a:spAutoFit/>
            </a:bodyPr>
            <a:lstStyle/>
            <a:p>
              <a:pPr algn="r" eaLnBrk="0" hangingPunct="0">
                <a:spcBef>
                  <a:spcPts val="0"/>
                </a:spcBef>
                <a:defRPr/>
              </a:pPr>
              <a:r>
                <a:rPr lang="en-US" sz="2400" dirty="0">
                  <a:effectLst>
                    <a:outerShdw blurRad="38100" dist="38100" dir="2700000" algn="tl">
                      <a:srgbClr val="000000"/>
                    </a:outerShdw>
                  </a:effectLst>
                  <a:cs typeface="+mn-cs"/>
                </a:rPr>
                <a:t>0:</a:t>
              </a:r>
            </a:p>
            <a:p>
              <a:pPr algn="r" eaLnBrk="0" hangingPunct="0">
                <a:spcBef>
                  <a:spcPts val="0"/>
                </a:spcBef>
                <a:defRPr/>
              </a:pPr>
              <a:r>
                <a:rPr lang="en-US" sz="2400" dirty="0">
                  <a:effectLst>
                    <a:outerShdw blurRad="38100" dist="38100" dir="2700000" algn="tl">
                      <a:srgbClr val="000000"/>
                    </a:outerShdw>
                  </a:effectLst>
                  <a:cs typeface="+mn-cs"/>
                </a:rPr>
                <a:t>1:</a:t>
              </a:r>
            </a:p>
            <a:p>
              <a:pPr algn="r" eaLnBrk="0" hangingPunct="0">
                <a:spcBef>
                  <a:spcPts val="0"/>
                </a:spcBef>
                <a:defRPr/>
              </a:pPr>
              <a:r>
                <a:rPr lang="en-US" sz="2400" dirty="0">
                  <a:effectLst>
                    <a:outerShdw blurRad="38100" dist="38100" dir="2700000" algn="tl">
                      <a:srgbClr val="000000"/>
                    </a:outerShdw>
                  </a:effectLst>
                  <a:cs typeface="+mn-cs"/>
                </a:rPr>
                <a:t>2:</a:t>
              </a:r>
            </a:p>
            <a:p>
              <a:pPr algn="r" eaLnBrk="0" hangingPunct="0">
                <a:spcBef>
                  <a:spcPts val="0"/>
                </a:spcBef>
                <a:defRPr/>
              </a:pPr>
              <a:r>
                <a:rPr lang="en-US" sz="2400" dirty="0">
                  <a:effectLst>
                    <a:outerShdw blurRad="38100" dist="38100" dir="2700000" algn="tl">
                      <a:srgbClr val="000000"/>
                    </a:outerShdw>
                  </a:effectLst>
                  <a:cs typeface="+mn-cs"/>
                </a:rPr>
                <a:t>3:</a:t>
              </a:r>
            </a:p>
          </p:txBody>
        </p:sp>
      </p:grpSp>
      <p:sp>
        <p:nvSpPr>
          <p:cNvPr id="10" name="Text Box 4"/>
          <p:cNvSpPr txBox="1">
            <a:spLocks noChangeArrowheads="1"/>
          </p:cNvSpPr>
          <p:nvPr/>
        </p:nvSpPr>
        <p:spPr bwMode="auto">
          <a:xfrm>
            <a:off x="533400" y="4953000"/>
            <a:ext cx="3581400" cy="12001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Pretty straight forward to replace each loop with a </a:t>
            </a: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a:t>
            </a:r>
          </a:p>
        </p:txBody>
      </p:sp>
      <p:sp>
        <p:nvSpPr>
          <p:cNvPr id="12" name="Text Box 4"/>
          <p:cNvSpPr txBox="1">
            <a:spLocks noChangeArrowheads="1"/>
          </p:cNvSpPr>
          <p:nvPr/>
        </p:nvSpPr>
        <p:spPr bwMode="auto">
          <a:xfrm>
            <a:off x="4724400" y="722313"/>
            <a:ext cx="4724400" cy="830262"/>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Given an arbitrary </a:t>
            </a:r>
          </a:p>
          <a:p>
            <a:pPr algn="ctr" eaLnBrk="0" hangingPunct="0">
              <a:spcBef>
                <a:spcPts val="0"/>
              </a:spcBef>
              <a:defRPr/>
            </a:pPr>
            <a:r>
              <a:rPr lang="en-US" sz="2400" dirty="0">
                <a:effectLst>
                  <a:outerShdw blurRad="38100" dist="38100" dir="2700000" algn="tl">
                    <a:srgbClr val="000000"/>
                  </a:outerShdw>
                </a:effectLst>
                <a:cs typeface="+mn-cs"/>
              </a:rPr>
              <a:t>loop program:</a:t>
            </a:r>
          </a:p>
        </p:txBody>
      </p:sp>
      <p:sp>
        <p:nvSpPr>
          <p:cNvPr id="14" name="Text Box 4"/>
          <p:cNvSpPr txBox="1">
            <a:spLocks noChangeArrowheads="1"/>
          </p:cNvSpPr>
          <p:nvPr/>
        </p:nvSpPr>
        <p:spPr bwMode="auto">
          <a:xfrm>
            <a:off x="4724400" y="2819400"/>
            <a:ext cx="4724400" cy="8302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solidFill>
                  <a:srgbClr val="00FFFF"/>
                </a:solidFill>
                <a:effectLst>
                  <a:outerShdw blurRad="38100" dist="38100" dir="2700000" algn="tl">
                    <a:srgbClr val="000000"/>
                  </a:outerShdw>
                </a:effectLst>
                <a:cs typeface="+mn-cs"/>
              </a:rPr>
              <a:t>for</a:t>
            </a:r>
            <a:r>
              <a:rPr lang="en-US" sz="2400" dirty="0">
                <a:effectLst>
                  <a:outerShdw blurRad="38100" dist="38100" dir="2700000" algn="tl">
                    <a:srgbClr val="000000"/>
                  </a:outerShdw>
                </a:effectLst>
                <a:cs typeface="+mn-cs"/>
              </a:rPr>
              <a:t>( x = 0; x&lt;10; ++x )</a:t>
            </a:r>
          </a:p>
          <a:p>
            <a:pPr eaLnBrk="0" hangingPunct="0">
              <a:spcBef>
                <a:spcPts val="0"/>
              </a:spcBef>
              <a:defRPr/>
            </a:pPr>
            <a:r>
              <a:rPr lang="en-US" sz="2400" dirty="0">
                <a:effectLst>
                  <a:outerShdw blurRad="38100" dist="38100" dir="2700000" algn="tl">
                    <a:srgbClr val="000000"/>
                  </a:outerShdw>
                </a:effectLst>
                <a:cs typeface="+mn-cs"/>
              </a:rPr>
              <a:t>    print(“Hi”)</a:t>
            </a:r>
          </a:p>
        </p:txBody>
      </p:sp>
      <p:pic>
        <p:nvPicPr>
          <p:cNvPr id="26634"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5267325"/>
            <a:ext cx="4545013"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1+#ppt_w/2"/>
                                          </p:val>
                                        </p:tav>
                                        <p:tav tm="100000">
                                          <p:val>
                                            <p:strVal val="#ppt_x"/>
                                          </p:val>
                                        </p:tav>
                                      </p:tavLst>
                                    </p:anim>
                                    <p:anim calcmode="lin" valueType="num">
                                      <p:cBhvr additive="base">
                                        <p:cTn id="14"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303556"/>
                                        </p:tgtEl>
                                        <p:attrNameLst>
                                          <p:attrName>style.visibility</p:attrName>
                                        </p:attrNameLst>
                                      </p:cBhvr>
                                      <p:to>
                                        <p:strVal val="visible"/>
                                      </p:to>
                                    </p:set>
                                    <p:anim calcmode="lin" valueType="num">
                                      <p:cBhvr additive="base">
                                        <p:cTn id="19" dur="500" fill="hold"/>
                                        <p:tgtEl>
                                          <p:spTgt spid="1303556"/>
                                        </p:tgtEl>
                                        <p:attrNameLst>
                                          <p:attrName>ppt_x</p:attrName>
                                        </p:attrNameLst>
                                      </p:cBhvr>
                                      <p:tavLst>
                                        <p:tav tm="0">
                                          <p:val>
                                            <p:strVal val="1+#ppt_w/2"/>
                                          </p:val>
                                        </p:tav>
                                        <p:tav tm="100000">
                                          <p:val>
                                            <p:strVal val="#ppt_x"/>
                                          </p:val>
                                        </p:tav>
                                      </p:tavLst>
                                    </p:anim>
                                    <p:anim calcmode="lin" valueType="num">
                                      <p:cBhvr additive="base">
                                        <p:cTn id="20" dur="500" fill="hold"/>
                                        <p:tgtEl>
                                          <p:spTgt spid="13035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1+#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1+#ppt_w/2"/>
                                          </p:val>
                                        </p:tav>
                                        <p:tav tm="100000">
                                          <p:val>
                                            <p:strVal val="#ppt_x"/>
                                          </p:val>
                                        </p:tav>
                                      </p:tavLst>
                                    </p:anim>
                                    <p:anim calcmode="lin" valueType="num">
                                      <p:cBhvr additive="base">
                                        <p:cTn id="32"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3556" grpId="0"/>
      <p:bldP spid="10" grpId="0"/>
      <p:bldP spid="12" grpId="0"/>
      <p:bldP spid="14"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1AD77940-23AB-4C5A-AA43-6DEFC021D61C}"/>
              </a:ext>
            </a:extLst>
          </p:cNvPr>
          <p:cNvPicPr>
            <a:picLocks noChangeAspect="1"/>
          </p:cNvPicPr>
          <p:nvPr/>
        </p:nvPicPr>
        <p:blipFill>
          <a:blip r:embed="rId2"/>
          <a:stretch>
            <a:fillRect/>
          </a:stretch>
        </p:blipFill>
        <p:spPr>
          <a:xfrm>
            <a:off x="471714" y="6225516"/>
            <a:ext cx="4581525" cy="447675"/>
          </a:xfrm>
          <a:prstGeom prst="rect">
            <a:avLst/>
          </a:prstGeom>
        </p:spPr>
      </p:pic>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6" name="Picture 5">
            <a:extLst>
              <a:ext uri="{FF2B5EF4-FFF2-40B4-BE49-F238E27FC236}">
                <a16:creationId xmlns:a16="http://schemas.microsoft.com/office/drawing/2014/main" id="{7F857264-1C8D-443A-8EBF-EAA4E709925E}"/>
              </a:ext>
            </a:extLst>
          </p:cNvPr>
          <p:cNvPicPr>
            <a:picLocks noChangeAspect="1"/>
          </p:cNvPicPr>
          <p:nvPr/>
        </p:nvPicPr>
        <p:blipFill>
          <a:blip r:embed="rId3"/>
          <a:stretch>
            <a:fillRect/>
          </a:stretch>
        </p:blipFill>
        <p:spPr>
          <a:xfrm>
            <a:off x="457200" y="5664993"/>
            <a:ext cx="7962900" cy="466725"/>
          </a:xfrm>
          <a:prstGeom prst="rect">
            <a:avLst/>
          </a:prstGeom>
        </p:spPr>
      </p:pic>
      <p:sp>
        <p:nvSpPr>
          <p:cNvPr id="13" name="Rectangle 12">
            <a:extLst>
              <a:ext uri="{FF2B5EF4-FFF2-40B4-BE49-F238E27FC236}">
                <a16:creationId xmlns:a16="http://schemas.microsoft.com/office/drawing/2014/main" id="{93808B01-85E0-4B28-A791-B2D80C931AB1}"/>
              </a:ext>
            </a:extLst>
          </p:cNvPr>
          <p:cNvSpPr/>
          <p:nvPr/>
        </p:nvSpPr>
        <p:spPr>
          <a:xfrm>
            <a:off x="3195196" y="6149429"/>
            <a:ext cx="1739900" cy="990600"/>
          </a:xfrm>
          <a:prstGeom prst="rect">
            <a:avLst/>
          </a:prstGeom>
          <a:solidFill>
            <a:srgbClr val="000066"/>
          </a:solidFill>
          <a:ln>
            <a:noFill/>
          </a:ln>
        </p:spPr>
        <p:txBody>
          <a:bodyPr wrap="square" rtlCol="0" anchor="ctr">
            <a:spAutoFit/>
          </a:bodyPr>
          <a:lstStyle/>
          <a:p>
            <a:pPr algn="l"/>
            <a:endParaRPr lang="en-US" sz="2400" dirty="0"/>
          </a:p>
        </p:txBody>
      </p:sp>
      <p:sp>
        <p:nvSpPr>
          <p:cNvPr id="14" name="Rectangle 13">
            <a:extLst>
              <a:ext uri="{FF2B5EF4-FFF2-40B4-BE49-F238E27FC236}">
                <a16:creationId xmlns:a16="http://schemas.microsoft.com/office/drawing/2014/main" id="{C3680EE9-4F12-4307-9E8A-AE074D2C66CE}"/>
              </a:ext>
            </a:extLst>
          </p:cNvPr>
          <p:cNvSpPr/>
          <p:nvPr/>
        </p:nvSpPr>
        <p:spPr>
          <a:xfrm>
            <a:off x="3979683" y="6189911"/>
            <a:ext cx="2433817" cy="990600"/>
          </a:xfrm>
          <a:prstGeom prst="rect">
            <a:avLst/>
          </a:prstGeom>
          <a:solidFill>
            <a:srgbClr val="000066"/>
          </a:solidFill>
          <a:ln>
            <a:noFill/>
          </a:ln>
        </p:spPr>
        <p:txBody>
          <a:bodyPr wrap="square" rtlCol="0" anchor="ctr">
            <a:spAutoFit/>
          </a:bodyPr>
          <a:lstStyle/>
          <a:p>
            <a:pPr algn="l"/>
            <a:endParaRPr lang="en-US" sz="2400" dirty="0"/>
          </a:p>
        </p:txBody>
      </p:sp>
      <p:sp>
        <p:nvSpPr>
          <p:cNvPr id="15" name="Rectangle 14">
            <a:extLst>
              <a:ext uri="{FF2B5EF4-FFF2-40B4-BE49-F238E27FC236}">
                <a16:creationId xmlns:a16="http://schemas.microsoft.com/office/drawing/2014/main" id="{9AADFE2D-29CF-421D-B3A0-B04E4F433680}"/>
              </a:ext>
            </a:extLst>
          </p:cNvPr>
          <p:cNvSpPr/>
          <p:nvPr/>
        </p:nvSpPr>
        <p:spPr>
          <a:xfrm>
            <a:off x="3456691" y="6149429"/>
            <a:ext cx="1739900" cy="990600"/>
          </a:xfrm>
          <a:prstGeom prst="rect">
            <a:avLst/>
          </a:prstGeom>
          <a:solidFill>
            <a:srgbClr val="000066"/>
          </a:solidFill>
          <a:ln>
            <a:noFill/>
          </a:ln>
        </p:spPr>
        <p:txBody>
          <a:bodyPr wrap="square" rtlCol="0" anchor="ctr">
            <a:spAutoFit/>
          </a:bodyPr>
          <a:lstStyle/>
          <a:p>
            <a:pPr algn="l"/>
            <a:endParaRPr lang="en-US" sz="2400" dirty="0"/>
          </a:p>
        </p:txBody>
      </p:sp>
      <p:pic>
        <p:nvPicPr>
          <p:cNvPr id="3" name="Picture 2">
            <a:extLst>
              <a:ext uri="{FF2B5EF4-FFF2-40B4-BE49-F238E27FC236}">
                <a16:creationId xmlns:a16="http://schemas.microsoft.com/office/drawing/2014/main" id="{23F73112-3B07-4420-85B9-570CA905673F}"/>
              </a:ext>
            </a:extLst>
          </p:cNvPr>
          <p:cNvPicPr>
            <a:picLocks noChangeAspect="1"/>
          </p:cNvPicPr>
          <p:nvPr/>
        </p:nvPicPr>
        <p:blipFill>
          <a:blip r:embed="rId4"/>
          <a:stretch>
            <a:fillRect/>
          </a:stretch>
        </p:blipFill>
        <p:spPr>
          <a:xfrm>
            <a:off x="502135" y="475569"/>
            <a:ext cx="7943850" cy="5105400"/>
          </a:xfrm>
          <a:prstGeom prst="rect">
            <a:avLst/>
          </a:prstGeom>
        </p:spPr>
      </p:pic>
      <p:sp>
        <p:nvSpPr>
          <p:cNvPr id="18" name="Rectangle 17">
            <a:extLst>
              <a:ext uri="{FF2B5EF4-FFF2-40B4-BE49-F238E27FC236}">
                <a16:creationId xmlns:a16="http://schemas.microsoft.com/office/drawing/2014/main" id="{EFC53020-C574-433B-8127-EE514C150265}"/>
              </a:ext>
            </a:extLst>
          </p:cNvPr>
          <p:cNvSpPr/>
          <p:nvPr/>
        </p:nvSpPr>
        <p:spPr>
          <a:xfrm>
            <a:off x="414383" y="475569"/>
            <a:ext cx="8227481" cy="914400"/>
          </a:xfrm>
          <a:prstGeom prst="rect">
            <a:avLst/>
          </a:prstGeom>
          <a:solidFill>
            <a:srgbClr val="000066"/>
          </a:solidFill>
          <a:ln>
            <a:noFill/>
          </a:ln>
        </p:spPr>
        <p:txBody>
          <a:bodyPr wrap="square" rtlCol="0" anchor="ctr">
            <a:spAutoFit/>
          </a:bodyPr>
          <a:lstStyle/>
          <a:p>
            <a:pPr algn="l"/>
            <a:endParaRPr lang="en-US" sz="2400" dirty="0"/>
          </a:p>
        </p:txBody>
      </p:sp>
      <p:sp>
        <p:nvSpPr>
          <p:cNvPr id="19" name="Rectangle 18">
            <a:extLst>
              <a:ext uri="{FF2B5EF4-FFF2-40B4-BE49-F238E27FC236}">
                <a16:creationId xmlns:a16="http://schemas.microsoft.com/office/drawing/2014/main" id="{9308064B-7B93-4653-B008-166F0C4FDCB1}"/>
              </a:ext>
            </a:extLst>
          </p:cNvPr>
          <p:cNvSpPr/>
          <p:nvPr/>
        </p:nvSpPr>
        <p:spPr>
          <a:xfrm>
            <a:off x="459013" y="2286000"/>
            <a:ext cx="8157451" cy="3291840"/>
          </a:xfrm>
          <a:prstGeom prst="rect">
            <a:avLst/>
          </a:prstGeom>
          <a:solidFill>
            <a:srgbClr val="000066"/>
          </a:solidFill>
          <a:ln>
            <a:noFill/>
          </a:ln>
        </p:spPr>
        <p:txBody>
          <a:bodyPr wrap="square" rtlCol="0" anchor="ctr">
            <a:spAutoFit/>
          </a:bodyPr>
          <a:lstStyle/>
          <a:p>
            <a:pPr algn="l"/>
            <a:endParaRPr lang="en-US" sz="2400" dirty="0"/>
          </a:p>
        </p:txBody>
      </p:sp>
    </p:spTree>
    <p:extLst>
      <p:ext uri="{BB962C8B-B14F-4D97-AF65-F5344CB8AC3E}">
        <p14:creationId xmlns:p14="http://schemas.microsoft.com/office/powerpoint/2010/main" val="3580218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ppt_x"/>
                                          </p:val>
                                        </p:tav>
                                        <p:tav tm="100000">
                                          <p:val>
                                            <p:strVal val="#ppt_x"/>
                                          </p:val>
                                        </p:tav>
                                      </p:tavLst>
                                    </p:anim>
                                    <p:anim calcmode="lin" valueType="num">
                                      <p:cBhvr additive="base">
                                        <p:cTn id="16" dur="5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13"/>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15"/>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9"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02F9765-4A17-4162-9A00-C8B4468A0338}"/>
              </a:ext>
            </a:extLst>
          </p:cNvPr>
          <p:cNvPicPr>
            <a:picLocks noChangeAspect="1"/>
          </p:cNvPicPr>
          <p:nvPr/>
        </p:nvPicPr>
        <p:blipFill>
          <a:blip r:embed="rId2"/>
          <a:stretch>
            <a:fillRect/>
          </a:stretch>
        </p:blipFill>
        <p:spPr>
          <a:xfrm>
            <a:off x="459013" y="6231186"/>
            <a:ext cx="6162675" cy="476250"/>
          </a:xfrm>
          <a:prstGeom prst="rect">
            <a:avLst/>
          </a:prstGeom>
        </p:spPr>
      </p:pic>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6" name="Picture 5">
            <a:extLst>
              <a:ext uri="{FF2B5EF4-FFF2-40B4-BE49-F238E27FC236}">
                <a16:creationId xmlns:a16="http://schemas.microsoft.com/office/drawing/2014/main" id="{7F857264-1C8D-443A-8EBF-EAA4E709925E}"/>
              </a:ext>
            </a:extLst>
          </p:cNvPr>
          <p:cNvPicPr>
            <a:picLocks noChangeAspect="1"/>
          </p:cNvPicPr>
          <p:nvPr/>
        </p:nvPicPr>
        <p:blipFill>
          <a:blip r:embed="rId3"/>
          <a:stretch>
            <a:fillRect/>
          </a:stretch>
        </p:blipFill>
        <p:spPr>
          <a:xfrm>
            <a:off x="457200" y="5664993"/>
            <a:ext cx="7962900" cy="466725"/>
          </a:xfrm>
          <a:prstGeom prst="rect">
            <a:avLst/>
          </a:prstGeom>
        </p:spPr>
      </p:pic>
      <p:sp>
        <p:nvSpPr>
          <p:cNvPr id="13" name="Rectangle 12">
            <a:extLst>
              <a:ext uri="{FF2B5EF4-FFF2-40B4-BE49-F238E27FC236}">
                <a16:creationId xmlns:a16="http://schemas.microsoft.com/office/drawing/2014/main" id="{93808B01-85E0-4B28-A791-B2D80C931AB1}"/>
              </a:ext>
            </a:extLst>
          </p:cNvPr>
          <p:cNvSpPr/>
          <p:nvPr/>
        </p:nvSpPr>
        <p:spPr>
          <a:xfrm>
            <a:off x="5003800" y="6193376"/>
            <a:ext cx="1739900" cy="990600"/>
          </a:xfrm>
          <a:prstGeom prst="rect">
            <a:avLst/>
          </a:prstGeom>
          <a:solidFill>
            <a:srgbClr val="000066"/>
          </a:solidFill>
          <a:ln>
            <a:noFill/>
          </a:ln>
        </p:spPr>
        <p:txBody>
          <a:bodyPr wrap="square" rtlCol="0" anchor="ctr">
            <a:spAutoFit/>
          </a:bodyPr>
          <a:lstStyle/>
          <a:p>
            <a:pPr algn="l"/>
            <a:endParaRPr lang="en-US" sz="2400" dirty="0"/>
          </a:p>
        </p:txBody>
      </p:sp>
      <p:pic>
        <p:nvPicPr>
          <p:cNvPr id="3" name="Picture 2">
            <a:extLst>
              <a:ext uri="{FF2B5EF4-FFF2-40B4-BE49-F238E27FC236}">
                <a16:creationId xmlns:a16="http://schemas.microsoft.com/office/drawing/2014/main" id="{23F73112-3B07-4420-85B9-570CA905673F}"/>
              </a:ext>
            </a:extLst>
          </p:cNvPr>
          <p:cNvPicPr>
            <a:picLocks noChangeAspect="1"/>
          </p:cNvPicPr>
          <p:nvPr/>
        </p:nvPicPr>
        <p:blipFill>
          <a:blip r:embed="rId4"/>
          <a:stretch>
            <a:fillRect/>
          </a:stretch>
        </p:blipFill>
        <p:spPr>
          <a:xfrm>
            <a:off x="502135" y="475569"/>
            <a:ext cx="7943850" cy="5105400"/>
          </a:xfrm>
          <a:prstGeom prst="rect">
            <a:avLst/>
          </a:prstGeom>
        </p:spPr>
      </p:pic>
      <p:sp>
        <p:nvSpPr>
          <p:cNvPr id="18" name="Rectangle 17">
            <a:extLst>
              <a:ext uri="{FF2B5EF4-FFF2-40B4-BE49-F238E27FC236}">
                <a16:creationId xmlns:a16="http://schemas.microsoft.com/office/drawing/2014/main" id="{EFC53020-C574-433B-8127-EE514C150265}"/>
              </a:ext>
            </a:extLst>
          </p:cNvPr>
          <p:cNvSpPr/>
          <p:nvPr/>
        </p:nvSpPr>
        <p:spPr>
          <a:xfrm>
            <a:off x="414383" y="475569"/>
            <a:ext cx="8227481" cy="914400"/>
          </a:xfrm>
          <a:prstGeom prst="rect">
            <a:avLst/>
          </a:prstGeom>
          <a:solidFill>
            <a:srgbClr val="000066"/>
          </a:solidFill>
          <a:ln>
            <a:noFill/>
          </a:ln>
        </p:spPr>
        <p:txBody>
          <a:bodyPr wrap="square" rtlCol="0" anchor="ctr">
            <a:spAutoFit/>
          </a:bodyPr>
          <a:lstStyle/>
          <a:p>
            <a:pPr algn="l"/>
            <a:endParaRPr lang="en-US" sz="2400" dirty="0"/>
          </a:p>
        </p:txBody>
      </p:sp>
      <p:sp>
        <p:nvSpPr>
          <p:cNvPr id="12" name="Rectangle 11">
            <a:extLst>
              <a:ext uri="{FF2B5EF4-FFF2-40B4-BE49-F238E27FC236}">
                <a16:creationId xmlns:a16="http://schemas.microsoft.com/office/drawing/2014/main" id="{2ADA20E6-A966-437A-9528-113CB9287F29}"/>
              </a:ext>
            </a:extLst>
          </p:cNvPr>
          <p:cNvSpPr/>
          <p:nvPr/>
        </p:nvSpPr>
        <p:spPr>
          <a:xfrm>
            <a:off x="354059" y="1206556"/>
            <a:ext cx="8485141" cy="1142999"/>
          </a:xfrm>
          <a:prstGeom prst="rect">
            <a:avLst/>
          </a:prstGeom>
          <a:solidFill>
            <a:srgbClr val="000066"/>
          </a:solidFill>
          <a:ln>
            <a:noFill/>
          </a:ln>
        </p:spPr>
        <p:txBody>
          <a:bodyPr wrap="square" rtlCol="0" anchor="ctr">
            <a:spAutoFit/>
          </a:bodyPr>
          <a:lstStyle/>
          <a:p>
            <a:pPr algn="l"/>
            <a:endParaRPr lang="en-US" sz="2400" dirty="0"/>
          </a:p>
        </p:txBody>
      </p:sp>
      <p:sp>
        <p:nvSpPr>
          <p:cNvPr id="17" name="Rectangle 16">
            <a:extLst>
              <a:ext uri="{FF2B5EF4-FFF2-40B4-BE49-F238E27FC236}">
                <a16:creationId xmlns:a16="http://schemas.microsoft.com/office/drawing/2014/main" id="{2C2B3937-5D6A-429A-81A7-4E0220FC1549}"/>
              </a:ext>
            </a:extLst>
          </p:cNvPr>
          <p:cNvSpPr/>
          <p:nvPr/>
        </p:nvSpPr>
        <p:spPr>
          <a:xfrm>
            <a:off x="-112243" y="6228442"/>
            <a:ext cx="1739900" cy="990600"/>
          </a:xfrm>
          <a:prstGeom prst="rect">
            <a:avLst/>
          </a:prstGeom>
          <a:solidFill>
            <a:srgbClr val="000066"/>
          </a:solidFill>
          <a:ln>
            <a:noFill/>
          </a:ln>
        </p:spPr>
        <p:txBody>
          <a:bodyPr wrap="square" rtlCol="0" anchor="ctr">
            <a:spAutoFit/>
          </a:bodyPr>
          <a:lstStyle/>
          <a:p>
            <a:pPr algn="l"/>
            <a:endParaRPr lang="en-US" sz="2400" dirty="0"/>
          </a:p>
        </p:txBody>
      </p:sp>
      <p:sp>
        <p:nvSpPr>
          <p:cNvPr id="20" name="Rectangle 19">
            <a:extLst>
              <a:ext uri="{FF2B5EF4-FFF2-40B4-BE49-F238E27FC236}">
                <a16:creationId xmlns:a16="http://schemas.microsoft.com/office/drawing/2014/main" id="{D658C080-89ED-42CD-B565-BFA62C949E92}"/>
              </a:ext>
            </a:extLst>
          </p:cNvPr>
          <p:cNvSpPr/>
          <p:nvPr/>
        </p:nvSpPr>
        <p:spPr>
          <a:xfrm>
            <a:off x="5626100" y="6228442"/>
            <a:ext cx="1739900" cy="990600"/>
          </a:xfrm>
          <a:prstGeom prst="rect">
            <a:avLst/>
          </a:prstGeom>
          <a:solidFill>
            <a:srgbClr val="000066"/>
          </a:solidFill>
          <a:ln>
            <a:noFill/>
          </a:ln>
        </p:spPr>
        <p:txBody>
          <a:bodyPr wrap="square" rtlCol="0" anchor="ctr">
            <a:spAutoFit/>
          </a:bodyPr>
          <a:lstStyle/>
          <a:p>
            <a:pPr algn="l"/>
            <a:endParaRPr lang="en-US" sz="2400" dirty="0"/>
          </a:p>
        </p:txBody>
      </p:sp>
      <p:grpSp>
        <p:nvGrpSpPr>
          <p:cNvPr id="9" name="Group 8">
            <a:extLst>
              <a:ext uri="{FF2B5EF4-FFF2-40B4-BE49-F238E27FC236}">
                <a16:creationId xmlns:a16="http://schemas.microsoft.com/office/drawing/2014/main" id="{C929ED9D-CB1E-4E86-8F07-283FA97EB860}"/>
              </a:ext>
            </a:extLst>
          </p:cNvPr>
          <p:cNvGrpSpPr/>
          <p:nvPr/>
        </p:nvGrpSpPr>
        <p:grpSpPr>
          <a:xfrm>
            <a:off x="469900" y="498691"/>
            <a:ext cx="4914900" cy="1513578"/>
            <a:chOff x="558353" y="498691"/>
            <a:chExt cx="4914900" cy="1513578"/>
          </a:xfrm>
        </p:grpSpPr>
        <p:pic>
          <p:nvPicPr>
            <p:cNvPr id="7" name="Picture 6">
              <a:extLst>
                <a:ext uri="{FF2B5EF4-FFF2-40B4-BE49-F238E27FC236}">
                  <a16:creationId xmlns:a16="http://schemas.microsoft.com/office/drawing/2014/main" id="{A80F6704-9143-4FC6-A6E0-62C886F8D3C5}"/>
                </a:ext>
              </a:extLst>
            </p:cNvPr>
            <p:cNvPicPr>
              <a:picLocks noChangeAspect="1"/>
            </p:cNvPicPr>
            <p:nvPr/>
          </p:nvPicPr>
          <p:blipFill>
            <a:blip r:embed="rId5"/>
            <a:stretch>
              <a:fillRect/>
            </a:stretch>
          </p:blipFill>
          <p:spPr>
            <a:xfrm>
              <a:off x="558353" y="498691"/>
              <a:ext cx="4914900" cy="1190625"/>
            </a:xfrm>
            <a:prstGeom prst="rect">
              <a:avLst/>
            </a:prstGeom>
          </p:spPr>
        </p:pic>
        <p:pic>
          <p:nvPicPr>
            <p:cNvPr id="8" name="Picture 7">
              <a:extLst>
                <a:ext uri="{FF2B5EF4-FFF2-40B4-BE49-F238E27FC236}">
                  <a16:creationId xmlns:a16="http://schemas.microsoft.com/office/drawing/2014/main" id="{0F074FC6-B6E4-4E35-B6E7-D96B43006FFE}"/>
                </a:ext>
              </a:extLst>
            </p:cNvPr>
            <p:cNvPicPr>
              <a:picLocks noChangeAspect="1"/>
            </p:cNvPicPr>
            <p:nvPr/>
          </p:nvPicPr>
          <p:blipFill>
            <a:blip r:embed="rId6"/>
            <a:stretch>
              <a:fillRect/>
            </a:stretch>
          </p:blipFill>
          <p:spPr>
            <a:xfrm>
              <a:off x="558353" y="1669369"/>
              <a:ext cx="2371725" cy="342900"/>
            </a:xfrm>
            <a:prstGeom prst="rect">
              <a:avLst/>
            </a:prstGeom>
          </p:spPr>
        </p:pic>
      </p:grpSp>
      <p:sp>
        <p:nvSpPr>
          <p:cNvPr id="22" name="Rectangle 21">
            <a:extLst>
              <a:ext uri="{FF2B5EF4-FFF2-40B4-BE49-F238E27FC236}">
                <a16:creationId xmlns:a16="http://schemas.microsoft.com/office/drawing/2014/main" id="{44534516-00BB-452B-B401-006C2E60E9B4}"/>
              </a:ext>
            </a:extLst>
          </p:cNvPr>
          <p:cNvSpPr/>
          <p:nvPr/>
        </p:nvSpPr>
        <p:spPr>
          <a:xfrm>
            <a:off x="4686300" y="6172200"/>
            <a:ext cx="1739900" cy="990600"/>
          </a:xfrm>
          <a:prstGeom prst="rect">
            <a:avLst/>
          </a:prstGeom>
          <a:solidFill>
            <a:srgbClr val="000066"/>
          </a:solidFill>
          <a:ln>
            <a:noFill/>
          </a:ln>
        </p:spPr>
        <p:txBody>
          <a:bodyPr wrap="square" rtlCol="0" anchor="ctr">
            <a:spAutoFit/>
          </a:bodyPr>
          <a:lstStyle/>
          <a:p>
            <a:pPr algn="l"/>
            <a:endParaRPr lang="en-US" sz="2400" dirty="0"/>
          </a:p>
        </p:txBody>
      </p:sp>
    </p:spTree>
    <p:extLst>
      <p:ext uri="{BB962C8B-B14F-4D97-AF65-F5344CB8AC3E}">
        <p14:creationId xmlns:p14="http://schemas.microsoft.com/office/powerpoint/2010/main" val="204368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22"/>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13"/>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2" grpId="0" animBg="1"/>
      <p:bldP spid="17" grpId="0" animBg="1"/>
      <p:bldP spid="17" grpId="1" animBg="1"/>
      <p:bldP spid="20" grpId="0" animBg="1"/>
      <p:bldP spid="20" grpId="1" animBg="1"/>
      <p:bldP spid="22" grpId="0" animBg="1"/>
      <p:bldP spid="22" grpId="1"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B5A39FC5-7822-4F3C-8E57-10A8DEB19C00}"/>
              </a:ext>
            </a:extLst>
          </p:cNvPr>
          <p:cNvPicPr>
            <a:picLocks noChangeAspect="1"/>
          </p:cNvPicPr>
          <p:nvPr/>
        </p:nvPicPr>
        <p:blipFill>
          <a:blip r:embed="rId2"/>
          <a:stretch>
            <a:fillRect/>
          </a:stretch>
        </p:blipFill>
        <p:spPr>
          <a:xfrm>
            <a:off x="483992" y="6228896"/>
            <a:ext cx="6457950" cy="523875"/>
          </a:xfrm>
          <a:prstGeom prst="rect">
            <a:avLst/>
          </a:prstGeom>
        </p:spPr>
      </p:pic>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6" name="Picture 5">
            <a:extLst>
              <a:ext uri="{FF2B5EF4-FFF2-40B4-BE49-F238E27FC236}">
                <a16:creationId xmlns:a16="http://schemas.microsoft.com/office/drawing/2014/main" id="{7F857264-1C8D-443A-8EBF-EAA4E709925E}"/>
              </a:ext>
            </a:extLst>
          </p:cNvPr>
          <p:cNvPicPr>
            <a:picLocks noChangeAspect="1"/>
          </p:cNvPicPr>
          <p:nvPr/>
        </p:nvPicPr>
        <p:blipFill>
          <a:blip r:embed="rId3"/>
          <a:stretch>
            <a:fillRect/>
          </a:stretch>
        </p:blipFill>
        <p:spPr>
          <a:xfrm>
            <a:off x="457200" y="5664993"/>
            <a:ext cx="7962900" cy="466725"/>
          </a:xfrm>
          <a:prstGeom prst="rect">
            <a:avLst/>
          </a:prstGeom>
        </p:spPr>
      </p:pic>
      <p:sp>
        <p:nvSpPr>
          <p:cNvPr id="13" name="Rectangle 12">
            <a:extLst>
              <a:ext uri="{FF2B5EF4-FFF2-40B4-BE49-F238E27FC236}">
                <a16:creationId xmlns:a16="http://schemas.microsoft.com/office/drawing/2014/main" id="{93808B01-85E0-4B28-A791-B2D80C931AB1}"/>
              </a:ext>
            </a:extLst>
          </p:cNvPr>
          <p:cNvSpPr/>
          <p:nvPr/>
        </p:nvSpPr>
        <p:spPr>
          <a:xfrm>
            <a:off x="5210628" y="6193376"/>
            <a:ext cx="1739900" cy="990600"/>
          </a:xfrm>
          <a:prstGeom prst="rect">
            <a:avLst/>
          </a:prstGeom>
          <a:solidFill>
            <a:srgbClr val="000066"/>
          </a:solidFill>
          <a:ln>
            <a:noFill/>
          </a:ln>
        </p:spPr>
        <p:txBody>
          <a:bodyPr wrap="square" rtlCol="0" anchor="ctr">
            <a:spAutoFit/>
          </a:bodyPr>
          <a:lstStyle/>
          <a:p>
            <a:pPr algn="l"/>
            <a:endParaRPr lang="en-US" sz="2400" dirty="0"/>
          </a:p>
        </p:txBody>
      </p:sp>
      <p:pic>
        <p:nvPicPr>
          <p:cNvPr id="3" name="Picture 2">
            <a:extLst>
              <a:ext uri="{FF2B5EF4-FFF2-40B4-BE49-F238E27FC236}">
                <a16:creationId xmlns:a16="http://schemas.microsoft.com/office/drawing/2014/main" id="{23F73112-3B07-4420-85B9-570CA905673F}"/>
              </a:ext>
            </a:extLst>
          </p:cNvPr>
          <p:cNvPicPr>
            <a:picLocks noChangeAspect="1"/>
          </p:cNvPicPr>
          <p:nvPr/>
        </p:nvPicPr>
        <p:blipFill>
          <a:blip r:embed="rId4"/>
          <a:stretch>
            <a:fillRect/>
          </a:stretch>
        </p:blipFill>
        <p:spPr>
          <a:xfrm>
            <a:off x="502135" y="475569"/>
            <a:ext cx="7943850" cy="5105400"/>
          </a:xfrm>
          <a:prstGeom prst="rect">
            <a:avLst/>
          </a:prstGeom>
        </p:spPr>
      </p:pic>
      <p:sp>
        <p:nvSpPr>
          <p:cNvPr id="18" name="Rectangle 17">
            <a:extLst>
              <a:ext uri="{FF2B5EF4-FFF2-40B4-BE49-F238E27FC236}">
                <a16:creationId xmlns:a16="http://schemas.microsoft.com/office/drawing/2014/main" id="{EFC53020-C574-433B-8127-EE514C150265}"/>
              </a:ext>
            </a:extLst>
          </p:cNvPr>
          <p:cNvSpPr/>
          <p:nvPr/>
        </p:nvSpPr>
        <p:spPr>
          <a:xfrm>
            <a:off x="414383" y="475569"/>
            <a:ext cx="8227481" cy="914400"/>
          </a:xfrm>
          <a:prstGeom prst="rect">
            <a:avLst/>
          </a:prstGeom>
          <a:solidFill>
            <a:srgbClr val="000066"/>
          </a:solidFill>
          <a:ln>
            <a:noFill/>
          </a:ln>
        </p:spPr>
        <p:txBody>
          <a:bodyPr wrap="square" rtlCol="0" anchor="ctr">
            <a:spAutoFit/>
          </a:bodyPr>
          <a:lstStyle/>
          <a:p>
            <a:pPr algn="l"/>
            <a:endParaRPr lang="en-US" sz="2400" dirty="0"/>
          </a:p>
        </p:txBody>
      </p:sp>
      <p:sp>
        <p:nvSpPr>
          <p:cNvPr id="12" name="Rectangle 11">
            <a:extLst>
              <a:ext uri="{FF2B5EF4-FFF2-40B4-BE49-F238E27FC236}">
                <a16:creationId xmlns:a16="http://schemas.microsoft.com/office/drawing/2014/main" id="{2ADA20E6-A966-437A-9528-113CB9287F29}"/>
              </a:ext>
            </a:extLst>
          </p:cNvPr>
          <p:cNvSpPr/>
          <p:nvPr/>
        </p:nvSpPr>
        <p:spPr>
          <a:xfrm>
            <a:off x="354059" y="1206556"/>
            <a:ext cx="8485141" cy="1142999"/>
          </a:xfrm>
          <a:prstGeom prst="rect">
            <a:avLst/>
          </a:prstGeom>
          <a:solidFill>
            <a:srgbClr val="000066"/>
          </a:solidFill>
          <a:ln>
            <a:noFill/>
          </a:ln>
        </p:spPr>
        <p:txBody>
          <a:bodyPr wrap="square" rtlCol="0" anchor="ctr">
            <a:spAutoFit/>
          </a:bodyPr>
          <a:lstStyle/>
          <a:p>
            <a:pPr algn="l"/>
            <a:endParaRPr lang="en-US" sz="2400" dirty="0"/>
          </a:p>
        </p:txBody>
      </p:sp>
      <p:sp>
        <p:nvSpPr>
          <p:cNvPr id="20" name="Rectangle 19">
            <a:extLst>
              <a:ext uri="{FF2B5EF4-FFF2-40B4-BE49-F238E27FC236}">
                <a16:creationId xmlns:a16="http://schemas.microsoft.com/office/drawing/2014/main" id="{D658C080-89ED-42CD-B565-BFA62C949E92}"/>
              </a:ext>
            </a:extLst>
          </p:cNvPr>
          <p:cNvSpPr/>
          <p:nvPr/>
        </p:nvSpPr>
        <p:spPr>
          <a:xfrm>
            <a:off x="5794830" y="6188528"/>
            <a:ext cx="1739900" cy="990600"/>
          </a:xfrm>
          <a:prstGeom prst="rect">
            <a:avLst/>
          </a:prstGeom>
          <a:solidFill>
            <a:srgbClr val="000066"/>
          </a:solidFill>
          <a:ln>
            <a:noFill/>
          </a:ln>
        </p:spPr>
        <p:txBody>
          <a:bodyPr wrap="square" rtlCol="0" anchor="ctr">
            <a:spAutoFit/>
          </a:bodyPr>
          <a:lstStyle/>
          <a:p>
            <a:pPr algn="l"/>
            <a:endParaRPr lang="en-US" sz="2400" dirty="0"/>
          </a:p>
        </p:txBody>
      </p:sp>
      <p:sp>
        <p:nvSpPr>
          <p:cNvPr id="22" name="Rectangle 21">
            <a:extLst>
              <a:ext uri="{FF2B5EF4-FFF2-40B4-BE49-F238E27FC236}">
                <a16:creationId xmlns:a16="http://schemas.microsoft.com/office/drawing/2014/main" id="{44534516-00BB-452B-B401-006C2E60E9B4}"/>
              </a:ext>
            </a:extLst>
          </p:cNvPr>
          <p:cNvSpPr/>
          <p:nvPr/>
        </p:nvSpPr>
        <p:spPr>
          <a:xfrm>
            <a:off x="4953000" y="6172200"/>
            <a:ext cx="1739900" cy="990600"/>
          </a:xfrm>
          <a:prstGeom prst="rect">
            <a:avLst/>
          </a:prstGeom>
          <a:solidFill>
            <a:srgbClr val="000066"/>
          </a:solidFill>
          <a:ln>
            <a:noFill/>
          </a:ln>
        </p:spPr>
        <p:txBody>
          <a:bodyPr wrap="square" rtlCol="0" anchor="ctr">
            <a:spAutoFit/>
          </a:bodyPr>
          <a:lstStyle/>
          <a:p>
            <a:pPr algn="l"/>
            <a:endParaRPr lang="en-US" sz="2400" dirty="0"/>
          </a:p>
        </p:txBody>
      </p:sp>
      <p:pic>
        <p:nvPicPr>
          <p:cNvPr id="21" name="Picture 20">
            <a:extLst>
              <a:ext uri="{FF2B5EF4-FFF2-40B4-BE49-F238E27FC236}">
                <a16:creationId xmlns:a16="http://schemas.microsoft.com/office/drawing/2014/main" id="{ED89E71E-7874-4518-BCA3-13ECBF4439DF}"/>
              </a:ext>
            </a:extLst>
          </p:cNvPr>
          <p:cNvPicPr>
            <a:picLocks noChangeAspect="1"/>
          </p:cNvPicPr>
          <p:nvPr/>
        </p:nvPicPr>
        <p:blipFill>
          <a:blip r:embed="rId5"/>
          <a:stretch>
            <a:fillRect/>
          </a:stretch>
        </p:blipFill>
        <p:spPr>
          <a:xfrm>
            <a:off x="498506" y="102733"/>
            <a:ext cx="1809750" cy="447675"/>
          </a:xfrm>
          <a:prstGeom prst="rect">
            <a:avLst/>
          </a:prstGeom>
        </p:spPr>
      </p:pic>
    </p:spTree>
    <p:extLst>
      <p:ext uri="{BB962C8B-B14F-4D97-AF65-F5344CB8AC3E}">
        <p14:creationId xmlns:p14="http://schemas.microsoft.com/office/powerpoint/2010/main" val="4190267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fill="hold"/>
                                        <p:tgtEl>
                                          <p:spTgt spid="20"/>
                                        </p:tgtEl>
                                        <p:attrNameLst>
                                          <p:attrName>ppt_x</p:attrName>
                                        </p:attrNameLst>
                                      </p:cBhvr>
                                      <p:tavLst>
                                        <p:tav tm="0">
                                          <p:val>
                                            <p:strVal val="#ppt_x"/>
                                          </p:val>
                                        </p:tav>
                                        <p:tav tm="100000">
                                          <p:val>
                                            <p:strVal val="#ppt_x"/>
                                          </p:val>
                                        </p:tav>
                                      </p:tavLst>
                                    </p:anim>
                                    <p:anim calcmode="lin" valueType="num">
                                      <p:cBhvr additive="base">
                                        <p:cTn id="16" dur="500" fill="hold"/>
                                        <p:tgtEl>
                                          <p:spTgt spid="2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ppt_x"/>
                                          </p:val>
                                        </p:tav>
                                        <p:tav tm="100000">
                                          <p:val>
                                            <p:strVal val="#ppt_x"/>
                                          </p:val>
                                        </p:tav>
                                      </p:tavLst>
                                    </p:anim>
                                    <p:anim calcmode="lin" valueType="num">
                                      <p:cBhvr additive="base">
                                        <p:cTn id="26"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22"/>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13"/>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20" grpId="0" animBg="1"/>
      <p:bldP spid="20" grpId="1" animBg="1"/>
      <p:bldP spid="22" grpId="0" animBg="1"/>
      <p:bldP spid="22" grpId="1"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5" name="Picture 4">
            <a:extLst>
              <a:ext uri="{FF2B5EF4-FFF2-40B4-BE49-F238E27FC236}">
                <a16:creationId xmlns:a16="http://schemas.microsoft.com/office/drawing/2014/main" id="{A3FC4656-3FF9-413B-A8D5-00E0C8ECD221}"/>
              </a:ext>
            </a:extLst>
          </p:cNvPr>
          <p:cNvPicPr>
            <a:picLocks noChangeAspect="1"/>
          </p:cNvPicPr>
          <p:nvPr/>
        </p:nvPicPr>
        <p:blipFill>
          <a:blip r:embed="rId2"/>
          <a:stretch>
            <a:fillRect/>
          </a:stretch>
        </p:blipFill>
        <p:spPr>
          <a:xfrm>
            <a:off x="838200" y="3023342"/>
            <a:ext cx="7162800" cy="1964584"/>
          </a:xfrm>
          <a:prstGeom prst="rect">
            <a:avLst/>
          </a:prstGeom>
        </p:spPr>
      </p:pic>
      <p:sp>
        <p:nvSpPr>
          <p:cNvPr id="14" name="Rectangle 13">
            <a:extLst>
              <a:ext uri="{FF2B5EF4-FFF2-40B4-BE49-F238E27FC236}">
                <a16:creationId xmlns:a16="http://schemas.microsoft.com/office/drawing/2014/main" id="{071BBF10-C0B5-4493-BC9E-9CABE39E9B1B}"/>
              </a:ext>
            </a:extLst>
          </p:cNvPr>
          <p:cNvSpPr/>
          <p:nvPr/>
        </p:nvSpPr>
        <p:spPr>
          <a:xfrm>
            <a:off x="787679" y="1803737"/>
            <a:ext cx="3709670" cy="400110"/>
          </a:xfrm>
          <a:prstGeom prst="rect">
            <a:avLst/>
          </a:prstGeom>
        </p:spPr>
        <p:txBody>
          <a:bodyPr wrap="none">
            <a:spAutoFit/>
          </a:bodyPr>
          <a:lstStyle/>
          <a:p>
            <a:r>
              <a:rPr lang="en-CA" altLang="en-US" sz="2000" dirty="0"/>
              <a:t>Did we finish filling out the table?</a:t>
            </a:r>
            <a:endParaRPr lang="en-US" sz="2000" dirty="0"/>
          </a:p>
        </p:txBody>
      </p:sp>
    </p:spTree>
    <p:extLst>
      <p:ext uri="{BB962C8B-B14F-4D97-AF65-F5344CB8AC3E}">
        <p14:creationId xmlns:p14="http://schemas.microsoft.com/office/powerpoint/2010/main" val="1066988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3" name="Picture 2">
            <a:extLst>
              <a:ext uri="{FF2B5EF4-FFF2-40B4-BE49-F238E27FC236}">
                <a16:creationId xmlns:a16="http://schemas.microsoft.com/office/drawing/2014/main" id="{5501F160-633E-4C00-9822-FE9ECBC3CB18}"/>
              </a:ext>
            </a:extLst>
          </p:cNvPr>
          <p:cNvPicPr>
            <a:picLocks noChangeAspect="1"/>
          </p:cNvPicPr>
          <p:nvPr/>
        </p:nvPicPr>
        <p:blipFill>
          <a:blip r:embed="rId2"/>
          <a:stretch>
            <a:fillRect/>
          </a:stretch>
        </p:blipFill>
        <p:spPr>
          <a:xfrm>
            <a:off x="533400" y="762000"/>
            <a:ext cx="4505325" cy="428625"/>
          </a:xfrm>
          <a:prstGeom prst="rect">
            <a:avLst/>
          </a:prstGeom>
        </p:spPr>
      </p:pic>
      <p:pic>
        <p:nvPicPr>
          <p:cNvPr id="6" name="Picture 5">
            <a:extLst>
              <a:ext uri="{FF2B5EF4-FFF2-40B4-BE49-F238E27FC236}">
                <a16:creationId xmlns:a16="http://schemas.microsoft.com/office/drawing/2014/main" id="{F552583C-442C-4ACA-90DC-A4A5FF3B6B89}"/>
              </a:ext>
            </a:extLst>
          </p:cNvPr>
          <p:cNvPicPr>
            <a:picLocks noChangeAspect="1"/>
          </p:cNvPicPr>
          <p:nvPr/>
        </p:nvPicPr>
        <p:blipFill>
          <a:blip r:embed="rId3"/>
          <a:stretch>
            <a:fillRect/>
          </a:stretch>
        </p:blipFill>
        <p:spPr>
          <a:xfrm>
            <a:off x="0" y="3982118"/>
            <a:ext cx="9144000" cy="481263"/>
          </a:xfrm>
          <a:prstGeom prst="rect">
            <a:avLst/>
          </a:prstGeom>
        </p:spPr>
      </p:pic>
      <p:pic>
        <p:nvPicPr>
          <p:cNvPr id="7" name="Picture 6">
            <a:extLst>
              <a:ext uri="{FF2B5EF4-FFF2-40B4-BE49-F238E27FC236}">
                <a16:creationId xmlns:a16="http://schemas.microsoft.com/office/drawing/2014/main" id="{287AE425-EE5A-41A0-9641-D4CF801AC635}"/>
              </a:ext>
            </a:extLst>
          </p:cNvPr>
          <p:cNvPicPr>
            <a:picLocks noChangeAspect="1"/>
          </p:cNvPicPr>
          <p:nvPr/>
        </p:nvPicPr>
        <p:blipFill>
          <a:blip r:embed="rId4"/>
          <a:stretch>
            <a:fillRect/>
          </a:stretch>
        </p:blipFill>
        <p:spPr>
          <a:xfrm>
            <a:off x="576732" y="1216025"/>
            <a:ext cx="8134350" cy="2628900"/>
          </a:xfrm>
          <a:prstGeom prst="rect">
            <a:avLst/>
          </a:prstGeom>
        </p:spPr>
      </p:pic>
      <p:pic>
        <p:nvPicPr>
          <p:cNvPr id="8" name="Picture 7">
            <a:extLst>
              <a:ext uri="{FF2B5EF4-FFF2-40B4-BE49-F238E27FC236}">
                <a16:creationId xmlns:a16="http://schemas.microsoft.com/office/drawing/2014/main" id="{1F85DFA4-31E8-440A-8D5E-67E1F59BE2A6}"/>
              </a:ext>
            </a:extLst>
          </p:cNvPr>
          <p:cNvPicPr>
            <a:picLocks noChangeAspect="1"/>
          </p:cNvPicPr>
          <p:nvPr/>
        </p:nvPicPr>
        <p:blipFill>
          <a:blip r:embed="rId5"/>
          <a:stretch>
            <a:fillRect/>
          </a:stretch>
        </p:blipFill>
        <p:spPr>
          <a:xfrm>
            <a:off x="0" y="4572000"/>
            <a:ext cx="9144000" cy="635106"/>
          </a:xfrm>
          <a:prstGeom prst="rect">
            <a:avLst/>
          </a:prstGeom>
        </p:spPr>
      </p:pic>
      <p:pic>
        <p:nvPicPr>
          <p:cNvPr id="9" name="Picture 8">
            <a:extLst>
              <a:ext uri="{FF2B5EF4-FFF2-40B4-BE49-F238E27FC236}">
                <a16:creationId xmlns:a16="http://schemas.microsoft.com/office/drawing/2014/main" id="{792539FF-CD8F-4549-A51A-C5CA1D0D4A4C}"/>
              </a:ext>
            </a:extLst>
          </p:cNvPr>
          <p:cNvPicPr>
            <a:picLocks noChangeAspect="1"/>
          </p:cNvPicPr>
          <p:nvPr/>
        </p:nvPicPr>
        <p:blipFill>
          <a:blip r:embed="rId6"/>
          <a:stretch>
            <a:fillRect/>
          </a:stretch>
        </p:blipFill>
        <p:spPr>
          <a:xfrm>
            <a:off x="0" y="5315725"/>
            <a:ext cx="9144000" cy="608000"/>
          </a:xfrm>
          <a:prstGeom prst="rect">
            <a:avLst/>
          </a:prstGeom>
        </p:spPr>
      </p:pic>
    </p:spTree>
    <p:extLst>
      <p:ext uri="{BB962C8B-B14F-4D97-AF65-F5344CB8AC3E}">
        <p14:creationId xmlns:p14="http://schemas.microsoft.com/office/powerpoint/2010/main" val="690836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ppt_x"/>
                                          </p:val>
                                        </p:tav>
                                        <p:tav tm="100000">
                                          <p:val>
                                            <p:strVal val="#ppt_x"/>
                                          </p:val>
                                        </p:tav>
                                      </p:tavLst>
                                    </p:anim>
                                    <p:anim calcmode="lin" valueType="num">
                                      <p:cBhvr additive="base">
                                        <p:cTn id="3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47C32095-BE83-402E-B66A-E5F5AC2DAD08}"/>
              </a:ext>
            </a:extLst>
          </p:cNvPr>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cs typeface="Times New Roman" panose="02020603050405020304" pitchFamily="18" charset="0"/>
              </a:rPr>
              <a:t>Insertion Sort</a:t>
            </a:r>
          </a:p>
        </p:txBody>
      </p:sp>
      <p:sp>
        <p:nvSpPr>
          <p:cNvPr id="4" name="Rectangle 2">
            <a:extLst>
              <a:ext uri="{FF2B5EF4-FFF2-40B4-BE49-F238E27FC236}">
                <a16:creationId xmlns:a16="http://schemas.microsoft.com/office/drawing/2014/main" id="{9FC52352-2B23-4D5F-93CF-602FC742086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5" name="Picture 4">
            <a:extLst>
              <a:ext uri="{FF2B5EF4-FFF2-40B4-BE49-F238E27FC236}">
                <a16:creationId xmlns:a16="http://schemas.microsoft.com/office/drawing/2014/main" id="{C4805A67-DAAA-463C-BEF6-C93EF7DD7457}"/>
              </a:ext>
            </a:extLst>
          </p:cNvPr>
          <p:cNvPicPr>
            <a:picLocks noChangeAspect="1"/>
          </p:cNvPicPr>
          <p:nvPr/>
        </p:nvPicPr>
        <p:blipFill>
          <a:blip r:embed="rId2"/>
          <a:stretch>
            <a:fillRect/>
          </a:stretch>
        </p:blipFill>
        <p:spPr>
          <a:xfrm>
            <a:off x="0" y="919792"/>
            <a:ext cx="9144000" cy="1563012"/>
          </a:xfrm>
          <a:prstGeom prst="rect">
            <a:avLst/>
          </a:prstGeom>
        </p:spPr>
      </p:pic>
      <p:pic>
        <p:nvPicPr>
          <p:cNvPr id="10" name="Picture 9">
            <a:extLst>
              <a:ext uri="{FF2B5EF4-FFF2-40B4-BE49-F238E27FC236}">
                <a16:creationId xmlns:a16="http://schemas.microsoft.com/office/drawing/2014/main" id="{032D5FEC-616D-40E2-9D52-02674733F336}"/>
              </a:ext>
            </a:extLst>
          </p:cNvPr>
          <p:cNvPicPr>
            <a:picLocks noChangeAspect="1"/>
          </p:cNvPicPr>
          <p:nvPr/>
        </p:nvPicPr>
        <p:blipFill>
          <a:blip r:embed="rId3"/>
          <a:stretch>
            <a:fillRect/>
          </a:stretch>
        </p:blipFill>
        <p:spPr>
          <a:xfrm>
            <a:off x="0" y="2578910"/>
            <a:ext cx="9144000" cy="2900300"/>
          </a:xfrm>
          <a:prstGeom prst="rect">
            <a:avLst/>
          </a:prstGeom>
        </p:spPr>
      </p:pic>
    </p:spTree>
    <p:extLst>
      <p:ext uri="{BB962C8B-B14F-4D97-AF65-F5344CB8AC3E}">
        <p14:creationId xmlns:p14="http://schemas.microsoft.com/office/powerpoint/2010/main" val="2526097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a:grpSpLocks/>
          </p:cNvGrpSpPr>
          <p:nvPr/>
        </p:nvGrpSpPr>
        <p:grpSpPr bwMode="auto">
          <a:xfrm>
            <a:off x="228600" y="1676400"/>
            <a:ext cx="8191500" cy="3662363"/>
            <a:chOff x="228600" y="1676400"/>
            <a:chExt cx="8191500" cy="3662363"/>
          </a:xfrm>
        </p:grpSpPr>
        <p:sp>
          <p:nvSpPr>
            <p:cNvPr id="107525"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26"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27"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28"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29"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0"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1"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2"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3"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4"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5"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7536"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07537"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pic>
        <p:nvPicPr>
          <p:cNvPr id="107523"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7524"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Tree>
    <p:extLst>
      <p:ext uri="{BB962C8B-B14F-4D97-AF65-F5344CB8AC3E}">
        <p14:creationId xmlns:p14="http://schemas.microsoft.com/office/powerpoint/2010/main" val="4636860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47"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48"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49"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0"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1"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2"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3"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4"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5"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6"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8557"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08558"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sp>
        <p:nvSpPr>
          <p:cNvPr id="108559" name="Line 16"/>
          <p:cNvSpPr>
            <a:spLocks noChangeShapeType="1"/>
          </p:cNvSpPr>
          <p:nvPr/>
        </p:nvSpPr>
        <p:spPr bwMode="auto">
          <a:xfrm>
            <a:off x="7591425" y="3416300"/>
            <a:ext cx="0" cy="43180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08560" name="Rectangle 17"/>
          <p:cNvSpPr>
            <a:spLocks noChangeArrowheads="1"/>
          </p:cNvSpPr>
          <p:nvPr/>
        </p:nvSpPr>
        <p:spPr bwMode="auto">
          <a:xfrm>
            <a:off x="7315201" y="2230439"/>
            <a:ext cx="578224" cy="1188720"/>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endParaRPr lang="en-CA" altLang="en-US" sz="3000" i="0"/>
          </a:p>
        </p:txBody>
      </p:sp>
      <p:sp>
        <p:nvSpPr>
          <p:cNvPr id="108561" name="Line 18"/>
          <p:cNvSpPr>
            <a:spLocks noChangeShapeType="1"/>
          </p:cNvSpPr>
          <p:nvPr/>
        </p:nvSpPr>
        <p:spPr bwMode="auto">
          <a:xfrm flipH="1">
            <a:off x="7137400" y="1887538"/>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pic>
        <p:nvPicPr>
          <p:cNvPr id="10856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8563"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Tree>
    <p:extLst>
      <p:ext uri="{BB962C8B-B14F-4D97-AF65-F5344CB8AC3E}">
        <p14:creationId xmlns:p14="http://schemas.microsoft.com/office/powerpoint/2010/main" val="379433939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1"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2"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3"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4"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5"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6"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7"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8"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79"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80"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09581"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09582"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09583" name="Group 16"/>
          <p:cNvGrpSpPr>
            <a:grpSpLocks/>
          </p:cNvGrpSpPr>
          <p:nvPr/>
        </p:nvGrpSpPr>
        <p:grpSpPr bwMode="auto">
          <a:xfrm>
            <a:off x="6553200" y="1714500"/>
            <a:ext cx="762000" cy="2133600"/>
            <a:chOff x="4496" y="1080"/>
            <a:chExt cx="480" cy="1344"/>
          </a:xfrm>
        </p:grpSpPr>
        <p:sp>
          <p:nvSpPr>
            <p:cNvPr id="109586"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09587"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09588"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09584"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9585"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Tree>
    <p:extLst>
      <p:ext uri="{BB962C8B-B14F-4D97-AF65-F5344CB8AC3E}">
        <p14:creationId xmlns:p14="http://schemas.microsoft.com/office/powerpoint/2010/main" val="87398419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595"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596"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597"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598"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599"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0"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1"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2"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3"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4"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0605"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0606"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0607" name="Group 16"/>
          <p:cNvGrpSpPr>
            <a:grpSpLocks/>
          </p:cNvGrpSpPr>
          <p:nvPr/>
        </p:nvGrpSpPr>
        <p:grpSpPr bwMode="auto">
          <a:xfrm>
            <a:off x="5943600" y="1714500"/>
            <a:ext cx="762000" cy="2133600"/>
            <a:chOff x="4496" y="1080"/>
            <a:chExt cx="480" cy="1344"/>
          </a:xfrm>
        </p:grpSpPr>
        <p:sp>
          <p:nvSpPr>
            <p:cNvPr id="110610"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0611"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0612"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0608"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0609"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Tree>
    <p:extLst>
      <p:ext uri="{BB962C8B-B14F-4D97-AF65-F5344CB8AC3E}">
        <p14:creationId xmlns:p14="http://schemas.microsoft.com/office/powerpoint/2010/main" val="93737543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4537075" y="619125"/>
            <a:ext cx="4724400" cy="8318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We design a loop program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that simulates it.</a:t>
            </a:r>
          </a:p>
        </p:txBody>
      </p:sp>
      <p:cxnSp>
        <p:nvCxnSpPr>
          <p:cNvPr id="27653" name="Straight Connector 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 name="Group 10"/>
          <p:cNvGrpSpPr>
            <a:grpSpLocks/>
          </p:cNvGrpSpPr>
          <p:nvPr/>
        </p:nvGrpSpPr>
        <p:grpSpPr bwMode="auto">
          <a:xfrm>
            <a:off x="-304800" y="2514600"/>
            <a:ext cx="5943600" cy="2314575"/>
            <a:chOff x="-762000" y="2756118"/>
            <a:chExt cx="5943600" cy="2314114"/>
          </a:xfrm>
        </p:grpSpPr>
        <p:sp>
          <p:nvSpPr>
            <p:cNvPr id="8" name="Text Box 4"/>
            <p:cNvSpPr txBox="1">
              <a:spLocks noChangeArrowheads="1"/>
            </p:cNvSpPr>
            <p:nvPr/>
          </p:nvSpPr>
          <p:spPr bwMode="auto">
            <a:xfrm>
              <a:off x="457200" y="2756118"/>
              <a:ext cx="4724400" cy="230776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18</a:t>
              </a:r>
            </a:p>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a:effectLst>
                    <a:outerShdw blurRad="38100" dist="38100" dir="2700000" algn="tl">
                      <a:srgbClr val="000000"/>
                    </a:outerShdw>
                  </a:effectLst>
                  <a:cs typeface="+mn-cs"/>
                </a:rPr>
                <a:t>halt</a:t>
              </a:r>
            </a:p>
          </p:txBody>
        </p:sp>
        <p:sp>
          <p:nvSpPr>
            <p:cNvPr id="9" name="Text Box 4"/>
            <p:cNvSpPr txBox="1">
              <a:spLocks noChangeArrowheads="1"/>
            </p:cNvSpPr>
            <p:nvPr/>
          </p:nvSpPr>
          <p:spPr bwMode="auto">
            <a:xfrm>
              <a:off x="-762000" y="2762467"/>
              <a:ext cx="1447800" cy="2307765"/>
            </a:xfrm>
            <a:prstGeom prst="rect">
              <a:avLst/>
            </a:prstGeom>
            <a:noFill/>
            <a:ln w="38100" cap="sq">
              <a:noFill/>
              <a:miter lim="800000"/>
              <a:headEnd/>
              <a:tailEnd/>
            </a:ln>
            <a:effectLst/>
          </p:spPr>
          <p:txBody>
            <a:bodyPr lIns="274320" rIns="274320">
              <a:spAutoFit/>
            </a:bodyPr>
            <a:lstStyle/>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11:</a:t>
              </a:r>
            </a:p>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38:</a:t>
              </a:r>
            </a:p>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99:</a:t>
              </a:r>
            </a:p>
          </p:txBody>
        </p:sp>
      </p:grpSp>
      <p:sp>
        <p:nvSpPr>
          <p:cNvPr id="10" name="Text Box 4"/>
          <p:cNvSpPr txBox="1">
            <a:spLocks noChangeArrowheads="1"/>
          </p:cNvSpPr>
          <p:nvPr/>
        </p:nvSpPr>
        <p:spPr bwMode="auto">
          <a:xfrm>
            <a:off x="4876800" y="1543050"/>
            <a:ext cx="4267200" cy="12001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Have one big loop</a:t>
            </a:r>
          </a:p>
          <a:p>
            <a:pPr algn="ctr" eaLnBrk="0" hangingPunct="0">
              <a:spcBef>
                <a:spcPts val="0"/>
              </a:spcBef>
              <a:defRPr/>
            </a:pPr>
            <a:r>
              <a:rPr lang="en-US" sz="2400" dirty="0">
                <a:effectLst>
                  <a:outerShdw blurRad="38100" dist="38100" dir="2700000" algn="tl">
                    <a:srgbClr val="000000"/>
                  </a:outerShdw>
                </a:effectLst>
                <a:cs typeface="+mn-cs"/>
              </a:rPr>
              <a:t>that iterates once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per line of the </a:t>
            </a: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program.</a:t>
            </a:r>
          </a:p>
        </p:txBody>
      </p:sp>
      <p:sp>
        <p:nvSpPr>
          <p:cNvPr id="12" name="Text Box 4"/>
          <p:cNvSpPr txBox="1">
            <a:spLocks noChangeArrowheads="1"/>
          </p:cNvSpPr>
          <p:nvPr/>
        </p:nvSpPr>
        <p:spPr bwMode="auto">
          <a:xfrm>
            <a:off x="-187325" y="601663"/>
            <a:ext cx="4724400" cy="8318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Given an arbitrary </a:t>
            </a:r>
          </a:p>
          <a:p>
            <a:pPr algn="ctr" eaLnBrk="0" hangingPunct="0">
              <a:spcBef>
                <a:spcPts val="0"/>
              </a:spcBef>
              <a:defRPr/>
            </a:pP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program:</a:t>
            </a:r>
          </a:p>
        </p:txBody>
      </p:sp>
      <p:sp>
        <p:nvSpPr>
          <p:cNvPr id="13" name="Text Box 4"/>
          <p:cNvSpPr txBox="1">
            <a:spLocks noChangeArrowheads="1"/>
          </p:cNvSpPr>
          <p:nvPr/>
        </p:nvSpPr>
        <p:spPr bwMode="auto">
          <a:xfrm>
            <a:off x="4724400" y="4984083"/>
            <a:ext cx="4572000" cy="156966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The loop program has a variable </a:t>
            </a:r>
            <a:r>
              <a:rPr lang="en-US" sz="2400" dirty="0">
                <a:solidFill>
                  <a:srgbClr val="00FFFF"/>
                </a:solidFill>
                <a:effectLst>
                  <a:outerShdw blurRad="38100" dist="38100" dir="2700000" algn="tl">
                    <a:srgbClr val="000000"/>
                  </a:outerShdw>
                </a:effectLst>
                <a:cs typeface="+mn-cs"/>
              </a:rPr>
              <a:t>line </a:t>
            </a:r>
            <a:r>
              <a:rPr lang="en-US" sz="2400" dirty="0">
                <a:effectLst>
                  <a:outerShdw blurRad="38100" dist="38100" dir="2700000" algn="tl">
                    <a:srgbClr val="000000"/>
                  </a:outerShdw>
                </a:effectLst>
                <a:cs typeface="+mn-cs"/>
              </a:rPr>
              <a:t>that specifies</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which line of code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the </a:t>
            </a: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program is on.</a:t>
            </a:r>
          </a:p>
        </p:txBody>
      </p:sp>
      <p:pic>
        <p:nvPicPr>
          <p:cNvPr id="1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313" y="5260975"/>
            <a:ext cx="4398962" cy="146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grpSp>
        <p:nvGrpSpPr>
          <p:cNvPr id="3" name="Group 2"/>
          <p:cNvGrpSpPr/>
          <p:nvPr/>
        </p:nvGrpSpPr>
        <p:grpSpPr>
          <a:xfrm>
            <a:off x="4381500" y="3200400"/>
            <a:ext cx="3497016" cy="1066800"/>
            <a:chOff x="4381500" y="3200400"/>
            <a:chExt cx="3497016" cy="1066800"/>
          </a:xfrm>
        </p:grpSpPr>
        <p:sp>
          <p:nvSpPr>
            <p:cNvPr id="16" name="Rectangle 15"/>
            <p:cNvSpPr/>
            <p:nvPr/>
          </p:nvSpPr>
          <p:spPr bwMode="auto">
            <a:xfrm>
              <a:off x="5638800" y="3436202"/>
              <a:ext cx="2239716" cy="461665"/>
            </a:xfrm>
            <a:prstGeom prst="rect">
              <a:avLst/>
            </a:prstGeom>
          </p:spPr>
          <p:txBody>
            <a:bodyPr wrap="none">
              <a:spAutoFit/>
            </a:bodyPr>
            <a:lstStyle/>
            <a:p>
              <a:pPr>
                <a:defRPr/>
              </a:pPr>
              <a:r>
                <a:rPr lang="en-US" sz="2400" dirty="0">
                  <a:effectLst>
                    <a:outerShdw blurRad="38100" dist="38100" dir="2700000" algn="tl">
                      <a:srgbClr val="000000"/>
                    </a:outerShdw>
                  </a:effectLst>
                </a:rPr>
                <a:t>Loop </a:t>
              </a:r>
              <a:r>
                <a:rPr lang="en-US" sz="2400" dirty="0" err="1">
                  <a:effectLst>
                    <a:outerShdw blurRad="38100" dist="38100" dir="2700000" algn="tl">
                      <a:srgbClr val="000000"/>
                    </a:outerShdw>
                  </a:effectLst>
                </a:rPr>
                <a:t>Invariant</a:t>
              </a:r>
              <a:r>
                <a:rPr lang="en-US" sz="2400" baseline="-25000" dirty="0" err="1">
                  <a:effectLst>
                    <a:outerShdw blurRad="38100" dist="38100" dir="2700000" algn="tl">
                      <a:srgbClr val="000000"/>
                    </a:outerShdw>
                  </a:effectLst>
                </a:rPr>
                <a:t>t</a:t>
              </a:r>
              <a:r>
                <a:rPr lang="en-US" sz="2400" dirty="0">
                  <a:effectLst>
                    <a:outerShdw blurRad="38100" dist="38100" dir="2700000" algn="tl">
                      <a:srgbClr val="000000"/>
                    </a:outerShdw>
                  </a:effectLst>
                </a:rPr>
                <a:t>: </a:t>
              </a:r>
            </a:p>
          </p:txBody>
        </p:sp>
        <p:grpSp>
          <p:nvGrpSpPr>
            <p:cNvPr id="18" name="Group 22"/>
            <p:cNvGrpSpPr>
              <a:grpSpLocks/>
            </p:cNvGrpSpPr>
            <p:nvPr/>
          </p:nvGrpSpPr>
          <p:grpSpPr bwMode="auto">
            <a:xfrm>
              <a:off x="4381500" y="3200400"/>
              <a:ext cx="1181100" cy="1066800"/>
              <a:chOff x="1224" y="2539"/>
              <a:chExt cx="2280" cy="1785"/>
            </a:xfrm>
          </p:grpSpPr>
          <p:sp>
            <p:nvSpPr>
              <p:cNvPr id="19"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20" name="Group 24"/>
              <p:cNvGrpSpPr>
                <a:grpSpLocks/>
              </p:cNvGrpSpPr>
              <p:nvPr/>
            </p:nvGrpSpPr>
            <p:grpSpPr bwMode="auto">
              <a:xfrm>
                <a:off x="1584" y="2688"/>
                <a:ext cx="1216" cy="1440"/>
                <a:chOff x="2641" y="1488"/>
                <a:chExt cx="2655" cy="2488"/>
              </a:xfrm>
            </p:grpSpPr>
            <p:grpSp>
              <p:nvGrpSpPr>
                <p:cNvPr id="21" name="Group 25"/>
                <p:cNvGrpSpPr>
                  <a:grpSpLocks/>
                </p:cNvGrpSpPr>
                <p:nvPr/>
              </p:nvGrpSpPr>
              <p:grpSpPr bwMode="auto">
                <a:xfrm>
                  <a:off x="2641" y="1488"/>
                  <a:ext cx="2496" cy="2436"/>
                  <a:chOff x="2641" y="1488"/>
                  <a:chExt cx="2496" cy="2436"/>
                </a:xfrm>
              </p:grpSpPr>
              <p:sp>
                <p:nvSpPr>
                  <p:cNvPr id="26"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22" name="Group 32"/>
                <p:cNvGrpSpPr>
                  <a:grpSpLocks/>
                </p:cNvGrpSpPr>
                <p:nvPr/>
              </p:nvGrpSpPr>
              <p:grpSpPr bwMode="auto">
                <a:xfrm>
                  <a:off x="4864" y="3099"/>
                  <a:ext cx="432" cy="877"/>
                  <a:chOff x="4864" y="3099"/>
                  <a:chExt cx="432" cy="877"/>
                </a:xfrm>
              </p:grpSpPr>
              <p:sp>
                <p:nvSpPr>
                  <p:cNvPr id="23"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sp>
        <p:nvSpPr>
          <p:cNvPr id="36" name="Rectangle 35"/>
          <p:cNvSpPr/>
          <p:nvPr/>
        </p:nvSpPr>
        <p:spPr bwMode="auto">
          <a:xfrm>
            <a:off x="4927444" y="4038600"/>
            <a:ext cx="4144083" cy="830997"/>
          </a:xfrm>
          <a:prstGeom prst="rect">
            <a:avLst/>
          </a:prstGeom>
        </p:spPr>
        <p:txBody>
          <a:bodyPr wrap="none">
            <a:spAutoFit/>
          </a:bodyPr>
          <a:lstStyle/>
          <a:p>
            <a:pPr>
              <a:defRPr/>
            </a:pPr>
            <a:r>
              <a:rPr lang="en-US" sz="2400" dirty="0">
                <a:effectLst>
                  <a:outerShdw blurRad="38100" dist="38100" dir="2700000" algn="tl">
                    <a:srgbClr val="000000"/>
                  </a:outerShdw>
                </a:effectLst>
              </a:rPr>
              <a:t>At each iteration each program </a:t>
            </a:r>
          </a:p>
          <a:p>
            <a:pPr>
              <a:defRPr/>
            </a:pPr>
            <a:r>
              <a:rPr lang="en-US" sz="2400" dirty="0">
                <a:effectLst>
                  <a:outerShdw blurRad="38100" dist="38100" dir="2700000" algn="tl">
                    <a:srgbClr val="000000"/>
                  </a:outerShdw>
                </a:effectLst>
              </a:rPr>
              <a:t>has all the same variable values.</a:t>
            </a:r>
            <a:endParaRPr lang="en-US" sz="2400" dirty="0">
              <a:solidFill>
                <a:schemeClr val="accent2"/>
              </a:solidFill>
              <a:effectLst>
                <a:outerShdw blurRad="38100" dist="38100" dir="2700000" algn="tl">
                  <a:srgbClr val="000000"/>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303556"/>
                                        </p:tgtEl>
                                        <p:attrNameLst>
                                          <p:attrName>style.visibility</p:attrName>
                                        </p:attrNameLst>
                                      </p:cBhvr>
                                      <p:to>
                                        <p:strVal val="visible"/>
                                      </p:to>
                                    </p:set>
                                    <p:anim calcmode="lin" valueType="num">
                                      <p:cBhvr additive="base">
                                        <p:cTn id="25" dur="500" fill="hold"/>
                                        <p:tgtEl>
                                          <p:spTgt spid="1303556"/>
                                        </p:tgtEl>
                                        <p:attrNameLst>
                                          <p:attrName>ppt_x</p:attrName>
                                        </p:attrNameLst>
                                      </p:cBhvr>
                                      <p:tavLst>
                                        <p:tav tm="0">
                                          <p:val>
                                            <p:strVal val="1+#ppt_w/2"/>
                                          </p:val>
                                        </p:tav>
                                        <p:tav tm="100000">
                                          <p:val>
                                            <p:strVal val="#ppt_x"/>
                                          </p:val>
                                        </p:tav>
                                      </p:tavLst>
                                    </p:anim>
                                    <p:anim calcmode="lin" valueType="num">
                                      <p:cBhvr additive="base">
                                        <p:cTn id="26" dur="500" fill="hold"/>
                                        <p:tgtEl>
                                          <p:spTgt spid="130355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1+#ppt_w/2"/>
                                          </p:val>
                                        </p:tav>
                                        <p:tav tm="100000">
                                          <p:val>
                                            <p:strVal val="#ppt_x"/>
                                          </p:val>
                                        </p:tav>
                                      </p:tavLst>
                                    </p:anim>
                                    <p:anim calcmode="lin" valueType="num">
                                      <p:cBhvr additive="base">
                                        <p:cTn id="32"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1+#ppt_w/2"/>
                                          </p:val>
                                        </p:tav>
                                        <p:tav tm="100000">
                                          <p:val>
                                            <p:strVal val="#ppt_x"/>
                                          </p:val>
                                        </p:tav>
                                      </p:tavLst>
                                    </p:anim>
                                    <p:anim calcmode="lin" valueType="num">
                                      <p:cBhvr additive="base">
                                        <p:cTn id="3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6"/>
                                        </p:tgtEl>
                                        <p:attrNameLst>
                                          <p:attrName>style.visibility</p:attrName>
                                        </p:attrNameLst>
                                      </p:cBhvr>
                                      <p:to>
                                        <p:strVal val="visible"/>
                                      </p:to>
                                    </p:set>
                                    <p:anim calcmode="lin" valueType="num">
                                      <p:cBhvr additive="base">
                                        <p:cTn id="43" dur="500" fill="hold"/>
                                        <p:tgtEl>
                                          <p:spTgt spid="36"/>
                                        </p:tgtEl>
                                        <p:attrNameLst>
                                          <p:attrName>ppt_x</p:attrName>
                                        </p:attrNameLst>
                                      </p:cBhvr>
                                      <p:tavLst>
                                        <p:tav tm="0">
                                          <p:val>
                                            <p:strVal val="1+#ppt_w/2"/>
                                          </p:val>
                                        </p:tav>
                                        <p:tav tm="100000">
                                          <p:val>
                                            <p:strVal val="#ppt_x"/>
                                          </p:val>
                                        </p:tav>
                                      </p:tavLst>
                                    </p:anim>
                                    <p:anim calcmode="lin" valueType="num">
                                      <p:cBhvr additive="base">
                                        <p:cTn id="44"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1+#ppt_w/2"/>
                                          </p:val>
                                        </p:tav>
                                        <p:tav tm="100000">
                                          <p:val>
                                            <p:strVal val="#ppt_x"/>
                                          </p:val>
                                        </p:tav>
                                      </p:tavLst>
                                    </p:anim>
                                    <p:anim calcmode="lin" valueType="num">
                                      <p:cBhvr additive="base">
                                        <p:cTn id="50"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3556" grpId="0"/>
      <p:bldP spid="10" grpId="0"/>
      <p:bldP spid="12" grpId="0"/>
      <p:bldP spid="13" grpId="0"/>
      <p:bldP spid="36"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1"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8"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5334000" y="17145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163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21" name="Rectangle 7"/>
          <p:cNvSpPr>
            <a:spLocks noChangeArrowheads="1"/>
          </p:cNvSpPr>
          <p:nvPr/>
        </p:nvSpPr>
        <p:spPr bwMode="auto">
          <a:xfrm>
            <a:off x="685800" y="5218093"/>
            <a:ext cx="476726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Do not worry about </a:t>
            </a:r>
            <a:br>
              <a:rPr lang="en-US" altLang="en-US" sz="2800" dirty="0">
                <a:latin typeface="Times New Roman" pitchFamily="18" charset="0"/>
              </a:rPr>
            </a:br>
            <a:r>
              <a:rPr lang="en-US" altLang="en-US" sz="2800" dirty="0">
                <a:latin typeface="Times New Roman" pitchFamily="18" charset="0"/>
              </a:rPr>
              <a:t>the entire computation.</a:t>
            </a:r>
          </a:p>
        </p:txBody>
      </p:sp>
      <p:grpSp>
        <p:nvGrpSpPr>
          <p:cNvPr id="22" name="Group 21"/>
          <p:cNvGrpSpPr>
            <a:grpSpLocks/>
          </p:cNvGrpSpPr>
          <p:nvPr/>
        </p:nvGrpSpPr>
        <p:grpSpPr bwMode="auto">
          <a:xfrm>
            <a:off x="4724400" y="4953000"/>
            <a:ext cx="2946400" cy="1661319"/>
            <a:chOff x="2743200" y="4024313"/>
            <a:chExt cx="3733800" cy="2514600"/>
          </a:xfrm>
        </p:grpSpPr>
        <p:grpSp>
          <p:nvGrpSpPr>
            <p:cNvPr id="23" name="Group 15"/>
            <p:cNvGrpSpPr>
              <a:grpSpLocks/>
            </p:cNvGrpSpPr>
            <p:nvPr/>
          </p:nvGrpSpPr>
          <p:grpSpPr bwMode="auto">
            <a:xfrm>
              <a:off x="2832100" y="4648200"/>
              <a:ext cx="339725" cy="330200"/>
              <a:chOff x="1784" y="2928"/>
              <a:chExt cx="214" cy="208"/>
            </a:xfrm>
          </p:grpSpPr>
          <p:sp>
            <p:nvSpPr>
              <p:cNvPr id="33" name="Freeform 10"/>
              <p:cNvSpPr>
                <a:spLocks/>
              </p:cNvSpPr>
              <p:nvPr/>
            </p:nvSpPr>
            <p:spPr bwMode="auto">
              <a:xfrm>
                <a:off x="1861" y="3009"/>
                <a:ext cx="72" cy="127"/>
              </a:xfrm>
              <a:custGeom>
                <a:avLst/>
                <a:gdLst>
                  <a:gd name="T0" fmla="*/ 0 w 215"/>
                  <a:gd name="T1" fmla="*/ 0 h 382"/>
                  <a:gd name="T2" fmla="*/ 0 w 215"/>
                  <a:gd name="T3" fmla="*/ 0 h 382"/>
                  <a:gd name="T4" fmla="*/ 0 w 215"/>
                  <a:gd name="T5" fmla="*/ 0 h 382"/>
                  <a:gd name="T6" fmla="*/ 0 w 215"/>
                  <a:gd name="T7" fmla="*/ 0 h 382"/>
                  <a:gd name="T8" fmla="*/ 0 w 215"/>
                  <a:gd name="T9" fmla="*/ 0 h 382"/>
                  <a:gd name="T10" fmla="*/ 0 w 215"/>
                  <a:gd name="T11" fmla="*/ 0 h 382"/>
                  <a:gd name="T12" fmla="*/ 0 w 215"/>
                  <a:gd name="T13" fmla="*/ 0 h 382"/>
                  <a:gd name="T14" fmla="*/ 0 w 215"/>
                  <a:gd name="T15" fmla="*/ 0 h 382"/>
                  <a:gd name="T16" fmla="*/ 0 w 215"/>
                  <a:gd name="T17" fmla="*/ 0 h 382"/>
                  <a:gd name="T18" fmla="*/ 0 w 215"/>
                  <a:gd name="T19" fmla="*/ 0 h 382"/>
                  <a:gd name="T20" fmla="*/ 0 w 215"/>
                  <a:gd name="T21" fmla="*/ 0 h 382"/>
                  <a:gd name="T22" fmla="*/ 0 w 215"/>
                  <a:gd name="T23" fmla="*/ 0 h 382"/>
                  <a:gd name="T24" fmla="*/ 0 w 215"/>
                  <a:gd name="T25" fmla="*/ 0 h 382"/>
                  <a:gd name="T26" fmla="*/ 0 w 215"/>
                  <a:gd name="T27" fmla="*/ 0 h 382"/>
                  <a:gd name="T28" fmla="*/ 0 w 215"/>
                  <a:gd name="T29" fmla="*/ 0 h 382"/>
                  <a:gd name="T30" fmla="*/ 0 w 215"/>
                  <a:gd name="T31" fmla="*/ 0 h 382"/>
                  <a:gd name="T32" fmla="*/ 0 w 215"/>
                  <a:gd name="T33" fmla="*/ 0 h 382"/>
                  <a:gd name="T34" fmla="*/ 0 w 215"/>
                  <a:gd name="T35" fmla="*/ 0 h 382"/>
                  <a:gd name="T36" fmla="*/ 0 w 215"/>
                  <a:gd name="T37" fmla="*/ 0 h 382"/>
                  <a:gd name="T38" fmla="*/ 0 w 215"/>
                  <a:gd name="T39" fmla="*/ 0 h 382"/>
                  <a:gd name="T40" fmla="*/ 0 w 215"/>
                  <a:gd name="T41" fmla="*/ 0 h 3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382"/>
                  <a:gd name="T65" fmla="*/ 215 w 215"/>
                  <a:gd name="T66" fmla="*/ 382 h 3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382">
                    <a:moveTo>
                      <a:pt x="69" y="346"/>
                    </a:moveTo>
                    <a:lnTo>
                      <a:pt x="72" y="284"/>
                    </a:lnTo>
                    <a:lnTo>
                      <a:pt x="57" y="236"/>
                    </a:lnTo>
                    <a:lnTo>
                      <a:pt x="31" y="196"/>
                    </a:lnTo>
                    <a:lnTo>
                      <a:pt x="0" y="134"/>
                    </a:lnTo>
                    <a:lnTo>
                      <a:pt x="3" y="94"/>
                    </a:lnTo>
                    <a:lnTo>
                      <a:pt x="24" y="43"/>
                    </a:lnTo>
                    <a:lnTo>
                      <a:pt x="65" y="10"/>
                    </a:lnTo>
                    <a:lnTo>
                      <a:pt x="101" y="0"/>
                    </a:lnTo>
                    <a:lnTo>
                      <a:pt x="138" y="7"/>
                    </a:lnTo>
                    <a:lnTo>
                      <a:pt x="163" y="21"/>
                    </a:lnTo>
                    <a:lnTo>
                      <a:pt x="196" y="50"/>
                    </a:lnTo>
                    <a:lnTo>
                      <a:pt x="215" y="94"/>
                    </a:lnTo>
                    <a:lnTo>
                      <a:pt x="207" y="138"/>
                    </a:lnTo>
                    <a:lnTo>
                      <a:pt x="182" y="177"/>
                    </a:lnTo>
                    <a:lnTo>
                      <a:pt x="145" y="239"/>
                    </a:lnTo>
                    <a:lnTo>
                      <a:pt x="138" y="284"/>
                    </a:lnTo>
                    <a:lnTo>
                      <a:pt x="141" y="320"/>
                    </a:lnTo>
                    <a:lnTo>
                      <a:pt x="124" y="356"/>
                    </a:lnTo>
                    <a:lnTo>
                      <a:pt x="105" y="382"/>
                    </a:lnTo>
                    <a:lnTo>
                      <a:pt x="69" y="346"/>
                    </a:lnTo>
                    <a:close/>
                  </a:path>
                </a:pathLst>
              </a:custGeom>
              <a:solidFill>
                <a:schemeClr val="tx2"/>
              </a:solidFill>
              <a:ln w="6350">
                <a:solidFill>
                  <a:srgbClr val="000000"/>
                </a:solidFill>
                <a:round/>
                <a:headEnd/>
                <a:tailEnd/>
              </a:ln>
            </p:spPr>
            <p:txBody>
              <a:bodyPr/>
              <a:lstStyle/>
              <a:p>
                <a:endParaRPr lang="en-CA"/>
              </a:p>
            </p:txBody>
          </p:sp>
          <p:sp>
            <p:nvSpPr>
              <p:cNvPr id="34" name="Freeform 11"/>
              <p:cNvSpPr>
                <a:spLocks/>
              </p:cNvSpPr>
              <p:nvPr/>
            </p:nvSpPr>
            <p:spPr bwMode="auto">
              <a:xfrm>
                <a:off x="1784" y="3002"/>
                <a:ext cx="53" cy="25"/>
              </a:xfrm>
              <a:custGeom>
                <a:avLst/>
                <a:gdLst>
                  <a:gd name="T0" fmla="*/ 0 w 157"/>
                  <a:gd name="T1" fmla="*/ 0 h 74"/>
                  <a:gd name="T2" fmla="*/ 0 w 157"/>
                  <a:gd name="T3" fmla="*/ 0 h 74"/>
                  <a:gd name="T4" fmla="*/ 0 w 157"/>
                  <a:gd name="T5" fmla="*/ 0 h 74"/>
                  <a:gd name="T6" fmla="*/ 0 w 157"/>
                  <a:gd name="T7" fmla="*/ 0 h 74"/>
                  <a:gd name="T8" fmla="*/ 0 w 157"/>
                  <a:gd name="T9" fmla="*/ 0 h 74"/>
                  <a:gd name="T10" fmla="*/ 0 w 157"/>
                  <a:gd name="T11" fmla="*/ 0 h 74"/>
                  <a:gd name="T12" fmla="*/ 0 60000 65536"/>
                  <a:gd name="T13" fmla="*/ 0 60000 65536"/>
                  <a:gd name="T14" fmla="*/ 0 60000 65536"/>
                  <a:gd name="T15" fmla="*/ 0 60000 65536"/>
                  <a:gd name="T16" fmla="*/ 0 60000 65536"/>
                  <a:gd name="T17" fmla="*/ 0 60000 65536"/>
                  <a:gd name="T18" fmla="*/ 0 w 157"/>
                  <a:gd name="T19" fmla="*/ 0 h 74"/>
                  <a:gd name="T20" fmla="*/ 157 w 15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57" h="74">
                    <a:moveTo>
                      <a:pt x="157" y="74"/>
                    </a:moveTo>
                    <a:lnTo>
                      <a:pt x="26" y="51"/>
                    </a:lnTo>
                    <a:lnTo>
                      <a:pt x="0" y="25"/>
                    </a:lnTo>
                    <a:lnTo>
                      <a:pt x="10" y="3"/>
                    </a:lnTo>
                    <a:lnTo>
                      <a:pt x="40" y="0"/>
                    </a:lnTo>
                    <a:lnTo>
                      <a:pt x="157" y="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 name="Freeform 12"/>
              <p:cNvSpPr>
                <a:spLocks/>
              </p:cNvSpPr>
              <p:nvPr/>
            </p:nvSpPr>
            <p:spPr bwMode="auto">
              <a:xfrm>
                <a:off x="1837" y="2938"/>
                <a:ext cx="23" cy="41"/>
              </a:xfrm>
              <a:custGeom>
                <a:avLst/>
                <a:gdLst>
                  <a:gd name="T0" fmla="*/ 0 w 69"/>
                  <a:gd name="T1" fmla="*/ 0 h 122"/>
                  <a:gd name="T2" fmla="*/ 0 w 69"/>
                  <a:gd name="T3" fmla="*/ 0 h 122"/>
                  <a:gd name="T4" fmla="*/ 0 w 69"/>
                  <a:gd name="T5" fmla="*/ 0 h 122"/>
                  <a:gd name="T6" fmla="*/ 0 w 69"/>
                  <a:gd name="T7" fmla="*/ 0 h 122"/>
                  <a:gd name="T8" fmla="*/ 0 w 69"/>
                  <a:gd name="T9" fmla="*/ 0 h 122"/>
                  <a:gd name="T10" fmla="*/ 0 w 69"/>
                  <a:gd name="T11" fmla="*/ 0 h 122"/>
                  <a:gd name="T12" fmla="*/ 0 60000 65536"/>
                  <a:gd name="T13" fmla="*/ 0 60000 65536"/>
                  <a:gd name="T14" fmla="*/ 0 60000 65536"/>
                  <a:gd name="T15" fmla="*/ 0 60000 65536"/>
                  <a:gd name="T16" fmla="*/ 0 60000 65536"/>
                  <a:gd name="T17" fmla="*/ 0 60000 65536"/>
                  <a:gd name="T18" fmla="*/ 0 w 69"/>
                  <a:gd name="T19" fmla="*/ 0 h 122"/>
                  <a:gd name="T20" fmla="*/ 69 w 69"/>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69" h="122">
                    <a:moveTo>
                      <a:pt x="69" y="122"/>
                    </a:moveTo>
                    <a:lnTo>
                      <a:pt x="0" y="45"/>
                    </a:lnTo>
                    <a:lnTo>
                      <a:pt x="7" y="12"/>
                    </a:lnTo>
                    <a:lnTo>
                      <a:pt x="41" y="0"/>
                    </a:lnTo>
                    <a:lnTo>
                      <a:pt x="59" y="23"/>
                    </a:lnTo>
                    <a:lnTo>
                      <a:pt x="69"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 name="Freeform 13"/>
              <p:cNvSpPr>
                <a:spLocks/>
              </p:cNvSpPr>
              <p:nvPr/>
            </p:nvSpPr>
            <p:spPr bwMode="auto">
              <a:xfrm>
                <a:off x="1911" y="2928"/>
                <a:ext cx="19" cy="48"/>
              </a:xfrm>
              <a:custGeom>
                <a:avLst/>
                <a:gdLst>
                  <a:gd name="T0" fmla="*/ 0 w 59"/>
                  <a:gd name="T1" fmla="*/ 0 h 145"/>
                  <a:gd name="T2" fmla="*/ 0 w 59"/>
                  <a:gd name="T3" fmla="*/ 0 h 145"/>
                  <a:gd name="T4" fmla="*/ 0 w 59"/>
                  <a:gd name="T5" fmla="*/ 0 h 145"/>
                  <a:gd name="T6" fmla="*/ 0 w 59"/>
                  <a:gd name="T7" fmla="*/ 0 h 145"/>
                  <a:gd name="T8" fmla="*/ 0 w 59"/>
                  <a:gd name="T9" fmla="*/ 0 h 145"/>
                  <a:gd name="T10" fmla="*/ 0 w 59"/>
                  <a:gd name="T11" fmla="*/ 0 h 145"/>
                  <a:gd name="T12" fmla="*/ 0 60000 65536"/>
                  <a:gd name="T13" fmla="*/ 0 60000 65536"/>
                  <a:gd name="T14" fmla="*/ 0 60000 65536"/>
                  <a:gd name="T15" fmla="*/ 0 60000 65536"/>
                  <a:gd name="T16" fmla="*/ 0 60000 65536"/>
                  <a:gd name="T17" fmla="*/ 0 60000 65536"/>
                  <a:gd name="T18" fmla="*/ 0 w 59"/>
                  <a:gd name="T19" fmla="*/ 0 h 145"/>
                  <a:gd name="T20" fmla="*/ 59 w 59"/>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59" h="145">
                    <a:moveTo>
                      <a:pt x="9" y="145"/>
                    </a:moveTo>
                    <a:lnTo>
                      <a:pt x="0" y="37"/>
                    </a:lnTo>
                    <a:lnTo>
                      <a:pt x="32" y="0"/>
                    </a:lnTo>
                    <a:lnTo>
                      <a:pt x="59" y="15"/>
                    </a:lnTo>
                    <a:lnTo>
                      <a:pt x="55" y="44"/>
                    </a:lnTo>
                    <a:lnTo>
                      <a:pt x="9" y="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 name="Freeform 14"/>
              <p:cNvSpPr>
                <a:spLocks/>
              </p:cNvSpPr>
              <p:nvPr/>
            </p:nvSpPr>
            <p:spPr bwMode="auto">
              <a:xfrm>
                <a:off x="1951" y="2965"/>
                <a:ext cx="47" cy="30"/>
              </a:xfrm>
              <a:custGeom>
                <a:avLst/>
                <a:gdLst>
                  <a:gd name="T0" fmla="*/ 0 w 141"/>
                  <a:gd name="T1" fmla="*/ 0 h 91"/>
                  <a:gd name="T2" fmla="*/ 0 w 141"/>
                  <a:gd name="T3" fmla="*/ 0 h 91"/>
                  <a:gd name="T4" fmla="*/ 0 w 141"/>
                  <a:gd name="T5" fmla="*/ 0 h 91"/>
                  <a:gd name="T6" fmla="*/ 0 w 141"/>
                  <a:gd name="T7" fmla="*/ 0 h 91"/>
                  <a:gd name="T8" fmla="*/ 0 w 141"/>
                  <a:gd name="T9" fmla="*/ 0 h 91"/>
                  <a:gd name="T10" fmla="*/ 0 w 141"/>
                  <a:gd name="T11" fmla="*/ 0 h 91"/>
                  <a:gd name="T12" fmla="*/ 0 60000 65536"/>
                  <a:gd name="T13" fmla="*/ 0 60000 65536"/>
                  <a:gd name="T14" fmla="*/ 0 60000 65536"/>
                  <a:gd name="T15" fmla="*/ 0 60000 65536"/>
                  <a:gd name="T16" fmla="*/ 0 60000 65536"/>
                  <a:gd name="T17" fmla="*/ 0 60000 65536"/>
                  <a:gd name="T18" fmla="*/ 0 w 141"/>
                  <a:gd name="T19" fmla="*/ 0 h 91"/>
                  <a:gd name="T20" fmla="*/ 141 w 141"/>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141" h="91">
                    <a:moveTo>
                      <a:pt x="0" y="91"/>
                    </a:moveTo>
                    <a:lnTo>
                      <a:pt x="105" y="0"/>
                    </a:lnTo>
                    <a:lnTo>
                      <a:pt x="141" y="18"/>
                    </a:lnTo>
                    <a:lnTo>
                      <a:pt x="138" y="48"/>
                    </a:lnTo>
                    <a:lnTo>
                      <a:pt x="119" y="62"/>
                    </a:lnTo>
                    <a:lnTo>
                      <a:pt x="0" y="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24" name="Group 22"/>
            <p:cNvGrpSpPr>
              <a:grpSpLocks/>
            </p:cNvGrpSpPr>
            <p:nvPr/>
          </p:nvGrpSpPr>
          <p:grpSpPr bwMode="auto">
            <a:xfrm>
              <a:off x="2743200" y="4759325"/>
              <a:ext cx="622300" cy="1779588"/>
              <a:chOff x="1728" y="2998"/>
              <a:chExt cx="392" cy="1121"/>
            </a:xfrm>
          </p:grpSpPr>
          <p:sp>
            <p:nvSpPr>
              <p:cNvPr id="27" name="Freeform 16"/>
              <p:cNvSpPr>
                <a:spLocks/>
              </p:cNvSpPr>
              <p:nvPr/>
            </p:nvSpPr>
            <p:spPr bwMode="auto">
              <a:xfrm>
                <a:off x="1799" y="3183"/>
                <a:ext cx="196" cy="195"/>
              </a:xfrm>
              <a:custGeom>
                <a:avLst/>
                <a:gdLst>
                  <a:gd name="T0" fmla="*/ 0 w 590"/>
                  <a:gd name="T1" fmla="*/ 0 h 585"/>
                  <a:gd name="T2" fmla="*/ 0 w 590"/>
                  <a:gd name="T3" fmla="*/ 0 h 585"/>
                  <a:gd name="T4" fmla="*/ 0 w 590"/>
                  <a:gd name="T5" fmla="*/ 0 h 585"/>
                  <a:gd name="T6" fmla="*/ 0 w 590"/>
                  <a:gd name="T7" fmla="*/ 0 h 585"/>
                  <a:gd name="T8" fmla="*/ 0 w 590"/>
                  <a:gd name="T9" fmla="*/ 0 h 585"/>
                  <a:gd name="T10" fmla="*/ 0 w 590"/>
                  <a:gd name="T11" fmla="*/ 0 h 585"/>
                  <a:gd name="T12" fmla="*/ 0 w 590"/>
                  <a:gd name="T13" fmla="*/ 0 h 585"/>
                  <a:gd name="T14" fmla="*/ 0 w 590"/>
                  <a:gd name="T15" fmla="*/ 0 h 585"/>
                  <a:gd name="T16" fmla="*/ 0 w 590"/>
                  <a:gd name="T17" fmla="*/ 0 h 585"/>
                  <a:gd name="T18" fmla="*/ 0 w 590"/>
                  <a:gd name="T19" fmla="*/ 0 h 585"/>
                  <a:gd name="T20" fmla="*/ 0 w 590"/>
                  <a:gd name="T21" fmla="*/ 0 h 585"/>
                  <a:gd name="T22" fmla="*/ 0 w 590"/>
                  <a:gd name="T23" fmla="*/ 0 h 585"/>
                  <a:gd name="T24" fmla="*/ 0 w 590"/>
                  <a:gd name="T25" fmla="*/ 0 h 585"/>
                  <a:gd name="T26" fmla="*/ 0 w 590"/>
                  <a:gd name="T27" fmla="*/ 0 h 585"/>
                  <a:gd name="T28" fmla="*/ 0 w 590"/>
                  <a:gd name="T29" fmla="*/ 0 h 585"/>
                  <a:gd name="T30" fmla="*/ 0 w 590"/>
                  <a:gd name="T31" fmla="*/ 0 h 585"/>
                  <a:gd name="T32" fmla="*/ 0 w 590"/>
                  <a:gd name="T33" fmla="*/ 0 h 585"/>
                  <a:gd name="T34" fmla="*/ 0 w 590"/>
                  <a:gd name="T35" fmla="*/ 0 h 585"/>
                  <a:gd name="T36" fmla="*/ 0 w 590"/>
                  <a:gd name="T37" fmla="*/ 0 h 585"/>
                  <a:gd name="T38" fmla="*/ 0 w 590"/>
                  <a:gd name="T39" fmla="*/ 0 h 585"/>
                  <a:gd name="T40" fmla="*/ 0 w 590"/>
                  <a:gd name="T41" fmla="*/ 0 h 585"/>
                  <a:gd name="T42" fmla="*/ 0 w 590"/>
                  <a:gd name="T43" fmla="*/ 0 h 5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90"/>
                  <a:gd name="T67" fmla="*/ 0 h 585"/>
                  <a:gd name="T68" fmla="*/ 590 w 590"/>
                  <a:gd name="T69" fmla="*/ 585 h 58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90" h="585">
                    <a:moveTo>
                      <a:pt x="385" y="169"/>
                    </a:moveTo>
                    <a:lnTo>
                      <a:pt x="313" y="60"/>
                    </a:lnTo>
                    <a:lnTo>
                      <a:pt x="240" y="0"/>
                    </a:lnTo>
                    <a:lnTo>
                      <a:pt x="153" y="0"/>
                    </a:lnTo>
                    <a:lnTo>
                      <a:pt x="58" y="38"/>
                    </a:lnTo>
                    <a:lnTo>
                      <a:pt x="15" y="103"/>
                    </a:lnTo>
                    <a:lnTo>
                      <a:pt x="0" y="191"/>
                    </a:lnTo>
                    <a:lnTo>
                      <a:pt x="15" y="308"/>
                    </a:lnTo>
                    <a:lnTo>
                      <a:pt x="72" y="439"/>
                    </a:lnTo>
                    <a:lnTo>
                      <a:pt x="175" y="528"/>
                    </a:lnTo>
                    <a:lnTo>
                      <a:pt x="254" y="571"/>
                    </a:lnTo>
                    <a:lnTo>
                      <a:pt x="335" y="585"/>
                    </a:lnTo>
                    <a:lnTo>
                      <a:pt x="400" y="564"/>
                    </a:lnTo>
                    <a:lnTo>
                      <a:pt x="436" y="528"/>
                    </a:lnTo>
                    <a:lnTo>
                      <a:pt x="459" y="439"/>
                    </a:lnTo>
                    <a:lnTo>
                      <a:pt x="452" y="337"/>
                    </a:lnTo>
                    <a:lnTo>
                      <a:pt x="429" y="250"/>
                    </a:lnTo>
                    <a:lnTo>
                      <a:pt x="574" y="169"/>
                    </a:lnTo>
                    <a:lnTo>
                      <a:pt x="590" y="133"/>
                    </a:lnTo>
                    <a:lnTo>
                      <a:pt x="574" y="117"/>
                    </a:lnTo>
                    <a:lnTo>
                      <a:pt x="414" y="213"/>
                    </a:lnTo>
                    <a:lnTo>
                      <a:pt x="385" y="16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17"/>
              <p:cNvSpPr>
                <a:spLocks/>
              </p:cNvSpPr>
              <p:nvPr/>
            </p:nvSpPr>
            <p:spPr bwMode="auto">
              <a:xfrm>
                <a:off x="1940" y="2998"/>
                <a:ext cx="175" cy="43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 name="Freeform 18"/>
              <p:cNvSpPr>
                <a:spLocks/>
              </p:cNvSpPr>
              <p:nvPr/>
            </p:nvSpPr>
            <p:spPr bwMode="auto">
              <a:xfrm>
                <a:off x="1728" y="3400"/>
                <a:ext cx="158" cy="263"/>
              </a:xfrm>
              <a:custGeom>
                <a:avLst/>
                <a:gdLst>
                  <a:gd name="T0" fmla="*/ 0 w 475"/>
                  <a:gd name="T1" fmla="*/ 0 h 788"/>
                  <a:gd name="T2" fmla="*/ 0 w 475"/>
                  <a:gd name="T3" fmla="*/ 0 h 788"/>
                  <a:gd name="T4" fmla="*/ 0 w 475"/>
                  <a:gd name="T5" fmla="*/ 0 h 788"/>
                  <a:gd name="T6" fmla="*/ 0 w 475"/>
                  <a:gd name="T7" fmla="*/ 0 h 788"/>
                  <a:gd name="T8" fmla="*/ 0 w 475"/>
                  <a:gd name="T9" fmla="*/ 0 h 788"/>
                  <a:gd name="T10" fmla="*/ 0 w 475"/>
                  <a:gd name="T11" fmla="*/ 0 h 788"/>
                  <a:gd name="T12" fmla="*/ 0 w 475"/>
                  <a:gd name="T13" fmla="*/ 0 h 788"/>
                  <a:gd name="T14" fmla="*/ 0 w 475"/>
                  <a:gd name="T15" fmla="*/ 0 h 788"/>
                  <a:gd name="T16" fmla="*/ 0 w 475"/>
                  <a:gd name="T17" fmla="*/ 0 h 788"/>
                  <a:gd name="T18" fmla="*/ 0 w 475"/>
                  <a:gd name="T19" fmla="*/ 0 h 788"/>
                  <a:gd name="T20" fmla="*/ 0 w 475"/>
                  <a:gd name="T21" fmla="*/ 0 h 788"/>
                  <a:gd name="T22" fmla="*/ 0 w 475"/>
                  <a:gd name="T23" fmla="*/ 0 h 788"/>
                  <a:gd name="T24" fmla="*/ 0 w 475"/>
                  <a:gd name="T25" fmla="*/ 0 h 788"/>
                  <a:gd name="T26" fmla="*/ 0 w 475"/>
                  <a:gd name="T27" fmla="*/ 0 h 788"/>
                  <a:gd name="T28" fmla="*/ 0 w 475"/>
                  <a:gd name="T29" fmla="*/ 0 h 788"/>
                  <a:gd name="T30" fmla="*/ 0 w 475"/>
                  <a:gd name="T31" fmla="*/ 0 h 788"/>
                  <a:gd name="T32" fmla="*/ 0 w 475"/>
                  <a:gd name="T33" fmla="*/ 0 h 788"/>
                  <a:gd name="T34" fmla="*/ 0 w 475"/>
                  <a:gd name="T35" fmla="*/ 0 h 788"/>
                  <a:gd name="T36" fmla="*/ 0 w 475"/>
                  <a:gd name="T37" fmla="*/ 0 h 788"/>
                  <a:gd name="T38" fmla="*/ 0 w 475"/>
                  <a:gd name="T39" fmla="*/ 0 h 788"/>
                  <a:gd name="T40" fmla="*/ 0 w 475"/>
                  <a:gd name="T41" fmla="*/ 0 h 788"/>
                  <a:gd name="T42" fmla="*/ 0 w 475"/>
                  <a:gd name="T43" fmla="*/ 0 h 788"/>
                  <a:gd name="T44" fmla="*/ 0 w 475"/>
                  <a:gd name="T45" fmla="*/ 0 h 788"/>
                  <a:gd name="T46" fmla="*/ 0 w 475"/>
                  <a:gd name="T47" fmla="*/ 0 h 788"/>
                  <a:gd name="T48" fmla="*/ 0 w 475"/>
                  <a:gd name="T49" fmla="*/ 0 h 788"/>
                  <a:gd name="T50" fmla="*/ 0 w 475"/>
                  <a:gd name="T51" fmla="*/ 0 h 788"/>
                  <a:gd name="T52" fmla="*/ 0 w 475"/>
                  <a:gd name="T53" fmla="*/ 0 h 788"/>
                  <a:gd name="T54" fmla="*/ 0 w 475"/>
                  <a:gd name="T55" fmla="*/ 0 h 788"/>
                  <a:gd name="T56" fmla="*/ 0 w 475"/>
                  <a:gd name="T57" fmla="*/ 0 h 788"/>
                  <a:gd name="T58" fmla="*/ 0 w 475"/>
                  <a:gd name="T59" fmla="*/ 0 h 788"/>
                  <a:gd name="T60" fmla="*/ 0 w 475"/>
                  <a:gd name="T61" fmla="*/ 0 h 788"/>
                  <a:gd name="T62" fmla="*/ 0 w 475"/>
                  <a:gd name="T63" fmla="*/ 0 h 788"/>
                  <a:gd name="T64" fmla="*/ 0 w 475"/>
                  <a:gd name="T65" fmla="*/ 0 h 788"/>
                  <a:gd name="T66" fmla="*/ 0 w 475"/>
                  <a:gd name="T67" fmla="*/ 0 h 788"/>
                  <a:gd name="T68" fmla="*/ 0 w 475"/>
                  <a:gd name="T69" fmla="*/ 0 h 788"/>
                  <a:gd name="T70" fmla="*/ 0 w 475"/>
                  <a:gd name="T71" fmla="*/ 0 h 7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5"/>
                  <a:gd name="T109" fmla="*/ 0 h 788"/>
                  <a:gd name="T110" fmla="*/ 475 w 475"/>
                  <a:gd name="T111" fmla="*/ 788 h 78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5" h="788">
                    <a:moveTo>
                      <a:pt x="475" y="21"/>
                    </a:moveTo>
                    <a:lnTo>
                      <a:pt x="423" y="0"/>
                    </a:lnTo>
                    <a:lnTo>
                      <a:pt x="313" y="7"/>
                    </a:lnTo>
                    <a:lnTo>
                      <a:pt x="218" y="81"/>
                    </a:lnTo>
                    <a:lnTo>
                      <a:pt x="79" y="234"/>
                    </a:lnTo>
                    <a:lnTo>
                      <a:pt x="7" y="358"/>
                    </a:lnTo>
                    <a:lnTo>
                      <a:pt x="0" y="401"/>
                    </a:lnTo>
                    <a:lnTo>
                      <a:pt x="36" y="482"/>
                    </a:lnTo>
                    <a:lnTo>
                      <a:pt x="115" y="518"/>
                    </a:lnTo>
                    <a:lnTo>
                      <a:pt x="218" y="562"/>
                    </a:lnTo>
                    <a:lnTo>
                      <a:pt x="299" y="583"/>
                    </a:lnTo>
                    <a:lnTo>
                      <a:pt x="335" y="621"/>
                    </a:lnTo>
                    <a:lnTo>
                      <a:pt x="313" y="671"/>
                    </a:lnTo>
                    <a:lnTo>
                      <a:pt x="255" y="731"/>
                    </a:lnTo>
                    <a:lnTo>
                      <a:pt x="182" y="738"/>
                    </a:lnTo>
                    <a:lnTo>
                      <a:pt x="131" y="715"/>
                    </a:lnTo>
                    <a:lnTo>
                      <a:pt x="101" y="738"/>
                    </a:lnTo>
                    <a:lnTo>
                      <a:pt x="108" y="767"/>
                    </a:lnTo>
                    <a:lnTo>
                      <a:pt x="167" y="788"/>
                    </a:lnTo>
                    <a:lnTo>
                      <a:pt x="255" y="788"/>
                    </a:lnTo>
                    <a:lnTo>
                      <a:pt x="335" y="767"/>
                    </a:lnTo>
                    <a:lnTo>
                      <a:pt x="379" y="738"/>
                    </a:lnTo>
                    <a:lnTo>
                      <a:pt x="408" y="686"/>
                    </a:lnTo>
                    <a:lnTo>
                      <a:pt x="423" y="628"/>
                    </a:lnTo>
                    <a:lnTo>
                      <a:pt x="387" y="576"/>
                    </a:lnTo>
                    <a:lnTo>
                      <a:pt x="299" y="540"/>
                    </a:lnTo>
                    <a:lnTo>
                      <a:pt x="196" y="511"/>
                    </a:lnTo>
                    <a:lnTo>
                      <a:pt x="108" y="460"/>
                    </a:lnTo>
                    <a:lnTo>
                      <a:pt x="87" y="416"/>
                    </a:lnTo>
                    <a:lnTo>
                      <a:pt x="101" y="336"/>
                    </a:lnTo>
                    <a:lnTo>
                      <a:pt x="167" y="234"/>
                    </a:lnTo>
                    <a:lnTo>
                      <a:pt x="248" y="175"/>
                    </a:lnTo>
                    <a:lnTo>
                      <a:pt x="372" y="131"/>
                    </a:lnTo>
                    <a:lnTo>
                      <a:pt x="475" y="110"/>
                    </a:lnTo>
                    <a:lnTo>
                      <a:pt x="475" y="50"/>
                    </a:lnTo>
                    <a:lnTo>
                      <a:pt x="475"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 name="Freeform 19"/>
              <p:cNvSpPr>
                <a:spLocks/>
              </p:cNvSpPr>
              <p:nvPr/>
            </p:nvSpPr>
            <p:spPr bwMode="auto">
              <a:xfrm>
                <a:off x="1857" y="3388"/>
                <a:ext cx="148" cy="324"/>
              </a:xfrm>
              <a:custGeom>
                <a:avLst/>
                <a:gdLst>
                  <a:gd name="T0" fmla="*/ 0 w 444"/>
                  <a:gd name="T1" fmla="*/ 0 h 970"/>
                  <a:gd name="T2" fmla="*/ 0 w 444"/>
                  <a:gd name="T3" fmla="*/ 0 h 970"/>
                  <a:gd name="T4" fmla="*/ 0 w 444"/>
                  <a:gd name="T5" fmla="*/ 0 h 970"/>
                  <a:gd name="T6" fmla="*/ 0 w 444"/>
                  <a:gd name="T7" fmla="*/ 0 h 970"/>
                  <a:gd name="T8" fmla="*/ 0 w 444"/>
                  <a:gd name="T9" fmla="*/ 0 h 970"/>
                  <a:gd name="T10" fmla="*/ 0 w 444"/>
                  <a:gd name="T11" fmla="*/ 0 h 970"/>
                  <a:gd name="T12" fmla="*/ 0 w 444"/>
                  <a:gd name="T13" fmla="*/ 0 h 970"/>
                  <a:gd name="T14" fmla="*/ 0 w 444"/>
                  <a:gd name="T15" fmla="*/ 0 h 970"/>
                  <a:gd name="T16" fmla="*/ 0 w 444"/>
                  <a:gd name="T17" fmla="*/ 0 h 970"/>
                  <a:gd name="T18" fmla="*/ 0 w 444"/>
                  <a:gd name="T19" fmla="*/ 0 h 970"/>
                  <a:gd name="T20" fmla="*/ 0 w 444"/>
                  <a:gd name="T21" fmla="*/ 0 h 970"/>
                  <a:gd name="T22" fmla="*/ 0 w 444"/>
                  <a:gd name="T23" fmla="*/ 0 h 970"/>
                  <a:gd name="T24" fmla="*/ 0 w 444"/>
                  <a:gd name="T25" fmla="*/ 0 h 970"/>
                  <a:gd name="T26" fmla="*/ 0 w 444"/>
                  <a:gd name="T27" fmla="*/ 0 h 970"/>
                  <a:gd name="T28" fmla="*/ 0 w 444"/>
                  <a:gd name="T29" fmla="*/ 0 h 970"/>
                  <a:gd name="T30" fmla="*/ 0 w 444"/>
                  <a:gd name="T31" fmla="*/ 0 h 970"/>
                  <a:gd name="T32" fmla="*/ 0 w 444"/>
                  <a:gd name="T33" fmla="*/ 0 h 970"/>
                  <a:gd name="T34" fmla="*/ 0 w 444"/>
                  <a:gd name="T35" fmla="*/ 0 h 970"/>
                  <a:gd name="T36" fmla="*/ 0 w 444"/>
                  <a:gd name="T37" fmla="*/ 0 h 970"/>
                  <a:gd name="T38" fmla="*/ 0 w 444"/>
                  <a:gd name="T39" fmla="*/ 0 h 970"/>
                  <a:gd name="T40" fmla="*/ 0 w 444"/>
                  <a:gd name="T41" fmla="*/ 0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4"/>
                  <a:gd name="T64" fmla="*/ 0 h 970"/>
                  <a:gd name="T65" fmla="*/ 444 w 4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4" h="970">
                    <a:moveTo>
                      <a:pt x="386" y="306"/>
                    </a:moveTo>
                    <a:lnTo>
                      <a:pt x="342" y="124"/>
                    </a:lnTo>
                    <a:lnTo>
                      <a:pt x="291" y="36"/>
                    </a:lnTo>
                    <a:lnTo>
                      <a:pt x="182" y="0"/>
                    </a:lnTo>
                    <a:lnTo>
                      <a:pt x="72" y="14"/>
                    </a:lnTo>
                    <a:lnTo>
                      <a:pt x="21" y="109"/>
                    </a:lnTo>
                    <a:lnTo>
                      <a:pt x="29" y="226"/>
                    </a:lnTo>
                    <a:lnTo>
                      <a:pt x="57" y="416"/>
                    </a:lnTo>
                    <a:lnTo>
                      <a:pt x="57" y="583"/>
                    </a:lnTo>
                    <a:lnTo>
                      <a:pt x="21" y="729"/>
                    </a:lnTo>
                    <a:lnTo>
                      <a:pt x="0" y="810"/>
                    </a:lnTo>
                    <a:lnTo>
                      <a:pt x="14" y="882"/>
                    </a:lnTo>
                    <a:lnTo>
                      <a:pt x="65" y="920"/>
                    </a:lnTo>
                    <a:lnTo>
                      <a:pt x="131" y="956"/>
                    </a:lnTo>
                    <a:lnTo>
                      <a:pt x="196" y="970"/>
                    </a:lnTo>
                    <a:lnTo>
                      <a:pt x="277" y="970"/>
                    </a:lnTo>
                    <a:lnTo>
                      <a:pt x="372" y="897"/>
                    </a:lnTo>
                    <a:lnTo>
                      <a:pt x="444" y="743"/>
                    </a:lnTo>
                    <a:lnTo>
                      <a:pt x="437" y="605"/>
                    </a:lnTo>
                    <a:lnTo>
                      <a:pt x="394" y="444"/>
                    </a:lnTo>
                    <a:lnTo>
                      <a:pt x="386" y="3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 name="Freeform 20"/>
              <p:cNvSpPr>
                <a:spLocks/>
              </p:cNvSpPr>
              <p:nvPr/>
            </p:nvSpPr>
            <p:spPr bwMode="auto">
              <a:xfrm>
                <a:off x="1813" y="3651"/>
                <a:ext cx="112" cy="468"/>
              </a:xfrm>
              <a:custGeom>
                <a:avLst/>
                <a:gdLst>
                  <a:gd name="T0" fmla="*/ 0 w 338"/>
                  <a:gd name="T1" fmla="*/ 0 h 1403"/>
                  <a:gd name="T2" fmla="*/ 0 w 338"/>
                  <a:gd name="T3" fmla="*/ 0 h 1403"/>
                  <a:gd name="T4" fmla="*/ 0 w 338"/>
                  <a:gd name="T5" fmla="*/ 0 h 1403"/>
                  <a:gd name="T6" fmla="*/ 0 w 338"/>
                  <a:gd name="T7" fmla="*/ 0 h 1403"/>
                  <a:gd name="T8" fmla="*/ 0 w 338"/>
                  <a:gd name="T9" fmla="*/ 0 h 1403"/>
                  <a:gd name="T10" fmla="*/ 0 w 338"/>
                  <a:gd name="T11" fmla="*/ 0 h 1403"/>
                  <a:gd name="T12" fmla="*/ 0 w 338"/>
                  <a:gd name="T13" fmla="*/ 0 h 1403"/>
                  <a:gd name="T14" fmla="*/ 0 w 338"/>
                  <a:gd name="T15" fmla="*/ 0 h 1403"/>
                  <a:gd name="T16" fmla="*/ 0 w 338"/>
                  <a:gd name="T17" fmla="*/ 0 h 1403"/>
                  <a:gd name="T18" fmla="*/ 0 w 338"/>
                  <a:gd name="T19" fmla="*/ 0 h 1403"/>
                  <a:gd name="T20" fmla="*/ 0 w 338"/>
                  <a:gd name="T21" fmla="*/ 0 h 1403"/>
                  <a:gd name="T22" fmla="*/ 0 w 338"/>
                  <a:gd name="T23" fmla="*/ 0 h 1403"/>
                  <a:gd name="T24" fmla="*/ 0 w 338"/>
                  <a:gd name="T25" fmla="*/ 0 h 1403"/>
                  <a:gd name="T26" fmla="*/ 0 w 338"/>
                  <a:gd name="T27" fmla="*/ 0 h 1403"/>
                  <a:gd name="T28" fmla="*/ 0 w 338"/>
                  <a:gd name="T29" fmla="*/ 0 h 1403"/>
                  <a:gd name="T30" fmla="*/ 0 w 338"/>
                  <a:gd name="T31" fmla="*/ 0 h 1403"/>
                  <a:gd name="T32" fmla="*/ 0 w 338"/>
                  <a:gd name="T33" fmla="*/ 0 h 1403"/>
                  <a:gd name="T34" fmla="*/ 0 w 338"/>
                  <a:gd name="T35" fmla="*/ 0 h 1403"/>
                  <a:gd name="T36" fmla="*/ 0 w 338"/>
                  <a:gd name="T37" fmla="*/ 0 h 1403"/>
                  <a:gd name="T38" fmla="*/ 0 w 338"/>
                  <a:gd name="T39" fmla="*/ 0 h 1403"/>
                  <a:gd name="T40" fmla="*/ 0 w 338"/>
                  <a:gd name="T41" fmla="*/ 0 h 1403"/>
                  <a:gd name="T42" fmla="*/ 0 w 338"/>
                  <a:gd name="T43" fmla="*/ 0 h 1403"/>
                  <a:gd name="T44" fmla="*/ 0 w 338"/>
                  <a:gd name="T45" fmla="*/ 0 h 1403"/>
                  <a:gd name="T46" fmla="*/ 0 w 338"/>
                  <a:gd name="T47" fmla="*/ 0 h 1403"/>
                  <a:gd name="T48" fmla="*/ 0 w 338"/>
                  <a:gd name="T49" fmla="*/ 0 h 1403"/>
                  <a:gd name="T50" fmla="*/ 0 w 338"/>
                  <a:gd name="T51" fmla="*/ 0 h 1403"/>
                  <a:gd name="T52" fmla="*/ 0 w 338"/>
                  <a:gd name="T53" fmla="*/ 0 h 1403"/>
                  <a:gd name="T54" fmla="*/ 0 w 338"/>
                  <a:gd name="T55" fmla="*/ 0 h 1403"/>
                  <a:gd name="T56" fmla="*/ 0 w 338"/>
                  <a:gd name="T57" fmla="*/ 0 h 14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8"/>
                  <a:gd name="T88" fmla="*/ 0 h 1403"/>
                  <a:gd name="T89" fmla="*/ 338 w 338"/>
                  <a:gd name="T90" fmla="*/ 1403 h 14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8" h="1403">
                    <a:moveTo>
                      <a:pt x="322" y="22"/>
                    </a:moveTo>
                    <a:lnTo>
                      <a:pt x="235" y="0"/>
                    </a:lnTo>
                    <a:lnTo>
                      <a:pt x="183" y="22"/>
                    </a:lnTo>
                    <a:lnTo>
                      <a:pt x="162" y="94"/>
                    </a:lnTo>
                    <a:lnTo>
                      <a:pt x="183" y="496"/>
                    </a:lnTo>
                    <a:lnTo>
                      <a:pt x="183" y="591"/>
                    </a:lnTo>
                    <a:lnTo>
                      <a:pt x="154" y="767"/>
                    </a:lnTo>
                    <a:lnTo>
                      <a:pt x="147" y="971"/>
                    </a:lnTo>
                    <a:lnTo>
                      <a:pt x="162" y="1073"/>
                    </a:lnTo>
                    <a:lnTo>
                      <a:pt x="147" y="1131"/>
                    </a:lnTo>
                    <a:lnTo>
                      <a:pt x="45" y="1219"/>
                    </a:lnTo>
                    <a:lnTo>
                      <a:pt x="0" y="1329"/>
                    </a:lnTo>
                    <a:lnTo>
                      <a:pt x="9" y="1365"/>
                    </a:lnTo>
                    <a:lnTo>
                      <a:pt x="88" y="1403"/>
                    </a:lnTo>
                    <a:lnTo>
                      <a:pt x="110" y="1387"/>
                    </a:lnTo>
                    <a:lnTo>
                      <a:pt x="118" y="1322"/>
                    </a:lnTo>
                    <a:lnTo>
                      <a:pt x="140" y="1226"/>
                    </a:lnTo>
                    <a:lnTo>
                      <a:pt x="176" y="1183"/>
                    </a:lnTo>
                    <a:lnTo>
                      <a:pt x="219" y="1154"/>
                    </a:lnTo>
                    <a:lnTo>
                      <a:pt x="257" y="1117"/>
                    </a:lnTo>
                    <a:lnTo>
                      <a:pt x="264" y="1088"/>
                    </a:lnTo>
                    <a:lnTo>
                      <a:pt x="242" y="1052"/>
                    </a:lnTo>
                    <a:lnTo>
                      <a:pt x="219" y="1030"/>
                    </a:lnTo>
                    <a:lnTo>
                      <a:pt x="205" y="942"/>
                    </a:lnTo>
                    <a:lnTo>
                      <a:pt x="219" y="758"/>
                    </a:lnTo>
                    <a:lnTo>
                      <a:pt x="271" y="548"/>
                    </a:lnTo>
                    <a:lnTo>
                      <a:pt x="322" y="379"/>
                    </a:lnTo>
                    <a:lnTo>
                      <a:pt x="338" y="175"/>
                    </a:lnTo>
                    <a:lnTo>
                      <a:pt x="322"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 name="Freeform 21"/>
              <p:cNvSpPr>
                <a:spLocks/>
              </p:cNvSpPr>
              <p:nvPr/>
            </p:nvSpPr>
            <p:spPr bwMode="auto">
              <a:xfrm>
                <a:off x="1935" y="3651"/>
                <a:ext cx="185" cy="394"/>
              </a:xfrm>
              <a:custGeom>
                <a:avLst/>
                <a:gdLst>
                  <a:gd name="T0" fmla="*/ 0 w 555"/>
                  <a:gd name="T1" fmla="*/ 0 h 1183"/>
                  <a:gd name="T2" fmla="*/ 0 w 555"/>
                  <a:gd name="T3" fmla="*/ 0 h 1183"/>
                  <a:gd name="T4" fmla="*/ 0 w 555"/>
                  <a:gd name="T5" fmla="*/ 0 h 1183"/>
                  <a:gd name="T6" fmla="*/ 0 w 555"/>
                  <a:gd name="T7" fmla="*/ 0 h 1183"/>
                  <a:gd name="T8" fmla="*/ 0 w 555"/>
                  <a:gd name="T9" fmla="*/ 0 h 1183"/>
                  <a:gd name="T10" fmla="*/ 0 w 555"/>
                  <a:gd name="T11" fmla="*/ 0 h 1183"/>
                  <a:gd name="T12" fmla="*/ 0 w 555"/>
                  <a:gd name="T13" fmla="*/ 0 h 1183"/>
                  <a:gd name="T14" fmla="*/ 0 w 555"/>
                  <a:gd name="T15" fmla="*/ 0 h 1183"/>
                  <a:gd name="T16" fmla="*/ 0 w 555"/>
                  <a:gd name="T17" fmla="*/ 0 h 1183"/>
                  <a:gd name="T18" fmla="*/ 0 w 555"/>
                  <a:gd name="T19" fmla="*/ 0 h 1183"/>
                  <a:gd name="T20" fmla="*/ 0 w 555"/>
                  <a:gd name="T21" fmla="*/ 0 h 1183"/>
                  <a:gd name="T22" fmla="*/ 0 w 555"/>
                  <a:gd name="T23" fmla="*/ 0 h 1183"/>
                  <a:gd name="T24" fmla="*/ 0 w 555"/>
                  <a:gd name="T25" fmla="*/ 0 h 1183"/>
                  <a:gd name="T26" fmla="*/ 0 w 555"/>
                  <a:gd name="T27" fmla="*/ 0 h 1183"/>
                  <a:gd name="T28" fmla="*/ 0 w 555"/>
                  <a:gd name="T29" fmla="*/ 0 h 1183"/>
                  <a:gd name="T30" fmla="*/ 0 w 555"/>
                  <a:gd name="T31" fmla="*/ 0 h 1183"/>
                  <a:gd name="T32" fmla="*/ 0 w 555"/>
                  <a:gd name="T33" fmla="*/ 0 h 1183"/>
                  <a:gd name="T34" fmla="*/ 0 w 555"/>
                  <a:gd name="T35" fmla="*/ 0 h 1183"/>
                  <a:gd name="T36" fmla="*/ 0 w 555"/>
                  <a:gd name="T37" fmla="*/ 0 h 1183"/>
                  <a:gd name="T38" fmla="*/ 0 w 555"/>
                  <a:gd name="T39" fmla="*/ 0 h 1183"/>
                  <a:gd name="T40" fmla="*/ 0 w 555"/>
                  <a:gd name="T41" fmla="*/ 0 h 1183"/>
                  <a:gd name="T42" fmla="*/ 0 w 555"/>
                  <a:gd name="T43" fmla="*/ 0 h 1183"/>
                  <a:gd name="T44" fmla="*/ 0 w 555"/>
                  <a:gd name="T45" fmla="*/ 0 h 1183"/>
                  <a:gd name="T46" fmla="*/ 0 w 555"/>
                  <a:gd name="T47" fmla="*/ 0 h 1183"/>
                  <a:gd name="T48" fmla="*/ 0 w 555"/>
                  <a:gd name="T49" fmla="*/ 0 h 1183"/>
                  <a:gd name="T50" fmla="*/ 0 w 555"/>
                  <a:gd name="T51" fmla="*/ 0 h 1183"/>
                  <a:gd name="T52" fmla="*/ 0 w 555"/>
                  <a:gd name="T53" fmla="*/ 0 h 1183"/>
                  <a:gd name="T54" fmla="*/ 0 w 555"/>
                  <a:gd name="T55" fmla="*/ 0 h 1183"/>
                  <a:gd name="T56" fmla="*/ 0 w 555"/>
                  <a:gd name="T57" fmla="*/ 0 h 1183"/>
                  <a:gd name="T58" fmla="*/ 0 w 555"/>
                  <a:gd name="T59" fmla="*/ 0 h 1183"/>
                  <a:gd name="T60" fmla="*/ 0 w 555"/>
                  <a:gd name="T61" fmla="*/ 0 h 1183"/>
                  <a:gd name="T62" fmla="*/ 0 w 555"/>
                  <a:gd name="T63" fmla="*/ 0 h 11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55"/>
                  <a:gd name="T97" fmla="*/ 0 h 1183"/>
                  <a:gd name="T98" fmla="*/ 555 w 555"/>
                  <a:gd name="T99" fmla="*/ 1183 h 11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55" h="1183">
                    <a:moveTo>
                      <a:pt x="182" y="175"/>
                    </a:moveTo>
                    <a:lnTo>
                      <a:pt x="168" y="58"/>
                    </a:lnTo>
                    <a:lnTo>
                      <a:pt x="103" y="0"/>
                    </a:lnTo>
                    <a:lnTo>
                      <a:pt x="8" y="7"/>
                    </a:lnTo>
                    <a:lnTo>
                      <a:pt x="0" y="58"/>
                    </a:lnTo>
                    <a:lnTo>
                      <a:pt x="8" y="168"/>
                    </a:lnTo>
                    <a:lnTo>
                      <a:pt x="58" y="335"/>
                    </a:lnTo>
                    <a:lnTo>
                      <a:pt x="96" y="459"/>
                    </a:lnTo>
                    <a:lnTo>
                      <a:pt x="139" y="627"/>
                    </a:lnTo>
                    <a:lnTo>
                      <a:pt x="153" y="773"/>
                    </a:lnTo>
                    <a:lnTo>
                      <a:pt x="153" y="890"/>
                    </a:lnTo>
                    <a:lnTo>
                      <a:pt x="132" y="978"/>
                    </a:lnTo>
                    <a:lnTo>
                      <a:pt x="110" y="1007"/>
                    </a:lnTo>
                    <a:lnTo>
                      <a:pt x="110" y="1036"/>
                    </a:lnTo>
                    <a:lnTo>
                      <a:pt x="139" y="1080"/>
                    </a:lnTo>
                    <a:lnTo>
                      <a:pt x="189" y="1095"/>
                    </a:lnTo>
                    <a:lnTo>
                      <a:pt x="270" y="1095"/>
                    </a:lnTo>
                    <a:lnTo>
                      <a:pt x="416" y="1131"/>
                    </a:lnTo>
                    <a:lnTo>
                      <a:pt x="459" y="1183"/>
                    </a:lnTo>
                    <a:lnTo>
                      <a:pt x="526" y="1153"/>
                    </a:lnTo>
                    <a:lnTo>
                      <a:pt x="555" y="1080"/>
                    </a:lnTo>
                    <a:lnTo>
                      <a:pt x="526" y="1052"/>
                    </a:lnTo>
                    <a:lnTo>
                      <a:pt x="402" y="1036"/>
                    </a:lnTo>
                    <a:lnTo>
                      <a:pt x="263" y="1036"/>
                    </a:lnTo>
                    <a:lnTo>
                      <a:pt x="204" y="1029"/>
                    </a:lnTo>
                    <a:lnTo>
                      <a:pt x="189" y="985"/>
                    </a:lnTo>
                    <a:lnTo>
                      <a:pt x="204" y="904"/>
                    </a:lnTo>
                    <a:lnTo>
                      <a:pt x="213" y="766"/>
                    </a:lnTo>
                    <a:lnTo>
                      <a:pt x="197" y="613"/>
                    </a:lnTo>
                    <a:lnTo>
                      <a:pt x="175" y="409"/>
                    </a:lnTo>
                    <a:lnTo>
                      <a:pt x="182" y="233"/>
                    </a:lnTo>
                    <a:lnTo>
                      <a:pt x="182" y="17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pic>
          <p:nvPicPr>
            <p:cNvPr id="25" name="Picture 20" descr="C:\Users\Jeff\Documents\154512_10150923856771030_83636976029_9805650_440571230_n.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8600" y="4024313"/>
              <a:ext cx="2438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66"/>
            <p:cNvSpPr>
              <a:spLocks noChangeArrowheads="1"/>
            </p:cNvSpPr>
            <p:nvPr/>
          </p:nvSpPr>
          <p:spPr bwMode="auto">
            <a:xfrm>
              <a:off x="4374851" y="5595813"/>
              <a:ext cx="794875" cy="559027"/>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1800" dirty="0">
                  <a:latin typeface="Tempus Sans ITC" pitchFamily="82" charset="0"/>
                </a:rPr>
                <a:t>next</a:t>
              </a:r>
              <a:endParaRPr lang="en-CA" altLang="en-US" sz="1800" dirty="0">
                <a:latin typeface="Tempus Sans ITC" pitchFamily="82" charset="0"/>
              </a:endParaRPr>
            </a:p>
          </p:txBody>
        </p:sp>
      </p:grpSp>
      <p:sp>
        <p:nvSpPr>
          <p:cNvPr id="38" name="Rectangle 7"/>
          <p:cNvSpPr>
            <a:spLocks noChangeArrowheads="1"/>
          </p:cNvSpPr>
          <p:nvPr/>
        </p:nvSpPr>
        <p:spPr bwMode="auto">
          <a:xfrm>
            <a:off x="762000" y="4658380"/>
            <a:ext cx="47672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dirty="0">
                <a:latin typeface="Times New Roman" pitchFamily="18" charset="0"/>
              </a:rPr>
              <a:t>Algorithm?</a:t>
            </a:r>
          </a:p>
        </p:txBody>
      </p:sp>
    </p:spTree>
    <p:extLst>
      <p:ext uri="{BB962C8B-B14F-4D97-AF65-F5344CB8AC3E}">
        <p14:creationId xmlns:p14="http://schemas.microsoft.com/office/powerpoint/2010/main" val="1947433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ppt_x"/>
                                          </p:val>
                                        </p:tav>
                                        <p:tav tm="100000">
                                          <p:val>
                                            <p:strVal val="#ppt_x"/>
                                          </p:val>
                                        </p:tav>
                                      </p:tavLst>
                                    </p:anim>
                                    <p:anim calcmode="lin" valueType="num">
                                      <p:cBhvr additive="base">
                                        <p:cTn id="8"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ppt_x"/>
                                          </p:val>
                                        </p:tav>
                                        <p:tav tm="100000">
                                          <p:val>
                                            <p:strVal val="#ppt_x"/>
                                          </p:val>
                                        </p:tav>
                                      </p:tavLst>
                                    </p:anim>
                                    <p:anim calcmode="lin" valueType="num">
                                      <p:cBhvr additive="base">
                                        <p:cTn id="14" dur="500" fill="hold"/>
                                        <p:tgtEl>
                                          <p:spTgt spid="2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38"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1"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8"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5334000" y="17145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163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grpSp>
        <p:nvGrpSpPr>
          <p:cNvPr id="39" name="Group 38"/>
          <p:cNvGrpSpPr>
            <a:grpSpLocks/>
          </p:cNvGrpSpPr>
          <p:nvPr/>
        </p:nvGrpSpPr>
        <p:grpSpPr bwMode="auto">
          <a:xfrm>
            <a:off x="-1045102" y="3941518"/>
            <a:ext cx="7750702" cy="2916482"/>
            <a:chOff x="-2495066" y="1531795"/>
            <a:chExt cx="12662372" cy="5173805"/>
          </a:xfrm>
        </p:grpSpPr>
        <p:sp>
          <p:nvSpPr>
            <p:cNvPr id="40" name="Rectangle 3"/>
            <p:cNvSpPr txBox="1">
              <a:spLocks noChangeArrowheads="1"/>
            </p:cNvSpPr>
            <p:nvPr/>
          </p:nvSpPr>
          <p:spPr>
            <a:xfrm>
              <a:off x="-2495066" y="1531795"/>
              <a:ext cx="12662372" cy="1524001"/>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algn="ctr" eaLnBrk="1" hangingPunct="1">
                <a:buFontTx/>
                <a:buNone/>
                <a:defRPr/>
              </a:pPr>
              <a:r>
                <a:rPr lang="en-CA" altLang="en-US" sz="2800" kern="0" dirty="0">
                  <a:latin typeface="Times New Roman" panose="02020603050405020304" pitchFamily="18" charset="0"/>
                  <a:cs typeface="Times New Roman" panose="02020603050405020304" pitchFamily="18" charset="0"/>
                </a:rPr>
                <a:t>Leap into the middle of the algorithm. </a:t>
              </a:r>
              <a:endParaRPr lang="en-US" altLang="en-US" sz="2800" kern="0" dirty="0">
                <a:latin typeface="Times New Roman" panose="02020603050405020304" pitchFamily="18" charset="0"/>
                <a:cs typeface="Times New Roman" panose="02020603050405020304" pitchFamily="18" charset="0"/>
              </a:endParaRPr>
            </a:p>
            <a:p>
              <a:pPr algn="ctr" eaLnBrk="1" hangingPunct="1">
                <a:buFontTx/>
                <a:buNone/>
                <a:defRPr/>
              </a:pPr>
              <a:r>
                <a:rPr lang="en-CA" altLang="en-US" sz="2800" kern="0" dirty="0">
                  <a:latin typeface="Times New Roman" panose="02020603050405020304" pitchFamily="18" charset="0"/>
                  <a:cs typeface="Times New Roman" panose="02020603050405020304" pitchFamily="18" charset="0"/>
                </a:rPr>
                <a:t>What would you like your data structure </a:t>
              </a:r>
              <a:br>
                <a:rPr lang="en-CA" altLang="en-US" sz="2800" kern="0" dirty="0">
                  <a:latin typeface="Times New Roman" panose="02020603050405020304" pitchFamily="18" charset="0"/>
                  <a:cs typeface="Times New Roman" panose="02020603050405020304" pitchFamily="18" charset="0"/>
                </a:rPr>
              </a:br>
              <a:r>
                <a:rPr lang="en-CA" altLang="en-US" sz="2800" kern="0" dirty="0">
                  <a:latin typeface="Times New Roman" panose="02020603050405020304" pitchFamily="18" charset="0"/>
                  <a:cs typeface="Times New Roman" panose="02020603050405020304" pitchFamily="18" charset="0"/>
                </a:rPr>
                <a:t>to look like when you are half done?</a:t>
              </a:r>
            </a:p>
            <a:p>
              <a:pPr algn="ctr" eaLnBrk="1" hangingPunct="1">
                <a:buFontTx/>
                <a:buNone/>
                <a:defRPr/>
              </a:pPr>
              <a:endParaRPr lang="en-CA" altLang="en-US" sz="2800" kern="0" dirty="0">
                <a:latin typeface="Times New Roman" panose="02020603050405020304" pitchFamily="18" charset="0"/>
                <a:cs typeface="Times New Roman" panose="02020603050405020304" pitchFamily="18" charset="0"/>
              </a:endParaRPr>
            </a:p>
          </p:txBody>
        </p:sp>
        <p:pic>
          <p:nvPicPr>
            <p:cNvPr id="41"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44" name="Group 7"/>
            <p:cNvGrpSpPr>
              <a:grpSpLocks/>
            </p:cNvGrpSpPr>
            <p:nvPr/>
          </p:nvGrpSpPr>
          <p:grpSpPr bwMode="auto">
            <a:xfrm>
              <a:off x="4040188" y="4337050"/>
              <a:ext cx="812800" cy="1751013"/>
              <a:chOff x="2545" y="1969"/>
              <a:chExt cx="512" cy="1103"/>
            </a:xfrm>
          </p:grpSpPr>
          <p:grpSp>
            <p:nvGrpSpPr>
              <p:cNvPr id="45" name="Group 8"/>
              <p:cNvGrpSpPr>
                <a:grpSpLocks/>
              </p:cNvGrpSpPr>
              <p:nvPr/>
            </p:nvGrpSpPr>
            <p:grpSpPr bwMode="auto">
              <a:xfrm>
                <a:off x="2545" y="2054"/>
                <a:ext cx="512" cy="1018"/>
                <a:chOff x="2545" y="2054"/>
                <a:chExt cx="512" cy="1018"/>
              </a:xfrm>
            </p:grpSpPr>
            <p:sp>
              <p:nvSpPr>
                <p:cNvPr id="49"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2"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3"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4"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46" name="Group 15"/>
              <p:cNvGrpSpPr>
                <a:grpSpLocks/>
              </p:cNvGrpSpPr>
              <p:nvPr/>
            </p:nvGrpSpPr>
            <p:grpSpPr bwMode="auto">
              <a:xfrm>
                <a:off x="2853" y="1969"/>
                <a:ext cx="93" cy="125"/>
                <a:chOff x="2853" y="1969"/>
                <a:chExt cx="93" cy="125"/>
              </a:xfrm>
            </p:grpSpPr>
            <p:sp>
              <p:nvSpPr>
                <p:cNvPr id="47"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205709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ppt_x"/>
                                          </p:val>
                                        </p:tav>
                                        <p:tav tm="100000">
                                          <p:val>
                                            <p:strVal val="#ppt_x"/>
                                          </p:val>
                                        </p:tav>
                                      </p:tavLst>
                                    </p:anim>
                                    <p:anim calcmode="lin" valueType="num">
                                      <p:cBhvr additive="base">
                                        <p:cTn id="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1"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8"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5334000" y="17145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163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37" name="Text Box 103"/>
          <p:cNvSpPr txBox="1">
            <a:spLocks noChangeArrowheads="1"/>
          </p:cNvSpPr>
          <p:nvPr/>
        </p:nvSpPr>
        <p:spPr bwMode="auto">
          <a:xfrm>
            <a:off x="1371600" y="4892675"/>
            <a:ext cx="7467600" cy="211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800" kern="0" dirty="0">
                <a:cs typeface="+mn-cs"/>
              </a:rPr>
              <a:t>A </a:t>
            </a:r>
            <a:r>
              <a:rPr lang="en-CA" altLang="en-US" sz="2800" kern="0" dirty="0">
                <a:solidFill>
                  <a:schemeClr val="tx2"/>
                </a:solidFill>
                <a:cs typeface="+mn-cs"/>
              </a:rPr>
              <a:t>loop invariant </a:t>
            </a:r>
            <a:r>
              <a:rPr lang="en-CA" altLang="en-US" sz="2800" kern="0" dirty="0">
                <a:cs typeface="+mn-cs"/>
              </a:rPr>
              <a:t>is an assertion that must be true  about the state of the data structure </a:t>
            </a:r>
            <a:br>
              <a:rPr lang="en-CA" altLang="en-US" sz="2800" kern="0" dirty="0">
                <a:cs typeface="+mn-cs"/>
              </a:rPr>
            </a:br>
            <a:r>
              <a:rPr lang="en-CA" altLang="en-US" sz="2800" kern="0" dirty="0">
                <a:cs typeface="+mn-cs"/>
              </a:rPr>
              <a:t>every time the algorithm is </a:t>
            </a:r>
            <a:br>
              <a:rPr lang="en-CA" altLang="en-US" sz="2800" kern="0" dirty="0">
                <a:cs typeface="+mn-cs"/>
              </a:rPr>
            </a:br>
            <a:r>
              <a:rPr lang="en-CA" altLang="en-US" sz="2800" kern="0" dirty="0">
                <a:cs typeface="+mn-cs"/>
              </a:rPr>
              <a:t>at the top of the loop.</a:t>
            </a:r>
            <a:endParaRPr lang="en-CA" altLang="en-US" sz="2800" dirty="0">
              <a:cs typeface="+mn-cs"/>
            </a:endParaRPr>
          </a:p>
          <a:p>
            <a:pPr eaLnBrk="1" hangingPunct="1">
              <a:lnSpc>
                <a:spcPct val="90000"/>
              </a:lnSpc>
              <a:buFontTx/>
              <a:buNone/>
              <a:defRPr/>
            </a:pPr>
            <a:endParaRPr lang="en-US" altLang="en-US" sz="2800" kern="0" dirty="0">
              <a:cs typeface="+mn-cs"/>
            </a:endParaRPr>
          </a:p>
        </p:txBody>
      </p:sp>
      <p:grpSp>
        <p:nvGrpSpPr>
          <p:cNvPr id="38" name="Group 22"/>
          <p:cNvGrpSpPr>
            <a:grpSpLocks/>
          </p:cNvGrpSpPr>
          <p:nvPr/>
        </p:nvGrpSpPr>
        <p:grpSpPr bwMode="auto">
          <a:xfrm>
            <a:off x="0" y="4435475"/>
            <a:ext cx="1244600" cy="1066800"/>
            <a:chOff x="1224" y="2539"/>
            <a:chExt cx="2280" cy="1785"/>
          </a:xfrm>
        </p:grpSpPr>
        <p:sp>
          <p:nvSpPr>
            <p:cNvPr id="5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56" name="Group 24"/>
            <p:cNvGrpSpPr>
              <a:grpSpLocks/>
            </p:cNvGrpSpPr>
            <p:nvPr/>
          </p:nvGrpSpPr>
          <p:grpSpPr bwMode="auto">
            <a:xfrm>
              <a:off x="1584" y="2688"/>
              <a:ext cx="1216" cy="1440"/>
              <a:chOff x="2641" y="1488"/>
              <a:chExt cx="2655" cy="2488"/>
            </a:xfrm>
          </p:grpSpPr>
          <p:grpSp>
            <p:nvGrpSpPr>
              <p:cNvPr id="57" name="Group 25"/>
              <p:cNvGrpSpPr>
                <a:grpSpLocks/>
              </p:cNvGrpSpPr>
              <p:nvPr/>
            </p:nvGrpSpPr>
            <p:grpSpPr bwMode="auto">
              <a:xfrm>
                <a:off x="2641" y="1488"/>
                <a:ext cx="2496" cy="2436"/>
                <a:chOff x="2641" y="1488"/>
                <a:chExt cx="2496" cy="2436"/>
              </a:xfrm>
            </p:grpSpPr>
            <p:sp>
              <p:nvSpPr>
                <p:cNvPr id="6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58" name="Group 32"/>
              <p:cNvGrpSpPr>
                <a:grpSpLocks/>
              </p:cNvGrpSpPr>
              <p:nvPr/>
            </p:nvGrpSpPr>
            <p:grpSpPr bwMode="auto">
              <a:xfrm>
                <a:off x="4864" y="3099"/>
                <a:ext cx="432" cy="877"/>
                <a:chOff x="4864" y="3099"/>
                <a:chExt cx="432" cy="877"/>
              </a:xfrm>
            </p:grpSpPr>
            <p:sp>
              <p:nvSpPr>
                <p:cNvPr id="5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3965118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7">
                                            <p:txEl>
                                              <p:pRg st="0" end="0"/>
                                            </p:txEl>
                                          </p:spTgt>
                                        </p:tgtEl>
                                        <p:attrNameLst>
                                          <p:attrName>style.visibility</p:attrName>
                                        </p:attrNameLst>
                                      </p:cBhvr>
                                      <p:to>
                                        <p:strVal val="visible"/>
                                      </p:to>
                                    </p:set>
                                    <p:anim calcmode="lin" valueType="num">
                                      <p:cBhvr additive="base">
                                        <p:cTn id="7"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0-#ppt_w/2"/>
                                          </p:val>
                                        </p:tav>
                                        <p:tav tm="100000">
                                          <p:val>
                                            <p:strVal val="#ppt_x"/>
                                          </p:val>
                                        </p:tav>
                                      </p:tavLst>
                                    </p:anim>
                                    <p:anim calcmode="lin" valueType="num">
                                      <p:cBhvr additive="base">
                                        <p:cTn id="12"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1"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8"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5334000" y="17145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163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37" name="Text Box 103"/>
          <p:cNvSpPr txBox="1">
            <a:spLocks noChangeArrowheads="1"/>
          </p:cNvSpPr>
          <p:nvPr/>
        </p:nvSpPr>
        <p:spPr bwMode="auto">
          <a:xfrm>
            <a:off x="1219200" y="4892675"/>
            <a:ext cx="84582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800" kern="0" dirty="0">
                <a:solidFill>
                  <a:schemeClr val="tx2"/>
                </a:solidFill>
                <a:cs typeface="+mn-cs"/>
              </a:rPr>
              <a:t>Loop invariant:  </a:t>
            </a:r>
            <a:br>
              <a:rPr lang="en-CA" altLang="en-US" sz="2800" kern="0" dirty="0">
                <a:solidFill>
                  <a:schemeClr val="tx2"/>
                </a:solidFill>
                <a:cs typeface="+mn-cs"/>
              </a:rPr>
            </a:br>
            <a:r>
              <a:rPr lang="en-CA" altLang="en-US" sz="2800" kern="0" dirty="0">
                <a:solidFill>
                  <a:schemeClr val="tx2"/>
                </a:solidFill>
                <a:cs typeface="+mn-cs"/>
              </a:rPr>
              <a:t>  </a:t>
            </a:r>
            <a:r>
              <a:rPr lang="en-CA" altLang="en-US" sz="2800" kern="0" dirty="0">
                <a:cs typeface="+mn-cs"/>
              </a:rPr>
              <a:t>The lowest i-1 digits of x and y have been read. </a:t>
            </a:r>
          </a:p>
          <a:p>
            <a:pPr eaLnBrk="1" hangingPunct="1">
              <a:lnSpc>
                <a:spcPct val="90000"/>
              </a:lnSpc>
              <a:buFontTx/>
              <a:buNone/>
              <a:defRPr/>
            </a:pPr>
            <a:r>
              <a:rPr lang="en-CA" altLang="en-US" sz="2800" kern="0" dirty="0">
                <a:cs typeface="+mn-cs"/>
              </a:rPr>
              <a:t>  The lowest i-1 digits of the sum z have been produced.</a:t>
            </a:r>
          </a:p>
          <a:p>
            <a:pPr eaLnBrk="1" hangingPunct="1">
              <a:lnSpc>
                <a:spcPct val="90000"/>
              </a:lnSpc>
              <a:buFontTx/>
              <a:buNone/>
              <a:defRPr/>
            </a:pPr>
            <a:r>
              <a:rPr lang="en-CA" altLang="en-US" sz="2800" kern="0" dirty="0">
                <a:cs typeface="+mn-cs"/>
              </a:rPr>
              <a:t>  The carry to the </a:t>
            </a:r>
            <a:r>
              <a:rPr lang="en-CA" altLang="en-US" sz="2800" kern="0" dirty="0" err="1">
                <a:cs typeface="+mn-cs"/>
              </a:rPr>
              <a:t>i</a:t>
            </a:r>
            <a:r>
              <a:rPr lang="en-CA" altLang="en-US" sz="2800" kern="0" baseline="30000" dirty="0" err="1">
                <a:cs typeface="+mn-cs"/>
              </a:rPr>
              <a:t>th</a:t>
            </a:r>
            <a:r>
              <a:rPr lang="en-CA" altLang="en-US" sz="2800" kern="0" dirty="0">
                <a:cs typeface="+mn-cs"/>
              </a:rPr>
              <a:t> digits has been remembered.</a:t>
            </a:r>
            <a:endParaRPr lang="en-US" altLang="en-US" sz="2800" kern="0" dirty="0">
              <a:cs typeface="+mn-cs"/>
            </a:endParaRPr>
          </a:p>
        </p:txBody>
      </p:sp>
      <p:grpSp>
        <p:nvGrpSpPr>
          <p:cNvPr id="38" name="Group 22"/>
          <p:cNvGrpSpPr>
            <a:grpSpLocks/>
          </p:cNvGrpSpPr>
          <p:nvPr/>
        </p:nvGrpSpPr>
        <p:grpSpPr bwMode="auto">
          <a:xfrm>
            <a:off x="0" y="4435475"/>
            <a:ext cx="1244600" cy="1066800"/>
            <a:chOff x="1224" y="2539"/>
            <a:chExt cx="2280" cy="1785"/>
          </a:xfrm>
        </p:grpSpPr>
        <p:sp>
          <p:nvSpPr>
            <p:cNvPr id="5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56" name="Group 24"/>
            <p:cNvGrpSpPr>
              <a:grpSpLocks/>
            </p:cNvGrpSpPr>
            <p:nvPr/>
          </p:nvGrpSpPr>
          <p:grpSpPr bwMode="auto">
            <a:xfrm>
              <a:off x="1584" y="2688"/>
              <a:ext cx="1216" cy="1440"/>
              <a:chOff x="2641" y="1488"/>
              <a:chExt cx="2655" cy="2488"/>
            </a:xfrm>
          </p:grpSpPr>
          <p:grpSp>
            <p:nvGrpSpPr>
              <p:cNvPr id="57" name="Group 25"/>
              <p:cNvGrpSpPr>
                <a:grpSpLocks/>
              </p:cNvGrpSpPr>
              <p:nvPr/>
            </p:nvGrpSpPr>
            <p:grpSpPr bwMode="auto">
              <a:xfrm>
                <a:off x="2641" y="1488"/>
                <a:ext cx="2496" cy="2436"/>
                <a:chOff x="2641" y="1488"/>
                <a:chExt cx="2496" cy="2436"/>
              </a:xfrm>
            </p:grpSpPr>
            <p:sp>
              <p:nvSpPr>
                <p:cNvPr id="6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58" name="Group 32"/>
              <p:cNvGrpSpPr>
                <a:grpSpLocks/>
              </p:cNvGrpSpPr>
              <p:nvPr/>
            </p:nvGrpSpPr>
            <p:grpSpPr bwMode="auto">
              <a:xfrm>
                <a:off x="4864" y="3099"/>
                <a:ext cx="432" cy="877"/>
                <a:chOff x="4864" y="3099"/>
                <a:chExt cx="432" cy="877"/>
              </a:xfrm>
            </p:grpSpPr>
            <p:sp>
              <p:nvSpPr>
                <p:cNvPr id="5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3455757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1"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8"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5334000" y="17145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pic>
        <p:nvPicPr>
          <p:cNvPr id="111632"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grpSp>
        <p:nvGrpSpPr>
          <p:cNvPr id="36" name="Group 41"/>
          <p:cNvGrpSpPr>
            <a:grpSpLocks/>
          </p:cNvGrpSpPr>
          <p:nvPr/>
        </p:nvGrpSpPr>
        <p:grpSpPr bwMode="auto">
          <a:xfrm>
            <a:off x="914400" y="4808538"/>
            <a:ext cx="7348538" cy="1820862"/>
            <a:chOff x="432" y="1581"/>
            <a:chExt cx="4629" cy="1147"/>
          </a:xfrm>
        </p:grpSpPr>
        <p:sp>
          <p:nvSpPr>
            <p:cNvPr id="39"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&lt;loop-</a:t>
              </a:r>
              <a:r>
                <a:rPr lang="en-CA" altLang="en-US" sz="2400" dirty="0" err="1">
                  <a:solidFill>
                    <a:srgbClr val="33CC33"/>
                  </a:solidFill>
                  <a:latin typeface="Times New Roman" pitchFamily="18" charset="0"/>
                </a:rPr>
                <a:t>invariant</a:t>
              </a:r>
              <a:r>
                <a:rPr lang="en-CA" altLang="en-US" sz="2400" baseline="-25000" dirty="0" err="1">
                  <a:solidFill>
                    <a:srgbClr val="33CC33"/>
                  </a:solidFill>
                  <a:latin typeface="Times New Roman" pitchFamily="18" charset="0"/>
                </a:rPr>
                <a:t>i</a:t>
              </a:r>
              <a:r>
                <a:rPr lang="en-CA" altLang="en-US" sz="2400" dirty="0">
                  <a:solidFill>
                    <a:srgbClr val="33CC33"/>
                  </a:solidFill>
                  <a:latin typeface="Times New Roman" pitchFamily="18" charset="0"/>
                </a:rPr>
                <a:t>&gt;</a:t>
              </a:r>
            </a:p>
            <a:p>
              <a:pPr eaLnBrk="1" hangingPunct="1">
                <a:spcBef>
                  <a:spcPct val="0"/>
                </a:spcBef>
              </a:pPr>
              <a:r>
                <a:rPr lang="en-CA" altLang="en-US" sz="2400" dirty="0">
                  <a:solidFill>
                    <a:schemeClr val="accent1"/>
                  </a:solidFill>
                  <a:latin typeface="Times New Roman" pitchFamily="18" charset="0"/>
                  <a:cs typeface="Times New Roman" pitchFamily="18" charset="0"/>
                </a:rPr>
                <a:t>¬</a:t>
              </a:r>
              <a:r>
                <a:rPr lang="en-CA" altLang="en-US" sz="2400" dirty="0">
                  <a:solidFill>
                    <a:schemeClr val="accent1"/>
                  </a:solidFill>
                  <a:latin typeface="Times New Roman" pitchFamily="18" charset="0"/>
                </a:rPr>
                <a:t>&lt;exit Cond&gt;</a:t>
              </a:r>
              <a:endParaRPr lang="en-US" altLang="en-US" sz="2400" dirty="0">
                <a:solidFill>
                  <a:srgbClr val="33CC33"/>
                </a:solidFill>
                <a:latin typeface="Times New Roman" pitchFamily="18" charset="0"/>
              </a:endParaRPr>
            </a:p>
            <a:p>
              <a:pPr eaLnBrk="1" hangingPunct="1">
                <a:spcBef>
                  <a:spcPct val="0"/>
                </a:spcBef>
              </a:pPr>
              <a:r>
                <a:rPr lang="en-CA" altLang="en-US" sz="2400" dirty="0" err="1">
                  <a:solidFill>
                    <a:schemeClr val="accent2"/>
                  </a:solidFill>
                  <a:latin typeface="Times New Roman" pitchFamily="18" charset="0"/>
                </a:rPr>
                <a:t>codeB</a:t>
              </a:r>
              <a:endParaRPr lang="en-CA" altLang="en-US" sz="2400" dirty="0">
                <a:solidFill>
                  <a:schemeClr val="accent2"/>
                </a:solidFill>
                <a:latin typeface="Times New Roman" pitchFamily="18" charset="0"/>
              </a:endParaRPr>
            </a:p>
          </p:txBody>
        </p:sp>
        <p:sp>
          <p:nvSpPr>
            <p:cNvPr id="40"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41"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42"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43" name="Group 46"/>
            <p:cNvGrpSpPr>
              <a:grpSpLocks noChangeAspect="1"/>
            </p:cNvGrpSpPr>
            <p:nvPr/>
          </p:nvGrpSpPr>
          <p:grpSpPr bwMode="auto">
            <a:xfrm>
              <a:off x="511" y="1920"/>
              <a:ext cx="737" cy="737"/>
              <a:chOff x="4320" y="2016"/>
              <a:chExt cx="912" cy="912"/>
            </a:xfrm>
          </p:grpSpPr>
          <p:grpSp>
            <p:nvGrpSpPr>
              <p:cNvPr id="44" name="Group 47"/>
              <p:cNvGrpSpPr>
                <a:grpSpLocks noChangeAspect="1"/>
              </p:cNvGrpSpPr>
              <p:nvPr/>
            </p:nvGrpSpPr>
            <p:grpSpPr bwMode="auto">
              <a:xfrm>
                <a:off x="4320" y="2016"/>
                <a:ext cx="912" cy="912"/>
                <a:chOff x="2496" y="1104"/>
                <a:chExt cx="912" cy="912"/>
              </a:xfrm>
            </p:grpSpPr>
            <p:grpSp>
              <p:nvGrpSpPr>
                <p:cNvPr id="51" name="Group 48"/>
                <p:cNvGrpSpPr>
                  <a:grpSpLocks noChangeAspect="1"/>
                </p:cNvGrpSpPr>
                <p:nvPr/>
              </p:nvGrpSpPr>
              <p:grpSpPr bwMode="auto">
                <a:xfrm rot="2360341">
                  <a:off x="2592" y="1248"/>
                  <a:ext cx="680" cy="680"/>
                  <a:chOff x="1224" y="1212"/>
                  <a:chExt cx="3144" cy="3112"/>
                </a:xfrm>
              </p:grpSpPr>
              <p:sp>
                <p:nvSpPr>
                  <p:cNvPr id="53"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sp>
                <p:nvSpPr>
                  <p:cNvPr id="54"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68" name="Group 51"/>
                  <p:cNvGrpSpPr>
                    <a:grpSpLocks noChangeAspect="1"/>
                  </p:cNvGrpSpPr>
                  <p:nvPr/>
                </p:nvGrpSpPr>
                <p:grpSpPr bwMode="auto">
                  <a:xfrm>
                    <a:off x="1776" y="1212"/>
                    <a:ext cx="1944" cy="2413"/>
                    <a:chOff x="2227" y="1194"/>
                    <a:chExt cx="1944" cy="2413"/>
                  </a:xfrm>
                </p:grpSpPr>
                <p:sp>
                  <p:nvSpPr>
                    <p:cNvPr id="69"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52"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45" name="Group 59"/>
              <p:cNvGrpSpPr>
                <a:grpSpLocks noChangeAspect="1"/>
              </p:cNvGrpSpPr>
              <p:nvPr/>
            </p:nvGrpSpPr>
            <p:grpSpPr bwMode="auto">
              <a:xfrm>
                <a:off x="4368" y="2112"/>
                <a:ext cx="432" cy="240"/>
                <a:chOff x="-1152" y="3504"/>
                <a:chExt cx="432" cy="240"/>
              </a:xfrm>
            </p:grpSpPr>
            <p:grpSp>
              <p:nvGrpSpPr>
                <p:cNvPr id="46" name="Group 60"/>
                <p:cNvGrpSpPr>
                  <a:grpSpLocks noChangeAspect="1"/>
                </p:cNvGrpSpPr>
                <p:nvPr/>
              </p:nvGrpSpPr>
              <p:grpSpPr bwMode="auto">
                <a:xfrm>
                  <a:off x="-1075" y="3504"/>
                  <a:ext cx="256" cy="210"/>
                  <a:chOff x="1728" y="2064"/>
                  <a:chExt cx="768" cy="672"/>
                </a:xfrm>
              </p:grpSpPr>
              <p:sp>
                <p:nvSpPr>
                  <p:cNvPr id="49"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50"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47"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48"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Tree>
    <p:extLst>
      <p:ext uri="{BB962C8B-B14F-4D97-AF65-F5344CB8AC3E}">
        <p14:creationId xmlns:p14="http://schemas.microsoft.com/office/powerpoint/2010/main" val="429050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1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162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1631" name="Group 16"/>
          <p:cNvGrpSpPr>
            <a:grpSpLocks/>
          </p:cNvGrpSpPr>
          <p:nvPr/>
        </p:nvGrpSpPr>
        <p:grpSpPr bwMode="auto">
          <a:xfrm>
            <a:off x="4737279" y="1676400"/>
            <a:ext cx="762000" cy="2133600"/>
            <a:chOff x="4496" y="1080"/>
            <a:chExt cx="480" cy="1344"/>
          </a:xfrm>
        </p:grpSpPr>
        <p:sp>
          <p:nvSpPr>
            <p:cNvPr id="111634"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1635"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1636"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sp>
        <p:nvSpPr>
          <p:cNvPr id="111633"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grpSp>
        <p:nvGrpSpPr>
          <p:cNvPr id="36" name="Group 41"/>
          <p:cNvGrpSpPr>
            <a:grpSpLocks/>
          </p:cNvGrpSpPr>
          <p:nvPr/>
        </p:nvGrpSpPr>
        <p:grpSpPr bwMode="auto">
          <a:xfrm>
            <a:off x="914400" y="4808538"/>
            <a:ext cx="7348538" cy="1820862"/>
            <a:chOff x="432" y="1581"/>
            <a:chExt cx="4629" cy="1147"/>
          </a:xfrm>
        </p:grpSpPr>
        <p:sp>
          <p:nvSpPr>
            <p:cNvPr id="39"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dirty="0">
                  <a:solidFill>
                    <a:srgbClr val="33CC33"/>
                  </a:solidFill>
                  <a:latin typeface="Times New Roman" pitchFamily="18" charset="0"/>
                </a:rPr>
                <a:t>&lt;loop-</a:t>
              </a:r>
              <a:r>
                <a:rPr lang="en-CA" altLang="en-US" sz="2400" dirty="0" err="1">
                  <a:solidFill>
                    <a:srgbClr val="33CC33"/>
                  </a:solidFill>
                  <a:latin typeface="Times New Roman" pitchFamily="18" charset="0"/>
                </a:rPr>
                <a:t>invariant</a:t>
              </a:r>
              <a:r>
                <a:rPr lang="en-CA" altLang="en-US" sz="2400" baseline="-25000" dirty="0" err="1">
                  <a:solidFill>
                    <a:srgbClr val="33CC33"/>
                  </a:solidFill>
                  <a:latin typeface="Times New Roman" pitchFamily="18" charset="0"/>
                </a:rPr>
                <a:t>i</a:t>
              </a:r>
              <a:r>
                <a:rPr lang="en-CA" altLang="en-US" sz="2400" dirty="0">
                  <a:solidFill>
                    <a:srgbClr val="33CC33"/>
                  </a:solidFill>
                  <a:latin typeface="Times New Roman" pitchFamily="18" charset="0"/>
                </a:rPr>
                <a:t>&gt;</a:t>
              </a:r>
            </a:p>
            <a:p>
              <a:pPr eaLnBrk="1" hangingPunct="1">
                <a:spcBef>
                  <a:spcPct val="0"/>
                </a:spcBef>
              </a:pPr>
              <a:r>
                <a:rPr lang="en-CA" altLang="en-US" sz="2400" dirty="0">
                  <a:solidFill>
                    <a:schemeClr val="accent1"/>
                  </a:solidFill>
                  <a:latin typeface="Times New Roman" pitchFamily="18" charset="0"/>
                  <a:cs typeface="Times New Roman" pitchFamily="18" charset="0"/>
                </a:rPr>
                <a:t>¬</a:t>
              </a:r>
              <a:r>
                <a:rPr lang="en-CA" altLang="en-US" sz="2400" dirty="0">
                  <a:solidFill>
                    <a:schemeClr val="accent1"/>
                  </a:solidFill>
                  <a:latin typeface="Times New Roman" pitchFamily="18" charset="0"/>
                </a:rPr>
                <a:t>&lt;exit Cond&gt;</a:t>
              </a:r>
              <a:endParaRPr lang="en-US" altLang="en-US" sz="2400" dirty="0">
                <a:solidFill>
                  <a:srgbClr val="33CC33"/>
                </a:solidFill>
                <a:latin typeface="Times New Roman" pitchFamily="18" charset="0"/>
              </a:endParaRPr>
            </a:p>
            <a:p>
              <a:pPr eaLnBrk="1" hangingPunct="1">
                <a:spcBef>
                  <a:spcPct val="0"/>
                </a:spcBef>
              </a:pPr>
              <a:r>
                <a:rPr lang="en-CA" altLang="en-US" sz="2400" dirty="0" err="1">
                  <a:solidFill>
                    <a:schemeClr val="accent2"/>
                  </a:solidFill>
                  <a:latin typeface="Times New Roman" pitchFamily="18" charset="0"/>
                </a:rPr>
                <a:t>codeB</a:t>
              </a:r>
              <a:endParaRPr lang="en-CA" altLang="en-US" sz="2400" dirty="0">
                <a:solidFill>
                  <a:schemeClr val="accent2"/>
                </a:solidFill>
                <a:latin typeface="Times New Roman" pitchFamily="18" charset="0"/>
              </a:endParaRPr>
            </a:p>
          </p:txBody>
        </p:sp>
        <p:sp>
          <p:nvSpPr>
            <p:cNvPr id="40"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41"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42"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43" name="Group 46"/>
            <p:cNvGrpSpPr>
              <a:grpSpLocks noChangeAspect="1"/>
            </p:cNvGrpSpPr>
            <p:nvPr/>
          </p:nvGrpSpPr>
          <p:grpSpPr bwMode="auto">
            <a:xfrm>
              <a:off x="511" y="1920"/>
              <a:ext cx="737" cy="737"/>
              <a:chOff x="4320" y="2016"/>
              <a:chExt cx="912" cy="912"/>
            </a:xfrm>
          </p:grpSpPr>
          <p:grpSp>
            <p:nvGrpSpPr>
              <p:cNvPr id="44" name="Group 47"/>
              <p:cNvGrpSpPr>
                <a:grpSpLocks noChangeAspect="1"/>
              </p:cNvGrpSpPr>
              <p:nvPr/>
            </p:nvGrpSpPr>
            <p:grpSpPr bwMode="auto">
              <a:xfrm>
                <a:off x="4320" y="2016"/>
                <a:ext cx="912" cy="912"/>
                <a:chOff x="2496" y="1104"/>
                <a:chExt cx="912" cy="912"/>
              </a:xfrm>
            </p:grpSpPr>
            <p:grpSp>
              <p:nvGrpSpPr>
                <p:cNvPr id="51" name="Group 48"/>
                <p:cNvGrpSpPr>
                  <a:grpSpLocks noChangeAspect="1"/>
                </p:cNvGrpSpPr>
                <p:nvPr/>
              </p:nvGrpSpPr>
              <p:grpSpPr bwMode="auto">
                <a:xfrm rot="2360341">
                  <a:off x="2592" y="1248"/>
                  <a:ext cx="680" cy="680"/>
                  <a:chOff x="1224" y="1212"/>
                  <a:chExt cx="3144" cy="3112"/>
                </a:xfrm>
              </p:grpSpPr>
              <p:sp>
                <p:nvSpPr>
                  <p:cNvPr id="53"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54"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68" name="Group 51"/>
                  <p:cNvGrpSpPr>
                    <a:grpSpLocks noChangeAspect="1"/>
                  </p:cNvGrpSpPr>
                  <p:nvPr/>
                </p:nvGrpSpPr>
                <p:grpSpPr bwMode="auto">
                  <a:xfrm>
                    <a:off x="1776" y="1212"/>
                    <a:ext cx="1944" cy="2413"/>
                    <a:chOff x="2227" y="1194"/>
                    <a:chExt cx="1944" cy="2413"/>
                  </a:xfrm>
                </p:grpSpPr>
                <p:sp>
                  <p:nvSpPr>
                    <p:cNvPr id="69"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52"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45" name="Group 59"/>
              <p:cNvGrpSpPr>
                <a:grpSpLocks noChangeAspect="1"/>
              </p:cNvGrpSpPr>
              <p:nvPr/>
            </p:nvGrpSpPr>
            <p:grpSpPr bwMode="auto">
              <a:xfrm>
                <a:off x="4368" y="2112"/>
                <a:ext cx="432" cy="240"/>
                <a:chOff x="-1152" y="3504"/>
                <a:chExt cx="432" cy="240"/>
              </a:xfrm>
            </p:grpSpPr>
            <p:grpSp>
              <p:nvGrpSpPr>
                <p:cNvPr id="46" name="Group 60"/>
                <p:cNvGrpSpPr>
                  <a:grpSpLocks noChangeAspect="1"/>
                </p:cNvGrpSpPr>
                <p:nvPr/>
              </p:nvGrpSpPr>
              <p:grpSpPr bwMode="auto">
                <a:xfrm>
                  <a:off x="-1075" y="3504"/>
                  <a:ext cx="256" cy="210"/>
                  <a:chOff x="1728" y="2064"/>
                  <a:chExt cx="768" cy="672"/>
                </a:xfrm>
              </p:grpSpPr>
              <p:sp>
                <p:nvSpPr>
                  <p:cNvPr id="49"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50"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47"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48"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
        <p:nvSpPr>
          <p:cNvPr id="55" name="Text Box 8"/>
          <p:cNvSpPr txBox="1">
            <a:spLocks noChangeArrowheads="1"/>
          </p:cNvSpPr>
          <p:nvPr/>
        </p:nvSpPr>
        <p:spPr bwMode="auto">
          <a:xfrm flipH="1">
            <a:off x="3860442"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dirty="0"/>
              <a:t>* </a:t>
            </a:r>
            <a:br>
              <a:rPr lang="en-US" altLang="en-US" sz="3600" i="0" dirty="0"/>
            </a:br>
            <a:r>
              <a:rPr lang="en-US" altLang="en-US" sz="3600" i="0" dirty="0">
                <a:solidFill>
                  <a:schemeClr val="tx2"/>
                </a:solidFill>
              </a:rPr>
              <a:t>*</a:t>
            </a:r>
            <a:br>
              <a:rPr lang="en-US" altLang="en-US" sz="3600" i="0" dirty="0">
                <a:solidFill>
                  <a:schemeClr val="tx2"/>
                </a:solidFill>
              </a:rPr>
            </a:br>
            <a:r>
              <a:rPr lang="en-US" altLang="en-US" sz="3600" i="0" dirty="0">
                <a:solidFill>
                  <a:schemeClr val="tx2"/>
                </a:solidFill>
              </a:rPr>
              <a:t>*</a:t>
            </a:r>
            <a:br>
              <a:rPr lang="en-US" altLang="en-US" sz="3600" i="0" dirty="0"/>
            </a:br>
            <a:endParaRPr lang="en-US" altLang="en-US" sz="3600" i="0" dirty="0"/>
          </a:p>
          <a:p>
            <a:pPr algn="ctr">
              <a:spcBef>
                <a:spcPct val="50000"/>
              </a:spcBef>
              <a:buFontTx/>
              <a:buNone/>
            </a:pPr>
            <a:r>
              <a:rPr lang="en-US" altLang="en-US" sz="3600" i="0" dirty="0"/>
              <a:t> </a:t>
            </a:r>
            <a:br>
              <a:rPr lang="en-US" altLang="en-US" sz="3600" i="0" dirty="0"/>
            </a:br>
            <a:r>
              <a:rPr lang="en-US" altLang="en-US" sz="3600" i="0" dirty="0"/>
              <a:t> </a:t>
            </a:r>
          </a:p>
        </p:txBody>
      </p:sp>
      <p:sp>
        <p:nvSpPr>
          <p:cNvPr id="56" name="Text Box 7"/>
          <p:cNvSpPr txBox="1">
            <a:spLocks noChangeArrowheads="1"/>
          </p:cNvSpPr>
          <p:nvPr/>
        </p:nvSpPr>
        <p:spPr bwMode="auto">
          <a:xfrm flipH="1">
            <a:off x="4457163" y="1671637"/>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pic>
        <p:nvPicPr>
          <p:cNvPr id="57" name="Picture 1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52230083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3"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4"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5"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6"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7"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8"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49"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50"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51"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52"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a:t>
            </a:r>
            <a:br>
              <a:rPr lang="en-US" altLang="en-US" sz="3600" i="0"/>
            </a:br>
            <a:r>
              <a:rPr lang="en-US" altLang="en-US" sz="3600" i="0">
                <a:solidFill>
                  <a:schemeClr val="tx2"/>
                </a:solidFill>
              </a:rPr>
              <a:t>*</a:t>
            </a:r>
            <a:br>
              <a:rPr lang="en-US" altLang="en-US" sz="3600" i="0">
                <a:solidFill>
                  <a:schemeClr val="tx2"/>
                </a:solidFill>
              </a:rPr>
            </a:br>
            <a:r>
              <a:rPr lang="en-US" altLang="en-US" sz="3600" i="0">
                <a:solidFill>
                  <a:schemeClr val="tx2"/>
                </a:solidFill>
              </a:rPr>
              <a:t>*</a:t>
            </a:r>
            <a:br>
              <a:rPr lang="en-US" altLang="en-US" sz="3600" i="0"/>
            </a:br>
            <a:endParaRPr lang="en-US" altLang="en-US" sz="3600" i="0"/>
          </a:p>
          <a:p>
            <a:pPr algn="ctr">
              <a:spcBef>
                <a:spcPct val="50000"/>
              </a:spcBef>
              <a:buFontTx/>
              <a:buNone/>
            </a:pPr>
            <a:r>
              <a:rPr lang="en-US" altLang="en-US" sz="3600" i="0"/>
              <a:t> *</a:t>
            </a:r>
            <a:br>
              <a:rPr lang="en-US" altLang="en-US" sz="3600" i="0"/>
            </a:br>
            <a:r>
              <a:rPr lang="en-US" altLang="en-US" sz="3600" i="0"/>
              <a:t> </a:t>
            </a:r>
          </a:p>
        </p:txBody>
      </p:sp>
      <p:sp>
        <p:nvSpPr>
          <p:cNvPr id="112653"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2654"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5400" i="0"/>
              <a:t>+</a:t>
            </a:r>
          </a:p>
        </p:txBody>
      </p:sp>
      <p:grpSp>
        <p:nvGrpSpPr>
          <p:cNvPr id="112655" name="Group 16"/>
          <p:cNvGrpSpPr>
            <a:grpSpLocks/>
          </p:cNvGrpSpPr>
          <p:nvPr/>
        </p:nvGrpSpPr>
        <p:grpSpPr bwMode="auto">
          <a:xfrm>
            <a:off x="1130300" y="1714500"/>
            <a:ext cx="762000" cy="2133600"/>
            <a:chOff x="4496" y="1080"/>
            <a:chExt cx="480" cy="1344"/>
          </a:xfrm>
        </p:grpSpPr>
        <p:sp>
          <p:nvSpPr>
            <p:cNvPr id="112660"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sp>
          <p:nvSpPr>
            <p:cNvPr id="112661"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800"/>
            </a:p>
          </p:txBody>
        </p:sp>
        <p:sp>
          <p:nvSpPr>
            <p:cNvPr id="112662"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CA"/>
            </a:p>
          </p:txBody>
        </p:sp>
      </p:grpSp>
      <p:sp>
        <p:nvSpPr>
          <p:cNvPr id="112656" name="Text Box 20"/>
          <p:cNvSpPr txBox="1">
            <a:spLocks noChangeArrowheads="1"/>
          </p:cNvSpPr>
          <p:nvPr/>
        </p:nvSpPr>
        <p:spPr bwMode="auto">
          <a:xfrm flipH="1">
            <a:off x="228600" y="1676400"/>
            <a:ext cx="1562100" cy="311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50000"/>
              </a:spcBef>
              <a:buFontTx/>
              <a:buNone/>
            </a:pPr>
            <a:r>
              <a:rPr lang="en-US" altLang="en-US" sz="3600" i="0"/>
              <a:t>* </a:t>
            </a:r>
            <a:br>
              <a:rPr lang="en-US" altLang="en-US" sz="3600" i="0"/>
            </a:br>
            <a:r>
              <a:rPr lang="en-US" altLang="en-US" sz="3600" i="0">
                <a:solidFill>
                  <a:schemeClr val="tx2"/>
                </a:solidFill>
              </a:rPr>
              <a:t> </a:t>
            </a:r>
            <a:br>
              <a:rPr lang="en-US" altLang="en-US" sz="3600" i="0">
                <a:solidFill>
                  <a:schemeClr val="tx2"/>
                </a:solidFill>
              </a:rPr>
            </a:br>
            <a:r>
              <a:rPr lang="en-US" altLang="en-US" sz="3600" i="0">
                <a:solidFill>
                  <a:schemeClr val="tx2"/>
                </a:solidFill>
              </a:rPr>
              <a:t> </a:t>
            </a:r>
            <a:br>
              <a:rPr lang="en-US" altLang="en-US" sz="3600" i="0"/>
            </a:br>
            <a:endParaRPr lang="en-US" altLang="en-US" sz="3600" i="0"/>
          </a:p>
          <a:p>
            <a:pPr algn="ctr">
              <a:spcBef>
                <a:spcPct val="50000"/>
              </a:spcBef>
              <a:buFontTx/>
              <a:buNone/>
            </a:pPr>
            <a:r>
              <a:rPr lang="en-US" altLang="en-US" sz="3600" i="0"/>
              <a:t>* </a:t>
            </a:r>
          </a:p>
        </p:txBody>
      </p:sp>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Tree>
    <p:extLst>
      <p:ext uri="{BB962C8B-B14F-4D97-AF65-F5344CB8AC3E}">
        <p14:creationId xmlns:p14="http://schemas.microsoft.com/office/powerpoint/2010/main" val="252741642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pic>
        <p:nvPicPr>
          <p:cNvPr id="114691" name="Picture 1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469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1901825"/>
            <a:ext cx="8785225" cy="46275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a:off x="1106424" y="3343656"/>
            <a:ext cx="6665976" cy="523220"/>
          </a:xfrm>
          <a:prstGeom prst="rect">
            <a:avLst/>
          </a:prstGeom>
          <a:solidFill>
            <a:schemeClr val="tx1"/>
          </a:solidFill>
        </p:spPr>
        <p:txBody>
          <a:bodyPr wrap="square" rtlCol="0">
            <a:spAutoFit/>
          </a:bodyPr>
          <a:lstStyle/>
          <a:p>
            <a:r>
              <a:rPr lang="en-US" sz="1400" dirty="0">
                <a:solidFill>
                  <a:schemeClr val="bg2"/>
                </a:solidFill>
              </a:rPr>
              <a:t>                                                % Characters completed have been marked off          </a:t>
            </a:r>
            <a:br>
              <a:rPr lang="en-US" sz="1400" dirty="0">
                <a:solidFill>
                  <a:schemeClr val="bg2"/>
                </a:solidFill>
              </a:rPr>
            </a:br>
            <a:r>
              <a:rPr lang="en-US" sz="1400" dirty="0">
                <a:solidFill>
                  <a:schemeClr val="bg2"/>
                </a:solidFill>
              </a:rPr>
              <a:t>                                                % so we know which characters are next.</a:t>
            </a:r>
          </a:p>
        </p:txBody>
      </p:sp>
      <p:pic>
        <p:nvPicPr>
          <p:cNvPr id="6"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407" t="32933" r="-3162" b="5009"/>
          <a:stretch/>
        </p:blipFill>
        <p:spPr bwMode="auto">
          <a:xfrm>
            <a:off x="161544" y="3886200"/>
            <a:ext cx="9098735" cy="28717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726945144"/>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grpSp>
        <p:nvGrpSpPr>
          <p:cNvPr id="22" name="Group 21"/>
          <p:cNvGrpSpPr/>
          <p:nvPr/>
        </p:nvGrpSpPr>
        <p:grpSpPr>
          <a:xfrm>
            <a:off x="254548" y="2271712"/>
            <a:ext cx="4530907" cy="852488"/>
            <a:chOff x="2098493" y="1752600"/>
            <a:chExt cx="4530907" cy="852488"/>
          </a:xfrm>
        </p:grpSpPr>
        <p:grpSp>
          <p:nvGrpSpPr>
            <p:cNvPr id="23" name="Group 4"/>
            <p:cNvGrpSpPr>
              <a:grpSpLocks/>
            </p:cNvGrpSpPr>
            <p:nvPr/>
          </p:nvGrpSpPr>
          <p:grpSpPr bwMode="auto">
            <a:xfrm>
              <a:off x="2438400" y="2209800"/>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6019800" y="26019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6019800" y="22098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098493" y="1752600"/>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Input</a:t>
              </a:r>
              <a:r>
                <a:rPr lang="en-US" dirty="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sp>
          <p:nvSpPr>
            <p:cNvPr id="27" name="Rectangle 26"/>
            <p:cNvSpPr/>
            <p:nvPr/>
          </p:nvSpPr>
          <p:spPr>
            <a:xfrm>
              <a:off x="5323661" y="2067580"/>
              <a:ext cx="543739" cy="523220"/>
            </a:xfrm>
            <a:prstGeom prst="rect">
              <a:avLst/>
            </a:prstGeom>
          </p:spPr>
          <p:txBody>
            <a:bodyPr wrap="none">
              <a:spAutoFit/>
            </a:bodyPr>
            <a:lstStyle/>
            <a:p>
              <a:pPr eaLnBrk="0" hangingPunct="0">
                <a:spcBef>
                  <a:spcPct val="20000"/>
                </a:spcBef>
                <a:tabLst>
                  <a:tab pos="858838" algn="l"/>
                </a:tabLst>
                <a:defRPr/>
              </a:pPr>
              <a:r>
                <a:rPr lang="en-US" dirty="0">
                  <a:effectLst>
                    <a:outerShdw blurRad="38100" dist="38100" dir="2700000" algn="tl">
                      <a:srgbClr val="000000"/>
                    </a:outerShdw>
                  </a:effectLst>
                  <a:cs typeface="Times New Roman" panose="02020603050405020304" pitchFamily="18" charset="0"/>
                </a:rPr>
                <a:t>…</a:t>
              </a:r>
            </a:p>
          </p:txBody>
        </p:sp>
      </p:grpSp>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Output:</a:t>
              </a:r>
              <a:endParaRPr lang="en-US" sz="2400" dirty="0">
                <a:effectLst>
                  <a:outerShdw blurRad="38100" dist="38100" dir="2700000" algn="tl">
                    <a:srgbClr val="000000"/>
                  </a:outerShdw>
                </a:effectLst>
                <a:cs typeface="+mn-cs"/>
              </a:endParaRPr>
            </a:p>
          </p:txBody>
        </p:sp>
        <p:sp>
          <p:nvSpPr>
            <p:cNvPr id="48" name="Rectangle 47"/>
            <p:cNvSpPr/>
            <p:nvPr/>
          </p:nvSpPr>
          <p:spPr>
            <a:xfrm>
              <a:off x="5247461" y="3667780"/>
              <a:ext cx="543739" cy="523220"/>
            </a:xfrm>
            <a:prstGeom prst="rect">
              <a:avLst/>
            </a:prstGeom>
          </p:spPr>
          <p:txBody>
            <a:bodyPr wrap="none">
              <a:spAutoFit/>
            </a:bodyPr>
            <a:lstStyle/>
            <a:p>
              <a:pPr eaLnBrk="0" hangingPunct="0">
                <a:spcBef>
                  <a:spcPct val="20000"/>
                </a:spcBef>
                <a:tabLst>
                  <a:tab pos="858838" algn="l"/>
                </a:tabLst>
                <a:defRPr/>
              </a:pPr>
              <a:r>
                <a:rPr lang="en-US" dirty="0">
                  <a:effectLst>
                    <a:outerShdw blurRad="38100" dist="38100" dir="2700000" algn="tl">
                      <a:srgbClr val="000000"/>
                    </a:outerShdw>
                  </a:effectLst>
                  <a:cs typeface="Times New Roman" panose="02020603050405020304" pitchFamily="18" charset="0"/>
                </a:rPr>
                <a:t>…</a:t>
              </a:r>
            </a:p>
          </p:txBody>
        </p:sp>
      </p:grpSp>
      <p:sp>
        <p:nvSpPr>
          <p:cNvPr id="64" name="Rectangle 3"/>
          <p:cNvSpPr>
            <a:spLocks noChangeArrowheads="1"/>
          </p:cNvSpPr>
          <p:nvPr/>
        </p:nvSpPr>
        <p:spPr bwMode="auto">
          <a:xfrm>
            <a:off x="0" y="1676400"/>
            <a:ext cx="761041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How should we encode the input and the output?</a:t>
            </a:r>
            <a:endParaRPr lang="en-US" dirty="0">
              <a:effectLst>
                <a:outerShdw blurRad="38100" dist="38100" dir="2700000" algn="tl">
                  <a:srgbClr val="000000"/>
                </a:outerShdw>
              </a:effectLst>
              <a:cs typeface="+mn-cs"/>
            </a:endParaRPr>
          </a:p>
        </p:txBody>
      </p:sp>
      <p:sp>
        <p:nvSpPr>
          <p:cNvPr id="65" name="Text Box 6"/>
          <p:cNvSpPr txBox="1">
            <a:spLocks noChangeArrowheads="1"/>
          </p:cNvSpPr>
          <p:nvPr/>
        </p:nvSpPr>
        <p:spPr bwMode="auto">
          <a:xfrm>
            <a:off x="-152400" y="3263205"/>
            <a:ext cx="8686800" cy="1815882"/>
          </a:xfrm>
          <a:prstGeom prst="rect">
            <a:avLst/>
          </a:prstGeom>
          <a:noFill/>
          <a:ln w="38100" cap="sq">
            <a:noFill/>
            <a:miter lim="800000"/>
            <a:headEnd/>
            <a:tailEnd/>
          </a:ln>
          <a:effectLst/>
        </p:spPr>
        <p:txBody>
          <a:bodyPr lIns="274320" rIns="274320">
            <a:spAutoFit/>
          </a:bodyPr>
          <a:lstStyle/>
          <a:p>
            <a:pPr lvl="1" eaLnBrk="0" hangingPunct="0">
              <a:defRPr/>
            </a:pPr>
            <a:r>
              <a:rPr lang="en-US" dirty="0">
                <a:effectLst>
                  <a:outerShdw blurRad="38100" dist="38100" dir="2700000" algn="tl">
                    <a:srgbClr val="000000"/>
                  </a:outerShdw>
                </a:effectLst>
                <a:cs typeface="+mn-cs"/>
              </a:rPr>
              <a:t>The contents of tape</a:t>
            </a:r>
          </a:p>
          <a:p>
            <a:pPr lvl="2" eaLnBrk="0" hangingPunct="0">
              <a:buFontTx/>
              <a:buChar char="•"/>
              <a:defRPr/>
            </a:pPr>
            <a:r>
              <a:rPr lang="en-US" dirty="0">
                <a:effectLst>
                  <a:outerShdw blurRad="38100" dist="38100" dir="2700000" algn="tl">
                    <a:srgbClr val="000000"/>
                  </a:outerShdw>
                </a:effectLst>
                <a:cs typeface="+mn-cs"/>
              </a:rPr>
              <a:t>Each cell contains either a zero, one, or blank  </a:t>
            </a:r>
          </a:p>
          <a:p>
            <a:pPr lvl="2" eaLnBrk="0" hangingPunct="0">
              <a:defRPr/>
            </a:pPr>
            <a:r>
              <a:rPr lang="en-US" dirty="0">
                <a:effectLst>
                  <a:outerShdw blurRad="38100" dist="38100" dir="2700000" algn="tl">
                    <a:srgbClr val="000000"/>
                  </a:outerShdw>
                </a:effectLst>
                <a:cs typeface="+mn-cs"/>
              </a:rPr>
              <a:t>   (or characters from some other finite alphabet </a:t>
            </a:r>
            <a:r>
              <a:rPr lang="en-US" dirty="0">
                <a:effectLst>
                  <a:outerShdw blurRad="38100" dist="38100" dir="2700000" algn="tl">
                    <a:srgbClr val="000000"/>
                  </a:outerShdw>
                </a:effectLst>
                <a:cs typeface="+mn-cs"/>
                <a:sym typeface="Symbol"/>
              </a:rPr>
              <a:t>)</a:t>
            </a:r>
          </a:p>
          <a:p>
            <a:pPr lvl="2" eaLnBrk="0" hangingPunct="0">
              <a:defRPr/>
            </a:pPr>
            <a:r>
              <a:rPr lang="en-US" dirty="0">
                <a:effectLst>
                  <a:outerShdw blurRad="38100" dist="38100" dir="2700000" algn="tl">
                    <a:srgbClr val="000000"/>
                  </a:outerShdw>
                </a:effectLst>
                <a:cs typeface="+mn-cs"/>
                <a:sym typeface="Symbol"/>
              </a:rPr>
              <a:t>Let </a:t>
            </a:r>
            <a:r>
              <a:rPr lang="en-US" dirty="0">
                <a:effectLst>
                  <a:outerShdw blurRad="38100" dist="38100" dir="2700000" algn="tl">
                    <a:srgbClr val="000000"/>
                  </a:outerShdw>
                </a:effectLst>
                <a:sym typeface="Symbol"/>
              </a:rPr>
              <a:t> = {0,1,2,…,9} or even better ASCII.</a:t>
            </a:r>
            <a:endParaRPr lang="en-US" dirty="0">
              <a:effectLst>
                <a:outerShdw blurRad="38100" dist="38100" dir="2700000" algn="tl">
                  <a:srgbClr val="000000"/>
                </a:outerShdw>
              </a:effectLst>
              <a:cs typeface="+mn-cs"/>
            </a:endParaRPr>
          </a:p>
        </p:txBody>
      </p:sp>
    </p:spTree>
    <p:extLst>
      <p:ext uri="{BB962C8B-B14F-4D97-AF65-F5344CB8AC3E}">
        <p14:creationId xmlns:p14="http://schemas.microsoft.com/office/powerpoint/2010/main" val="3414945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fill="hold"/>
                                        <p:tgtEl>
                                          <p:spTgt spid="43"/>
                                        </p:tgtEl>
                                        <p:attrNameLst>
                                          <p:attrName>ppt_x</p:attrName>
                                        </p:attrNameLst>
                                      </p:cBhvr>
                                      <p:tavLst>
                                        <p:tav tm="0">
                                          <p:val>
                                            <p:strVal val="0-#ppt_w/2"/>
                                          </p:val>
                                        </p:tav>
                                        <p:tav tm="100000">
                                          <p:val>
                                            <p:strVal val="#ppt_x"/>
                                          </p:val>
                                        </p:tav>
                                      </p:tavLst>
                                    </p:anim>
                                    <p:anim calcmode="lin" valueType="num">
                                      <p:cBhvr additive="base">
                                        <p:cTn id="12" dur="500" fill="hold"/>
                                        <p:tgtEl>
                                          <p:spTgt spid="4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500" fill="hold"/>
                                        <p:tgtEl>
                                          <p:spTgt spid="64"/>
                                        </p:tgtEl>
                                        <p:attrNameLst>
                                          <p:attrName>ppt_x</p:attrName>
                                        </p:attrNameLst>
                                      </p:cBhvr>
                                      <p:tavLst>
                                        <p:tav tm="0">
                                          <p:val>
                                            <p:strVal val="0-#ppt_w/2"/>
                                          </p:val>
                                        </p:tav>
                                        <p:tav tm="100000">
                                          <p:val>
                                            <p:strVal val="#ppt_x"/>
                                          </p:val>
                                        </p:tav>
                                      </p:tavLst>
                                    </p:anim>
                                    <p:anim calcmode="lin" valueType="num">
                                      <p:cBhvr additive="base">
                                        <p:cTn id="16" dur="500" fill="hold"/>
                                        <p:tgtEl>
                                          <p:spTgt spid="6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65">
                                            <p:txEl>
                                              <p:pRg st="0" end="0"/>
                                            </p:txEl>
                                          </p:spTgt>
                                        </p:tgtEl>
                                        <p:attrNameLst>
                                          <p:attrName>style.visibility</p:attrName>
                                        </p:attrNameLst>
                                      </p:cBhvr>
                                      <p:to>
                                        <p:strVal val="visible"/>
                                      </p:to>
                                    </p:set>
                                    <p:anim calcmode="lin" valueType="num">
                                      <p:cBhvr additive="base">
                                        <p:cTn id="19" dur="5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5">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65">
                                            <p:txEl>
                                              <p:pRg st="1" end="1"/>
                                            </p:txEl>
                                          </p:spTgt>
                                        </p:tgtEl>
                                        <p:attrNameLst>
                                          <p:attrName>style.visibility</p:attrName>
                                        </p:attrNameLst>
                                      </p:cBhvr>
                                      <p:to>
                                        <p:strVal val="visible"/>
                                      </p:to>
                                    </p:set>
                                    <p:anim calcmode="lin" valueType="num">
                                      <p:cBhvr additive="base">
                                        <p:cTn id="23" dur="500" fill="hold"/>
                                        <p:tgtEl>
                                          <p:spTgt spid="65">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5">
                                            <p:txEl>
                                              <p:pRg st="2" end="2"/>
                                            </p:txEl>
                                          </p:spTgt>
                                        </p:tgtEl>
                                        <p:attrNameLst>
                                          <p:attrName>style.visibility</p:attrName>
                                        </p:attrNameLst>
                                      </p:cBhvr>
                                      <p:to>
                                        <p:strVal val="visible"/>
                                      </p:to>
                                    </p:set>
                                    <p:anim calcmode="lin" valueType="num">
                                      <p:cBhvr additive="base">
                                        <p:cTn id="29" dur="500" fill="hold"/>
                                        <p:tgtEl>
                                          <p:spTgt spid="65">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5">
                                            <p:txEl>
                                              <p:pRg st="3" end="3"/>
                                            </p:txEl>
                                          </p:spTgt>
                                        </p:tgtEl>
                                        <p:attrNameLst>
                                          <p:attrName>style.visibility</p:attrName>
                                        </p:attrNameLst>
                                      </p:cBhvr>
                                      <p:to>
                                        <p:strVal val="visible"/>
                                      </p:to>
                                    </p:set>
                                    <p:anim calcmode="lin" valueType="num">
                                      <p:cBhvr additive="base">
                                        <p:cTn id="35" dur="500" fill="hold"/>
                                        <p:tgtEl>
                                          <p:spTgt spid="65">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6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64" name="Rectangle 3"/>
          <p:cNvSpPr>
            <a:spLocks noChangeArrowheads="1"/>
          </p:cNvSpPr>
          <p:nvPr/>
        </p:nvSpPr>
        <p:spPr bwMode="auto">
          <a:xfrm>
            <a:off x="0" y="1676400"/>
            <a:ext cx="761041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How should we encode the input and the output?</a:t>
            </a:r>
            <a:endParaRPr lang="en-US" dirty="0">
              <a:effectLst>
                <a:outerShdw blurRad="38100" dist="38100" dir="2700000" algn="tl">
                  <a:srgbClr val="000000"/>
                </a:outerShdw>
              </a:effectLst>
              <a:cs typeface="+mn-cs"/>
            </a:endParaRPr>
          </a:p>
        </p:txBody>
      </p:sp>
      <p:grpSp>
        <p:nvGrpSpPr>
          <p:cNvPr id="4" name="Group 3"/>
          <p:cNvGrpSpPr/>
          <p:nvPr/>
        </p:nvGrpSpPr>
        <p:grpSpPr>
          <a:xfrm>
            <a:off x="254548" y="2271712"/>
            <a:ext cx="7975052" cy="4205288"/>
            <a:chOff x="254548" y="2271712"/>
            <a:chExt cx="7975052" cy="4205288"/>
          </a:xfrm>
        </p:grpSpPr>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4</a:t>
                  </a: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Output:</a:t>
                </a:r>
                <a:endParaRPr lang="en-US" sz="2400" dirty="0">
                  <a:effectLst>
                    <a:outerShdw blurRad="38100" dist="38100" dir="2700000" algn="tl">
                      <a:srgbClr val="000000"/>
                    </a:outerShdw>
                  </a:effectLst>
                  <a:cs typeface="+mn-cs"/>
                </a:endParaRPr>
              </a:p>
            </p:txBody>
          </p:sp>
        </p:gr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Input</a:t>
                </a:r>
                <a:r>
                  <a:rPr lang="en-US" dirty="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3"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sp>
        <p:nvSpPr>
          <p:cNvPr id="84" name="AutoShape 24"/>
          <p:cNvSpPr>
            <a:spLocks noChangeArrowheads="1"/>
          </p:cNvSpPr>
          <p:nvPr/>
        </p:nvSpPr>
        <p:spPr bwMode="auto">
          <a:xfrm rot="16200000">
            <a:off x="8382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56874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4"/>
                                        </p:tgtEl>
                                        <p:attrNameLst>
                                          <p:attrName>style.visibility</p:attrName>
                                        </p:attrNameLst>
                                      </p:cBhvr>
                                      <p:to>
                                        <p:strVal val="visible"/>
                                      </p:to>
                                    </p:set>
                                    <p:anim calcmode="lin" valueType="num">
                                      <p:cBhvr additive="base">
                                        <p:cTn id="11" dur="500" fill="hold"/>
                                        <p:tgtEl>
                                          <p:spTgt spid="84"/>
                                        </p:tgtEl>
                                        <p:attrNameLst>
                                          <p:attrName>ppt_x</p:attrName>
                                        </p:attrNameLst>
                                      </p:cBhvr>
                                      <p:tavLst>
                                        <p:tav tm="0">
                                          <p:val>
                                            <p:strVal val="0-#ppt_w/2"/>
                                          </p:val>
                                        </p:tav>
                                        <p:tav tm="100000">
                                          <p:val>
                                            <p:strVal val="#ppt_x"/>
                                          </p:val>
                                        </p:tav>
                                      </p:tavLst>
                                    </p:anim>
                                    <p:anim calcmode="lin" valueType="num">
                                      <p:cBhvr additive="base">
                                        <p:cTn id="12" dur="500" fill="hold"/>
                                        <p:tgtEl>
                                          <p:spTgt spid="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4537075" y="619125"/>
            <a:ext cx="4724400" cy="8318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We design a loop program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that simulates it.</a:t>
            </a:r>
          </a:p>
        </p:txBody>
      </p:sp>
      <p:cxnSp>
        <p:nvCxnSpPr>
          <p:cNvPr id="28677" name="Straight Connector 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8678" name="Group 10"/>
          <p:cNvGrpSpPr>
            <a:grpSpLocks/>
          </p:cNvGrpSpPr>
          <p:nvPr/>
        </p:nvGrpSpPr>
        <p:grpSpPr bwMode="auto">
          <a:xfrm>
            <a:off x="-304800" y="2514600"/>
            <a:ext cx="5943600" cy="2314575"/>
            <a:chOff x="-762000" y="2756118"/>
            <a:chExt cx="5943600" cy="2314114"/>
          </a:xfrm>
        </p:grpSpPr>
        <p:sp>
          <p:nvSpPr>
            <p:cNvPr id="8" name="Text Box 4"/>
            <p:cNvSpPr txBox="1">
              <a:spLocks noChangeArrowheads="1"/>
            </p:cNvSpPr>
            <p:nvPr/>
          </p:nvSpPr>
          <p:spPr bwMode="auto">
            <a:xfrm>
              <a:off x="457200" y="2756118"/>
              <a:ext cx="4724400" cy="230776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18</a:t>
              </a:r>
            </a:p>
            <a:p>
              <a:pPr eaLnBrk="0" hangingPunct="0">
                <a:spcBef>
                  <a:spcPts val="0"/>
                </a:spcBef>
                <a:defRPr/>
              </a:pPr>
              <a:r>
                <a:rPr lang="en-US" sz="2400" dirty="0">
                  <a:effectLst>
                    <a:outerShdw blurRad="38100" dist="38100" dir="2700000" algn="tl">
                      <a:srgbClr val="000000"/>
                    </a:outerShdw>
                  </a:effectLst>
                  <a:cs typeface="+mn-cs"/>
                </a:rPr>
                <a:t>…</a:t>
              </a:r>
            </a:p>
            <a:p>
              <a:pPr eaLnBrk="0" hangingPunct="0">
                <a:spcBef>
                  <a:spcPts val="0"/>
                </a:spcBef>
                <a:defRPr/>
              </a:pPr>
              <a:r>
                <a:rPr lang="en-US" sz="2400" dirty="0">
                  <a:effectLst>
                    <a:outerShdw blurRad="38100" dist="38100" dir="2700000" algn="tl">
                      <a:srgbClr val="000000"/>
                    </a:outerShdw>
                  </a:effectLst>
                  <a:cs typeface="+mn-cs"/>
                </a:rPr>
                <a:t>halt</a:t>
              </a:r>
            </a:p>
          </p:txBody>
        </p:sp>
        <p:sp>
          <p:nvSpPr>
            <p:cNvPr id="9" name="Text Box 4"/>
            <p:cNvSpPr txBox="1">
              <a:spLocks noChangeArrowheads="1"/>
            </p:cNvSpPr>
            <p:nvPr/>
          </p:nvSpPr>
          <p:spPr bwMode="auto">
            <a:xfrm>
              <a:off x="-762000" y="2762467"/>
              <a:ext cx="1447800" cy="2307765"/>
            </a:xfrm>
            <a:prstGeom prst="rect">
              <a:avLst/>
            </a:prstGeom>
            <a:noFill/>
            <a:ln w="38100" cap="sq">
              <a:noFill/>
              <a:miter lim="800000"/>
              <a:headEnd/>
              <a:tailEnd/>
            </a:ln>
            <a:effectLst/>
          </p:spPr>
          <p:txBody>
            <a:bodyPr lIns="274320" rIns="274320">
              <a:spAutoFit/>
            </a:bodyPr>
            <a:lstStyle/>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11:</a:t>
              </a:r>
            </a:p>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38:</a:t>
              </a:r>
            </a:p>
            <a:p>
              <a:pPr algn="r" eaLnBrk="0" hangingPunct="0">
                <a:spcBef>
                  <a:spcPts val="0"/>
                </a:spcBef>
                <a:defRPr/>
              </a:pPr>
              <a:endParaRPr lang="en-US" sz="2400" dirty="0">
                <a:solidFill>
                  <a:srgbClr val="00FFFF"/>
                </a:solidFill>
                <a:effectLst>
                  <a:outerShdw blurRad="38100" dist="38100" dir="2700000" algn="tl">
                    <a:srgbClr val="000000"/>
                  </a:outerShdw>
                </a:effectLst>
                <a:cs typeface="+mn-cs"/>
              </a:endParaRPr>
            </a:p>
            <a:p>
              <a:pPr algn="r" eaLnBrk="0" hangingPunct="0">
                <a:spcBef>
                  <a:spcPts val="0"/>
                </a:spcBef>
                <a:defRPr/>
              </a:pPr>
              <a:r>
                <a:rPr lang="en-US" sz="2400" dirty="0">
                  <a:solidFill>
                    <a:srgbClr val="00FFFF"/>
                  </a:solidFill>
                  <a:effectLst>
                    <a:outerShdw blurRad="38100" dist="38100" dir="2700000" algn="tl">
                      <a:srgbClr val="000000"/>
                    </a:outerShdw>
                  </a:effectLst>
                  <a:cs typeface="+mn-cs"/>
                </a:rPr>
                <a:t>99:</a:t>
              </a:r>
            </a:p>
          </p:txBody>
        </p:sp>
      </p:grpSp>
      <p:sp>
        <p:nvSpPr>
          <p:cNvPr id="12" name="Text Box 4"/>
          <p:cNvSpPr txBox="1">
            <a:spLocks noChangeArrowheads="1"/>
          </p:cNvSpPr>
          <p:nvPr/>
        </p:nvSpPr>
        <p:spPr bwMode="auto">
          <a:xfrm>
            <a:off x="-187325" y="601663"/>
            <a:ext cx="4724400" cy="83185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effectLst>
                  <a:outerShdw blurRad="38100" dist="38100" dir="2700000" algn="tl">
                    <a:srgbClr val="000000"/>
                  </a:outerShdw>
                </a:effectLst>
                <a:cs typeface="+mn-cs"/>
              </a:rPr>
              <a:t>Given an arbitrary </a:t>
            </a:r>
          </a:p>
          <a:p>
            <a:pPr algn="ctr" eaLnBrk="0" hangingPunct="0">
              <a:spcBef>
                <a:spcPts val="0"/>
              </a:spcBef>
              <a:defRPr/>
            </a:pPr>
            <a:r>
              <a:rPr lang="en-US" sz="2400" dirty="0" err="1">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program:</a:t>
            </a:r>
          </a:p>
        </p:txBody>
      </p:sp>
      <p:sp>
        <p:nvSpPr>
          <p:cNvPr id="14" name="Text Box 4"/>
          <p:cNvSpPr txBox="1">
            <a:spLocks noChangeArrowheads="1"/>
          </p:cNvSpPr>
          <p:nvPr/>
        </p:nvSpPr>
        <p:spPr bwMode="auto">
          <a:xfrm>
            <a:off x="4724400" y="1531938"/>
            <a:ext cx="47244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line = 1</a:t>
            </a:r>
          </a:p>
          <a:p>
            <a:pPr eaLnBrk="0" hangingPunct="0">
              <a:spcBef>
                <a:spcPts val="0"/>
              </a:spcBef>
              <a:defRPr/>
            </a:pPr>
            <a:r>
              <a:rPr lang="en-US" sz="2400" dirty="0">
                <a:effectLst>
                  <a:outerShdw blurRad="38100" dist="38100" dir="2700000" algn="tl">
                    <a:srgbClr val="000000"/>
                  </a:outerShdw>
                </a:effectLst>
                <a:cs typeface="+mn-cs"/>
              </a:rPr>
              <a:t>while( </a:t>
            </a:r>
            <a:r>
              <a:rPr lang="en-US" sz="2400" dirty="0">
                <a:solidFill>
                  <a:srgbClr val="00FFFF"/>
                </a:solidFill>
                <a:effectLst>
                  <a:outerShdw blurRad="38100" dist="38100" dir="2700000" algn="tl">
                    <a:srgbClr val="000000"/>
                  </a:outerShdw>
                </a:effectLst>
                <a:cs typeface="+mn-cs"/>
              </a:rPr>
              <a:t>line</a:t>
            </a:r>
            <a:r>
              <a:rPr lang="en-US" sz="2400"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sym typeface="Symbol"/>
              </a:rPr>
              <a:t> -1 )</a:t>
            </a:r>
            <a:endParaRPr lang="en-US" sz="2400" dirty="0">
              <a:effectLst>
                <a:outerShdw blurRad="38100" dist="38100" dir="2700000" algn="tl">
                  <a:srgbClr val="000000"/>
                </a:outerShdw>
              </a:effectLst>
              <a:cs typeface="+mn-cs"/>
            </a:endParaRPr>
          </a:p>
        </p:txBody>
      </p:sp>
      <p:pic>
        <p:nvPicPr>
          <p:cNvPr id="2868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313" y="5260975"/>
            <a:ext cx="4398962" cy="146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6" name="Text Box 4"/>
          <p:cNvSpPr txBox="1">
            <a:spLocks noChangeArrowheads="1"/>
          </p:cNvSpPr>
          <p:nvPr/>
        </p:nvSpPr>
        <p:spPr bwMode="auto">
          <a:xfrm>
            <a:off x="4724400" y="6319838"/>
            <a:ext cx="4724400" cy="4619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end while</a:t>
            </a:r>
          </a:p>
        </p:txBody>
      </p:sp>
      <p:sp>
        <p:nvSpPr>
          <p:cNvPr id="17" name="Text Box 4"/>
          <p:cNvSpPr txBox="1">
            <a:spLocks noChangeArrowheads="1"/>
          </p:cNvSpPr>
          <p:nvPr/>
        </p:nvSpPr>
        <p:spPr bwMode="auto">
          <a:xfrm>
            <a:off x="5334000" y="2533650"/>
            <a:ext cx="3048000" cy="120015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if( line = 11 )</a:t>
            </a:r>
          </a:p>
          <a:p>
            <a:pPr lvl="1" eaLnBrk="0" hangingPunct="0">
              <a:spcBef>
                <a:spcPts val="0"/>
              </a:spcBef>
              <a:defRPr/>
            </a:pPr>
            <a:r>
              <a:rPr lang="en-US" sz="2400" dirty="0">
                <a:effectLst>
                  <a:outerShdw blurRad="38100" dist="38100" dir="2700000" algn="tl">
                    <a:srgbClr val="000000"/>
                  </a:outerShdw>
                </a:effectLst>
                <a:cs typeface="+mn-cs"/>
              </a:rPr>
              <a:t>x = 0</a:t>
            </a:r>
          </a:p>
          <a:p>
            <a:pPr lvl="1" eaLnBrk="0" hangingPunct="0">
              <a:spcBef>
                <a:spcPts val="0"/>
              </a:spcBef>
              <a:defRPr/>
            </a:pPr>
            <a:r>
              <a:rPr lang="en-US" sz="2400" dirty="0">
                <a:effectLst>
                  <a:outerShdw blurRad="38100" dist="38100" dir="2700000" algn="tl">
                    <a:srgbClr val="000000"/>
                  </a:outerShdw>
                </a:effectLst>
                <a:cs typeface="+mn-cs"/>
              </a:rPr>
              <a:t>++line</a:t>
            </a:r>
          </a:p>
        </p:txBody>
      </p:sp>
      <p:sp>
        <p:nvSpPr>
          <p:cNvPr id="18" name="Text Box 4"/>
          <p:cNvSpPr txBox="1">
            <a:spLocks noChangeArrowheads="1"/>
          </p:cNvSpPr>
          <p:nvPr/>
        </p:nvSpPr>
        <p:spPr bwMode="auto">
          <a:xfrm>
            <a:off x="5318125" y="3787775"/>
            <a:ext cx="3048000" cy="8302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if( line = 38 )</a:t>
            </a:r>
          </a:p>
          <a:p>
            <a:pPr lvl="1" eaLnBrk="0" hangingPunct="0">
              <a:spcBef>
                <a:spcPts val="0"/>
              </a:spcBef>
              <a:defRPr/>
            </a:pPr>
            <a:r>
              <a:rPr lang="en-US" sz="2400" dirty="0">
                <a:effectLst>
                  <a:outerShdw blurRad="38100" dist="38100" dir="2700000" algn="tl">
                    <a:srgbClr val="000000"/>
                  </a:outerShdw>
                </a:effectLst>
                <a:cs typeface="+mn-cs"/>
              </a:rPr>
              <a:t>line = 18</a:t>
            </a:r>
          </a:p>
        </p:txBody>
      </p:sp>
      <p:sp>
        <p:nvSpPr>
          <p:cNvPr id="19" name="Text Box 4"/>
          <p:cNvSpPr txBox="1">
            <a:spLocks noChangeArrowheads="1"/>
          </p:cNvSpPr>
          <p:nvPr/>
        </p:nvSpPr>
        <p:spPr bwMode="auto">
          <a:xfrm>
            <a:off x="5326063" y="4808538"/>
            <a:ext cx="30480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if( line = 99 )</a:t>
            </a:r>
          </a:p>
          <a:p>
            <a:pPr lvl="1" eaLnBrk="0" hangingPunct="0">
              <a:spcBef>
                <a:spcPts val="0"/>
              </a:spcBef>
              <a:defRPr/>
            </a:pPr>
            <a:r>
              <a:rPr lang="en-US" sz="2400" dirty="0">
                <a:effectLst>
                  <a:outerShdw blurRad="38100" dist="38100" dir="2700000" algn="tl">
                    <a:srgbClr val="000000"/>
                  </a:outerShdw>
                </a:effectLst>
                <a:cs typeface="+mn-cs"/>
              </a:rPr>
              <a:t>line = -1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0-#ppt_w/2"/>
                                          </p:val>
                                        </p:tav>
                                        <p:tav tm="100000">
                                          <p:val>
                                            <p:strVal val="#ppt_x"/>
                                          </p:val>
                                        </p:tav>
                                      </p:tavLst>
                                    </p:anim>
                                    <p:anim calcmode="lin" valueType="num">
                                      <p:cBhvr additive="base">
                                        <p:cTn id="12"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0-#ppt_w/2"/>
                                          </p:val>
                                        </p:tav>
                                        <p:tav tm="100000">
                                          <p:val>
                                            <p:strVal val="#ppt_x"/>
                                          </p:val>
                                        </p:tav>
                                      </p:tavLst>
                                    </p:anim>
                                    <p:anim calcmode="lin" valueType="num">
                                      <p:cBhvr additive="base">
                                        <p:cTn id="1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0-#ppt_w/2"/>
                                          </p:val>
                                        </p:tav>
                                        <p:tav tm="100000">
                                          <p:val>
                                            <p:strVal val="#ppt_x"/>
                                          </p:val>
                                        </p:tav>
                                      </p:tavLst>
                                    </p:anim>
                                    <p:anim calcmode="lin" valueType="num">
                                      <p:cBhvr additive="base">
                                        <p:cTn id="24"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500" fill="hold"/>
                                        <p:tgtEl>
                                          <p:spTgt spid="19"/>
                                        </p:tgtEl>
                                        <p:attrNameLst>
                                          <p:attrName>ppt_x</p:attrName>
                                        </p:attrNameLst>
                                      </p:cBhvr>
                                      <p:tavLst>
                                        <p:tav tm="0">
                                          <p:val>
                                            <p:strVal val="0-#ppt_w/2"/>
                                          </p:val>
                                        </p:tav>
                                        <p:tav tm="100000">
                                          <p:val>
                                            <p:strVal val="#ppt_x"/>
                                          </p:val>
                                        </p:tav>
                                      </p:tavLst>
                                    </p:anim>
                                    <p:anim calcmode="lin" valueType="num">
                                      <p:cBhvr additive="base">
                                        <p:cTn id="30"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P spid="17" grpId="0"/>
      <p:bldP spid="18" grpId="0"/>
      <p:bldP spid="19"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How does the algorithm proceed?</a:t>
            </a:r>
            <a:endParaRPr lang="en-US" dirty="0">
              <a:effectLst>
                <a:outerShdw blurRad="38100" dist="38100" dir="2700000" algn="tl">
                  <a:srgbClr val="000000"/>
                </a:outerShdw>
              </a:effectLst>
              <a:cs typeface="+mn-cs"/>
            </a:endParaRPr>
          </a:p>
        </p:txBody>
      </p:sp>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Output:</a:t>
              </a:r>
              <a:endParaRPr lang="en-US" sz="2400" dirty="0">
                <a:effectLst>
                  <a:outerShdw blurRad="38100" dist="38100" dir="2700000" algn="tl">
                    <a:srgbClr val="000000"/>
                  </a:outerShdw>
                </a:effectLst>
                <a:cs typeface="+mn-cs"/>
              </a:endParaRPr>
            </a:p>
          </p:txBody>
        </p:sp>
      </p:gr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Input</a:t>
              </a:r>
              <a:r>
                <a:rPr lang="en-US" dirty="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3"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sp>
        <p:nvSpPr>
          <p:cNvPr id="84" name="AutoShape 24"/>
          <p:cNvSpPr>
            <a:spLocks noChangeArrowheads="1"/>
          </p:cNvSpPr>
          <p:nvPr/>
        </p:nvSpPr>
        <p:spPr bwMode="auto">
          <a:xfrm rot="16200000">
            <a:off x="8382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3" name="Group 2"/>
          <p:cNvGrpSpPr/>
          <p:nvPr/>
        </p:nvGrpSpPr>
        <p:grpSpPr>
          <a:xfrm>
            <a:off x="127000" y="3434274"/>
            <a:ext cx="9550400" cy="1975926"/>
            <a:chOff x="127000" y="3657600"/>
            <a:chExt cx="9550400" cy="1975926"/>
          </a:xfrm>
        </p:grpSpPr>
        <p:sp>
          <p:nvSpPr>
            <p:cNvPr id="145" name="Text Box 103"/>
            <p:cNvSpPr txBox="1">
              <a:spLocks noChangeArrowheads="1"/>
            </p:cNvSpPr>
            <p:nvPr/>
          </p:nvSpPr>
          <p:spPr bwMode="auto">
            <a:xfrm>
              <a:off x="1219200" y="3657600"/>
              <a:ext cx="8458200" cy="1975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400" kern="0" dirty="0">
                  <a:solidFill>
                    <a:schemeClr val="tx2"/>
                  </a:solidFill>
                  <a:cs typeface="+mn-cs"/>
                </a:rPr>
                <a:t>Loop invariant:  </a:t>
              </a:r>
              <a:br>
                <a:rPr lang="en-CA" altLang="en-US" sz="2400" kern="0" dirty="0">
                  <a:solidFill>
                    <a:schemeClr val="tx2"/>
                  </a:solidFill>
                  <a:cs typeface="+mn-cs"/>
                </a:rPr>
              </a:br>
              <a:r>
                <a:rPr lang="en-CA" altLang="en-US" sz="2400" kern="0" dirty="0">
                  <a:solidFill>
                    <a:schemeClr val="tx2"/>
                  </a:solidFill>
                  <a:cs typeface="+mn-cs"/>
                </a:rPr>
                <a:t>  </a:t>
              </a:r>
              <a:r>
                <a:rPr lang="en-CA" altLang="en-US" sz="2400" kern="0" dirty="0">
                  <a:cs typeface="+mn-cs"/>
                </a:rPr>
                <a:t>The lowest i-1 digits of x and y have been read. </a:t>
              </a:r>
            </a:p>
            <a:p>
              <a:pPr eaLnBrk="1" hangingPunct="1">
                <a:lnSpc>
                  <a:spcPct val="90000"/>
                </a:lnSpc>
                <a:buFontTx/>
                <a:buNone/>
                <a:defRPr/>
              </a:pPr>
              <a:r>
                <a:rPr lang="en-CA" altLang="en-US" sz="2400" kern="0" dirty="0">
                  <a:cs typeface="+mn-cs"/>
                </a:rPr>
                <a:t>  The lowest i-1 digits of the sum z have been produced.</a:t>
              </a:r>
            </a:p>
            <a:p>
              <a:pPr eaLnBrk="1" hangingPunct="1">
                <a:lnSpc>
                  <a:spcPct val="90000"/>
                </a:lnSpc>
                <a:buFontTx/>
                <a:buNone/>
                <a:defRPr/>
              </a:pPr>
              <a:r>
                <a:rPr lang="en-CA" altLang="en-US" sz="2400" kern="0" dirty="0">
                  <a:cs typeface="+mn-cs"/>
                </a:rPr>
                <a:t>  The carry to the </a:t>
              </a:r>
              <a:r>
                <a:rPr lang="en-CA" altLang="en-US" sz="2400" kern="0" dirty="0" err="1">
                  <a:cs typeface="+mn-cs"/>
                </a:rPr>
                <a:t>i</a:t>
              </a:r>
              <a:r>
                <a:rPr lang="en-CA" altLang="en-US" sz="2400" kern="0" baseline="30000" dirty="0" err="1">
                  <a:cs typeface="+mn-cs"/>
                </a:rPr>
                <a:t>th</a:t>
              </a:r>
              <a:r>
                <a:rPr lang="en-CA" altLang="en-US" sz="2400" kern="0" dirty="0">
                  <a:cs typeface="+mn-cs"/>
                </a:rPr>
                <a:t> digits has been remembered.</a:t>
              </a:r>
            </a:p>
            <a:p>
              <a:pPr eaLnBrk="1" hangingPunct="1">
                <a:lnSpc>
                  <a:spcPct val="90000"/>
                </a:lnSpc>
                <a:buFontTx/>
                <a:buNone/>
                <a:defRPr/>
              </a:pPr>
              <a:r>
                <a:rPr lang="en-CA" altLang="en-US" sz="2400" kern="0" dirty="0">
                  <a:cs typeface="+mn-cs"/>
                </a:rPr>
                <a:t>  Head is on </a:t>
              </a:r>
              <a:r>
                <a:rPr lang="en-CA" altLang="en-US" sz="2400" kern="0" dirty="0" err="1">
                  <a:cs typeface="+mn-cs"/>
                </a:rPr>
                <a:t>i</a:t>
              </a:r>
              <a:r>
                <a:rPr lang="en-CA" altLang="en-US" sz="2400" kern="0" baseline="30000" dirty="0" err="1">
                  <a:cs typeface="+mn-cs"/>
                </a:rPr>
                <a:t>st</a:t>
              </a:r>
              <a:r>
                <a:rPr lang="en-CA" altLang="en-US" sz="2400" kern="0" dirty="0">
                  <a:cs typeface="+mn-cs"/>
                </a:rPr>
                <a:t> digit of x.</a:t>
              </a:r>
              <a:endParaRPr lang="en-US" altLang="en-US" sz="2400" kern="0" dirty="0">
                <a:cs typeface="+mn-cs"/>
              </a:endParaRPr>
            </a:p>
          </p:txBody>
        </p:sp>
        <p:grpSp>
          <p:nvGrpSpPr>
            <p:cNvPr id="146" name="Group 22"/>
            <p:cNvGrpSpPr>
              <a:grpSpLocks/>
            </p:cNvGrpSpPr>
            <p:nvPr/>
          </p:nvGrpSpPr>
          <p:grpSpPr bwMode="auto">
            <a:xfrm>
              <a:off x="127000" y="3962400"/>
              <a:ext cx="1244600" cy="1066800"/>
              <a:chOff x="1224" y="2539"/>
              <a:chExt cx="2280" cy="1785"/>
            </a:xfrm>
          </p:grpSpPr>
          <p:sp>
            <p:nvSpPr>
              <p:cNvPr id="147"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CA"/>
              </a:p>
            </p:txBody>
          </p:sp>
          <p:grpSp>
            <p:nvGrpSpPr>
              <p:cNvPr id="148" name="Group 24"/>
              <p:cNvGrpSpPr>
                <a:grpSpLocks/>
              </p:cNvGrpSpPr>
              <p:nvPr/>
            </p:nvGrpSpPr>
            <p:grpSpPr bwMode="auto">
              <a:xfrm>
                <a:off x="1584" y="2688"/>
                <a:ext cx="1216" cy="1440"/>
                <a:chOff x="2641" y="1488"/>
                <a:chExt cx="2655" cy="2488"/>
              </a:xfrm>
            </p:grpSpPr>
            <p:grpSp>
              <p:nvGrpSpPr>
                <p:cNvPr id="149" name="Group 25"/>
                <p:cNvGrpSpPr>
                  <a:grpSpLocks/>
                </p:cNvGrpSpPr>
                <p:nvPr/>
              </p:nvGrpSpPr>
              <p:grpSpPr bwMode="auto">
                <a:xfrm>
                  <a:off x="2641" y="1488"/>
                  <a:ext cx="2496" cy="2436"/>
                  <a:chOff x="2641" y="1488"/>
                  <a:chExt cx="2496" cy="2436"/>
                </a:xfrm>
              </p:grpSpPr>
              <p:sp>
                <p:nvSpPr>
                  <p:cNvPr id="154"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5"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6"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7"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8"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9"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50" name="Group 32"/>
                <p:cNvGrpSpPr>
                  <a:grpSpLocks/>
                </p:cNvGrpSpPr>
                <p:nvPr/>
              </p:nvGrpSpPr>
              <p:grpSpPr bwMode="auto">
                <a:xfrm>
                  <a:off x="4864" y="3099"/>
                  <a:ext cx="432" cy="877"/>
                  <a:chOff x="4864" y="3099"/>
                  <a:chExt cx="432" cy="877"/>
                </a:xfrm>
              </p:grpSpPr>
              <p:sp>
                <p:nvSpPr>
                  <p:cNvPr id="151"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2"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53"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spTree>
    <p:extLst>
      <p:ext uri="{BB962C8B-B14F-4D97-AF65-F5344CB8AC3E}">
        <p14:creationId xmlns:p14="http://schemas.microsoft.com/office/powerpoint/2010/main" val="2789049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0-#ppt_w/2"/>
                                          </p:val>
                                        </p:tav>
                                        <p:tav tm="100000">
                                          <p:val>
                                            <p:strVal val="#ppt_x"/>
                                          </p:val>
                                        </p:tav>
                                      </p:tavLst>
                                    </p:anim>
                                    <p:anim calcmode="lin" valueType="num">
                                      <p:cBhvr additive="base">
                                        <p:cTn id="8"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How does the algorithm proceed?</a:t>
            </a:r>
            <a:endParaRPr lang="en-US" dirty="0">
              <a:effectLst>
                <a:outerShdw blurRad="38100" dist="38100" dir="2700000" algn="tl">
                  <a:srgbClr val="000000"/>
                </a:outerShdw>
              </a:effectLst>
              <a:cs typeface="+mn-cs"/>
            </a:endParaRPr>
          </a:p>
        </p:txBody>
      </p:sp>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Output:</a:t>
              </a:r>
              <a:endParaRPr lang="en-US" sz="2400" dirty="0">
                <a:effectLst>
                  <a:outerShdw blurRad="38100" dist="38100" dir="2700000" algn="tl">
                    <a:srgbClr val="000000"/>
                  </a:outerShdw>
                </a:effectLst>
                <a:cs typeface="+mn-cs"/>
              </a:endParaRPr>
            </a:p>
          </p:txBody>
        </p:sp>
      </p:gr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Input</a:t>
              </a:r>
              <a:r>
                <a:rPr lang="en-US" dirty="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3"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7"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8"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0"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1"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9"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carry = 0</a:t>
            </a:r>
          </a:p>
        </p:txBody>
      </p:sp>
      <p:grpSp>
        <p:nvGrpSpPr>
          <p:cNvPr id="128" name="Group 5"/>
          <p:cNvGrpSpPr>
            <a:grpSpLocks/>
          </p:cNvGrpSpPr>
          <p:nvPr/>
        </p:nvGrpSpPr>
        <p:grpSpPr bwMode="auto">
          <a:xfrm>
            <a:off x="609600" y="3657601"/>
            <a:ext cx="6003310" cy="1668462"/>
            <a:chOff x="432" y="473"/>
            <a:chExt cx="3983" cy="1099"/>
          </a:xfrm>
        </p:grpSpPr>
        <p:grpSp>
          <p:nvGrpSpPr>
            <p:cNvPr id="129" name="Group 6"/>
            <p:cNvGrpSpPr>
              <a:grpSpLocks/>
            </p:cNvGrpSpPr>
            <p:nvPr/>
          </p:nvGrpSpPr>
          <p:grpSpPr bwMode="auto">
            <a:xfrm>
              <a:off x="534" y="768"/>
              <a:ext cx="737" cy="804"/>
              <a:chOff x="144" y="607"/>
              <a:chExt cx="737" cy="804"/>
            </a:xfrm>
          </p:grpSpPr>
          <p:grpSp>
            <p:nvGrpSpPr>
              <p:cNvPr id="134" name="Group 7"/>
              <p:cNvGrpSpPr>
                <a:grpSpLocks noChangeAspect="1"/>
              </p:cNvGrpSpPr>
              <p:nvPr/>
            </p:nvGrpSpPr>
            <p:grpSpPr bwMode="auto">
              <a:xfrm>
                <a:off x="144" y="607"/>
                <a:ext cx="737" cy="737"/>
                <a:chOff x="2976" y="2352"/>
                <a:chExt cx="907" cy="907"/>
              </a:xfrm>
            </p:grpSpPr>
            <p:sp>
              <p:nvSpPr>
                <p:cNvPr id="142" name="Freeform 8"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sp>
              <p:nvSpPr>
                <p:cNvPr id="143" name="Oval 9"/>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pic>
              <p:nvPicPr>
                <p:cNvPr id="144" name="Picture 10"/>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5" name="Group 11"/>
              <p:cNvGrpSpPr>
                <a:grpSpLocks noChangeAspect="1"/>
              </p:cNvGrpSpPr>
              <p:nvPr/>
            </p:nvGrpSpPr>
            <p:grpSpPr bwMode="auto">
              <a:xfrm rot="2360341">
                <a:off x="374" y="983"/>
                <a:ext cx="342" cy="428"/>
                <a:chOff x="2227" y="1194"/>
                <a:chExt cx="1944" cy="2413"/>
              </a:xfrm>
            </p:grpSpPr>
            <p:sp>
              <p:nvSpPr>
                <p:cNvPr id="136" name="Freeform 1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7" name="Freeform 1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 name="Freeform 1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 name="Freeform 1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 name="Freeform 1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 name="Freeform 1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30" name="Text Box 18"/>
            <p:cNvSpPr txBox="1">
              <a:spLocks noChangeArrowheads="1"/>
            </p:cNvSpPr>
            <p:nvPr/>
          </p:nvSpPr>
          <p:spPr bwMode="auto">
            <a:xfrm>
              <a:off x="1392" y="865"/>
              <a:ext cx="100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a:t>
              </a:r>
              <a:r>
                <a:rPr lang="en-US" altLang="en-US" sz="2400">
                  <a:solidFill>
                    <a:srgbClr val="33CC33"/>
                  </a:solidFill>
                  <a:latin typeface="Times New Roman" pitchFamily="18" charset="0"/>
                </a:rPr>
                <a:t>preCond</a:t>
              </a:r>
              <a:r>
                <a:rPr lang="en-CA" altLang="en-US" sz="2400">
                  <a:solidFill>
                    <a:srgbClr val="33CC33"/>
                  </a:solidFill>
                  <a:latin typeface="Times New Roman" pitchFamily="18" charset="0"/>
                </a:rPr>
                <a:t>&gt;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a:t>
              </a:r>
              <a:r>
                <a:rPr lang="en-US" altLang="en-US" sz="2400">
                  <a:solidFill>
                    <a:schemeClr val="accent2"/>
                  </a:solidFill>
                  <a:latin typeface="Times New Roman" pitchFamily="18" charset="0"/>
                </a:rPr>
                <a:t>eA</a:t>
              </a:r>
              <a:endParaRPr lang="en-CA" altLang="en-US" sz="2400" baseline="-25000">
                <a:solidFill>
                  <a:schemeClr val="accent2"/>
                </a:solidFill>
                <a:latin typeface="Times New Roman" pitchFamily="18" charset="0"/>
              </a:endParaRPr>
            </a:p>
          </p:txBody>
        </p:sp>
        <p:sp>
          <p:nvSpPr>
            <p:cNvPr id="131" name="Text Box 19"/>
            <p:cNvSpPr txBox="1">
              <a:spLocks noChangeArrowheads="1"/>
            </p:cNvSpPr>
            <p:nvPr/>
          </p:nvSpPr>
          <p:spPr bwMode="auto">
            <a:xfrm>
              <a:off x="2984" y="1033"/>
              <a:ext cx="143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&lt;loop-invariant&gt;</a:t>
              </a:r>
            </a:p>
          </p:txBody>
        </p:sp>
        <p:sp>
          <p:nvSpPr>
            <p:cNvPr id="132" name="AutoShape 20"/>
            <p:cNvSpPr>
              <a:spLocks noChangeArrowheads="1"/>
            </p:cNvSpPr>
            <p:nvPr/>
          </p:nvSpPr>
          <p:spPr bwMode="auto">
            <a:xfrm>
              <a:off x="2448" y="1013"/>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133" name="Text Box 21"/>
            <p:cNvSpPr txBox="1">
              <a:spLocks noChangeArrowheads="1"/>
            </p:cNvSpPr>
            <p:nvPr/>
          </p:nvSpPr>
          <p:spPr bwMode="auto">
            <a:xfrm>
              <a:off x="432" y="473"/>
              <a:ext cx="22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dirty="0">
                  <a:latin typeface="Times New Roman" pitchFamily="18" charset="0"/>
                </a:rPr>
                <a:t>Establishing Loop Invariant</a:t>
              </a:r>
              <a:endParaRPr lang="en-CA" altLang="en-US" sz="2400" dirty="0">
                <a:latin typeface="Times New Roman" pitchFamily="18" charset="0"/>
              </a:endParaRPr>
            </a:p>
            <a:p>
              <a:pPr eaLnBrk="1" hangingPunct="1">
                <a:spcBef>
                  <a:spcPct val="0"/>
                </a:spcBef>
              </a:pPr>
              <a:endParaRPr lang="en-CA" altLang="en-US" sz="2400" dirty="0">
                <a:latin typeface="Times New Roman" pitchFamily="18" charset="0"/>
              </a:endParaRPr>
            </a:p>
          </p:txBody>
        </p:sp>
      </p:grpSp>
      <p:sp>
        <p:nvSpPr>
          <p:cNvPr id="105" name="AutoShape 24"/>
          <p:cNvSpPr>
            <a:spLocks noChangeArrowheads="1"/>
          </p:cNvSpPr>
          <p:nvPr/>
        </p:nvSpPr>
        <p:spPr bwMode="auto">
          <a:xfrm rot="16200000">
            <a:off x="8382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353068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500" fill="hold"/>
                                        <p:tgtEl>
                                          <p:spTgt spid="128"/>
                                        </p:tgtEl>
                                        <p:attrNameLst>
                                          <p:attrName>ppt_x</p:attrName>
                                        </p:attrNameLst>
                                      </p:cBhvr>
                                      <p:tavLst>
                                        <p:tav tm="0">
                                          <p:val>
                                            <p:strVal val="0-#ppt_w/2"/>
                                          </p:val>
                                        </p:tav>
                                        <p:tav tm="100000">
                                          <p:val>
                                            <p:strVal val="#ppt_x"/>
                                          </p:val>
                                        </p:tav>
                                      </p:tavLst>
                                    </p:anim>
                                    <p:anim calcmode="lin" valueType="num">
                                      <p:cBhvr additive="base">
                                        <p:cTn id="8" dur="5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6"/>
                                        </p:tgtEl>
                                        <p:attrNameLst>
                                          <p:attrName>style.visibility</p:attrName>
                                        </p:attrNameLst>
                                      </p:cBhvr>
                                      <p:to>
                                        <p:strVal val="visible"/>
                                      </p:to>
                                    </p:set>
                                    <p:anim calcmode="lin" valueType="num">
                                      <p:cBhvr additive="base">
                                        <p:cTn id="13" dur="500" fill="hold"/>
                                        <p:tgtEl>
                                          <p:spTgt spid="96"/>
                                        </p:tgtEl>
                                        <p:attrNameLst>
                                          <p:attrName>ppt_x</p:attrName>
                                        </p:attrNameLst>
                                      </p:cBhvr>
                                      <p:tavLst>
                                        <p:tav tm="0">
                                          <p:val>
                                            <p:strVal val="0-#ppt_w/2"/>
                                          </p:val>
                                        </p:tav>
                                        <p:tav tm="100000">
                                          <p:val>
                                            <p:strVal val="#ppt_x"/>
                                          </p:val>
                                        </p:tav>
                                      </p:tavLst>
                                    </p:anim>
                                    <p:anim calcmode="lin" valueType="num">
                                      <p:cBhvr additive="base">
                                        <p:cTn id="14" dur="500" fill="hold"/>
                                        <p:tgtEl>
                                          <p:spTgt spid="96"/>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09"/>
                                        </p:tgtEl>
                                        <p:attrNameLst>
                                          <p:attrName>style.visibility</p:attrName>
                                        </p:attrNameLst>
                                      </p:cBhvr>
                                      <p:to>
                                        <p:strVal val="visible"/>
                                      </p:to>
                                    </p:set>
                                    <p:anim calcmode="lin" valueType="num">
                                      <p:cBhvr additive="base">
                                        <p:cTn id="17" dur="500" fill="hold"/>
                                        <p:tgtEl>
                                          <p:spTgt spid="109"/>
                                        </p:tgtEl>
                                        <p:attrNameLst>
                                          <p:attrName>ppt_x</p:attrName>
                                        </p:attrNameLst>
                                      </p:cBhvr>
                                      <p:tavLst>
                                        <p:tav tm="0">
                                          <p:val>
                                            <p:strVal val="0-#ppt_w/2"/>
                                          </p:val>
                                        </p:tav>
                                        <p:tav tm="100000">
                                          <p:val>
                                            <p:strVal val="#ppt_x"/>
                                          </p:val>
                                        </p:tav>
                                      </p:tavLst>
                                    </p:anim>
                                    <p:anim calcmode="lin" valueType="num">
                                      <p:cBhvr additive="base">
                                        <p:cTn id="18" dur="500" fill="hold"/>
                                        <p:tgtEl>
                                          <p:spTgt spid="10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0" nodeType="clickEffect">
                                  <p:stCondLst>
                                    <p:cond delay="0"/>
                                  </p:stCondLst>
                                  <p:childTnLst>
                                    <p:animMotion origin="layout" path="M 0 8.69565E-7 L 0.25 8.69565E-7 " pathEditMode="relative" rAng="0" ptsTypes="AA">
                                      <p:cBhvr>
                                        <p:cTn id="22" dur="2000" fill="hold"/>
                                        <p:tgtEl>
                                          <p:spTgt spid="105"/>
                                        </p:tgtEl>
                                        <p:attrNameLst>
                                          <p:attrName>ppt_x</p:attrName>
                                          <p:attrName>ppt_y</p:attrName>
                                        </p:attrNameLst>
                                      </p:cBhvr>
                                      <p:rCtr x="1250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05"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How does the algorithm proceed?</a:t>
            </a:r>
            <a:endParaRPr lang="en-US" dirty="0">
              <a:effectLst>
                <a:outerShdw blurRad="38100" dist="38100" dir="2700000" algn="tl">
                  <a:srgbClr val="000000"/>
                </a:outerShdw>
              </a:effectLst>
              <a:cs typeface="+mn-cs"/>
            </a:endParaRPr>
          </a:p>
        </p:txBody>
      </p:sp>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Output:</a:t>
              </a:r>
              <a:endParaRPr lang="en-US" sz="2400" dirty="0">
                <a:effectLst>
                  <a:outerShdw blurRad="38100" dist="38100" dir="2700000" algn="tl">
                    <a:srgbClr val="000000"/>
                  </a:outerShdw>
                </a:effectLst>
                <a:cs typeface="+mn-cs"/>
              </a:endParaRPr>
            </a:p>
          </p:txBody>
        </p:sp>
      </p:gr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Input</a:t>
              </a:r>
              <a:r>
                <a:rPr lang="en-US" dirty="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3"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7"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8"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0"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1"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9"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carry = 0</a:t>
            </a:r>
          </a:p>
        </p:txBody>
      </p:sp>
      <p:grpSp>
        <p:nvGrpSpPr>
          <p:cNvPr id="91" name="Group 41"/>
          <p:cNvGrpSpPr>
            <a:grpSpLocks/>
          </p:cNvGrpSpPr>
          <p:nvPr/>
        </p:nvGrpSpPr>
        <p:grpSpPr bwMode="auto">
          <a:xfrm>
            <a:off x="762000" y="3657600"/>
            <a:ext cx="6179989" cy="1470853"/>
            <a:chOff x="432" y="1581"/>
            <a:chExt cx="4474" cy="1107"/>
          </a:xfrm>
        </p:grpSpPr>
        <p:sp>
          <p:nvSpPr>
            <p:cNvPr id="92"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93" name="Text Box 43"/>
            <p:cNvSpPr txBox="1">
              <a:spLocks noChangeArrowheads="1"/>
            </p:cNvSpPr>
            <p:nvPr/>
          </p:nvSpPr>
          <p:spPr bwMode="auto">
            <a:xfrm>
              <a:off x="3301" y="215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94"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95"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104" name="Group 46"/>
            <p:cNvGrpSpPr>
              <a:grpSpLocks noChangeAspect="1"/>
            </p:cNvGrpSpPr>
            <p:nvPr/>
          </p:nvGrpSpPr>
          <p:grpSpPr bwMode="auto">
            <a:xfrm>
              <a:off x="511" y="1920"/>
              <a:ext cx="737" cy="737"/>
              <a:chOff x="4320" y="2016"/>
              <a:chExt cx="912" cy="912"/>
            </a:xfrm>
          </p:grpSpPr>
          <p:grpSp>
            <p:nvGrpSpPr>
              <p:cNvPr id="105" name="Group 47"/>
              <p:cNvGrpSpPr>
                <a:grpSpLocks noChangeAspect="1"/>
              </p:cNvGrpSpPr>
              <p:nvPr/>
            </p:nvGrpSpPr>
            <p:grpSpPr bwMode="auto">
              <a:xfrm>
                <a:off x="4320" y="2016"/>
                <a:ext cx="912" cy="912"/>
                <a:chOff x="2496" y="1104"/>
                <a:chExt cx="912" cy="912"/>
              </a:xfrm>
            </p:grpSpPr>
            <p:grpSp>
              <p:nvGrpSpPr>
                <p:cNvPr id="113" name="Group 48"/>
                <p:cNvGrpSpPr>
                  <a:grpSpLocks noChangeAspect="1"/>
                </p:cNvGrpSpPr>
                <p:nvPr/>
              </p:nvGrpSpPr>
              <p:grpSpPr bwMode="auto">
                <a:xfrm rot="2360341">
                  <a:off x="2592" y="1248"/>
                  <a:ext cx="680" cy="680"/>
                  <a:chOff x="1224" y="1212"/>
                  <a:chExt cx="3144" cy="3112"/>
                </a:xfrm>
              </p:grpSpPr>
              <p:sp>
                <p:nvSpPr>
                  <p:cNvPr id="115"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sp>
                <p:nvSpPr>
                  <p:cNvPr id="116"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grpSp>
                <p:nvGrpSpPr>
                  <p:cNvPr id="117" name="Group 51"/>
                  <p:cNvGrpSpPr>
                    <a:grpSpLocks noChangeAspect="1"/>
                  </p:cNvGrpSpPr>
                  <p:nvPr/>
                </p:nvGrpSpPr>
                <p:grpSpPr bwMode="auto">
                  <a:xfrm>
                    <a:off x="1776" y="1212"/>
                    <a:ext cx="1944" cy="2413"/>
                    <a:chOff x="2227" y="1194"/>
                    <a:chExt cx="1944" cy="2413"/>
                  </a:xfrm>
                </p:grpSpPr>
                <p:sp>
                  <p:nvSpPr>
                    <p:cNvPr id="118"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3"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14"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106" name="Group 59"/>
              <p:cNvGrpSpPr>
                <a:grpSpLocks noChangeAspect="1"/>
              </p:cNvGrpSpPr>
              <p:nvPr/>
            </p:nvGrpSpPr>
            <p:grpSpPr bwMode="auto">
              <a:xfrm>
                <a:off x="4368" y="2112"/>
                <a:ext cx="432" cy="240"/>
                <a:chOff x="-1152" y="3504"/>
                <a:chExt cx="432" cy="240"/>
              </a:xfrm>
            </p:grpSpPr>
            <p:grpSp>
              <p:nvGrpSpPr>
                <p:cNvPr id="107" name="Group 60"/>
                <p:cNvGrpSpPr>
                  <a:grpSpLocks noChangeAspect="1"/>
                </p:cNvGrpSpPr>
                <p:nvPr/>
              </p:nvGrpSpPr>
              <p:grpSpPr bwMode="auto">
                <a:xfrm>
                  <a:off x="-1075" y="3504"/>
                  <a:ext cx="256" cy="210"/>
                  <a:chOff x="1728" y="2064"/>
                  <a:chExt cx="768" cy="672"/>
                </a:xfrm>
              </p:grpSpPr>
              <p:sp>
                <p:nvSpPr>
                  <p:cNvPr id="111"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12"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108"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110"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
        <p:nvSpPr>
          <p:cNvPr id="124" name="AutoShape 24"/>
          <p:cNvSpPr>
            <a:spLocks noChangeArrowheads="1"/>
          </p:cNvSpPr>
          <p:nvPr/>
        </p:nvSpPr>
        <p:spPr bwMode="auto">
          <a:xfrm rot="16200000">
            <a:off x="32004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1178969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0-#ppt_w/2"/>
                                          </p:val>
                                        </p:tav>
                                        <p:tav tm="100000">
                                          <p:val>
                                            <p:strVal val="#ppt_x"/>
                                          </p:val>
                                        </p:tav>
                                      </p:tavLst>
                                    </p:anim>
                                    <p:anim calcmode="lin" valueType="num">
                                      <p:cBhvr additive="base">
                                        <p:cTn id="8" dur="500" fill="hold"/>
                                        <p:tgtEl>
                                          <p:spTgt spid="9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How does the algorithm proceed?</a:t>
            </a:r>
            <a:endParaRPr lang="en-US" dirty="0">
              <a:effectLst>
                <a:outerShdw blurRad="38100" dist="38100" dir="2700000" algn="tl">
                  <a:srgbClr val="000000"/>
                </a:outerShdw>
              </a:effectLst>
              <a:cs typeface="+mn-cs"/>
            </a:endParaRPr>
          </a:p>
        </p:txBody>
      </p:sp>
      <p:grpSp>
        <p:nvGrpSpPr>
          <p:cNvPr id="43" name="Group 42"/>
          <p:cNvGrpSpPr/>
          <p:nvPr/>
        </p:nvGrpSpPr>
        <p:grpSpPr>
          <a:xfrm>
            <a:off x="406948" y="5181600"/>
            <a:ext cx="4469852" cy="790792"/>
            <a:chOff x="2083348" y="3414496"/>
            <a:chExt cx="4469852" cy="790792"/>
          </a:xfrm>
        </p:grpSpPr>
        <p:grpSp>
          <p:nvGrpSpPr>
            <p:cNvPr id="44" name="Group 4"/>
            <p:cNvGrpSpPr>
              <a:grpSpLocks/>
            </p:cNvGrpSpPr>
            <p:nvPr/>
          </p:nvGrpSpPr>
          <p:grpSpPr bwMode="auto">
            <a:xfrm>
              <a:off x="2362200" y="3810000"/>
              <a:ext cx="3429000" cy="395288"/>
              <a:chOff x="528" y="864"/>
              <a:chExt cx="2160" cy="249"/>
            </a:xfrm>
          </p:grpSpPr>
          <p:sp>
            <p:nvSpPr>
              <p:cNvPr id="49"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0"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1"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2"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3"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4"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55"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1"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45"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6"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7"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Output:</a:t>
              </a:r>
              <a:endParaRPr lang="en-US" sz="2400" dirty="0">
                <a:effectLst>
                  <a:outerShdw blurRad="38100" dist="38100" dir="2700000" algn="tl">
                    <a:srgbClr val="000000"/>
                  </a:outerShdw>
                </a:effectLst>
                <a:cs typeface="+mn-cs"/>
              </a:endParaRPr>
            </a:p>
          </p:txBody>
        </p:sp>
      </p:gr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Input</a:t>
              </a:r>
              <a:r>
                <a:rPr lang="en-US" dirty="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3"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7"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8"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0"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1"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3" name="Rectangle 26"/>
          <p:cNvSpPr>
            <a:spLocks noChangeArrowheads="1"/>
          </p:cNvSpPr>
          <p:nvPr/>
        </p:nvSpPr>
        <p:spPr bwMode="auto">
          <a:xfrm>
            <a:off x="7808772" y="3886200"/>
            <a:ext cx="957955"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x</a:t>
            </a:r>
            <a:r>
              <a:rPr lang="en-US" sz="1800" baseline="-25000" dirty="0">
                <a:solidFill>
                  <a:schemeClr val="bg2"/>
                </a:solidFill>
                <a:effectLst>
                  <a:outerShdw blurRad="38100" dist="38100" dir="2700000" algn="tl">
                    <a:srgbClr val="FFFFFF"/>
                  </a:outerShdw>
                </a:effectLst>
                <a:cs typeface="+mn-cs"/>
              </a:rPr>
              <a:t>i</a:t>
            </a:r>
            <a:r>
              <a:rPr lang="en-US" sz="1800" dirty="0">
                <a:solidFill>
                  <a:schemeClr val="bg2"/>
                </a:solidFill>
                <a:effectLst>
                  <a:outerShdw blurRad="38100" dist="38100" dir="2700000" algn="tl">
                    <a:srgbClr val="FFFFFF"/>
                  </a:outerShdw>
                </a:effectLst>
                <a:cs typeface="+mn-cs"/>
              </a:rPr>
              <a:t>=7</a:t>
            </a:r>
          </a:p>
        </p:txBody>
      </p:sp>
      <p:sp>
        <p:nvSpPr>
          <p:cNvPr id="109"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carry = 0</a:t>
            </a:r>
          </a:p>
        </p:txBody>
      </p:sp>
      <p:cxnSp>
        <p:nvCxnSpPr>
          <p:cNvPr id="110" name="Straight Connector 109"/>
          <p:cNvCxnSpPr/>
          <p:nvPr/>
        </p:nvCxnSpPr>
        <p:spPr bwMode="auto">
          <a:xfrm flipV="1">
            <a:off x="2880455" y="2728912"/>
            <a:ext cx="571500" cy="401251"/>
          </a:xfrm>
          <a:prstGeom prst="line">
            <a:avLst/>
          </a:prstGeom>
          <a:noFill/>
          <a:ln w="12700" cap="sq" cmpd="sng" algn="ctr">
            <a:solidFill>
              <a:schemeClr val="tx1"/>
            </a:solidFill>
            <a:prstDash val="solid"/>
            <a:round/>
            <a:headEnd type="none" w="med" len="med"/>
            <a:tailEnd type="none" w="med" len="med"/>
          </a:ln>
          <a:effectLst/>
        </p:spPr>
      </p:cxnSp>
      <p:sp>
        <p:nvSpPr>
          <p:cNvPr id="112" name="Text Box 6"/>
          <p:cNvSpPr txBox="1">
            <a:spLocks noChangeArrowheads="1"/>
          </p:cNvSpPr>
          <p:nvPr/>
        </p:nvSpPr>
        <p:spPr bwMode="auto">
          <a:xfrm>
            <a:off x="-152400" y="3846493"/>
            <a:ext cx="6451242" cy="830997"/>
          </a:xfrm>
          <a:prstGeom prst="rect">
            <a:avLst/>
          </a:prstGeom>
          <a:noFill/>
          <a:ln w="38100" cap="sq">
            <a:noFill/>
            <a:miter lim="800000"/>
            <a:headEnd/>
            <a:tailEnd/>
          </a:ln>
          <a:effectLst/>
        </p:spPr>
        <p:txBody>
          <a:bodyPr wrap="square" lIns="274320" rIns="274320">
            <a:spAutoFit/>
          </a:bodyPr>
          <a:lstStyle/>
          <a:p>
            <a:pPr lvl="1" eaLnBrk="0" hangingPunct="0">
              <a:defRPr/>
            </a:pPr>
            <a:r>
              <a:rPr lang="en-US" sz="2400" dirty="0">
                <a:effectLst>
                  <a:outerShdw blurRad="38100" dist="38100" dir="2700000" algn="tl">
                    <a:srgbClr val="000000"/>
                  </a:outerShdw>
                </a:effectLst>
                <a:cs typeface="+mn-cs"/>
              </a:rPr>
              <a:t>States can’t remember more than a constant number of digits of x.</a:t>
            </a:r>
          </a:p>
        </p:txBody>
      </p:sp>
      <p:sp>
        <p:nvSpPr>
          <p:cNvPr id="113" name="Text Box 6"/>
          <p:cNvSpPr txBox="1">
            <a:spLocks noChangeArrowheads="1"/>
          </p:cNvSpPr>
          <p:nvPr/>
        </p:nvSpPr>
        <p:spPr bwMode="auto">
          <a:xfrm>
            <a:off x="-152400" y="4648200"/>
            <a:ext cx="7308492" cy="461665"/>
          </a:xfrm>
          <a:prstGeom prst="rect">
            <a:avLst/>
          </a:prstGeom>
          <a:noFill/>
          <a:ln w="38100" cap="sq">
            <a:noFill/>
            <a:miter lim="800000"/>
            <a:headEnd/>
            <a:tailEnd/>
          </a:ln>
          <a:effectLst/>
        </p:spPr>
        <p:txBody>
          <a:bodyPr wrap="square" lIns="274320" rIns="274320">
            <a:spAutoFit/>
          </a:bodyPr>
          <a:lstStyle/>
          <a:p>
            <a:pPr lvl="1" eaLnBrk="0" hangingPunct="0">
              <a:defRPr/>
            </a:pPr>
            <a:r>
              <a:rPr lang="en-US" sz="2400" dirty="0">
                <a:effectLst>
                  <a:outerShdw blurRad="38100" dist="38100" dir="2700000" algn="tl">
                    <a:srgbClr val="000000"/>
                  </a:outerShdw>
                </a:effectLst>
                <a:cs typeface="+mn-cs"/>
              </a:rPr>
              <a:t>or how many digits of x have been read.</a:t>
            </a:r>
          </a:p>
        </p:txBody>
      </p:sp>
      <p:sp>
        <p:nvSpPr>
          <p:cNvPr id="91" name="AutoShape 24"/>
          <p:cNvSpPr>
            <a:spLocks noChangeArrowheads="1"/>
          </p:cNvSpPr>
          <p:nvPr/>
        </p:nvSpPr>
        <p:spPr bwMode="auto">
          <a:xfrm rot="16200000">
            <a:off x="32004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3122511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0-#ppt_w/2"/>
                                          </p:val>
                                        </p:tav>
                                        <p:tav tm="100000">
                                          <p:val>
                                            <p:strVal val="#ppt_x"/>
                                          </p:val>
                                        </p:tav>
                                      </p:tavLst>
                                    </p:anim>
                                    <p:anim calcmode="lin" valueType="num">
                                      <p:cBhvr additive="base">
                                        <p:cTn id="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2">
                                            <p:txEl>
                                              <p:pRg st="0" end="0"/>
                                            </p:txEl>
                                          </p:spTgt>
                                        </p:tgtEl>
                                        <p:attrNameLst>
                                          <p:attrName>style.visibility</p:attrName>
                                        </p:attrNameLst>
                                      </p:cBhvr>
                                      <p:to>
                                        <p:strVal val="visible"/>
                                      </p:to>
                                    </p:set>
                                    <p:anim calcmode="lin" valueType="num">
                                      <p:cBhvr additive="base">
                                        <p:cTn id="13" dur="500" fill="hold"/>
                                        <p:tgtEl>
                                          <p:spTgt spid="11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13">
                                            <p:txEl>
                                              <p:pRg st="0" end="0"/>
                                            </p:txEl>
                                          </p:spTgt>
                                        </p:tgtEl>
                                        <p:attrNameLst>
                                          <p:attrName>style.visibility</p:attrName>
                                        </p:attrNameLst>
                                      </p:cBhvr>
                                      <p:to>
                                        <p:strVal val="visible"/>
                                      </p:to>
                                    </p:set>
                                    <p:anim calcmode="lin" valueType="num">
                                      <p:cBhvr additive="base">
                                        <p:cTn id="19" dur="500" fill="hold"/>
                                        <p:tgtEl>
                                          <p:spTgt spid="113">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10"/>
                                        </p:tgtEl>
                                        <p:attrNameLst>
                                          <p:attrName>style.visibility</p:attrName>
                                        </p:attrNameLst>
                                      </p:cBhvr>
                                      <p:to>
                                        <p:strVal val="visible"/>
                                      </p:to>
                                    </p:set>
                                    <p:anim calcmode="lin" valueType="num">
                                      <p:cBhvr additive="base">
                                        <p:cTn id="25" dur="500" fill="hold"/>
                                        <p:tgtEl>
                                          <p:spTgt spid="110"/>
                                        </p:tgtEl>
                                        <p:attrNameLst>
                                          <p:attrName>ppt_x</p:attrName>
                                        </p:attrNameLst>
                                      </p:cBhvr>
                                      <p:tavLst>
                                        <p:tav tm="0">
                                          <p:val>
                                            <p:strVal val="0-#ppt_w/2"/>
                                          </p:val>
                                        </p:tav>
                                        <p:tav tm="100000">
                                          <p:val>
                                            <p:strVal val="#ppt_x"/>
                                          </p:val>
                                        </p:tav>
                                      </p:tavLst>
                                    </p:anim>
                                    <p:anim calcmode="lin" valueType="num">
                                      <p:cBhvr additive="base">
                                        <p:cTn id="26" dur="500" fill="hold"/>
                                        <p:tgtEl>
                                          <p:spTgt spid="1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How does the algorithm proceed?</a:t>
            </a:r>
            <a:endParaRPr lang="en-US" dirty="0">
              <a:effectLst>
                <a:outerShdw blurRad="38100" dist="38100" dir="2700000" algn="tl">
                  <a:srgbClr val="000000"/>
                </a:outerShdw>
              </a:effectLst>
              <a:cs typeface="+mn-cs"/>
            </a:endParaRPr>
          </a:p>
        </p:txBody>
      </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Input</a:t>
              </a:r>
              <a:r>
                <a:rPr lang="en-US" dirty="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4" name="AutoShape 24"/>
          <p:cNvSpPr>
            <a:spLocks noChangeArrowheads="1"/>
          </p:cNvSpPr>
          <p:nvPr/>
        </p:nvSpPr>
        <p:spPr bwMode="auto">
          <a:xfrm rot="16200000">
            <a:off x="3200400" y="34290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9"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4" name="Rectangle 26"/>
          <p:cNvSpPr>
            <a:spLocks noChangeArrowheads="1"/>
          </p:cNvSpPr>
          <p:nvPr/>
        </p:nvSpPr>
        <p:spPr bwMode="auto">
          <a:xfrm>
            <a:off x="7808772" y="3886200"/>
            <a:ext cx="957955"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x</a:t>
            </a:r>
            <a:r>
              <a:rPr lang="en-US" sz="1800" baseline="-25000" dirty="0">
                <a:solidFill>
                  <a:schemeClr val="bg2"/>
                </a:solidFill>
                <a:effectLst>
                  <a:outerShdw blurRad="38100" dist="38100" dir="2700000" algn="tl">
                    <a:srgbClr val="FFFFFF"/>
                  </a:outerShdw>
                </a:effectLst>
                <a:cs typeface="+mn-cs"/>
              </a:rPr>
              <a:t>i</a:t>
            </a:r>
            <a:r>
              <a:rPr lang="en-US" sz="1800" dirty="0">
                <a:solidFill>
                  <a:schemeClr val="bg2"/>
                </a:solidFill>
                <a:effectLst>
                  <a:outerShdw blurRad="38100" dist="38100" dir="2700000" algn="tl">
                    <a:srgbClr val="FFFFFF"/>
                  </a:outerShdw>
                </a:effectLst>
                <a:cs typeface="+mn-cs"/>
              </a:rPr>
              <a:t>=7</a:t>
            </a:r>
          </a:p>
        </p:txBody>
      </p:sp>
      <p:sp>
        <p:nvSpPr>
          <p:cNvPr id="85" name="Rectangle 26"/>
          <p:cNvSpPr>
            <a:spLocks noChangeArrowheads="1"/>
          </p:cNvSpPr>
          <p:nvPr/>
        </p:nvSpPr>
        <p:spPr bwMode="auto">
          <a:xfrm>
            <a:off x="7814585" y="4189789"/>
            <a:ext cx="957955"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err="1">
                <a:solidFill>
                  <a:schemeClr val="bg2"/>
                </a:solidFill>
                <a:effectLst>
                  <a:outerShdw blurRad="38100" dist="38100" dir="2700000" algn="tl">
                    <a:srgbClr val="FFFFFF"/>
                  </a:outerShdw>
                </a:effectLst>
                <a:cs typeface="+mn-cs"/>
              </a:rPr>
              <a:t>y</a:t>
            </a:r>
            <a:r>
              <a:rPr lang="en-US" sz="1800" baseline="-25000" dirty="0" err="1">
                <a:solidFill>
                  <a:schemeClr val="bg2"/>
                </a:solidFill>
                <a:effectLst>
                  <a:outerShdw blurRad="38100" dist="38100" dir="2700000" algn="tl">
                    <a:srgbClr val="FFFFFF"/>
                  </a:outerShdw>
                </a:effectLst>
                <a:cs typeface="+mn-cs"/>
              </a:rPr>
              <a:t>i</a:t>
            </a:r>
            <a:r>
              <a:rPr lang="en-US" sz="1800" dirty="0">
                <a:solidFill>
                  <a:schemeClr val="bg2"/>
                </a:solidFill>
                <a:effectLst>
                  <a:outerShdw blurRad="38100" dist="38100" dir="2700000" algn="tl">
                    <a:srgbClr val="FFFFFF"/>
                  </a:outerShdw>
                </a:effectLst>
                <a:cs typeface="+mn-cs"/>
              </a:rPr>
              <a:t>=6</a:t>
            </a:r>
          </a:p>
        </p:txBody>
      </p:sp>
      <p:grpSp>
        <p:nvGrpSpPr>
          <p:cNvPr id="8" name="Group 7"/>
          <p:cNvGrpSpPr/>
          <p:nvPr/>
        </p:nvGrpSpPr>
        <p:grpSpPr>
          <a:xfrm>
            <a:off x="7808772" y="4583668"/>
            <a:ext cx="1019831" cy="674132"/>
            <a:chOff x="7808772" y="4583668"/>
            <a:chExt cx="1019831" cy="674132"/>
          </a:xfrm>
        </p:grpSpPr>
        <p:cxnSp>
          <p:nvCxnSpPr>
            <p:cNvPr id="5" name="Straight Connector 4"/>
            <p:cNvCxnSpPr/>
            <p:nvPr/>
          </p:nvCxnSpPr>
          <p:spPr bwMode="auto">
            <a:xfrm flipH="1">
              <a:off x="7960098" y="4597484"/>
              <a:ext cx="541338" cy="0"/>
            </a:xfrm>
            <a:prstGeom prst="line">
              <a:avLst/>
            </a:prstGeom>
            <a:noFill/>
            <a:ln w="12700" cap="sq" cmpd="sng" algn="ctr">
              <a:solidFill>
                <a:schemeClr val="bg2"/>
              </a:solidFill>
              <a:prstDash val="solid"/>
              <a:round/>
              <a:headEnd type="none" w="med" len="med"/>
              <a:tailEnd type="none" w="med" len="med"/>
            </a:ln>
            <a:effectLst/>
          </p:spPr>
        </p:cxnSp>
        <p:sp>
          <p:nvSpPr>
            <p:cNvPr id="105" name="Rectangle 26"/>
            <p:cNvSpPr>
              <a:spLocks noChangeArrowheads="1"/>
            </p:cNvSpPr>
            <p:nvPr/>
          </p:nvSpPr>
          <p:spPr bwMode="auto">
            <a:xfrm>
              <a:off x="7820577" y="4583668"/>
              <a:ext cx="945131"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err="1">
                  <a:solidFill>
                    <a:schemeClr val="bg2"/>
                  </a:solidFill>
                  <a:effectLst>
                    <a:outerShdw blurRad="38100" dist="38100" dir="2700000" algn="tl">
                      <a:srgbClr val="FFFFFF"/>
                    </a:outerShdw>
                  </a:effectLst>
                  <a:cs typeface="+mn-cs"/>
                </a:rPr>
                <a:t>z</a:t>
              </a:r>
              <a:r>
                <a:rPr lang="en-US" sz="1800" baseline="-25000" dirty="0" err="1">
                  <a:solidFill>
                    <a:schemeClr val="bg2"/>
                  </a:solidFill>
                  <a:effectLst>
                    <a:outerShdw blurRad="38100" dist="38100" dir="2700000" algn="tl">
                      <a:srgbClr val="FFFFFF"/>
                    </a:outerShdw>
                  </a:effectLst>
                  <a:cs typeface="+mn-cs"/>
                </a:rPr>
                <a:t>i</a:t>
              </a:r>
              <a:r>
                <a:rPr lang="en-US" sz="1800" dirty="0">
                  <a:solidFill>
                    <a:schemeClr val="bg2"/>
                  </a:solidFill>
                  <a:effectLst>
                    <a:outerShdw blurRad="38100" dist="38100" dir="2700000" algn="tl">
                      <a:srgbClr val="FFFFFF"/>
                    </a:outerShdw>
                  </a:effectLst>
                  <a:cs typeface="+mn-cs"/>
                </a:rPr>
                <a:t>=3</a:t>
              </a:r>
            </a:p>
          </p:txBody>
        </p:sp>
        <p:sp>
          <p:nvSpPr>
            <p:cNvPr id="7" name="Rectangle 6"/>
            <p:cNvSpPr/>
            <p:nvPr/>
          </p:nvSpPr>
          <p:spPr>
            <a:xfrm>
              <a:off x="7808772" y="4888468"/>
              <a:ext cx="1019831" cy="369332"/>
            </a:xfrm>
            <a:prstGeom prst="rect">
              <a:avLst/>
            </a:prstGeom>
          </p:spPr>
          <p:txBody>
            <a:bodyPr wrap="none">
              <a:spAutoFit/>
            </a:bodyPr>
            <a:lstStyle/>
            <a:p>
              <a:pPr eaLnBrk="0" hangingPunct="0">
                <a:defRPr/>
              </a:pPr>
              <a:r>
                <a:rPr lang="en-US" sz="1800" dirty="0">
                  <a:solidFill>
                    <a:schemeClr val="bg2"/>
                  </a:solidFill>
                  <a:effectLst>
                    <a:outerShdw blurRad="38100" dist="38100" dir="2700000" algn="tl">
                      <a:srgbClr val="FFFFFF"/>
                    </a:outerShdw>
                  </a:effectLst>
                </a:rPr>
                <a:t>carry = 1</a:t>
              </a:r>
            </a:p>
          </p:txBody>
        </p:sp>
      </p:grpSp>
      <p:sp>
        <p:nvSpPr>
          <p:cNvPr id="106"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carry = 0</a:t>
            </a:r>
          </a:p>
        </p:txBody>
      </p:sp>
      <p:grpSp>
        <p:nvGrpSpPr>
          <p:cNvPr id="107" name="Group 106"/>
          <p:cNvGrpSpPr/>
          <p:nvPr/>
        </p:nvGrpSpPr>
        <p:grpSpPr>
          <a:xfrm>
            <a:off x="406948" y="5181600"/>
            <a:ext cx="4469852" cy="790792"/>
            <a:chOff x="2083348" y="3414496"/>
            <a:chExt cx="4469852" cy="790792"/>
          </a:xfrm>
        </p:grpSpPr>
        <p:grpSp>
          <p:nvGrpSpPr>
            <p:cNvPr id="108" name="Group 4"/>
            <p:cNvGrpSpPr>
              <a:grpSpLocks/>
            </p:cNvGrpSpPr>
            <p:nvPr/>
          </p:nvGrpSpPr>
          <p:grpSpPr bwMode="auto">
            <a:xfrm>
              <a:off x="2362200" y="3810000"/>
              <a:ext cx="3429000" cy="395288"/>
              <a:chOff x="528" y="864"/>
              <a:chExt cx="2160" cy="249"/>
            </a:xfrm>
          </p:grpSpPr>
          <p:sp>
            <p:nvSpPr>
              <p:cNvPr id="112"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13"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4"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5"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6"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7"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8"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9"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0"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1"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2"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3"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4"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5"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6"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09"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0"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1"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Output:</a:t>
              </a:r>
              <a:endParaRPr lang="en-US" sz="2400" dirty="0">
                <a:effectLst>
                  <a:outerShdw blurRad="38100" dist="38100" dir="2700000" algn="tl">
                    <a:srgbClr val="000000"/>
                  </a:outerShdw>
                </a:effectLst>
                <a:cs typeface="+mn-cs"/>
              </a:endParaRPr>
            </a:p>
          </p:txBody>
        </p:sp>
      </p:grpSp>
      <p:sp>
        <p:nvSpPr>
          <p:cNvPr id="127"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cxnSp>
        <p:nvCxnSpPr>
          <p:cNvPr id="128" name="Straight Connector 127"/>
          <p:cNvCxnSpPr/>
          <p:nvPr/>
        </p:nvCxnSpPr>
        <p:spPr bwMode="auto">
          <a:xfrm flipV="1">
            <a:off x="2880455" y="2728912"/>
            <a:ext cx="571500" cy="401251"/>
          </a:xfrm>
          <a:prstGeom prst="line">
            <a:avLst/>
          </a:prstGeom>
          <a:noFill/>
          <a:ln w="12700" cap="sq" cmpd="sng" algn="ctr">
            <a:solidFill>
              <a:schemeClr val="tx1"/>
            </a:solidFill>
            <a:prstDash val="solid"/>
            <a:round/>
            <a:headEnd type="none" w="med" len="med"/>
            <a:tailEnd type="none" w="med" len="med"/>
          </a:ln>
          <a:effectLst/>
        </p:spPr>
      </p:cxnSp>
      <p:cxnSp>
        <p:nvCxnSpPr>
          <p:cNvPr id="129" name="Straight Connector 128"/>
          <p:cNvCxnSpPr/>
          <p:nvPr/>
        </p:nvCxnSpPr>
        <p:spPr bwMode="auto">
          <a:xfrm flipV="1">
            <a:off x="6286500" y="2743200"/>
            <a:ext cx="571500" cy="401251"/>
          </a:xfrm>
          <a:prstGeom prst="line">
            <a:avLst/>
          </a:prstGeom>
          <a:noFill/>
          <a:ln w="12700" cap="sq" cmpd="sng" algn="ctr">
            <a:solidFill>
              <a:schemeClr val="tx1"/>
            </a:solidFill>
            <a:prstDash val="solid"/>
            <a:round/>
            <a:headEnd type="none" w="med" len="med"/>
            <a:tailEnd type="none" w="med" len="med"/>
          </a:ln>
          <a:effectLst/>
        </p:spPr>
      </p:cxnSp>
    </p:spTree>
    <p:extLst>
      <p:ext uri="{BB962C8B-B14F-4D97-AF65-F5344CB8AC3E}">
        <p14:creationId xmlns:p14="http://schemas.microsoft.com/office/powerpoint/2010/main" val="3458239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3.33333E-6 8.69565E-7 L 0.35834 8.69565E-7 " pathEditMode="relative" rAng="0" ptsTypes="AA">
                                      <p:cBhvr>
                                        <p:cTn id="6" dur="2000" fill="hold"/>
                                        <p:tgtEl>
                                          <p:spTgt spid="84"/>
                                        </p:tgtEl>
                                        <p:attrNameLst>
                                          <p:attrName>ppt_x</p:attrName>
                                          <p:attrName>ppt_y</p:attrName>
                                        </p:attrNameLst>
                                      </p:cBhvr>
                                      <p:rCtr x="17917" y="0"/>
                                    </p:animMotion>
                                  </p:childTnLst>
                                </p:cTn>
                              </p:par>
                            </p:childTnLst>
                          </p:cTn>
                        </p:par>
                      </p:childTnLst>
                    </p:cTn>
                  </p:par>
                  <p:par>
                    <p:cTn id="7" fill="hold">
                      <p:stCondLst>
                        <p:cond delay="indefinite"/>
                      </p:stCondLst>
                      <p:childTnLst>
                        <p:par>
                          <p:cTn id="8" fill="hold">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85"/>
                                        </p:tgtEl>
                                        <p:attrNameLst>
                                          <p:attrName>style.visibility</p:attrName>
                                        </p:attrNameLst>
                                      </p:cBhvr>
                                      <p:to>
                                        <p:strVal val="visible"/>
                                      </p:to>
                                    </p:set>
                                    <p:anim calcmode="lin" valueType="num">
                                      <p:cBhvr additive="base">
                                        <p:cTn id="11" dur="500" fill="hold"/>
                                        <p:tgtEl>
                                          <p:spTgt spid="85"/>
                                        </p:tgtEl>
                                        <p:attrNameLst>
                                          <p:attrName>ppt_x</p:attrName>
                                        </p:attrNameLst>
                                      </p:cBhvr>
                                      <p:tavLst>
                                        <p:tav tm="0">
                                          <p:val>
                                            <p:strVal val="0-#ppt_w/2"/>
                                          </p:val>
                                        </p:tav>
                                        <p:tav tm="100000">
                                          <p:val>
                                            <p:strVal val="#ppt_x"/>
                                          </p:val>
                                        </p:tav>
                                      </p:tavLst>
                                    </p:anim>
                                    <p:anim calcmode="lin" valueType="num">
                                      <p:cBhvr additive="base">
                                        <p:cTn id="12"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29"/>
                                        </p:tgtEl>
                                        <p:attrNameLst>
                                          <p:attrName>style.visibility</p:attrName>
                                        </p:attrNameLst>
                                      </p:cBhvr>
                                      <p:to>
                                        <p:strVal val="visible"/>
                                      </p:to>
                                    </p:set>
                                    <p:anim calcmode="lin" valueType="num">
                                      <p:cBhvr additive="base">
                                        <p:cTn id="17" dur="500" fill="hold"/>
                                        <p:tgtEl>
                                          <p:spTgt spid="129"/>
                                        </p:tgtEl>
                                        <p:attrNameLst>
                                          <p:attrName>ppt_x</p:attrName>
                                        </p:attrNameLst>
                                      </p:cBhvr>
                                      <p:tavLst>
                                        <p:tav tm="0">
                                          <p:val>
                                            <p:strVal val="0-#ppt_w/2"/>
                                          </p:val>
                                        </p:tav>
                                        <p:tav tm="100000">
                                          <p:val>
                                            <p:strVal val="#ppt_x"/>
                                          </p:val>
                                        </p:tav>
                                      </p:tavLst>
                                    </p:anim>
                                    <p:anim calcmode="lin" valueType="num">
                                      <p:cBhvr additive="base">
                                        <p:cTn id="18" dur="500" fill="hold"/>
                                        <p:tgtEl>
                                          <p:spTgt spid="12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0-#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How does the algorithm proceed?</a:t>
            </a:r>
            <a:endParaRPr lang="en-US" dirty="0">
              <a:effectLst>
                <a:outerShdw blurRad="38100" dist="38100" dir="2700000" algn="tl">
                  <a:srgbClr val="000000"/>
                </a:outerShdw>
              </a:effectLst>
              <a:cs typeface="+mn-cs"/>
            </a:endParaRPr>
          </a:p>
        </p:txBody>
      </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Input</a:t>
              </a:r>
              <a:r>
                <a:rPr lang="en-US" dirty="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4" name="AutoShape 24"/>
          <p:cNvSpPr>
            <a:spLocks noChangeArrowheads="1"/>
          </p:cNvSpPr>
          <p:nvPr/>
        </p:nvSpPr>
        <p:spPr bwMode="auto">
          <a:xfrm rot="16200000">
            <a:off x="6508392" y="3276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9"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4" name="Rectangle 26"/>
          <p:cNvSpPr>
            <a:spLocks noChangeArrowheads="1"/>
          </p:cNvSpPr>
          <p:nvPr/>
        </p:nvSpPr>
        <p:spPr bwMode="auto">
          <a:xfrm>
            <a:off x="7808772" y="3886200"/>
            <a:ext cx="957955"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x</a:t>
            </a:r>
            <a:r>
              <a:rPr lang="en-US" sz="1800" baseline="-25000" dirty="0">
                <a:solidFill>
                  <a:schemeClr val="bg2"/>
                </a:solidFill>
                <a:effectLst>
                  <a:outerShdw blurRad="38100" dist="38100" dir="2700000" algn="tl">
                    <a:srgbClr val="FFFFFF"/>
                  </a:outerShdw>
                </a:effectLst>
                <a:cs typeface="+mn-cs"/>
              </a:rPr>
              <a:t>i</a:t>
            </a:r>
            <a:r>
              <a:rPr lang="en-US" sz="1800" dirty="0">
                <a:solidFill>
                  <a:schemeClr val="bg2"/>
                </a:solidFill>
                <a:effectLst>
                  <a:outerShdw blurRad="38100" dist="38100" dir="2700000" algn="tl">
                    <a:srgbClr val="FFFFFF"/>
                  </a:outerShdw>
                </a:effectLst>
                <a:cs typeface="+mn-cs"/>
              </a:rPr>
              <a:t>=7</a:t>
            </a:r>
          </a:p>
        </p:txBody>
      </p:sp>
      <p:sp>
        <p:nvSpPr>
          <p:cNvPr id="85" name="Rectangle 26"/>
          <p:cNvSpPr>
            <a:spLocks noChangeArrowheads="1"/>
          </p:cNvSpPr>
          <p:nvPr/>
        </p:nvSpPr>
        <p:spPr bwMode="auto">
          <a:xfrm>
            <a:off x="7814585" y="4189789"/>
            <a:ext cx="957955"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err="1">
                <a:solidFill>
                  <a:schemeClr val="bg2"/>
                </a:solidFill>
                <a:effectLst>
                  <a:outerShdw blurRad="38100" dist="38100" dir="2700000" algn="tl">
                    <a:srgbClr val="FFFFFF"/>
                  </a:outerShdw>
                </a:effectLst>
                <a:cs typeface="+mn-cs"/>
              </a:rPr>
              <a:t>y</a:t>
            </a:r>
            <a:r>
              <a:rPr lang="en-US" sz="1800" baseline="-25000" dirty="0" err="1">
                <a:solidFill>
                  <a:schemeClr val="bg2"/>
                </a:solidFill>
                <a:effectLst>
                  <a:outerShdw blurRad="38100" dist="38100" dir="2700000" algn="tl">
                    <a:srgbClr val="FFFFFF"/>
                  </a:outerShdw>
                </a:effectLst>
                <a:cs typeface="+mn-cs"/>
              </a:rPr>
              <a:t>i</a:t>
            </a:r>
            <a:r>
              <a:rPr lang="en-US" sz="1800" dirty="0">
                <a:solidFill>
                  <a:schemeClr val="bg2"/>
                </a:solidFill>
                <a:effectLst>
                  <a:outerShdw blurRad="38100" dist="38100" dir="2700000" algn="tl">
                    <a:srgbClr val="FFFFFF"/>
                  </a:outerShdw>
                </a:effectLst>
                <a:cs typeface="+mn-cs"/>
              </a:rPr>
              <a:t>=6</a:t>
            </a:r>
          </a:p>
        </p:txBody>
      </p:sp>
      <p:grpSp>
        <p:nvGrpSpPr>
          <p:cNvPr id="8" name="Group 7"/>
          <p:cNvGrpSpPr/>
          <p:nvPr/>
        </p:nvGrpSpPr>
        <p:grpSpPr>
          <a:xfrm>
            <a:off x="7808772" y="4583668"/>
            <a:ext cx="1019831" cy="674132"/>
            <a:chOff x="7808772" y="4583668"/>
            <a:chExt cx="1019831" cy="674132"/>
          </a:xfrm>
        </p:grpSpPr>
        <p:cxnSp>
          <p:nvCxnSpPr>
            <p:cNvPr id="5" name="Straight Connector 4"/>
            <p:cNvCxnSpPr/>
            <p:nvPr/>
          </p:nvCxnSpPr>
          <p:spPr bwMode="auto">
            <a:xfrm flipH="1">
              <a:off x="7960098" y="4597484"/>
              <a:ext cx="541338" cy="0"/>
            </a:xfrm>
            <a:prstGeom prst="line">
              <a:avLst/>
            </a:prstGeom>
            <a:noFill/>
            <a:ln w="12700" cap="sq" cmpd="sng" algn="ctr">
              <a:solidFill>
                <a:schemeClr val="bg2"/>
              </a:solidFill>
              <a:prstDash val="solid"/>
              <a:round/>
              <a:headEnd type="none" w="med" len="med"/>
              <a:tailEnd type="none" w="med" len="med"/>
            </a:ln>
            <a:effectLst/>
          </p:spPr>
        </p:cxnSp>
        <p:sp>
          <p:nvSpPr>
            <p:cNvPr id="105" name="Rectangle 26"/>
            <p:cNvSpPr>
              <a:spLocks noChangeArrowheads="1"/>
            </p:cNvSpPr>
            <p:nvPr/>
          </p:nvSpPr>
          <p:spPr bwMode="auto">
            <a:xfrm>
              <a:off x="7820577" y="4583668"/>
              <a:ext cx="945131" cy="369332"/>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dirty="0" err="1">
                  <a:solidFill>
                    <a:schemeClr val="bg2"/>
                  </a:solidFill>
                  <a:effectLst>
                    <a:outerShdw blurRad="38100" dist="38100" dir="2700000" algn="tl">
                      <a:srgbClr val="FFFFFF"/>
                    </a:outerShdw>
                  </a:effectLst>
                  <a:cs typeface="+mn-cs"/>
                </a:rPr>
                <a:t>z</a:t>
              </a:r>
              <a:r>
                <a:rPr lang="en-US" sz="1800" baseline="-25000" dirty="0" err="1">
                  <a:solidFill>
                    <a:schemeClr val="bg2"/>
                  </a:solidFill>
                  <a:effectLst>
                    <a:outerShdw blurRad="38100" dist="38100" dir="2700000" algn="tl">
                      <a:srgbClr val="FFFFFF"/>
                    </a:outerShdw>
                  </a:effectLst>
                  <a:cs typeface="+mn-cs"/>
                </a:rPr>
                <a:t>i</a:t>
              </a:r>
              <a:r>
                <a:rPr lang="en-US" sz="1800" dirty="0">
                  <a:solidFill>
                    <a:schemeClr val="bg2"/>
                  </a:solidFill>
                  <a:effectLst>
                    <a:outerShdw blurRad="38100" dist="38100" dir="2700000" algn="tl">
                      <a:srgbClr val="FFFFFF"/>
                    </a:outerShdw>
                  </a:effectLst>
                  <a:cs typeface="+mn-cs"/>
                </a:rPr>
                <a:t>=3</a:t>
              </a:r>
            </a:p>
          </p:txBody>
        </p:sp>
        <p:sp>
          <p:nvSpPr>
            <p:cNvPr id="7" name="Rectangle 6"/>
            <p:cNvSpPr/>
            <p:nvPr/>
          </p:nvSpPr>
          <p:spPr>
            <a:xfrm>
              <a:off x="7808772" y="4888468"/>
              <a:ext cx="1019831" cy="369332"/>
            </a:xfrm>
            <a:prstGeom prst="rect">
              <a:avLst/>
            </a:prstGeom>
          </p:spPr>
          <p:txBody>
            <a:bodyPr wrap="none">
              <a:spAutoFit/>
            </a:bodyPr>
            <a:lstStyle/>
            <a:p>
              <a:pPr eaLnBrk="0" hangingPunct="0">
                <a:defRPr/>
              </a:pPr>
              <a:r>
                <a:rPr lang="en-US" sz="1800" dirty="0">
                  <a:solidFill>
                    <a:schemeClr val="bg2"/>
                  </a:solidFill>
                  <a:effectLst>
                    <a:outerShdw blurRad="38100" dist="38100" dir="2700000" algn="tl">
                      <a:srgbClr val="FFFFFF"/>
                    </a:outerShdw>
                  </a:effectLst>
                </a:rPr>
                <a:t>carry = 1</a:t>
              </a:r>
            </a:p>
          </p:txBody>
        </p:sp>
      </p:grpSp>
      <p:sp>
        <p:nvSpPr>
          <p:cNvPr id="106"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carry = 0</a:t>
            </a:r>
          </a:p>
        </p:txBody>
      </p:sp>
      <p:grpSp>
        <p:nvGrpSpPr>
          <p:cNvPr id="107" name="Group 106"/>
          <p:cNvGrpSpPr/>
          <p:nvPr/>
        </p:nvGrpSpPr>
        <p:grpSpPr>
          <a:xfrm>
            <a:off x="406948" y="5181600"/>
            <a:ext cx="4469852" cy="790792"/>
            <a:chOff x="2083348" y="3414496"/>
            <a:chExt cx="4469852" cy="790792"/>
          </a:xfrm>
        </p:grpSpPr>
        <p:grpSp>
          <p:nvGrpSpPr>
            <p:cNvPr id="108" name="Group 4"/>
            <p:cNvGrpSpPr>
              <a:grpSpLocks/>
            </p:cNvGrpSpPr>
            <p:nvPr/>
          </p:nvGrpSpPr>
          <p:grpSpPr bwMode="auto">
            <a:xfrm>
              <a:off x="2362200" y="3810000"/>
              <a:ext cx="3429000" cy="395288"/>
              <a:chOff x="528" y="864"/>
              <a:chExt cx="2160" cy="249"/>
            </a:xfrm>
          </p:grpSpPr>
          <p:sp>
            <p:nvSpPr>
              <p:cNvPr id="112"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13"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4"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5"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6"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7"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8"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9"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0"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1"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2"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3"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4"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5"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6"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09"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0"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1"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Output:</a:t>
              </a:r>
              <a:endParaRPr lang="en-US" sz="2400" dirty="0">
                <a:effectLst>
                  <a:outerShdw blurRad="38100" dist="38100" dir="2700000" algn="tl">
                    <a:srgbClr val="000000"/>
                  </a:outerShdw>
                </a:effectLst>
                <a:cs typeface="+mn-cs"/>
              </a:endParaRPr>
            </a:p>
          </p:txBody>
        </p:sp>
      </p:grpSp>
      <p:sp>
        <p:nvSpPr>
          <p:cNvPr id="127"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cxnSp>
        <p:nvCxnSpPr>
          <p:cNvPr id="4" name="Straight Connector 3"/>
          <p:cNvCxnSpPr>
            <a:endCxn id="41" idx="0"/>
          </p:cNvCxnSpPr>
          <p:nvPr/>
        </p:nvCxnSpPr>
        <p:spPr bwMode="auto">
          <a:xfrm flipV="1">
            <a:off x="2880455" y="2728912"/>
            <a:ext cx="571500" cy="401251"/>
          </a:xfrm>
          <a:prstGeom prst="line">
            <a:avLst/>
          </a:prstGeom>
          <a:noFill/>
          <a:ln w="12700" cap="sq" cmpd="sng" algn="ctr">
            <a:solidFill>
              <a:schemeClr val="tx1"/>
            </a:solidFill>
            <a:prstDash val="solid"/>
            <a:round/>
            <a:headEnd type="none" w="med" len="med"/>
            <a:tailEnd type="none" w="med" len="med"/>
          </a:ln>
          <a:effectLst/>
        </p:spPr>
      </p:cxnSp>
      <p:cxnSp>
        <p:nvCxnSpPr>
          <p:cNvPr id="86" name="Straight Connector 85"/>
          <p:cNvCxnSpPr/>
          <p:nvPr/>
        </p:nvCxnSpPr>
        <p:spPr bwMode="auto">
          <a:xfrm flipV="1">
            <a:off x="6286500" y="2743200"/>
            <a:ext cx="571500" cy="401251"/>
          </a:xfrm>
          <a:prstGeom prst="line">
            <a:avLst/>
          </a:prstGeom>
          <a:noFill/>
          <a:ln w="12700" cap="sq" cmpd="sng" algn="ctr">
            <a:solidFill>
              <a:schemeClr val="tx1"/>
            </a:solidFill>
            <a:prstDash val="solid"/>
            <a:round/>
            <a:headEnd type="none" w="med" len="med"/>
            <a:tailEnd type="none" w="med" len="med"/>
          </a:ln>
          <a:effectLst/>
        </p:spPr>
      </p:cxnSp>
      <p:sp>
        <p:nvSpPr>
          <p:cNvPr id="88" name="Text Box 6"/>
          <p:cNvSpPr txBox="1">
            <a:spLocks noChangeArrowheads="1"/>
          </p:cNvSpPr>
          <p:nvPr/>
        </p:nvSpPr>
        <p:spPr bwMode="auto">
          <a:xfrm>
            <a:off x="3505200" y="5588358"/>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a:effectLst>
                  <a:outerShdw blurRad="38100" dist="38100" dir="2700000" algn="tl">
                    <a:srgbClr val="000000"/>
                  </a:outerShdw>
                </a:effectLst>
                <a:cs typeface="+mn-cs"/>
              </a:rPr>
              <a:t>3</a:t>
            </a:r>
          </a:p>
        </p:txBody>
      </p:sp>
    </p:spTree>
    <p:extLst>
      <p:ext uri="{BB962C8B-B14F-4D97-AF65-F5344CB8AC3E}">
        <p14:creationId xmlns:p14="http://schemas.microsoft.com/office/powerpoint/2010/main" val="522879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1.11111E-6 2.53469E-6 L -0.30347 0.42183 " pathEditMode="relative" rAng="0" ptsTypes="AA">
                                      <p:cBhvr>
                                        <p:cTn id="6" dur="2000" fill="hold"/>
                                        <p:tgtEl>
                                          <p:spTgt spid="84"/>
                                        </p:tgtEl>
                                        <p:attrNameLst>
                                          <p:attrName>ppt_x</p:attrName>
                                          <p:attrName>ppt_y</p:attrName>
                                        </p:attrNameLst>
                                      </p:cBhvr>
                                      <p:rCtr x="-15174" y="21092"/>
                                    </p:animMotion>
                                  </p:childTnLst>
                                </p:cTn>
                              </p:par>
                            </p:childTnLst>
                          </p:cTn>
                        </p:par>
                      </p:childTnLst>
                    </p:cTn>
                  </p:par>
                  <p:par>
                    <p:cTn id="7" fill="hold">
                      <p:stCondLst>
                        <p:cond delay="indefinite"/>
                      </p:stCondLst>
                      <p:childTnLst>
                        <p:par>
                          <p:cTn id="8" fill="hold">
                            <p:stCondLst>
                              <p:cond delay="0"/>
                            </p:stCondLst>
                            <p:childTnLst>
                              <p:par>
                                <p:cTn id="9" presetID="2" presetClass="entr" presetSubtype="2" fill="hold" grpId="0" nodeType="click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additive="base">
                                        <p:cTn id="11" dur="500" fill="hold"/>
                                        <p:tgtEl>
                                          <p:spTgt spid="88"/>
                                        </p:tgtEl>
                                        <p:attrNameLst>
                                          <p:attrName>ppt_x</p:attrName>
                                        </p:attrNameLst>
                                      </p:cBhvr>
                                      <p:tavLst>
                                        <p:tav tm="0">
                                          <p:val>
                                            <p:strVal val="1+#ppt_w/2"/>
                                          </p:val>
                                        </p:tav>
                                        <p:tav tm="100000">
                                          <p:val>
                                            <p:strVal val="#ppt_x"/>
                                          </p:val>
                                        </p:tav>
                                      </p:tavLst>
                                    </p:anim>
                                    <p:anim calcmode="lin" valueType="num">
                                      <p:cBhvr additive="base">
                                        <p:cTn id="12"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8"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How does the algorithm proceed?</a:t>
            </a:r>
            <a:endParaRPr lang="en-US" dirty="0">
              <a:effectLst>
                <a:outerShdw blurRad="38100" dist="38100" dir="2700000" algn="tl">
                  <a:srgbClr val="000000"/>
                </a:outerShdw>
              </a:effectLst>
              <a:cs typeface="+mn-cs"/>
            </a:endParaRPr>
          </a:p>
        </p:txBody>
      </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Input</a:t>
              </a:r>
              <a:r>
                <a:rPr lang="en-US" dirty="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grpSp>
        <p:nvGrpSpPr>
          <p:cNvPr id="96" name="Group 8"/>
          <p:cNvGrpSpPr>
            <a:grpSpLocks/>
          </p:cNvGrpSpPr>
          <p:nvPr/>
        </p:nvGrpSpPr>
        <p:grpSpPr bwMode="auto">
          <a:xfrm>
            <a:off x="6865048" y="3429000"/>
            <a:ext cx="2086686" cy="3048000"/>
            <a:chOff x="3602" y="624"/>
            <a:chExt cx="773" cy="1268"/>
          </a:xfrm>
        </p:grpSpPr>
        <p:sp>
          <p:nvSpPr>
            <p:cNvPr id="9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9"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6"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carry = 1</a:t>
            </a:r>
          </a:p>
        </p:txBody>
      </p:sp>
      <p:grpSp>
        <p:nvGrpSpPr>
          <p:cNvPr id="107" name="Group 106"/>
          <p:cNvGrpSpPr/>
          <p:nvPr/>
        </p:nvGrpSpPr>
        <p:grpSpPr>
          <a:xfrm>
            <a:off x="406948" y="5181600"/>
            <a:ext cx="4469852" cy="790792"/>
            <a:chOff x="2083348" y="3414496"/>
            <a:chExt cx="4469852" cy="790792"/>
          </a:xfrm>
        </p:grpSpPr>
        <p:grpSp>
          <p:nvGrpSpPr>
            <p:cNvPr id="108" name="Group 4"/>
            <p:cNvGrpSpPr>
              <a:grpSpLocks/>
            </p:cNvGrpSpPr>
            <p:nvPr/>
          </p:nvGrpSpPr>
          <p:grpSpPr bwMode="auto">
            <a:xfrm>
              <a:off x="2362200" y="3810000"/>
              <a:ext cx="3429000" cy="395288"/>
              <a:chOff x="528" y="864"/>
              <a:chExt cx="2160" cy="249"/>
            </a:xfrm>
          </p:grpSpPr>
          <p:sp>
            <p:nvSpPr>
              <p:cNvPr id="112"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13"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4"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5"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6"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7"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8"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9"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0"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1"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2"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3"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4"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5"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6"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09"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0"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1"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Output:</a:t>
              </a:r>
              <a:endParaRPr lang="en-US" sz="2400" dirty="0">
                <a:effectLst>
                  <a:outerShdw blurRad="38100" dist="38100" dir="2700000" algn="tl">
                    <a:srgbClr val="000000"/>
                  </a:outerShdw>
                </a:effectLst>
                <a:cs typeface="+mn-cs"/>
              </a:endParaRPr>
            </a:p>
          </p:txBody>
        </p:sp>
      </p:grpSp>
      <p:sp>
        <p:nvSpPr>
          <p:cNvPr id="127"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cxnSp>
        <p:nvCxnSpPr>
          <p:cNvPr id="4" name="Straight Connector 3"/>
          <p:cNvCxnSpPr>
            <a:endCxn id="41" idx="0"/>
          </p:cNvCxnSpPr>
          <p:nvPr/>
        </p:nvCxnSpPr>
        <p:spPr bwMode="auto">
          <a:xfrm flipV="1">
            <a:off x="2880455" y="2728912"/>
            <a:ext cx="571500" cy="401251"/>
          </a:xfrm>
          <a:prstGeom prst="line">
            <a:avLst/>
          </a:prstGeom>
          <a:noFill/>
          <a:ln w="12700" cap="sq" cmpd="sng" algn="ctr">
            <a:solidFill>
              <a:schemeClr val="tx1"/>
            </a:solidFill>
            <a:prstDash val="solid"/>
            <a:round/>
            <a:headEnd type="none" w="med" len="med"/>
            <a:tailEnd type="none" w="med" len="med"/>
          </a:ln>
          <a:effectLst/>
        </p:spPr>
      </p:cxnSp>
      <p:cxnSp>
        <p:nvCxnSpPr>
          <p:cNvPr id="86" name="Straight Connector 85"/>
          <p:cNvCxnSpPr/>
          <p:nvPr/>
        </p:nvCxnSpPr>
        <p:spPr bwMode="auto">
          <a:xfrm flipV="1">
            <a:off x="6286500" y="2743200"/>
            <a:ext cx="571500" cy="401251"/>
          </a:xfrm>
          <a:prstGeom prst="line">
            <a:avLst/>
          </a:prstGeom>
          <a:noFill/>
          <a:ln w="12700" cap="sq" cmpd="sng" algn="ctr">
            <a:solidFill>
              <a:schemeClr val="tx1"/>
            </a:solidFill>
            <a:prstDash val="solid"/>
            <a:round/>
            <a:headEnd type="none" w="med" len="med"/>
            <a:tailEnd type="none" w="med" len="med"/>
          </a:ln>
          <a:effectLst/>
        </p:spPr>
      </p:cxnSp>
      <p:sp>
        <p:nvSpPr>
          <p:cNvPr id="88" name="Text Box 6"/>
          <p:cNvSpPr txBox="1">
            <a:spLocks noChangeArrowheads="1"/>
          </p:cNvSpPr>
          <p:nvPr/>
        </p:nvSpPr>
        <p:spPr bwMode="auto">
          <a:xfrm>
            <a:off x="3505200" y="5588358"/>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a:effectLst>
                  <a:outerShdw blurRad="38100" dist="38100" dir="2700000" algn="tl">
                    <a:srgbClr val="000000"/>
                  </a:outerShdw>
                </a:effectLst>
                <a:cs typeface="+mn-cs"/>
              </a:rPr>
              <a:t>3</a:t>
            </a:r>
          </a:p>
        </p:txBody>
      </p:sp>
      <p:grpSp>
        <p:nvGrpSpPr>
          <p:cNvPr id="130" name="Group 129"/>
          <p:cNvGrpSpPr/>
          <p:nvPr/>
        </p:nvGrpSpPr>
        <p:grpSpPr>
          <a:xfrm>
            <a:off x="-25400" y="2438400"/>
            <a:ext cx="8483600" cy="2997066"/>
            <a:chOff x="127000" y="3962400"/>
            <a:chExt cx="8483600" cy="2997066"/>
          </a:xfrm>
        </p:grpSpPr>
        <p:sp>
          <p:nvSpPr>
            <p:cNvPr id="131" name="Text Box 103"/>
            <p:cNvSpPr txBox="1">
              <a:spLocks noChangeArrowheads="1"/>
            </p:cNvSpPr>
            <p:nvPr/>
          </p:nvSpPr>
          <p:spPr bwMode="auto">
            <a:xfrm>
              <a:off x="152400" y="4983540"/>
              <a:ext cx="8458200" cy="1975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400" kern="0" dirty="0">
                  <a:solidFill>
                    <a:schemeClr val="tx2"/>
                  </a:solidFill>
                  <a:cs typeface="+mn-cs"/>
                </a:rPr>
                <a:t>Loop invariant:  </a:t>
              </a:r>
              <a:br>
                <a:rPr lang="en-CA" altLang="en-US" sz="2400" kern="0" dirty="0">
                  <a:solidFill>
                    <a:schemeClr val="tx2"/>
                  </a:solidFill>
                  <a:cs typeface="+mn-cs"/>
                </a:rPr>
              </a:br>
              <a:r>
                <a:rPr lang="en-CA" altLang="en-US" sz="2400" kern="0" dirty="0">
                  <a:solidFill>
                    <a:schemeClr val="tx2"/>
                  </a:solidFill>
                  <a:cs typeface="+mn-cs"/>
                </a:rPr>
                <a:t>  </a:t>
              </a:r>
              <a:r>
                <a:rPr lang="en-CA" altLang="en-US" sz="2400" kern="0" dirty="0">
                  <a:cs typeface="+mn-cs"/>
                </a:rPr>
                <a:t>The lowest i-1 digits of x and y have been read. </a:t>
              </a:r>
            </a:p>
            <a:p>
              <a:pPr eaLnBrk="1" hangingPunct="1">
                <a:lnSpc>
                  <a:spcPct val="90000"/>
                </a:lnSpc>
                <a:buFontTx/>
                <a:buNone/>
                <a:defRPr/>
              </a:pPr>
              <a:r>
                <a:rPr lang="en-CA" altLang="en-US" sz="2400" kern="0" dirty="0">
                  <a:cs typeface="+mn-cs"/>
                </a:rPr>
                <a:t>  The lowest i-1 digits of the sum z have been produced.</a:t>
              </a:r>
            </a:p>
            <a:p>
              <a:pPr eaLnBrk="1" hangingPunct="1">
                <a:lnSpc>
                  <a:spcPct val="90000"/>
                </a:lnSpc>
                <a:buFontTx/>
                <a:buNone/>
                <a:defRPr/>
              </a:pPr>
              <a:r>
                <a:rPr lang="en-CA" altLang="en-US" sz="2400" kern="0" dirty="0">
                  <a:cs typeface="+mn-cs"/>
                </a:rPr>
                <a:t>  The carry to the </a:t>
              </a:r>
              <a:r>
                <a:rPr lang="en-CA" altLang="en-US" sz="2400" kern="0" dirty="0" err="1">
                  <a:cs typeface="+mn-cs"/>
                </a:rPr>
                <a:t>i</a:t>
              </a:r>
              <a:r>
                <a:rPr lang="en-CA" altLang="en-US" sz="2400" kern="0" baseline="30000" dirty="0" err="1">
                  <a:cs typeface="+mn-cs"/>
                </a:rPr>
                <a:t>th</a:t>
              </a:r>
              <a:r>
                <a:rPr lang="en-CA" altLang="en-US" sz="2400" kern="0" dirty="0">
                  <a:cs typeface="+mn-cs"/>
                </a:rPr>
                <a:t> digits has been remembered.</a:t>
              </a:r>
            </a:p>
            <a:p>
              <a:pPr eaLnBrk="1" hangingPunct="1">
                <a:lnSpc>
                  <a:spcPct val="90000"/>
                </a:lnSpc>
                <a:buNone/>
                <a:defRPr/>
              </a:pPr>
              <a:r>
                <a:rPr lang="en-CA" altLang="en-US" sz="2400" kern="0" dirty="0"/>
                <a:t>  Head is on </a:t>
              </a:r>
              <a:r>
                <a:rPr lang="en-CA" altLang="en-US" sz="2400" kern="0" dirty="0" err="1"/>
                <a:t>i</a:t>
              </a:r>
              <a:r>
                <a:rPr lang="en-CA" altLang="en-US" sz="2400" kern="0" baseline="30000" dirty="0" err="1"/>
                <a:t>st</a:t>
              </a:r>
              <a:r>
                <a:rPr lang="en-CA" altLang="en-US" sz="2400" kern="0" dirty="0"/>
                <a:t> digit of x.</a:t>
              </a:r>
              <a:endParaRPr lang="en-US" altLang="en-US" sz="2400" kern="0" dirty="0"/>
            </a:p>
          </p:txBody>
        </p:sp>
        <p:grpSp>
          <p:nvGrpSpPr>
            <p:cNvPr id="132" name="Group 22"/>
            <p:cNvGrpSpPr>
              <a:grpSpLocks/>
            </p:cNvGrpSpPr>
            <p:nvPr/>
          </p:nvGrpSpPr>
          <p:grpSpPr bwMode="auto">
            <a:xfrm>
              <a:off x="127000" y="3962400"/>
              <a:ext cx="1244599" cy="1066800"/>
              <a:chOff x="1224" y="2539"/>
              <a:chExt cx="2280" cy="1785"/>
            </a:xfrm>
          </p:grpSpPr>
          <p:sp>
            <p:nvSpPr>
              <p:cNvPr id="133"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grpSp>
            <p:nvGrpSpPr>
              <p:cNvPr id="134" name="Group 24"/>
              <p:cNvGrpSpPr>
                <a:grpSpLocks/>
              </p:cNvGrpSpPr>
              <p:nvPr/>
            </p:nvGrpSpPr>
            <p:grpSpPr bwMode="auto">
              <a:xfrm>
                <a:off x="1584" y="2688"/>
                <a:ext cx="1216" cy="1440"/>
                <a:chOff x="2641" y="1488"/>
                <a:chExt cx="2655" cy="2488"/>
              </a:xfrm>
            </p:grpSpPr>
            <p:grpSp>
              <p:nvGrpSpPr>
                <p:cNvPr id="135" name="Group 25"/>
                <p:cNvGrpSpPr>
                  <a:grpSpLocks/>
                </p:cNvGrpSpPr>
                <p:nvPr/>
              </p:nvGrpSpPr>
              <p:grpSpPr bwMode="auto">
                <a:xfrm>
                  <a:off x="2641" y="1488"/>
                  <a:ext cx="2496" cy="2436"/>
                  <a:chOff x="2641" y="1488"/>
                  <a:chExt cx="2496" cy="2436"/>
                </a:xfrm>
              </p:grpSpPr>
              <p:sp>
                <p:nvSpPr>
                  <p:cNvPr id="140"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3"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4"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5"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6" name="Group 32"/>
                <p:cNvGrpSpPr>
                  <a:grpSpLocks/>
                </p:cNvGrpSpPr>
                <p:nvPr/>
              </p:nvGrpSpPr>
              <p:grpSpPr bwMode="auto">
                <a:xfrm>
                  <a:off x="4864" y="3099"/>
                  <a:ext cx="432" cy="877"/>
                  <a:chOff x="4864" y="3099"/>
                  <a:chExt cx="432" cy="877"/>
                </a:xfrm>
              </p:grpSpPr>
              <p:sp>
                <p:nvSpPr>
                  <p:cNvPr id="137"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8"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sp>
        <p:nvSpPr>
          <p:cNvPr id="146" name="AutoShape 24"/>
          <p:cNvSpPr>
            <a:spLocks noChangeArrowheads="1"/>
          </p:cNvSpPr>
          <p:nvPr/>
        </p:nvSpPr>
        <p:spPr bwMode="auto">
          <a:xfrm rot="16200000">
            <a:off x="3784242" y="613919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344788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6"/>
                                        </p:tgtEl>
                                        <p:attrNameLst>
                                          <p:attrName>style.visibility</p:attrName>
                                        </p:attrNameLst>
                                      </p:cBhvr>
                                      <p:to>
                                        <p:strVal val="visible"/>
                                      </p:to>
                                    </p:set>
                                    <p:anim calcmode="lin" valueType="num">
                                      <p:cBhvr additive="base">
                                        <p:cTn id="7" dur="500" fill="hold"/>
                                        <p:tgtEl>
                                          <p:spTgt spid="106"/>
                                        </p:tgtEl>
                                        <p:attrNameLst>
                                          <p:attrName>ppt_x</p:attrName>
                                        </p:attrNameLst>
                                      </p:cBhvr>
                                      <p:tavLst>
                                        <p:tav tm="0">
                                          <p:val>
                                            <p:strVal val="0-#ppt_w/2"/>
                                          </p:val>
                                        </p:tav>
                                        <p:tav tm="100000">
                                          <p:val>
                                            <p:strVal val="#ppt_x"/>
                                          </p:val>
                                        </p:tav>
                                      </p:tavLst>
                                    </p:anim>
                                    <p:anim calcmode="lin" valueType="num">
                                      <p:cBhvr additive="base">
                                        <p:cTn id="8" dur="500" fill="hold"/>
                                        <p:tgtEl>
                                          <p:spTgt spid="10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2.22222E-6 -2.48844E-6 L -0.13055 -0.42807 " pathEditMode="relative" rAng="0" ptsTypes="AA">
                                      <p:cBhvr>
                                        <p:cTn id="12" dur="2000" fill="hold"/>
                                        <p:tgtEl>
                                          <p:spTgt spid="146"/>
                                        </p:tgtEl>
                                        <p:attrNameLst>
                                          <p:attrName>ppt_x</p:attrName>
                                          <p:attrName>ppt_y</p:attrName>
                                        </p:attrNameLst>
                                      </p:cBhvr>
                                      <p:rCtr x="-6528" y="-21415"/>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30"/>
                                        </p:tgtEl>
                                        <p:attrNameLst>
                                          <p:attrName>style.visibility</p:attrName>
                                        </p:attrNameLst>
                                      </p:cBhvr>
                                      <p:to>
                                        <p:strVal val="visible"/>
                                      </p:to>
                                    </p:set>
                                    <p:anim calcmode="lin" valueType="num">
                                      <p:cBhvr additive="base">
                                        <p:cTn id="17" dur="500" fill="hold"/>
                                        <p:tgtEl>
                                          <p:spTgt spid="130"/>
                                        </p:tgtEl>
                                        <p:attrNameLst>
                                          <p:attrName>ppt_x</p:attrName>
                                        </p:attrNameLst>
                                      </p:cBhvr>
                                      <p:tavLst>
                                        <p:tav tm="0">
                                          <p:val>
                                            <p:strVal val="0-#ppt_w/2"/>
                                          </p:val>
                                        </p:tav>
                                        <p:tav tm="100000">
                                          <p:val>
                                            <p:strVal val="#ppt_x"/>
                                          </p:val>
                                        </p:tav>
                                      </p:tavLst>
                                    </p:anim>
                                    <p:anim calcmode="lin" valueType="num">
                                      <p:cBhvr additive="base">
                                        <p:cTn id="18" dur="500" fill="hold"/>
                                        <p:tgtEl>
                                          <p:spTgt spid="1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46"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7"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658"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sp>
        <p:nvSpPr>
          <p:cNvPr id="64" name="Rectangle 3"/>
          <p:cNvSpPr>
            <a:spLocks noChangeArrowheads="1"/>
          </p:cNvSpPr>
          <p:nvPr/>
        </p:nvSpPr>
        <p:spPr bwMode="auto">
          <a:xfrm>
            <a:off x="0" y="1676400"/>
            <a:ext cx="5395067"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How does the algorithm proceed?</a:t>
            </a:r>
            <a:endParaRPr lang="en-US" dirty="0">
              <a:effectLst>
                <a:outerShdw blurRad="38100" dist="38100" dir="2700000" algn="tl">
                  <a:srgbClr val="000000"/>
                </a:outerShdw>
              </a:effectLst>
              <a:cs typeface="+mn-cs"/>
            </a:endParaRPr>
          </a:p>
        </p:txBody>
      </p:sp>
      <p:sp>
        <p:nvSpPr>
          <p:cNvPr id="65" name="Text Box 6"/>
          <p:cNvSpPr txBox="1">
            <a:spLocks noChangeArrowheads="1"/>
          </p:cNvSpPr>
          <p:nvPr/>
        </p:nvSpPr>
        <p:spPr bwMode="auto">
          <a:xfrm>
            <a:off x="573111" y="2993785"/>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grpSp>
        <p:nvGrpSpPr>
          <p:cNvPr id="2" name="Group 1"/>
          <p:cNvGrpSpPr/>
          <p:nvPr/>
        </p:nvGrpSpPr>
        <p:grpSpPr>
          <a:xfrm>
            <a:off x="254548" y="2271712"/>
            <a:ext cx="7975052" cy="853897"/>
            <a:chOff x="254548" y="2271712"/>
            <a:chExt cx="7975052" cy="853897"/>
          </a:xfrm>
        </p:grpSpPr>
        <p:grpSp>
          <p:nvGrpSpPr>
            <p:cNvPr id="23" name="Group 4"/>
            <p:cNvGrpSpPr>
              <a:grpSpLocks/>
            </p:cNvGrpSpPr>
            <p:nvPr/>
          </p:nvGrpSpPr>
          <p:grpSpPr bwMode="auto">
            <a:xfrm>
              <a:off x="594455" y="2728912"/>
              <a:ext cx="3429000" cy="395288"/>
              <a:chOff x="528" y="864"/>
              <a:chExt cx="2160" cy="249"/>
            </a:xfrm>
          </p:grpSpPr>
          <p:sp>
            <p:nvSpPr>
              <p:cNvPr id="28"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29"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30"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31"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32"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33"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34"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5"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6"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7"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8"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9"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0"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1"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42"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24" name="Line 21"/>
            <p:cNvSpPr>
              <a:spLocks noChangeShapeType="1"/>
            </p:cNvSpPr>
            <p:nvPr/>
          </p:nvSpPr>
          <p:spPr bwMode="auto">
            <a:xfrm>
              <a:off x="7620000" y="3121025"/>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41"/>
            <p:cNvSpPr>
              <a:spLocks noChangeShapeType="1"/>
            </p:cNvSpPr>
            <p:nvPr/>
          </p:nvSpPr>
          <p:spPr bwMode="auto">
            <a:xfrm>
              <a:off x="7620000" y="2728912"/>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Rectangle 3"/>
            <p:cNvSpPr>
              <a:spLocks noChangeArrowheads="1"/>
            </p:cNvSpPr>
            <p:nvPr/>
          </p:nvSpPr>
          <p:spPr bwMode="auto">
            <a:xfrm>
              <a:off x="254548" y="2271712"/>
              <a:ext cx="1302601" cy="523220"/>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Input</a:t>
              </a:r>
              <a:r>
                <a:rPr lang="en-US" dirty="0">
                  <a:solidFill>
                    <a:schemeClr val="accent2"/>
                  </a:solidFill>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6" name="Group 4"/>
            <p:cNvGrpSpPr>
              <a:grpSpLocks/>
            </p:cNvGrpSpPr>
            <p:nvPr/>
          </p:nvGrpSpPr>
          <p:grpSpPr bwMode="auto">
            <a:xfrm>
              <a:off x="4012842" y="2730321"/>
              <a:ext cx="3429000" cy="395288"/>
              <a:chOff x="528" y="864"/>
              <a:chExt cx="2160" cy="249"/>
            </a:xfrm>
          </p:grpSpPr>
          <p:sp>
            <p:nvSpPr>
              <p:cNvPr id="67"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68"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69"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70"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1"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72"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73"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4"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5"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7"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8"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9"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0"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81"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grpSp>
      <p:sp>
        <p:nvSpPr>
          <p:cNvPr id="82" name="Text Box 6"/>
          <p:cNvSpPr txBox="1">
            <a:spLocks noChangeArrowheads="1"/>
          </p:cNvSpPr>
          <p:nvPr/>
        </p:nvSpPr>
        <p:spPr bwMode="auto">
          <a:xfrm>
            <a:off x="4012842" y="3006664"/>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4" name="AutoShape 24"/>
          <p:cNvSpPr>
            <a:spLocks noChangeArrowheads="1"/>
          </p:cNvSpPr>
          <p:nvPr/>
        </p:nvSpPr>
        <p:spPr bwMode="auto">
          <a:xfrm rot="16200000">
            <a:off x="2514600" y="3200401"/>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96" name="Group 8"/>
          <p:cNvGrpSpPr>
            <a:grpSpLocks/>
          </p:cNvGrpSpPr>
          <p:nvPr/>
        </p:nvGrpSpPr>
        <p:grpSpPr bwMode="auto">
          <a:xfrm>
            <a:off x="6865048" y="3429000"/>
            <a:ext cx="2086686" cy="3048000"/>
            <a:chOff x="3602" y="624"/>
            <a:chExt cx="773" cy="1268"/>
          </a:xfrm>
        </p:grpSpPr>
        <p:sp>
          <p:nvSpPr>
            <p:cNvPr id="9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99" name="Picture 8" descr="poo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1"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2"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03"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06" name="Rectangle 26"/>
          <p:cNvSpPr>
            <a:spLocks noChangeArrowheads="1"/>
          </p:cNvSpPr>
          <p:nvPr/>
        </p:nvSpPr>
        <p:spPr bwMode="auto">
          <a:xfrm>
            <a:off x="7620000" y="359428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carry = 1</a:t>
            </a:r>
          </a:p>
        </p:txBody>
      </p:sp>
      <p:grpSp>
        <p:nvGrpSpPr>
          <p:cNvPr id="107" name="Group 106"/>
          <p:cNvGrpSpPr/>
          <p:nvPr/>
        </p:nvGrpSpPr>
        <p:grpSpPr>
          <a:xfrm>
            <a:off x="406948" y="5181600"/>
            <a:ext cx="4469852" cy="790792"/>
            <a:chOff x="2083348" y="3414496"/>
            <a:chExt cx="4469852" cy="790792"/>
          </a:xfrm>
        </p:grpSpPr>
        <p:grpSp>
          <p:nvGrpSpPr>
            <p:cNvPr id="108" name="Group 4"/>
            <p:cNvGrpSpPr>
              <a:grpSpLocks/>
            </p:cNvGrpSpPr>
            <p:nvPr/>
          </p:nvGrpSpPr>
          <p:grpSpPr bwMode="auto">
            <a:xfrm>
              <a:off x="2362200" y="3810000"/>
              <a:ext cx="3429000" cy="395288"/>
              <a:chOff x="528" y="864"/>
              <a:chExt cx="2160" cy="249"/>
            </a:xfrm>
          </p:grpSpPr>
          <p:sp>
            <p:nvSpPr>
              <p:cNvPr id="112"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13"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4"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5"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6"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7"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18"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9"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0"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1"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2"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3"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4"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5"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26"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09"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0"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11"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Output:</a:t>
              </a:r>
              <a:endParaRPr lang="en-US" sz="2400" dirty="0">
                <a:effectLst>
                  <a:outerShdw blurRad="38100" dist="38100" dir="2700000" algn="tl">
                    <a:srgbClr val="000000"/>
                  </a:outerShdw>
                </a:effectLst>
                <a:cs typeface="+mn-cs"/>
              </a:endParaRPr>
            </a:p>
          </p:txBody>
        </p:sp>
      </p:grpSp>
      <p:sp>
        <p:nvSpPr>
          <p:cNvPr id="127" name="Text Box 6"/>
          <p:cNvSpPr txBox="1">
            <a:spLocks noChangeArrowheads="1"/>
          </p:cNvSpPr>
          <p:nvPr/>
        </p:nvSpPr>
        <p:spPr bwMode="auto">
          <a:xfrm>
            <a:off x="655018" y="595378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cxnSp>
        <p:nvCxnSpPr>
          <p:cNvPr id="4" name="Straight Connector 3"/>
          <p:cNvCxnSpPr>
            <a:endCxn id="41" idx="0"/>
          </p:cNvCxnSpPr>
          <p:nvPr/>
        </p:nvCxnSpPr>
        <p:spPr bwMode="auto">
          <a:xfrm flipV="1">
            <a:off x="2880455" y="2728912"/>
            <a:ext cx="571500" cy="401251"/>
          </a:xfrm>
          <a:prstGeom prst="line">
            <a:avLst/>
          </a:prstGeom>
          <a:noFill/>
          <a:ln w="12700" cap="sq" cmpd="sng" algn="ctr">
            <a:solidFill>
              <a:schemeClr val="tx1"/>
            </a:solidFill>
            <a:prstDash val="solid"/>
            <a:round/>
            <a:headEnd type="none" w="med" len="med"/>
            <a:tailEnd type="none" w="med" len="med"/>
          </a:ln>
          <a:effectLst/>
        </p:spPr>
      </p:cxnSp>
      <p:cxnSp>
        <p:nvCxnSpPr>
          <p:cNvPr id="86" name="Straight Connector 85"/>
          <p:cNvCxnSpPr/>
          <p:nvPr/>
        </p:nvCxnSpPr>
        <p:spPr bwMode="auto">
          <a:xfrm flipV="1">
            <a:off x="6286500" y="2743200"/>
            <a:ext cx="571500" cy="401251"/>
          </a:xfrm>
          <a:prstGeom prst="line">
            <a:avLst/>
          </a:prstGeom>
          <a:noFill/>
          <a:ln w="12700" cap="sq" cmpd="sng" algn="ctr">
            <a:solidFill>
              <a:schemeClr val="tx1"/>
            </a:solidFill>
            <a:prstDash val="solid"/>
            <a:round/>
            <a:headEnd type="none" w="med" len="med"/>
            <a:tailEnd type="none" w="med" len="med"/>
          </a:ln>
          <a:effectLst/>
        </p:spPr>
      </p:cxnSp>
      <p:sp>
        <p:nvSpPr>
          <p:cNvPr id="88" name="Text Box 6"/>
          <p:cNvSpPr txBox="1">
            <a:spLocks noChangeArrowheads="1"/>
          </p:cNvSpPr>
          <p:nvPr/>
        </p:nvSpPr>
        <p:spPr bwMode="auto">
          <a:xfrm>
            <a:off x="3505200" y="5588358"/>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a:effectLst>
                  <a:outerShdw blurRad="38100" dist="38100" dir="2700000" algn="tl">
                    <a:srgbClr val="000000"/>
                  </a:outerShdw>
                </a:effectLst>
                <a:cs typeface="+mn-cs"/>
              </a:rPr>
              <a:t>3</a:t>
            </a:r>
          </a:p>
        </p:txBody>
      </p:sp>
      <p:sp>
        <p:nvSpPr>
          <p:cNvPr id="83" name="Text Box 6"/>
          <p:cNvSpPr txBox="1">
            <a:spLocks noChangeArrowheads="1"/>
          </p:cNvSpPr>
          <p:nvPr/>
        </p:nvSpPr>
        <p:spPr bwMode="auto">
          <a:xfrm>
            <a:off x="-152400" y="3962400"/>
            <a:ext cx="5547467" cy="830997"/>
          </a:xfrm>
          <a:prstGeom prst="rect">
            <a:avLst/>
          </a:prstGeom>
          <a:noFill/>
          <a:ln w="38100" cap="sq">
            <a:noFill/>
            <a:miter lim="800000"/>
            <a:headEnd/>
            <a:tailEnd/>
          </a:ln>
          <a:effectLst/>
        </p:spPr>
        <p:txBody>
          <a:bodyPr wrap="square" lIns="274320" rIns="274320">
            <a:spAutoFit/>
          </a:bodyPr>
          <a:lstStyle/>
          <a:p>
            <a:pPr lvl="1" eaLnBrk="0" hangingPunct="0">
              <a:defRPr/>
            </a:pPr>
            <a:r>
              <a:rPr lang="en-US" sz="2400" dirty="0">
                <a:effectLst>
                  <a:outerShdw blurRad="38100" dist="38100" dir="2700000" algn="tl">
                    <a:srgbClr val="000000"/>
                  </a:outerShdw>
                </a:effectLst>
                <a:cs typeface="+mn-cs"/>
              </a:rPr>
              <a:t>A bulk of the work will be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simply moving the head!</a:t>
            </a:r>
          </a:p>
        </p:txBody>
      </p:sp>
    </p:spTree>
    <p:extLst>
      <p:ext uri="{BB962C8B-B14F-4D97-AF65-F5344CB8AC3E}">
        <p14:creationId xmlns:p14="http://schemas.microsoft.com/office/powerpoint/2010/main" val="1387692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3">
                                            <p:txEl>
                                              <p:pRg st="0" end="0"/>
                                            </p:txEl>
                                          </p:spTgt>
                                        </p:tgtEl>
                                        <p:attrNameLst>
                                          <p:attrName>style.visibility</p:attrName>
                                        </p:attrNameLst>
                                      </p:cBhvr>
                                      <p:to>
                                        <p:strVal val="visible"/>
                                      </p:to>
                                    </p:set>
                                    <p:anim calcmode="lin" valueType="num">
                                      <p:cBhvr additive="base">
                                        <p:cTn id="7" dur="500" fill="hold"/>
                                        <p:tgtEl>
                                          <p:spTgt spid="8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O</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L</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L</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E</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H</a:t>
              </a: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8" name="AutoShape 24"/>
          <p:cNvSpPr>
            <a:spLocks noChangeArrowheads="1"/>
          </p:cNvSpPr>
          <p:nvPr/>
        </p:nvSpPr>
        <p:spPr bwMode="auto">
          <a:xfrm rot="16200000">
            <a:off x="2666999" y="3200400"/>
            <a:ext cx="152402" cy="3048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7528" name="Group 25"/>
          <p:cNvGrpSpPr>
            <a:grpSpLocks/>
          </p:cNvGrpSpPr>
          <p:nvPr/>
        </p:nvGrpSpPr>
        <p:grpSpPr bwMode="auto">
          <a:xfrm>
            <a:off x="1752600" y="2819397"/>
            <a:ext cx="4267200" cy="395294"/>
            <a:chOff x="528" y="1392"/>
            <a:chExt cx="2688" cy="249"/>
          </a:xfrm>
        </p:grpSpPr>
        <p:sp>
          <p:nvSpPr>
            <p:cNvPr id="1322010" name="Rectangle 26"/>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3</a:t>
              </a:r>
            </a:p>
          </p:txBody>
        </p:sp>
        <p:sp>
          <p:nvSpPr>
            <p:cNvPr id="1322013" name="Rectangle 29"/>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4</a:t>
              </a:r>
            </a:p>
          </p:txBody>
        </p:sp>
        <p:sp>
          <p:nvSpPr>
            <p:cNvPr id="1322014" name="Rectangle 30"/>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5</a:t>
              </a:r>
            </a:p>
          </p:txBody>
        </p:sp>
        <p:sp>
          <p:nvSpPr>
            <p:cNvPr id="1322015" name="Rectangle 31"/>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cs typeface="Times New Roman" panose="02020603050405020304" pitchFamily="18" charset="0"/>
                </a:rPr>
                <a:t>2</a:t>
              </a:r>
            </a:p>
          </p:txBody>
        </p:sp>
        <p:sp>
          <p:nvSpPr>
            <p:cNvPr id="1322016" name="Line 32"/>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2054" name="Text Box 70"/>
          <p:cNvSpPr txBox="1">
            <a:spLocks noChangeArrowheads="1"/>
          </p:cNvSpPr>
          <p:nvPr/>
        </p:nvSpPr>
        <p:spPr bwMode="auto">
          <a:xfrm>
            <a:off x="457200" y="3471862"/>
            <a:ext cx="8686800" cy="341632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sz="2400" dirty="0">
                <a:effectLst>
                  <a:outerShdw blurRad="38100" dist="38100" dir="2700000" algn="tl">
                    <a:srgbClr val="000000"/>
                  </a:outerShdw>
                </a:effectLst>
                <a:cs typeface="+mn-cs"/>
              </a:rPr>
              <a:t>Knowing </a:t>
            </a:r>
          </a:p>
          <a:p>
            <a:pPr lvl="1" eaLnBrk="0" hangingPunct="0">
              <a:buFontTx/>
              <a:buChar char="•"/>
              <a:defRPr/>
            </a:pPr>
            <a:r>
              <a:rPr lang="en-US" sz="2400" dirty="0">
                <a:effectLst>
                  <a:outerShdw blurRad="38100" dist="38100" dir="2700000" algn="tl">
                    <a:srgbClr val="000000"/>
                  </a:outerShdw>
                </a:effectLst>
                <a:cs typeface="+mn-cs"/>
              </a:rPr>
              <a:t>the one state </a:t>
            </a:r>
            <a:r>
              <a:rPr lang="en-US" sz="2400" dirty="0">
                <a:solidFill>
                  <a:schemeClr val="accent2"/>
                </a:solidFill>
                <a:effectLst>
                  <a:outerShdw blurRad="38100" dist="38100" dir="2700000" algn="tl">
                    <a:srgbClr val="000000"/>
                  </a:outerShdw>
                </a:effectLst>
                <a:cs typeface="+mn-cs"/>
              </a:rPr>
              <a:t>q</a:t>
            </a:r>
          </a:p>
          <a:p>
            <a:pPr lvl="1" eaLnBrk="0" hangingPunct="0">
              <a:buFontTx/>
              <a:buChar char="•"/>
              <a:defRPr/>
            </a:pPr>
            <a:r>
              <a:rPr lang="en-US" sz="2400" dirty="0">
                <a:effectLst>
                  <a:outerShdw blurRad="38100" dist="38100" dir="2700000" algn="tl">
                    <a:srgbClr val="000000"/>
                  </a:outerShdw>
                </a:effectLst>
                <a:cs typeface="+mn-cs"/>
              </a:rPr>
              <a:t>the value </a:t>
            </a:r>
            <a:r>
              <a:rPr lang="en-US" sz="2400" dirty="0">
                <a:solidFill>
                  <a:schemeClr val="accent2"/>
                </a:solidFill>
                <a:effectLst>
                  <a:outerShdw blurRad="38100" dist="38100" dir="2700000" algn="tl">
                    <a:srgbClr val="000000"/>
                  </a:outerShdw>
                </a:effectLst>
                <a:cs typeface="+mn-cs"/>
              </a:rPr>
              <a:t>c</a:t>
            </a:r>
            <a:r>
              <a:rPr lang="en-US" sz="2400" baseline="-25000" dirty="0">
                <a:solidFill>
                  <a:schemeClr val="accent2"/>
                </a:solidFill>
                <a:effectLst>
                  <a:outerShdw blurRad="38100" dist="38100" dir="2700000" algn="tl">
                    <a:srgbClr val="000000"/>
                  </a:outerShdw>
                </a:effectLst>
                <a:cs typeface="+mn-cs"/>
              </a:rPr>
              <a:t>i</a:t>
            </a:r>
            <a:r>
              <a:rPr lang="en-US" sz="2400" dirty="0">
                <a:effectLst>
                  <a:outerShdw blurRad="38100" dist="38100" dir="2700000" algn="tl">
                    <a:srgbClr val="000000"/>
                  </a:outerShdw>
                </a:effectLst>
                <a:cs typeface="+mn-cs"/>
              </a:rPr>
              <a:t> under each head </a:t>
            </a:r>
          </a:p>
          <a:p>
            <a:pPr eaLnBrk="0" hangingPunct="0">
              <a:buFontTx/>
              <a:buChar char="•"/>
              <a:defRPr/>
            </a:pPr>
            <a:r>
              <a:rPr lang="en-US" sz="2400" dirty="0">
                <a:effectLst>
                  <a:outerShdw blurRad="38100" dist="38100" dir="2700000" algn="tl">
                    <a:srgbClr val="000000"/>
                  </a:outerShdw>
                </a:effectLst>
                <a:cs typeface="+mn-cs"/>
              </a:rPr>
              <a:t>Automata decides </a:t>
            </a:r>
          </a:p>
          <a:p>
            <a:pPr lvl="1" eaLnBrk="0" hangingPunct="0">
              <a:buFontTx/>
              <a:buChar char="•"/>
              <a:defRPr/>
            </a:pPr>
            <a:r>
              <a:rPr lang="en-US" sz="2400" dirty="0">
                <a:effectLst>
                  <a:outerShdw blurRad="38100" dist="38100" dir="2700000" algn="tl">
                    <a:srgbClr val="000000"/>
                  </a:outerShdw>
                </a:effectLst>
                <a:cs typeface="+mn-cs"/>
              </a:rPr>
              <a:t>New state </a:t>
            </a:r>
            <a:r>
              <a:rPr lang="en-US" sz="2400" dirty="0">
                <a:solidFill>
                  <a:schemeClr val="accent2"/>
                </a:solidFill>
                <a:effectLst>
                  <a:outerShdw blurRad="38100" dist="38100" dir="2700000" algn="tl">
                    <a:srgbClr val="000000"/>
                  </a:outerShdw>
                </a:effectLst>
                <a:cs typeface="+mn-cs"/>
              </a:rPr>
              <a:t>q’</a:t>
            </a:r>
            <a:r>
              <a:rPr lang="en-US" sz="2400" dirty="0">
                <a:effectLst>
                  <a:outerShdw blurRad="38100" dist="38100" dir="2700000" algn="tl">
                    <a:srgbClr val="000000"/>
                  </a:outerShdw>
                </a:effectLst>
                <a:cs typeface="+mn-cs"/>
              </a:rPr>
              <a:t> </a:t>
            </a:r>
          </a:p>
          <a:p>
            <a:pPr lvl="1" eaLnBrk="0" hangingPunct="0">
              <a:buFontTx/>
              <a:buChar char="•"/>
              <a:defRPr/>
            </a:pPr>
            <a:r>
              <a:rPr lang="en-US" sz="2400" dirty="0">
                <a:effectLst>
                  <a:outerShdw blurRad="38100" dist="38100" dir="2700000" algn="tl">
                    <a:srgbClr val="000000"/>
                  </a:outerShdw>
                </a:effectLst>
                <a:cs typeface="+mn-cs"/>
              </a:rPr>
              <a:t>For each head what to write &amp; whether to move.</a:t>
            </a:r>
            <a:endParaRPr lang="en-US" sz="2400" dirty="0">
              <a:solidFill>
                <a:schemeClr val="accent2"/>
              </a:solidFill>
              <a:effectLst>
                <a:outerShdw blurRad="38100" dist="38100" dir="2700000" algn="tl">
                  <a:srgbClr val="000000"/>
                </a:outerShdw>
              </a:effectLst>
              <a:cs typeface="+mn-cs"/>
            </a:endParaRPr>
          </a:p>
          <a:p>
            <a:pPr eaLnBrk="0" hangingPunct="0">
              <a:defRPr/>
            </a:pPr>
            <a:r>
              <a:rPr lang="en-US" sz="2400" dirty="0" err="1">
                <a:effectLst>
                  <a:outerShdw blurRad="38100" dist="38100" dir="2700000" algn="tl">
                    <a:srgbClr val="000000"/>
                  </a:outerShdw>
                </a:effectLst>
                <a:cs typeface="Times New Roman" pitchFamily="18" charset="0"/>
              </a:rPr>
              <a:t>ie</a:t>
            </a:r>
            <a:r>
              <a:rPr lang="en-US" sz="2400" dirty="0">
                <a:effectLst>
                  <a:outerShdw blurRad="38100" dist="38100" dir="2700000" algn="tl">
                    <a:srgbClr val="000000"/>
                  </a:outerShdw>
                </a:effectLst>
                <a:cs typeface="Times New Roman" pitchFamily="18" charset="0"/>
              </a:rPr>
              <a:t> </a:t>
            </a:r>
            <a:r>
              <a:rPr lang="el-GR" sz="2400" dirty="0">
                <a:solidFill>
                  <a:schemeClr val="accent2"/>
                </a:solidFill>
                <a:effectLst>
                  <a:outerShdw blurRad="38100" dist="38100" dir="2700000" algn="tl">
                    <a:srgbClr val="000000"/>
                  </a:outerShdw>
                </a:effectLst>
                <a:cs typeface="Times New Roman" pitchFamily="18" charset="0"/>
              </a:rPr>
              <a:t>δ</a:t>
            </a:r>
            <a:r>
              <a:rPr lang="en-US" sz="2400" dirty="0">
                <a:solidFill>
                  <a:schemeClr val="accent2"/>
                </a:solidFill>
                <a:effectLst>
                  <a:outerShdw blurRad="38100" dist="38100" dir="2700000" algn="tl">
                    <a:srgbClr val="000000"/>
                  </a:outerShdw>
                </a:effectLst>
                <a:cs typeface="Times New Roman" pitchFamily="18" charset="0"/>
              </a:rPr>
              <a:t>(q,c</a:t>
            </a:r>
            <a:r>
              <a:rPr lang="en-US" sz="2400" baseline="-25000" dirty="0">
                <a:solidFill>
                  <a:schemeClr val="accent2"/>
                </a:solidFill>
                <a:effectLst>
                  <a:outerShdw blurRad="38100" dist="38100" dir="2700000" algn="tl">
                    <a:srgbClr val="000000"/>
                  </a:outerShdw>
                </a:effectLst>
                <a:cs typeface="Times New Roman" pitchFamily="18" charset="0"/>
              </a:rPr>
              <a:t>1</a:t>
            </a:r>
            <a:r>
              <a:rPr lang="en-US" sz="2400" dirty="0">
                <a:solidFill>
                  <a:schemeClr val="accent2"/>
                </a:solidFill>
                <a:effectLst>
                  <a:outerShdw blurRad="38100" dist="38100" dir="2700000" algn="tl">
                    <a:srgbClr val="000000"/>
                  </a:outerShdw>
                </a:effectLst>
                <a:cs typeface="Times New Roman" pitchFamily="18" charset="0"/>
              </a:rPr>
              <a:t>,c</a:t>
            </a:r>
            <a:r>
              <a:rPr lang="en-US" sz="2400" baseline="-25000" dirty="0">
                <a:solidFill>
                  <a:schemeClr val="accent2"/>
                </a:solidFill>
                <a:effectLst>
                  <a:outerShdw blurRad="38100" dist="38100" dir="2700000" algn="tl">
                    <a:srgbClr val="000000"/>
                  </a:outerShdw>
                </a:effectLst>
                <a:cs typeface="Times New Roman" pitchFamily="18" charset="0"/>
              </a:rPr>
              <a:t>2</a:t>
            </a:r>
            <a:r>
              <a:rPr lang="en-US" sz="2400" dirty="0">
                <a:solidFill>
                  <a:schemeClr val="accent2"/>
                </a:solidFill>
                <a:effectLst>
                  <a:outerShdw blurRad="38100" dist="38100" dir="2700000" algn="tl">
                    <a:srgbClr val="000000"/>
                  </a:outerShdw>
                </a:effectLst>
                <a:cs typeface="Times New Roman" pitchFamily="18" charset="0"/>
              </a:rPr>
              <a:t>,c</a:t>
            </a:r>
            <a:r>
              <a:rPr lang="en-US" sz="2400" baseline="-25000" dirty="0">
                <a:solidFill>
                  <a:schemeClr val="accent2"/>
                </a:solidFill>
                <a:effectLst>
                  <a:outerShdw blurRad="38100" dist="38100" dir="2700000" algn="tl">
                    <a:srgbClr val="000000"/>
                  </a:outerShdw>
                </a:effectLst>
                <a:cs typeface="Times New Roman" pitchFamily="18" charset="0"/>
              </a:rPr>
              <a:t>3</a:t>
            </a:r>
            <a:r>
              <a:rPr lang="en-US" sz="2400" dirty="0">
                <a:solidFill>
                  <a:schemeClr val="accent2"/>
                </a:solidFill>
                <a:effectLst>
                  <a:outerShdw blurRad="38100" dist="38100" dir="2700000" algn="tl">
                    <a:srgbClr val="000000"/>
                  </a:outerShdw>
                </a:effectLst>
                <a:cs typeface="Times New Roman" pitchFamily="18" charset="0"/>
              </a:rPr>
              <a:t>) = </a:t>
            </a:r>
            <a:r>
              <a:rPr lang="en-US" sz="2400" dirty="0">
                <a:solidFill>
                  <a:schemeClr val="accent2"/>
                </a:solidFill>
                <a:effectLst>
                  <a:outerShdw blurRad="38100" dist="38100" dir="2700000" algn="tl">
                    <a:srgbClr val="000000"/>
                  </a:outerShdw>
                </a:effectLst>
                <a:cs typeface="+mn-cs"/>
              </a:rPr>
              <a:t>&lt;q’,  c’</a:t>
            </a:r>
            <a:r>
              <a:rPr lang="en-US" sz="2400" baseline="-25000" dirty="0">
                <a:solidFill>
                  <a:schemeClr val="accent2"/>
                </a:solidFill>
                <a:effectLst>
                  <a:outerShdw blurRad="38100" dist="38100" dir="2700000" algn="tl">
                    <a:srgbClr val="000000"/>
                  </a:outerShdw>
                </a:effectLst>
                <a:cs typeface="+mn-cs"/>
              </a:rPr>
              <a:t>1</a:t>
            </a:r>
            <a:r>
              <a:rPr lang="en-US" sz="2400" dirty="0">
                <a:solidFill>
                  <a:schemeClr val="accent2"/>
                </a:solidFill>
                <a:effectLst>
                  <a:outerShdw blurRad="38100" dist="38100" dir="2700000" algn="tl">
                    <a:srgbClr val="000000"/>
                  </a:outerShdw>
                </a:effectLst>
                <a:cs typeface="+mn-cs"/>
              </a:rPr>
              <a:t>,direc</a:t>
            </a:r>
            <a:r>
              <a:rPr lang="en-US" sz="2400" baseline="-25000" dirty="0">
                <a:solidFill>
                  <a:schemeClr val="accent2"/>
                </a:solidFill>
                <a:effectLst>
                  <a:outerShdw blurRad="38100" dist="38100" dir="2700000" algn="tl">
                    <a:srgbClr val="000000"/>
                  </a:outerShdw>
                </a:effectLst>
                <a:cs typeface="+mn-cs"/>
              </a:rPr>
              <a:t>1</a:t>
            </a:r>
            <a:r>
              <a:rPr lang="en-US" sz="2400" dirty="0">
                <a:solidFill>
                  <a:schemeClr val="accent2"/>
                </a:solidFill>
                <a:effectLst>
                  <a:outerShdw blurRad="38100" dist="38100" dir="2700000" algn="tl">
                    <a:srgbClr val="000000"/>
                  </a:outerShdw>
                </a:effectLst>
                <a:cs typeface="+mn-cs"/>
              </a:rPr>
              <a:t>,  c’</a:t>
            </a:r>
            <a:r>
              <a:rPr lang="en-US" sz="2400" baseline="-25000" dirty="0">
                <a:solidFill>
                  <a:schemeClr val="accent2"/>
                </a:solidFill>
                <a:effectLst>
                  <a:outerShdw blurRad="38100" dist="38100" dir="2700000" algn="tl">
                    <a:srgbClr val="000000"/>
                  </a:outerShdw>
                </a:effectLst>
                <a:cs typeface="+mn-cs"/>
              </a:rPr>
              <a:t>2</a:t>
            </a:r>
            <a:r>
              <a:rPr lang="en-US" sz="2400" dirty="0">
                <a:solidFill>
                  <a:schemeClr val="accent2"/>
                </a:solidFill>
                <a:effectLst>
                  <a:outerShdw blurRad="38100" dist="38100" dir="2700000" algn="tl">
                    <a:srgbClr val="000000"/>
                  </a:outerShdw>
                </a:effectLst>
                <a:cs typeface="+mn-cs"/>
              </a:rPr>
              <a:t>,direc</a:t>
            </a:r>
            <a:r>
              <a:rPr lang="en-US" sz="2400" baseline="-25000" dirty="0">
                <a:solidFill>
                  <a:schemeClr val="accent2"/>
                </a:solidFill>
                <a:effectLst>
                  <a:outerShdw blurRad="38100" dist="38100" dir="2700000" algn="tl">
                    <a:srgbClr val="000000"/>
                  </a:outerShdw>
                </a:effectLst>
                <a:cs typeface="+mn-cs"/>
              </a:rPr>
              <a:t>2</a:t>
            </a:r>
            <a:r>
              <a:rPr lang="en-US" sz="2400" dirty="0">
                <a:solidFill>
                  <a:schemeClr val="accent2"/>
                </a:solidFill>
                <a:effectLst>
                  <a:outerShdw blurRad="38100" dist="38100" dir="2700000" algn="tl">
                    <a:srgbClr val="000000"/>
                  </a:outerShdw>
                </a:effectLst>
                <a:cs typeface="Times New Roman" pitchFamily="18" charset="0"/>
              </a:rPr>
              <a:t>,  c’</a:t>
            </a:r>
            <a:r>
              <a:rPr lang="en-US" sz="2400" baseline="-25000" dirty="0">
                <a:solidFill>
                  <a:schemeClr val="accent2"/>
                </a:solidFill>
                <a:effectLst>
                  <a:outerShdw blurRad="38100" dist="38100" dir="2700000" algn="tl">
                    <a:srgbClr val="000000"/>
                  </a:outerShdw>
                </a:effectLst>
                <a:cs typeface="Times New Roman" pitchFamily="18" charset="0"/>
              </a:rPr>
              <a:t>3</a:t>
            </a:r>
            <a:r>
              <a:rPr lang="en-US" sz="2400" dirty="0">
                <a:solidFill>
                  <a:schemeClr val="accent2"/>
                </a:solidFill>
                <a:effectLst>
                  <a:outerShdw blurRad="38100" dist="38100" dir="2700000" algn="tl">
                    <a:srgbClr val="000000"/>
                  </a:outerShdw>
                </a:effectLst>
              </a:rPr>
              <a:t>,direc</a:t>
            </a:r>
            <a:r>
              <a:rPr lang="en-US" sz="2400" baseline="-25000" dirty="0">
                <a:solidFill>
                  <a:schemeClr val="accent2"/>
                </a:solidFill>
                <a:effectLst>
                  <a:outerShdw blurRad="38100" dist="38100" dir="2700000" algn="tl">
                    <a:srgbClr val="000000"/>
                  </a:outerShdw>
                </a:effectLst>
              </a:rPr>
              <a:t>3  </a:t>
            </a:r>
            <a:r>
              <a:rPr lang="en-US" sz="2400" dirty="0">
                <a:solidFill>
                  <a:schemeClr val="accent2"/>
                </a:solidFill>
                <a:effectLst>
                  <a:outerShdw blurRad="38100" dist="38100" dir="2700000" algn="tl">
                    <a:srgbClr val="000000"/>
                  </a:outerShdw>
                </a:effectLst>
                <a:cs typeface="+mn-cs"/>
              </a:rPr>
              <a:t>&gt;</a:t>
            </a:r>
            <a:r>
              <a:rPr lang="en-US" sz="2400" dirty="0">
                <a:effectLst>
                  <a:outerShdw blurRad="38100" dist="38100" dir="2700000" algn="tl">
                    <a:srgbClr val="000000"/>
                  </a:outerShdw>
                </a:effectLst>
                <a:cs typeface="+mn-cs"/>
              </a:rPr>
              <a:t> </a:t>
            </a:r>
          </a:p>
          <a:p>
            <a:pPr eaLnBrk="0" hangingPunct="0">
              <a:defRPr/>
            </a:pPr>
            <a:r>
              <a:rPr lang="en-US" sz="2400" dirty="0">
                <a:effectLst>
                  <a:outerShdw blurRad="38100" dist="38100" dir="2700000" algn="tl">
                    <a:srgbClr val="000000"/>
                  </a:outerShdw>
                </a:effectLst>
                <a:cs typeface="Times New Roman" pitchFamily="18" charset="0"/>
              </a:rPr>
              <a:t>    </a:t>
            </a:r>
            <a:r>
              <a:rPr lang="el-GR" sz="2400" dirty="0">
                <a:solidFill>
                  <a:schemeClr val="accent2"/>
                </a:solidFill>
                <a:effectLst>
                  <a:outerShdw blurRad="38100" dist="38100" dir="2700000" algn="tl">
                    <a:srgbClr val="000000"/>
                  </a:outerShdw>
                </a:effectLst>
                <a:cs typeface="Times New Roman" pitchFamily="18" charset="0"/>
              </a:rPr>
              <a:t>δ</a:t>
            </a:r>
            <a:r>
              <a:rPr lang="en-US" sz="2400" dirty="0">
                <a:solidFill>
                  <a:schemeClr val="accent2"/>
                </a:solidFill>
                <a:effectLst>
                  <a:outerShdw blurRad="38100" dist="38100" dir="2700000" algn="tl">
                    <a:srgbClr val="000000"/>
                  </a:outerShdw>
                </a:effectLst>
                <a:cs typeface="Times New Roman" pitchFamily="18" charset="0"/>
              </a:rPr>
              <a:t>(q,L,E,5)   = </a:t>
            </a:r>
            <a:r>
              <a:rPr lang="en-US" sz="2400" dirty="0">
                <a:solidFill>
                  <a:schemeClr val="accent2"/>
                </a:solidFill>
                <a:effectLst>
                  <a:outerShdw blurRad="38100" dist="38100" dir="2700000" algn="tl">
                    <a:srgbClr val="000000"/>
                  </a:outerShdw>
                </a:effectLst>
              </a:rPr>
              <a:t>&lt;q’,  Z,  right,    7,   left</a:t>
            </a:r>
            <a:r>
              <a:rPr lang="en-US" sz="2400" dirty="0">
                <a:solidFill>
                  <a:schemeClr val="accent2"/>
                </a:solidFill>
                <a:effectLst>
                  <a:outerShdw blurRad="38100" dist="38100" dir="2700000" algn="tl">
                    <a:srgbClr val="000000"/>
                  </a:outerShdw>
                </a:effectLst>
                <a:cs typeface="Times New Roman" pitchFamily="18" charset="0"/>
              </a:rPr>
              <a:t>,      t,   stay    </a:t>
            </a:r>
            <a:r>
              <a:rPr lang="en-US" sz="2400" baseline="-25000" dirty="0">
                <a:solidFill>
                  <a:schemeClr val="accent2"/>
                </a:solidFill>
                <a:effectLst>
                  <a:outerShdw blurRad="38100" dist="38100" dir="2700000" algn="tl">
                    <a:srgbClr val="000000"/>
                  </a:outerShdw>
                </a:effectLst>
                <a:cs typeface="Times New Roman" pitchFamily="18" charset="0"/>
              </a:rPr>
              <a:t> </a:t>
            </a:r>
            <a:r>
              <a:rPr lang="en-US" sz="2400" dirty="0">
                <a:solidFill>
                  <a:schemeClr val="accent2"/>
                </a:solidFill>
                <a:effectLst>
                  <a:outerShdw blurRad="38100" dist="38100" dir="2700000" algn="tl">
                    <a:srgbClr val="000000"/>
                  </a:outerShdw>
                </a:effectLst>
              </a:rPr>
              <a:t>&gt;</a:t>
            </a:r>
            <a:r>
              <a:rPr lang="en-US" sz="2400" dirty="0">
                <a:effectLst>
                  <a:outerShdw blurRad="38100" dist="38100" dir="2700000" algn="tl">
                    <a:srgbClr val="000000"/>
                  </a:outerShdw>
                </a:effectLst>
              </a:rPr>
              <a:t> </a:t>
            </a:r>
          </a:p>
          <a:p>
            <a:pPr eaLnBrk="0" hangingPunct="0">
              <a:defRPr/>
            </a:pPr>
            <a:endParaRPr lang="en-US" sz="2400" dirty="0">
              <a:effectLst>
                <a:outerShdw blurRad="38100" dist="38100" dir="2700000" algn="tl">
                  <a:srgbClr val="000000"/>
                </a:outerShdw>
              </a:effectLst>
              <a:cs typeface="+mn-cs"/>
            </a:endParaRPr>
          </a:p>
        </p:txBody>
      </p:sp>
      <p:grpSp>
        <p:nvGrpSpPr>
          <p:cNvPr id="45" name="Group 6"/>
          <p:cNvGrpSpPr>
            <a:grpSpLocks/>
          </p:cNvGrpSpPr>
          <p:nvPr/>
        </p:nvGrpSpPr>
        <p:grpSpPr bwMode="auto">
          <a:xfrm>
            <a:off x="1753674" y="2057397"/>
            <a:ext cx="3429000" cy="395294"/>
            <a:chOff x="528" y="864"/>
            <a:chExt cx="2160" cy="249"/>
          </a:xfrm>
        </p:grpSpPr>
        <p:sp>
          <p:nvSpPr>
            <p:cNvPr id="46"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E</a:t>
              </a:r>
            </a:p>
          </p:txBody>
        </p:sp>
        <p:sp>
          <p:nvSpPr>
            <p:cNvPr id="48"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R</a:t>
              </a:r>
            </a:p>
          </p:txBody>
        </p:sp>
        <p:sp>
          <p:nvSpPr>
            <p:cNvPr id="49"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E</a:t>
              </a:r>
            </a:p>
          </p:txBody>
        </p:sp>
        <p:sp>
          <p:nvSpPr>
            <p:cNvPr id="50"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H</a:t>
              </a:r>
            </a:p>
          </p:txBody>
        </p:sp>
        <p:sp>
          <p:nvSpPr>
            <p:cNvPr id="51"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T</a:t>
              </a:r>
            </a:p>
          </p:txBody>
        </p:sp>
        <p:sp>
          <p:nvSpPr>
            <p:cNvPr id="52"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3" name="Rectangle 2"/>
          <p:cNvSpPr/>
          <p:nvPr/>
        </p:nvSpPr>
        <p:spPr>
          <a:xfrm>
            <a:off x="765230" y="1279419"/>
            <a:ext cx="453970" cy="523220"/>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Times New Roman" panose="02020603050405020304" pitchFamily="18" charset="0"/>
              </a:rPr>
              <a:t> </a:t>
            </a:r>
            <a:r>
              <a:rPr lang="en-US" dirty="0">
                <a:solidFill>
                  <a:schemeClr val="accent2"/>
                </a:solidFill>
                <a:effectLst>
                  <a:outerShdw blurRad="38100" dist="38100" dir="2700000" algn="tl">
                    <a:srgbClr val="000000"/>
                  </a:outerShdw>
                </a:effectLst>
                <a:cs typeface="Times New Roman" panose="02020603050405020304" pitchFamily="18" charset="0"/>
              </a:rPr>
              <a:t>q</a:t>
            </a:r>
          </a:p>
        </p:txBody>
      </p:sp>
      <p:grpSp>
        <p:nvGrpSpPr>
          <p:cNvPr id="4" name="Group 3"/>
          <p:cNvGrpSpPr/>
          <p:nvPr/>
        </p:nvGrpSpPr>
        <p:grpSpPr>
          <a:xfrm>
            <a:off x="2895600" y="1066800"/>
            <a:ext cx="838200" cy="706051"/>
            <a:chOff x="2895600" y="1066800"/>
            <a:chExt cx="838200" cy="706051"/>
          </a:xfrm>
        </p:grpSpPr>
        <p:sp>
          <p:nvSpPr>
            <p:cNvPr id="65" name="Text Box 6"/>
            <p:cNvSpPr txBox="1">
              <a:spLocks noChangeArrowheads="1"/>
            </p:cNvSpPr>
            <p:nvPr/>
          </p:nvSpPr>
          <p:spPr bwMode="auto">
            <a:xfrm>
              <a:off x="2895600" y="1066800"/>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a:effectLst>
                    <a:outerShdw blurRad="38100" dist="38100" dir="2700000" algn="tl">
                      <a:srgbClr val="000000"/>
                    </a:outerShdw>
                  </a:effectLst>
                  <a:cs typeface="+mn-cs"/>
                </a:rPr>
                <a:t>Z</a:t>
              </a:r>
            </a:p>
          </p:txBody>
        </p:sp>
        <p:cxnSp>
          <p:nvCxnSpPr>
            <p:cNvPr id="66" name="Straight Connector 65"/>
            <p:cNvCxnSpPr/>
            <p:nvPr/>
          </p:nvCxnSpPr>
          <p:spPr bwMode="auto">
            <a:xfrm flipV="1">
              <a:off x="2895600" y="1371600"/>
              <a:ext cx="571500" cy="401251"/>
            </a:xfrm>
            <a:prstGeom prst="line">
              <a:avLst/>
            </a:prstGeom>
            <a:noFill/>
            <a:ln w="12700" cap="sq" cmpd="sng" algn="ctr">
              <a:solidFill>
                <a:schemeClr val="tx1"/>
              </a:solidFill>
              <a:prstDash val="solid"/>
              <a:round/>
              <a:headEnd type="none" w="med" len="med"/>
              <a:tailEnd type="none" w="med" len="med"/>
            </a:ln>
            <a:effectLst/>
          </p:spPr>
        </p:cxnSp>
      </p:grpSp>
      <p:grpSp>
        <p:nvGrpSpPr>
          <p:cNvPr id="68" name="Group 67"/>
          <p:cNvGrpSpPr/>
          <p:nvPr/>
        </p:nvGrpSpPr>
        <p:grpSpPr>
          <a:xfrm>
            <a:off x="4038600" y="1752600"/>
            <a:ext cx="838200" cy="706051"/>
            <a:chOff x="2895600" y="1066800"/>
            <a:chExt cx="838200" cy="706051"/>
          </a:xfrm>
        </p:grpSpPr>
        <p:sp>
          <p:nvSpPr>
            <p:cNvPr id="69" name="Text Box 6"/>
            <p:cNvSpPr txBox="1">
              <a:spLocks noChangeArrowheads="1"/>
            </p:cNvSpPr>
            <p:nvPr/>
          </p:nvSpPr>
          <p:spPr bwMode="auto">
            <a:xfrm>
              <a:off x="2895600" y="1066800"/>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a:effectLst>
                    <a:outerShdw blurRad="38100" dist="38100" dir="2700000" algn="tl">
                      <a:srgbClr val="000000"/>
                    </a:outerShdw>
                  </a:effectLst>
                  <a:cs typeface="+mn-cs"/>
                </a:rPr>
                <a:t>7</a:t>
              </a:r>
            </a:p>
          </p:txBody>
        </p:sp>
        <p:cxnSp>
          <p:nvCxnSpPr>
            <p:cNvPr id="70" name="Straight Connector 69"/>
            <p:cNvCxnSpPr/>
            <p:nvPr/>
          </p:nvCxnSpPr>
          <p:spPr bwMode="auto">
            <a:xfrm flipV="1">
              <a:off x="2895600" y="1371600"/>
              <a:ext cx="571500" cy="401251"/>
            </a:xfrm>
            <a:prstGeom prst="line">
              <a:avLst/>
            </a:prstGeom>
            <a:noFill/>
            <a:ln w="12700" cap="sq" cmpd="sng" algn="ctr">
              <a:solidFill>
                <a:schemeClr val="tx1"/>
              </a:solidFill>
              <a:prstDash val="solid"/>
              <a:round/>
              <a:headEnd type="none" w="med" len="med"/>
              <a:tailEnd type="none" w="med" len="med"/>
            </a:ln>
            <a:effectLst/>
          </p:spPr>
        </p:cxnSp>
      </p:grpSp>
      <p:sp>
        <p:nvSpPr>
          <p:cNvPr id="71" name="AutoShape 22"/>
          <p:cNvSpPr>
            <a:spLocks noChangeArrowheads="1"/>
          </p:cNvSpPr>
          <p:nvPr/>
        </p:nvSpPr>
        <p:spPr bwMode="auto">
          <a:xfrm rot="16200000">
            <a:off x="4279005" y="2450204"/>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72" name="Group 71"/>
          <p:cNvGrpSpPr/>
          <p:nvPr/>
        </p:nvGrpSpPr>
        <p:grpSpPr>
          <a:xfrm>
            <a:off x="2438400" y="2514600"/>
            <a:ext cx="838200" cy="706051"/>
            <a:chOff x="2895600" y="1066800"/>
            <a:chExt cx="838200" cy="706051"/>
          </a:xfrm>
        </p:grpSpPr>
        <p:sp>
          <p:nvSpPr>
            <p:cNvPr id="73" name="Text Box 6"/>
            <p:cNvSpPr txBox="1">
              <a:spLocks noChangeArrowheads="1"/>
            </p:cNvSpPr>
            <p:nvPr/>
          </p:nvSpPr>
          <p:spPr bwMode="auto">
            <a:xfrm>
              <a:off x="2895600" y="1066800"/>
              <a:ext cx="838200" cy="400110"/>
            </a:xfrm>
            <a:prstGeom prst="rect">
              <a:avLst/>
            </a:prstGeom>
            <a:noFill/>
            <a:ln w="38100" cap="sq">
              <a:noFill/>
              <a:miter lim="800000"/>
              <a:headEnd/>
              <a:tailEnd/>
            </a:ln>
            <a:effectLst/>
          </p:spPr>
          <p:txBody>
            <a:bodyPr wrap="square" lIns="274320" rIns="274320">
              <a:spAutoFit/>
            </a:bodyPr>
            <a:lstStyle/>
            <a:p>
              <a:pPr eaLnBrk="0" hangingPunct="0">
                <a:defRPr/>
              </a:pPr>
              <a:r>
                <a:rPr lang="en-US" sz="2000" dirty="0">
                  <a:effectLst>
                    <a:outerShdw blurRad="38100" dist="38100" dir="2700000" algn="tl">
                      <a:srgbClr val="000000"/>
                    </a:outerShdw>
                  </a:effectLst>
                  <a:cs typeface="+mn-cs"/>
                </a:rPr>
                <a:t>t</a:t>
              </a:r>
            </a:p>
          </p:txBody>
        </p:sp>
        <p:cxnSp>
          <p:nvCxnSpPr>
            <p:cNvPr id="74" name="Straight Connector 73"/>
            <p:cNvCxnSpPr/>
            <p:nvPr/>
          </p:nvCxnSpPr>
          <p:spPr bwMode="auto">
            <a:xfrm flipV="1">
              <a:off x="2895600" y="1371600"/>
              <a:ext cx="571500" cy="401251"/>
            </a:xfrm>
            <a:prstGeom prst="line">
              <a:avLst/>
            </a:prstGeom>
            <a:noFill/>
            <a:ln w="12700" cap="sq" cmpd="sng" algn="ctr">
              <a:solidFill>
                <a:schemeClr val="tx1"/>
              </a:solidFill>
              <a:prstDash val="solid"/>
              <a:round/>
              <a:headEnd type="none" w="med" len="med"/>
              <a:tailEnd type="none" w="med" len="med"/>
            </a:ln>
            <a:effectLst/>
          </p:spPr>
        </p:cxnSp>
      </p:gr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a:t>Adding Example</a:t>
            </a:r>
            <a:endParaRPr lang="en-CA" altLang="en-US" kern="0" dirty="0"/>
          </a:p>
        </p:txBody>
      </p:sp>
    </p:spTree>
    <p:extLst>
      <p:ext uri="{BB962C8B-B14F-4D97-AF65-F5344CB8AC3E}">
        <p14:creationId xmlns:p14="http://schemas.microsoft.com/office/powerpoint/2010/main" val="2150037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22054">
                                            <p:txEl>
                                              <p:pRg st="0" end="0"/>
                                            </p:txEl>
                                          </p:spTgt>
                                        </p:tgtEl>
                                        <p:attrNameLst>
                                          <p:attrName>style.visibility</p:attrName>
                                        </p:attrNameLst>
                                      </p:cBhvr>
                                      <p:to>
                                        <p:strVal val="visible"/>
                                      </p:to>
                                    </p:set>
                                    <p:anim calcmode="lin" valueType="num">
                                      <p:cBhvr additive="base">
                                        <p:cTn id="7" dur="500" fill="hold"/>
                                        <p:tgtEl>
                                          <p:spTgt spid="132205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2205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22054">
                                            <p:txEl>
                                              <p:pRg st="1" end="1"/>
                                            </p:txEl>
                                          </p:spTgt>
                                        </p:tgtEl>
                                        <p:attrNameLst>
                                          <p:attrName>style.visibility</p:attrName>
                                        </p:attrNameLst>
                                      </p:cBhvr>
                                      <p:to>
                                        <p:strVal val="visible"/>
                                      </p:to>
                                    </p:set>
                                    <p:anim calcmode="lin" valueType="num">
                                      <p:cBhvr additive="base">
                                        <p:cTn id="11" dur="500" fill="hold"/>
                                        <p:tgtEl>
                                          <p:spTgt spid="132205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2205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322054">
                                            <p:txEl>
                                              <p:pRg st="2" end="2"/>
                                            </p:txEl>
                                          </p:spTgt>
                                        </p:tgtEl>
                                        <p:attrNameLst>
                                          <p:attrName>style.visibility</p:attrName>
                                        </p:attrNameLst>
                                      </p:cBhvr>
                                      <p:to>
                                        <p:strVal val="visible"/>
                                      </p:to>
                                    </p:set>
                                    <p:anim calcmode="lin" valueType="num">
                                      <p:cBhvr additive="base">
                                        <p:cTn id="15" dur="500" fill="hold"/>
                                        <p:tgtEl>
                                          <p:spTgt spid="132205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3220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1322054">
                                            <p:txEl>
                                              <p:pRg st="3" end="3"/>
                                            </p:txEl>
                                          </p:spTgt>
                                        </p:tgtEl>
                                        <p:attrNameLst>
                                          <p:attrName>style.visibility</p:attrName>
                                        </p:attrNameLst>
                                      </p:cBhvr>
                                      <p:to>
                                        <p:strVal val="visible"/>
                                      </p:to>
                                    </p:set>
                                    <p:anim calcmode="lin" valueType="num">
                                      <p:cBhvr additive="base">
                                        <p:cTn id="21" dur="500" fill="hold"/>
                                        <p:tgtEl>
                                          <p:spTgt spid="1322054">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322054">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322054">
                                            <p:txEl>
                                              <p:pRg st="4" end="4"/>
                                            </p:txEl>
                                          </p:spTgt>
                                        </p:tgtEl>
                                        <p:attrNameLst>
                                          <p:attrName>style.visibility</p:attrName>
                                        </p:attrNameLst>
                                      </p:cBhvr>
                                      <p:to>
                                        <p:strVal val="visible"/>
                                      </p:to>
                                    </p:set>
                                    <p:anim calcmode="lin" valueType="num">
                                      <p:cBhvr additive="base">
                                        <p:cTn id="25" dur="500" fill="hold"/>
                                        <p:tgtEl>
                                          <p:spTgt spid="132205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22054">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322054">
                                            <p:txEl>
                                              <p:pRg st="5" end="5"/>
                                            </p:txEl>
                                          </p:spTgt>
                                        </p:tgtEl>
                                        <p:attrNameLst>
                                          <p:attrName>style.visibility</p:attrName>
                                        </p:attrNameLst>
                                      </p:cBhvr>
                                      <p:to>
                                        <p:strVal val="visible"/>
                                      </p:to>
                                    </p:set>
                                    <p:anim calcmode="lin" valueType="num">
                                      <p:cBhvr additive="base">
                                        <p:cTn id="29" dur="500" fill="hold"/>
                                        <p:tgtEl>
                                          <p:spTgt spid="1322054">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2205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322054">
                                            <p:txEl>
                                              <p:pRg st="6" end="6"/>
                                            </p:txEl>
                                          </p:spTgt>
                                        </p:tgtEl>
                                        <p:attrNameLst>
                                          <p:attrName>style.visibility</p:attrName>
                                        </p:attrNameLst>
                                      </p:cBhvr>
                                      <p:to>
                                        <p:strVal val="visible"/>
                                      </p:to>
                                    </p:set>
                                    <p:anim calcmode="lin" valueType="num">
                                      <p:cBhvr additive="base">
                                        <p:cTn id="35" dur="500" fill="hold"/>
                                        <p:tgtEl>
                                          <p:spTgt spid="1322054">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2205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322054">
                                            <p:txEl>
                                              <p:pRg st="7" end="7"/>
                                            </p:txEl>
                                          </p:spTgt>
                                        </p:tgtEl>
                                        <p:attrNameLst>
                                          <p:attrName>style.visibility</p:attrName>
                                        </p:attrNameLst>
                                      </p:cBhvr>
                                      <p:to>
                                        <p:strVal val="visible"/>
                                      </p:to>
                                    </p:set>
                                    <p:anim calcmode="lin" valueType="num">
                                      <p:cBhvr additive="base">
                                        <p:cTn id="41" dur="500" fill="hold"/>
                                        <p:tgtEl>
                                          <p:spTgt spid="1322054">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22054">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0-#ppt_w/2"/>
                                          </p:val>
                                        </p:tav>
                                        <p:tav tm="100000">
                                          <p:val>
                                            <p:strVal val="#ppt_x"/>
                                          </p:val>
                                        </p:tav>
                                      </p:tavLst>
                                    </p:anim>
                                    <p:anim calcmode="lin" valueType="num">
                                      <p:cBhvr additive="base">
                                        <p:cTn id="4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path" presetSubtype="0" accel="50000" decel="50000" fill="hold" grpId="0" nodeType="clickEffect">
                                  <p:stCondLst>
                                    <p:cond delay="0"/>
                                  </p:stCondLst>
                                  <p:childTnLst>
                                    <p:animMotion origin="layout" path="M 0 -8.14061E-7 L 0.05833 -8.14061E-7 " pathEditMode="relative" rAng="0" ptsTypes="AA">
                                      <p:cBhvr>
                                        <p:cTn id="52" dur="2000" fill="hold"/>
                                        <p:tgtEl>
                                          <p:spTgt spid="1322006"/>
                                        </p:tgtEl>
                                        <p:attrNameLst>
                                          <p:attrName>ppt_x</p:attrName>
                                          <p:attrName>ppt_y</p:attrName>
                                        </p:attrNameLst>
                                      </p:cBhvr>
                                      <p:rCtr x="2917" y="0"/>
                                    </p:animMotion>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68"/>
                                        </p:tgtEl>
                                        <p:attrNameLst>
                                          <p:attrName>style.visibility</p:attrName>
                                        </p:attrNameLst>
                                      </p:cBhvr>
                                      <p:to>
                                        <p:strVal val="visible"/>
                                      </p:to>
                                    </p:set>
                                    <p:anim calcmode="lin" valueType="num">
                                      <p:cBhvr additive="base">
                                        <p:cTn id="57" dur="500" fill="hold"/>
                                        <p:tgtEl>
                                          <p:spTgt spid="68"/>
                                        </p:tgtEl>
                                        <p:attrNameLst>
                                          <p:attrName>ppt_x</p:attrName>
                                        </p:attrNameLst>
                                      </p:cBhvr>
                                      <p:tavLst>
                                        <p:tav tm="0">
                                          <p:val>
                                            <p:strVal val="0-#ppt_w/2"/>
                                          </p:val>
                                        </p:tav>
                                        <p:tav tm="100000">
                                          <p:val>
                                            <p:strVal val="#ppt_x"/>
                                          </p:val>
                                        </p:tav>
                                      </p:tavLst>
                                    </p:anim>
                                    <p:anim calcmode="lin" valueType="num">
                                      <p:cBhvr additive="base">
                                        <p:cTn id="58"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path" presetSubtype="0" accel="50000" decel="50000" fill="hold" grpId="0" nodeType="clickEffect">
                                  <p:stCondLst>
                                    <p:cond delay="0"/>
                                  </p:stCondLst>
                                  <p:childTnLst>
                                    <p:animMotion origin="layout" path="M 4.72222E-6 2.82146E-6 L -0.06789 2.82146E-6 " pathEditMode="relative" rAng="0" ptsTypes="AA">
                                      <p:cBhvr>
                                        <p:cTn id="62" dur="2000" fill="hold"/>
                                        <p:tgtEl>
                                          <p:spTgt spid="71"/>
                                        </p:tgtEl>
                                        <p:attrNameLst>
                                          <p:attrName>ppt_x</p:attrName>
                                          <p:attrName>ppt_y</p:attrName>
                                        </p:attrNameLst>
                                      </p:cBhvr>
                                      <p:rCtr x="-3403" y="0"/>
                                    </p:animMotion>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72"/>
                                        </p:tgtEl>
                                        <p:attrNameLst>
                                          <p:attrName>style.visibility</p:attrName>
                                        </p:attrNameLst>
                                      </p:cBhvr>
                                      <p:to>
                                        <p:strVal val="visible"/>
                                      </p:to>
                                    </p:set>
                                    <p:anim calcmode="lin" valueType="num">
                                      <p:cBhvr additive="base">
                                        <p:cTn id="67" dur="500" fill="hold"/>
                                        <p:tgtEl>
                                          <p:spTgt spid="72"/>
                                        </p:tgtEl>
                                        <p:attrNameLst>
                                          <p:attrName>ppt_x</p:attrName>
                                        </p:attrNameLst>
                                      </p:cBhvr>
                                      <p:tavLst>
                                        <p:tav tm="0">
                                          <p:val>
                                            <p:strVal val="0-#ppt_w/2"/>
                                          </p:val>
                                        </p:tav>
                                        <p:tav tm="100000">
                                          <p:val>
                                            <p:strVal val="#ppt_x"/>
                                          </p:val>
                                        </p:tav>
                                      </p:tavLst>
                                    </p:anim>
                                    <p:anim calcmode="lin" valueType="num">
                                      <p:cBhvr additive="base">
                                        <p:cTn id="68"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006" grpId="0" animBg="1"/>
      <p:bldP spid="71"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4851042"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8" name="AutoShape 24"/>
          <p:cNvSpPr>
            <a:spLocks noChangeArrowheads="1"/>
          </p:cNvSpPr>
          <p:nvPr/>
        </p:nvSpPr>
        <p:spPr bwMode="auto">
          <a:xfrm rot="16200000">
            <a:off x="4927241" y="3200400"/>
            <a:ext cx="152402" cy="3048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4</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1" name="AutoShape 22"/>
          <p:cNvSpPr>
            <a:spLocks noChangeArrowheads="1"/>
          </p:cNvSpPr>
          <p:nvPr/>
        </p:nvSpPr>
        <p:spPr bwMode="auto">
          <a:xfrm rot="16200000">
            <a:off x="4825284" y="2450204"/>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a:t>Adding Example</a:t>
            </a:r>
            <a:endParaRPr lang="en-CA" altLang="en-US" kern="0" dirty="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4</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grpSp>
        <p:nvGrpSpPr>
          <p:cNvPr id="100" name="Group 16"/>
          <p:cNvGrpSpPr>
            <a:grpSpLocks/>
          </p:cNvGrpSpPr>
          <p:nvPr/>
        </p:nvGrpSpPr>
        <p:grpSpPr bwMode="auto">
          <a:xfrm flipH="1">
            <a:off x="457200" y="3581400"/>
            <a:ext cx="401638" cy="1143000"/>
            <a:chOff x="5760" y="720"/>
            <a:chExt cx="1021" cy="2477"/>
          </a:xfrm>
        </p:grpSpPr>
        <p:grpSp>
          <p:nvGrpSpPr>
            <p:cNvPr id="101" name="Group 17"/>
            <p:cNvGrpSpPr>
              <a:grpSpLocks/>
            </p:cNvGrpSpPr>
            <p:nvPr/>
          </p:nvGrpSpPr>
          <p:grpSpPr bwMode="auto">
            <a:xfrm>
              <a:off x="5760" y="901"/>
              <a:ext cx="916" cy="2296"/>
              <a:chOff x="5760" y="901"/>
              <a:chExt cx="916" cy="2296"/>
            </a:xfrm>
          </p:grpSpPr>
          <p:sp>
            <p:nvSpPr>
              <p:cNvPr id="105"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6"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7"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8"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9"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0"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2" name="Group 24"/>
            <p:cNvGrpSpPr>
              <a:grpSpLocks/>
            </p:cNvGrpSpPr>
            <p:nvPr/>
          </p:nvGrpSpPr>
          <p:grpSpPr bwMode="auto">
            <a:xfrm>
              <a:off x="6571" y="720"/>
              <a:ext cx="210" cy="264"/>
              <a:chOff x="6571" y="720"/>
              <a:chExt cx="210" cy="264"/>
            </a:xfrm>
          </p:grpSpPr>
          <p:sp>
            <p:nvSpPr>
              <p:cNvPr id="103"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4"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27" name="AutoShape 38"/>
          <p:cNvSpPr>
            <a:spLocks noChangeArrowheads="1"/>
          </p:cNvSpPr>
          <p:nvPr/>
        </p:nvSpPr>
        <p:spPr bwMode="auto">
          <a:xfrm>
            <a:off x="1981200" y="3674145"/>
            <a:ext cx="5424488" cy="1022350"/>
          </a:xfrm>
          <a:prstGeom prst="wedgeRoundRectCallout">
            <a:avLst>
              <a:gd name="adj1" fmla="val -65527"/>
              <a:gd name="adj2" fmla="val -24445"/>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dirty="0">
                <a:latin typeface="Times New Roman" pitchFamily="18" charset="0"/>
                <a:sym typeface="Symbol" pitchFamily="18" charset="2"/>
              </a:rPr>
              <a:t>Guess how many states/lines of code will be needed!</a:t>
            </a:r>
          </a:p>
        </p:txBody>
      </p:sp>
      <p:sp>
        <p:nvSpPr>
          <p:cNvPr id="129" name="AutoShape 38"/>
          <p:cNvSpPr>
            <a:spLocks noChangeArrowheads="1"/>
          </p:cNvSpPr>
          <p:nvPr/>
        </p:nvSpPr>
        <p:spPr bwMode="auto">
          <a:xfrm>
            <a:off x="1905000" y="4953000"/>
            <a:ext cx="5388565" cy="685800"/>
          </a:xfrm>
          <a:prstGeom prst="wedgeRoundRectCallout">
            <a:avLst>
              <a:gd name="adj1" fmla="val -53577"/>
              <a:gd name="adj2" fmla="val -67638"/>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dirty="0">
                <a:latin typeface="Times New Roman" pitchFamily="18" charset="0"/>
                <a:sym typeface="Symbol" pitchFamily="18" charset="2"/>
              </a:rPr>
              <a:t>Would you believe 2?</a:t>
            </a:r>
          </a:p>
        </p:txBody>
      </p:sp>
    </p:spTree>
    <p:extLst>
      <p:ext uri="{BB962C8B-B14F-4D97-AF65-F5344CB8AC3E}">
        <p14:creationId xmlns:p14="http://schemas.microsoft.com/office/powerpoint/2010/main" val="4161678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0"/>
                                        </p:tgtEl>
                                        <p:attrNameLst>
                                          <p:attrName>style.visibility</p:attrName>
                                        </p:attrNameLst>
                                      </p:cBhvr>
                                      <p:to>
                                        <p:strVal val="visible"/>
                                      </p:to>
                                    </p:set>
                                    <p:anim calcmode="lin" valueType="num">
                                      <p:cBhvr additive="base">
                                        <p:cTn id="13" dur="500" fill="hold"/>
                                        <p:tgtEl>
                                          <p:spTgt spid="100"/>
                                        </p:tgtEl>
                                        <p:attrNameLst>
                                          <p:attrName>ppt_x</p:attrName>
                                        </p:attrNameLst>
                                      </p:cBhvr>
                                      <p:tavLst>
                                        <p:tav tm="0">
                                          <p:val>
                                            <p:strVal val="0-#ppt_w/2"/>
                                          </p:val>
                                        </p:tav>
                                        <p:tav tm="100000">
                                          <p:val>
                                            <p:strVal val="#ppt_x"/>
                                          </p:val>
                                        </p:tav>
                                      </p:tavLst>
                                    </p:anim>
                                    <p:anim calcmode="lin" valueType="num">
                                      <p:cBhvr additive="base">
                                        <p:cTn id="14" dur="500" fill="hold"/>
                                        <p:tgtEl>
                                          <p:spTgt spid="10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27"/>
                                        </p:tgtEl>
                                        <p:attrNameLst>
                                          <p:attrName>style.visibility</p:attrName>
                                        </p:attrNameLst>
                                      </p:cBhvr>
                                      <p:to>
                                        <p:strVal val="visible"/>
                                      </p:to>
                                    </p:set>
                                    <p:anim calcmode="lin" valueType="num">
                                      <p:cBhvr additive="base">
                                        <p:cTn id="17" dur="500" fill="hold"/>
                                        <p:tgtEl>
                                          <p:spTgt spid="127"/>
                                        </p:tgtEl>
                                        <p:attrNameLst>
                                          <p:attrName>ppt_x</p:attrName>
                                        </p:attrNameLst>
                                      </p:cBhvr>
                                      <p:tavLst>
                                        <p:tav tm="0">
                                          <p:val>
                                            <p:strVal val="0-#ppt_w/2"/>
                                          </p:val>
                                        </p:tav>
                                        <p:tav tm="100000">
                                          <p:val>
                                            <p:strVal val="#ppt_x"/>
                                          </p:val>
                                        </p:tav>
                                      </p:tavLst>
                                    </p:anim>
                                    <p:anim calcmode="lin" valueType="num">
                                      <p:cBhvr additive="base">
                                        <p:cTn id="18" dur="500" fill="hold"/>
                                        <p:tgtEl>
                                          <p:spTgt spid="12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29"/>
                                        </p:tgtEl>
                                        <p:attrNameLst>
                                          <p:attrName>style.visibility</p:attrName>
                                        </p:attrNameLst>
                                      </p:cBhvr>
                                      <p:to>
                                        <p:strVal val="visible"/>
                                      </p:to>
                                    </p:set>
                                    <p:anim calcmode="lin" valueType="num">
                                      <p:cBhvr additive="base">
                                        <p:cTn id="23" dur="500" fill="hold"/>
                                        <p:tgtEl>
                                          <p:spTgt spid="129"/>
                                        </p:tgtEl>
                                        <p:attrNameLst>
                                          <p:attrName>ppt_x</p:attrName>
                                        </p:attrNameLst>
                                      </p:cBhvr>
                                      <p:tavLst>
                                        <p:tav tm="0">
                                          <p:val>
                                            <p:strVal val="0-#ppt_w/2"/>
                                          </p:val>
                                        </p:tav>
                                        <p:tav tm="100000">
                                          <p:val>
                                            <p:strVal val="#ppt_x"/>
                                          </p:val>
                                        </p:tav>
                                      </p:tavLst>
                                    </p:anim>
                                    <p:anim calcmode="lin" valueType="num">
                                      <p:cBhvr additive="base">
                                        <p:cTn id="24" dur="500" fill="hold"/>
                                        <p:tgtEl>
                                          <p:spTgt spid="1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303556" name="Text Box 4"/>
          <p:cNvSpPr txBox="1">
            <a:spLocks noChangeArrowheads="1"/>
          </p:cNvSpPr>
          <p:nvPr/>
        </p:nvSpPr>
        <p:spPr bwMode="auto">
          <a:xfrm>
            <a:off x="76200" y="619125"/>
            <a:ext cx="4724400" cy="16938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Goto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a:t>
            </a:r>
            <a:r>
              <a:rPr lang="en-US" sz="2400" dirty="0" err="1">
                <a:effectLst>
                  <a:outerShdw blurRad="38100" dist="38100" dir="2700000" algn="tl">
                    <a:srgbClr val="000000"/>
                  </a:outerShdw>
                </a:effectLst>
                <a:cs typeface="+mn-cs"/>
              </a:rPr>
              <a:t>70’s</a:t>
            </a:r>
            <a:r>
              <a:rPr lang="en-US" sz="2400" dirty="0">
                <a:effectLst>
                  <a:outerShdw blurRad="38100" dist="38100" dir="2700000" algn="tl">
                    <a:srgbClr val="000000"/>
                  </a:outerShdw>
                </a:effectLst>
                <a:cs typeface="+mn-cs"/>
              </a:rPr>
              <a:t>, programs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cxnSp>
        <p:nvCxnSpPr>
          <p:cNvPr id="29701" name="Straight Connector 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9702" name="Group 10"/>
          <p:cNvGrpSpPr>
            <a:grpSpLocks/>
          </p:cNvGrpSpPr>
          <p:nvPr/>
        </p:nvGrpSpPr>
        <p:grpSpPr bwMode="auto">
          <a:xfrm>
            <a:off x="-762000" y="2755900"/>
            <a:ext cx="5943600" cy="1944688"/>
            <a:chOff x="-762000" y="2756118"/>
            <a:chExt cx="5943600" cy="1944782"/>
          </a:xfrm>
        </p:grpSpPr>
        <p:sp>
          <p:nvSpPr>
            <p:cNvPr id="8" name="Text Box 4"/>
            <p:cNvSpPr txBox="1">
              <a:spLocks noChangeArrowheads="1"/>
            </p:cNvSpPr>
            <p:nvPr/>
          </p:nvSpPr>
          <p:spPr bwMode="auto">
            <a:xfrm>
              <a:off x="457200" y="2756118"/>
              <a:ext cx="4724400" cy="193843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x = 0</a:t>
              </a:r>
            </a:p>
            <a:p>
              <a:pPr eaLnBrk="0" hangingPunct="0">
                <a:spcBef>
                  <a:spcPts val="0"/>
                </a:spcBef>
                <a:defRPr/>
              </a:pPr>
              <a:r>
                <a:rPr lang="en-US" sz="2400" dirty="0">
                  <a:effectLst>
                    <a:outerShdw blurRad="38100" dist="38100" dir="2700000" algn="tl">
                      <a:srgbClr val="000000"/>
                    </a:outerShdw>
                  </a:effectLst>
                  <a:cs typeface="+mn-cs"/>
                </a:rPr>
                <a:t>print(“Hi”)</a:t>
              </a:r>
            </a:p>
            <a:p>
              <a:pPr eaLnBrk="0" hangingPunct="0">
                <a:spcBef>
                  <a:spcPts val="0"/>
                </a:spcBef>
                <a:defRPr/>
              </a:pPr>
              <a:r>
                <a:rPr lang="en-US" sz="2400" dirty="0">
                  <a:effectLst>
                    <a:outerShdw blurRad="38100" dist="38100" dir="2700000" algn="tl">
                      <a:srgbClr val="000000"/>
                    </a:outerShdw>
                  </a:effectLst>
                  <a:cs typeface="+mn-cs"/>
                </a:rPr>
                <a:t>x = </a:t>
              </a:r>
              <a:r>
                <a:rPr lang="en-US" sz="2400" dirty="0" err="1">
                  <a:effectLst>
                    <a:outerShdw blurRad="38100" dist="38100" dir="2700000" algn="tl">
                      <a:srgbClr val="000000"/>
                    </a:outerShdw>
                  </a:effectLst>
                  <a:cs typeface="+mn-cs"/>
                </a:rPr>
                <a:t>x+1</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x&lt;10 ) </a:t>
              </a:r>
              <a:r>
                <a:rPr lang="en-US" sz="2400" dirty="0" err="1">
                  <a:solidFill>
                    <a:srgbClr val="00FFFF"/>
                  </a:solidFill>
                  <a:effectLst>
                    <a:outerShdw blurRad="38100" dist="38100" dir="2700000" algn="tl">
                      <a:srgbClr val="000000"/>
                    </a:outerShdw>
                  </a:effectLst>
                  <a:cs typeface="+mn-cs"/>
                </a:rPr>
                <a:t>goto</a:t>
              </a:r>
              <a:r>
                <a:rPr lang="en-US" sz="2400" dirty="0">
                  <a:effectLst>
                    <a:outerShdw blurRad="38100" dist="38100" dir="2700000" algn="tl">
                      <a:srgbClr val="000000"/>
                    </a:outerShdw>
                  </a:effectLst>
                  <a:cs typeface="+mn-cs"/>
                </a:rPr>
                <a:t> line 1</a:t>
              </a:r>
            </a:p>
            <a:p>
              <a:pPr eaLnBrk="0" hangingPunct="0">
                <a:spcBef>
                  <a:spcPts val="0"/>
                </a:spcBef>
                <a:defRPr/>
              </a:pPr>
              <a:r>
                <a:rPr lang="en-US" sz="2400" dirty="0">
                  <a:effectLst>
                    <a:outerShdw blurRad="38100" dist="38100" dir="2700000" algn="tl">
                      <a:srgbClr val="000000"/>
                    </a:outerShdw>
                  </a:effectLst>
                  <a:cs typeface="+mn-cs"/>
                </a:rPr>
                <a:t>halt</a:t>
              </a:r>
            </a:p>
          </p:txBody>
        </p:sp>
        <p:sp>
          <p:nvSpPr>
            <p:cNvPr id="9" name="Text Box 4"/>
            <p:cNvSpPr txBox="1">
              <a:spLocks noChangeArrowheads="1"/>
            </p:cNvSpPr>
            <p:nvPr/>
          </p:nvSpPr>
          <p:spPr bwMode="auto">
            <a:xfrm>
              <a:off x="-762000" y="2762468"/>
              <a:ext cx="1447800" cy="1938432"/>
            </a:xfrm>
            <a:prstGeom prst="rect">
              <a:avLst/>
            </a:prstGeom>
            <a:noFill/>
            <a:ln w="38100" cap="sq">
              <a:noFill/>
              <a:miter lim="800000"/>
              <a:headEnd/>
              <a:tailEnd/>
            </a:ln>
            <a:effectLst/>
          </p:spPr>
          <p:txBody>
            <a:bodyPr lIns="274320" rIns="274320">
              <a:spAutoFit/>
            </a:bodyPr>
            <a:lstStyle/>
            <a:p>
              <a:pPr algn="r" eaLnBrk="0" hangingPunct="0">
                <a:spcBef>
                  <a:spcPts val="0"/>
                </a:spcBef>
                <a:defRPr/>
              </a:pPr>
              <a:r>
                <a:rPr lang="en-US" sz="2400" dirty="0">
                  <a:effectLst>
                    <a:outerShdw blurRad="38100" dist="38100" dir="2700000" algn="tl">
                      <a:srgbClr val="000000"/>
                    </a:outerShdw>
                  </a:effectLst>
                  <a:cs typeface="+mn-cs"/>
                </a:rPr>
                <a:t>0:</a:t>
              </a:r>
            </a:p>
            <a:p>
              <a:pPr algn="r" eaLnBrk="0" hangingPunct="0">
                <a:spcBef>
                  <a:spcPts val="0"/>
                </a:spcBef>
                <a:defRPr/>
              </a:pPr>
              <a:r>
                <a:rPr lang="en-US" sz="2400" dirty="0">
                  <a:effectLst>
                    <a:outerShdw blurRad="38100" dist="38100" dir="2700000" algn="tl">
                      <a:srgbClr val="000000"/>
                    </a:outerShdw>
                  </a:effectLst>
                  <a:cs typeface="+mn-cs"/>
                </a:rPr>
                <a:t>1:</a:t>
              </a:r>
            </a:p>
            <a:p>
              <a:pPr algn="r" eaLnBrk="0" hangingPunct="0">
                <a:spcBef>
                  <a:spcPts val="0"/>
                </a:spcBef>
                <a:defRPr/>
              </a:pPr>
              <a:r>
                <a:rPr lang="en-US" sz="2400" dirty="0">
                  <a:effectLst>
                    <a:outerShdw blurRad="38100" dist="38100" dir="2700000" algn="tl">
                      <a:srgbClr val="000000"/>
                    </a:outerShdw>
                  </a:effectLst>
                  <a:cs typeface="+mn-cs"/>
                </a:rPr>
                <a:t>2:</a:t>
              </a:r>
            </a:p>
            <a:p>
              <a:pPr algn="r" eaLnBrk="0" hangingPunct="0">
                <a:spcBef>
                  <a:spcPts val="0"/>
                </a:spcBef>
                <a:defRPr/>
              </a:pPr>
              <a:r>
                <a:rPr lang="en-US" sz="2400" dirty="0">
                  <a:effectLst>
                    <a:outerShdw blurRad="38100" dist="38100" dir="2700000" algn="tl">
                      <a:srgbClr val="000000"/>
                    </a:outerShdw>
                  </a:effectLst>
                  <a:cs typeface="+mn-cs"/>
                </a:rPr>
                <a:t>3:</a:t>
              </a:r>
            </a:p>
            <a:p>
              <a:pPr algn="r" eaLnBrk="0" hangingPunct="0">
                <a:spcBef>
                  <a:spcPts val="0"/>
                </a:spcBef>
                <a:defRPr/>
              </a:pPr>
              <a:r>
                <a:rPr lang="en-US" sz="2400" dirty="0">
                  <a:effectLst>
                    <a:outerShdw blurRad="38100" dist="38100" dir="2700000" algn="tl">
                      <a:srgbClr val="000000"/>
                    </a:outerShdw>
                  </a:effectLst>
                  <a:cs typeface="+mn-cs"/>
                </a:rPr>
                <a:t>4:</a:t>
              </a:r>
            </a:p>
          </p:txBody>
        </p:sp>
      </p:grpSp>
      <p:sp>
        <p:nvSpPr>
          <p:cNvPr id="10" name="Text Box 4"/>
          <p:cNvSpPr txBox="1">
            <a:spLocks noChangeArrowheads="1"/>
          </p:cNvSpPr>
          <p:nvPr/>
        </p:nvSpPr>
        <p:spPr bwMode="auto">
          <a:xfrm>
            <a:off x="1600200" y="4419600"/>
            <a:ext cx="6934200" cy="461963"/>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sz="2400" dirty="0">
                <a:solidFill>
                  <a:srgbClr val="FF0000"/>
                </a:solidFill>
                <a:effectLst>
                  <a:outerShdw blurRad="38100" dist="38100" dir="2700000" algn="tl">
                    <a:srgbClr val="000000"/>
                  </a:outerShdw>
                </a:effectLst>
                <a:cs typeface="+mn-cs"/>
              </a:rPr>
              <a:t>Hence these do have the same power</a:t>
            </a:r>
          </a:p>
        </p:txBody>
      </p:sp>
      <p:sp>
        <p:nvSpPr>
          <p:cNvPr id="12" name="Text Box 4"/>
          <p:cNvSpPr txBox="1">
            <a:spLocks noChangeArrowheads="1"/>
          </p:cNvSpPr>
          <p:nvPr/>
        </p:nvSpPr>
        <p:spPr bwMode="auto">
          <a:xfrm>
            <a:off x="4724400" y="609600"/>
            <a:ext cx="4724400" cy="243205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early </a:t>
            </a:r>
            <a:r>
              <a:rPr lang="en-US" sz="2400" dirty="0" err="1">
                <a:effectLst>
                  <a:outerShdw blurRad="38100" dist="38100" dir="2700000" algn="tl">
                    <a:srgbClr val="000000"/>
                  </a:outerShdw>
                </a:effectLst>
                <a:cs typeface="+mn-cs"/>
              </a:rPr>
              <a:t>80’s</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structured</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programming</a:t>
            </a:r>
            <a:r>
              <a:rPr lang="en-US" sz="2400" dirty="0">
                <a:effectLst>
                  <a:outerShdw blurRad="38100" dist="38100" dir="2700000" algn="tl">
                    <a:srgbClr val="000000"/>
                  </a:outerShdw>
                </a:effectLst>
                <a:cs typeface="+mn-cs"/>
              </a:rPr>
              <a:t> was enforced.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a:t>
            </a:r>
            <a:r>
              <a:rPr lang="en-US" sz="2400" dirty="0" err="1">
                <a:effectLst>
                  <a:outerShdw blurRad="38100" dist="38100" dir="2700000" algn="tl">
                    <a:srgbClr val="000000"/>
                  </a:outerShdw>
                </a:effectLst>
                <a:cs typeface="+mn-cs"/>
              </a:rPr>
              <a:t>Goto”s</a:t>
            </a:r>
            <a:r>
              <a:rPr lang="en-US" sz="2400" dirty="0">
                <a:effectLst>
                  <a:outerShdw blurRad="38100" dist="38100" dir="2700000" algn="tl">
                    <a:srgbClr val="000000"/>
                  </a:outerShdw>
                </a:effectLst>
                <a:cs typeface="+mn-cs"/>
              </a:rPr>
              <a:t> were not allowed.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Programs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rgbClr val="00FFFF"/>
                </a:solidFill>
                <a:effectLst>
                  <a:outerShdw blurRad="38100" dist="38100" dir="2700000" algn="tl">
                    <a:srgbClr val="000000"/>
                  </a:outerShdw>
                </a:effectLst>
                <a:cs typeface="+mn-cs"/>
              </a:rPr>
              <a:t>while</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sp>
        <p:nvSpPr>
          <p:cNvPr id="14" name="Text Box 4"/>
          <p:cNvSpPr txBox="1">
            <a:spLocks noChangeArrowheads="1"/>
          </p:cNvSpPr>
          <p:nvPr/>
        </p:nvSpPr>
        <p:spPr bwMode="auto">
          <a:xfrm>
            <a:off x="4724400" y="3389313"/>
            <a:ext cx="47244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solidFill>
                  <a:srgbClr val="00FFFF"/>
                </a:solidFill>
                <a:effectLst>
                  <a:outerShdw blurRad="38100" dist="38100" dir="2700000" algn="tl">
                    <a:srgbClr val="000000"/>
                  </a:outerShdw>
                </a:effectLst>
                <a:cs typeface="+mn-cs"/>
              </a:rPr>
              <a:t>for</a:t>
            </a:r>
            <a:r>
              <a:rPr lang="en-US" sz="2400" dirty="0">
                <a:effectLst>
                  <a:outerShdw blurRad="38100" dist="38100" dir="2700000" algn="tl">
                    <a:srgbClr val="000000"/>
                  </a:outerShdw>
                </a:effectLst>
                <a:cs typeface="+mn-cs"/>
              </a:rPr>
              <a:t>( x = 0; x&lt;10; ++x )</a:t>
            </a:r>
          </a:p>
          <a:p>
            <a:pPr eaLnBrk="0" hangingPunct="0">
              <a:spcBef>
                <a:spcPts val="0"/>
              </a:spcBef>
              <a:defRPr/>
            </a:pPr>
            <a:r>
              <a:rPr lang="en-US" sz="2400" dirty="0">
                <a:effectLst>
                  <a:outerShdw blurRad="38100" dist="38100" dir="2700000" algn="tl">
                    <a:srgbClr val="000000"/>
                  </a:outerShdw>
                </a:effectLst>
                <a:cs typeface="+mn-cs"/>
              </a:rPr>
              <a:t>    print(“Hi”)</a:t>
            </a:r>
          </a:p>
        </p:txBody>
      </p:sp>
      <p:pic>
        <p:nvPicPr>
          <p:cNvPr id="297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313" y="5260975"/>
            <a:ext cx="4398962" cy="146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2970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5267325"/>
            <a:ext cx="4545013"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4851042"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8" name="AutoShape 24"/>
          <p:cNvSpPr>
            <a:spLocks noChangeArrowheads="1"/>
          </p:cNvSpPr>
          <p:nvPr/>
        </p:nvSpPr>
        <p:spPr bwMode="auto">
          <a:xfrm rot="16200000">
            <a:off x="4927241" y="3200400"/>
            <a:ext cx="152402" cy="3048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4</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1" name="AutoShape 22"/>
          <p:cNvSpPr>
            <a:spLocks noChangeArrowheads="1"/>
          </p:cNvSpPr>
          <p:nvPr/>
        </p:nvSpPr>
        <p:spPr bwMode="auto">
          <a:xfrm rot="16200000">
            <a:off x="4825284" y="2450204"/>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a:t>Adding Example</a:t>
            </a:r>
            <a:endParaRPr lang="en-CA" altLang="en-US" kern="0" dirty="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4</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grpSp>
        <p:nvGrpSpPr>
          <p:cNvPr id="84" name="Group 83"/>
          <p:cNvGrpSpPr/>
          <p:nvPr/>
        </p:nvGrpSpPr>
        <p:grpSpPr>
          <a:xfrm>
            <a:off x="127000" y="3657600"/>
            <a:ext cx="9550400" cy="1569660"/>
            <a:chOff x="127000" y="3657600"/>
            <a:chExt cx="9550400" cy="1569660"/>
          </a:xfrm>
        </p:grpSpPr>
        <p:sp>
          <p:nvSpPr>
            <p:cNvPr id="85" name="Text Box 103"/>
            <p:cNvSpPr txBox="1">
              <a:spLocks noChangeArrowheads="1"/>
            </p:cNvSpPr>
            <p:nvPr/>
          </p:nvSpPr>
          <p:spPr bwMode="auto">
            <a:xfrm>
              <a:off x="1219200" y="3657600"/>
              <a:ext cx="84582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400" kern="0" dirty="0">
                  <a:solidFill>
                    <a:schemeClr val="tx2"/>
                  </a:solidFill>
                  <a:cs typeface="+mn-cs"/>
                </a:rPr>
                <a:t>Loop invariant:  </a:t>
              </a:r>
              <a:br>
                <a:rPr lang="en-CA" altLang="en-US" sz="2400" kern="0" dirty="0">
                  <a:solidFill>
                    <a:schemeClr val="tx2"/>
                  </a:solidFill>
                  <a:cs typeface="+mn-cs"/>
                </a:rPr>
              </a:br>
              <a:r>
                <a:rPr lang="en-CA" altLang="en-US" sz="2400" kern="0" dirty="0">
                  <a:solidFill>
                    <a:schemeClr val="tx2"/>
                  </a:solidFill>
                  <a:cs typeface="+mn-cs"/>
                </a:rPr>
                <a:t>  </a:t>
              </a:r>
              <a:r>
                <a:rPr lang="en-CA" altLang="en-US" sz="2400" kern="0" dirty="0">
                  <a:cs typeface="+mn-cs"/>
                </a:rPr>
                <a:t>The lowest i-1 digits of x and y have been read. </a:t>
              </a:r>
            </a:p>
            <a:p>
              <a:pPr eaLnBrk="1" hangingPunct="1">
                <a:lnSpc>
                  <a:spcPct val="90000"/>
                </a:lnSpc>
                <a:buFontTx/>
                <a:buNone/>
                <a:defRPr/>
              </a:pPr>
              <a:r>
                <a:rPr lang="en-CA" altLang="en-US" sz="2400" kern="0" dirty="0">
                  <a:cs typeface="+mn-cs"/>
                </a:rPr>
                <a:t>  The lowest i-1 digits of the sum z have been produced.</a:t>
              </a:r>
            </a:p>
            <a:p>
              <a:pPr eaLnBrk="1" hangingPunct="1">
                <a:lnSpc>
                  <a:spcPct val="90000"/>
                </a:lnSpc>
                <a:buFontTx/>
                <a:buNone/>
                <a:defRPr/>
              </a:pPr>
              <a:r>
                <a:rPr lang="en-CA" altLang="en-US" sz="2400" kern="0" dirty="0">
                  <a:cs typeface="+mn-cs"/>
                </a:rPr>
                <a:t>  The carry to the </a:t>
              </a:r>
              <a:r>
                <a:rPr lang="en-CA" altLang="en-US" sz="2400" kern="0" dirty="0" err="1">
                  <a:cs typeface="+mn-cs"/>
                </a:rPr>
                <a:t>i</a:t>
              </a:r>
              <a:r>
                <a:rPr lang="en-CA" altLang="en-US" sz="2400" kern="0" baseline="30000" dirty="0" err="1">
                  <a:cs typeface="+mn-cs"/>
                </a:rPr>
                <a:t>th</a:t>
              </a:r>
              <a:r>
                <a:rPr lang="en-CA" altLang="en-US" sz="2400" kern="0" dirty="0">
                  <a:cs typeface="+mn-cs"/>
                </a:rPr>
                <a:t> digits has been remembered.</a:t>
              </a:r>
              <a:endParaRPr lang="en-US" altLang="en-US" sz="2400" kern="0" dirty="0">
                <a:cs typeface="+mn-cs"/>
              </a:endParaRPr>
            </a:p>
          </p:txBody>
        </p:sp>
        <p:grpSp>
          <p:nvGrpSpPr>
            <p:cNvPr id="86" name="Group 22"/>
            <p:cNvGrpSpPr>
              <a:grpSpLocks/>
            </p:cNvGrpSpPr>
            <p:nvPr/>
          </p:nvGrpSpPr>
          <p:grpSpPr bwMode="auto">
            <a:xfrm>
              <a:off x="127000" y="3962400"/>
              <a:ext cx="1244600" cy="1066800"/>
              <a:chOff x="1224" y="2539"/>
              <a:chExt cx="2280" cy="1785"/>
            </a:xfrm>
          </p:grpSpPr>
          <p:sp>
            <p:nvSpPr>
              <p:cNvPr id="87"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8" name="Group 24"/>
              <p:cNvGrpSpPr>
                <a:grpSpLocks/>
              </p:cNvGrpSpPr>
              <p:nvPr/>
            </p:nvGrpSpPr>
            <p:grpSpPr bwMode="auto">
              <a:xfrm>
                <a:off x="1584" y="2688"/>
                <a:ext cx="1216" cy="1440"/>
                <a:chOff x="2641" y="1488"/>
                <a:chExt cx="2655" cy="2488"/>
              </a:xfrm>
            </p:grpSpPr>
            <p:grpSp>
              <p:nvGrpSpPr>
                <p:cNvPr id="89" name="Group 25"/>
                <p:cNvGrpSpPr>
                  <a:grpSpLocks/>
                </p:cNvGrpSpPr>
                <p:nvPr/>
              </p:nvGrpSpPr>
              <p:grpSpPr bwMode="auto">
                <a:xfrm>
                  <a:off x="2641" y="1488"/>
                  <a:ext cx="2496" cy="2436"/>
                  <a:chOff x="2641" y="1488"/>
                  <a:chExt cx="2496" cy="2436"/>
                </a:xfrm>
              </p:grpSpPr>
              <p:sp>
                <p:nvSpPr>
                  <p:cNvPr id="94"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0" name="Group 32"/>
                <p:cNvGrpSpPr>
                  <a:grpSpLocks/>
                </p:cNvGrpSpPr>
                <p:nvPr/>
              </p:nvGrpSpPr>
              <p:grpSpPr bwMode="auto">
                <a:xfrm>
                  <a:off x="4864" y="3099"/>
                  <a:ext cx="432" cy="877"/>
                  <a:chOff x="4864" y="3099"/>
                  <a:chExt cx="432" cy="877"/>
                </a:xfrm>
              </p:grpSpPr>
              <p:sp>
                <p:nvSpPr>
                  <p:cNvPr id="91"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spTree>
    <p:extLst>
      <p:ext uri="{BB962C8B-B14F-4D97-AF65-F5344CB8AC3E}">
        <p14:creationId xmlns:p14="http://schemas.microsoft.com/office/powerpoint/2010/main" val="1642172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0-#ppt_w/2"/>
                                          </p:val>
                                        </p:tav>
                                        <p:tav tm="100000">
                                          <p:val>
                                            <p:strVal val="#ppt_x"/>
                                          </p:val>
                                        </p:tav>
                                      </p:tavLst>
                                    </p:anim>
                                    <p:anim calcmode="lin" valueType="num">
                                      <p:cBhvr additive="base">
                                        <p:cTn id="8" dur="500" fill="hold"/>
                                        <p:tgtEl>
                                          <p:spTgt spid="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37338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8" name="AutoShape 24"/>
          <p:cNvSpPr>
            <a:spLocks noChangeArrowheads="1"/>
          </p:cNvSpPr>
          <p:nvPr/>
        </p:nvSpPr>
        <p:spPr bwMode="auto">
          <a:xfrm rot="16200000">
            <a:off x="3809998" y="3200400"/>
            <a:ext cx="152402" cy="3048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1" name="AutoShape 22"/>
          <p:cNvSpPr>
            <a:spLocks noChangeArrowheads="1"/>
          </p:cNvSpPr>
          <p:nvPr/>
        </p:nvSpPr>
        <p:spPr bwMode="auto">
          <a:xfrm rot="16200000">
            <a:off x="3733800" y="2450204"/>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a:t>Adding Example</a:t>
            </a:r>
            <a:endParaRPr lang="en-CA" altLang="en-US" kern="0" dirty="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4</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grpSp>
        <p:nvGrpSpPr>
          <p:cNvPr id="84" name="Group 83"/>
          <p:cNvGrpSpPr/>
          <p:nvPr/>
        </p:nvGrpSpPr>
        <p:grpSpPr>
          <a:xfrm>
            <a:off x="127000" y="3657600"/>
            <a:ext cx="9550400" cy="1975926"/>
            <a:chOff x="127000" y="3657600"/>
            <a:chExt cx="9550400" cy="1975926"/>
          </a:xfrm>
        </p:grpSpPr>
        <p:sp>
          <p:nvSpPr>
            <p:cNvPr id="85" name="Text Box 103"/>
            <p:cNvSpPr txBox="1">
              <a:spLocks noChangeArrowheads="1"/>
            </p:cNvSpPr>
            <p:nvPr/>
          </p:nvSpPr>
          <p:spPr bwMode="auto">
            <a:xfrm>
              <a:off x="1219200" y="3657600"/>
              <a:ext cx="8458200" cy="1975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400" kern="0" dirty="0">
                  <a:solidFill>
                    <a:schemeClr val="tx2"/>
                  </a:solidFill>
                  <a:cs typeface="+mn-cs"/>
                </a:rPr>
                <a:t>Loop invariant:  </a:t>
              </a:r>
              <a:br>
                <a:rPr lang="en-CA" altLang="en-US" sz="2400" kern="0" dirty="0">
                  <a:solidFill>
                    <a:schemeClr val="tx2"/>
                  </a:solidFill>
                  <a:cs typeface="+mn-cs"/>
                </a:rPr>
              </a:br>
              <a:r>
                <a:rPr lang="en-CA" altLang="en-US" sz="2400" kern="0" dirty="0">
                  <a:solidFill>
                    <a:schemeClr val="tx2"/>
                  </a:solidFill>
                  <a:cs typeface="+mn-cs"/>
                </a:rPr>
                <a:t>  </a:t>
              </a:r>
              <a:r>
                <a:rPr lang="en-CA" altLang="en-US" sz="2400" kern="0" dirty="0">
                  <a:cs typeface="+mn-cs"/>
                </a:rPr>
                <a:t>The lowest i-1 digits of x and y have been read. </a:t>
              </a:r>
            </a:p>
            <a:p>
              <a:pPr eaLnBrk="1" hangingPunct="1">
                <a:lnSpc>
                  <a:spcPct val="90000"/>
                </a:lnSpc>
                <a:buFontTx/>
                <a:buNone/>
                <a:defRPr/>
              </a:pPr>
              <a:r>
                <a:rPr lang="en-CA" altLang="en-US" sz="2400" kern="0" dirty="0">
                  <a:cs typeface="+mn-cs"/>
                </a:rPr>
                <a:t>  The lowest i-1 digits of the sum z have been produced.</a:t>
              </a:r>
            </a:p>
            <a:p>
              <a:pPr eaLnBrk="1" hangingPunct="1">
                <a:lnSpc>
                  <a:spcPct val="90000"/>
                </a:lnSpc>
                <a:buFontTx/>
                <a:buNone/>
                <a:defRPr/>
              </a:pPr>
              <a:r>
                <a:rPr lang="en-CA" altLang="en-US" sz="2400" kern="0" dirty="0">
                  <a:cs typeface="+mn-cs"/>
                </a:rPr>
                <a:t>  The carry to the </a:t>
              </a:r>
              <a:r>
                <a:rPr lang="en-CA" altLang="en-US" sz="2400" kern="0" dirty="0" err="1">
                  <a:cs typeface="+mn-cs"/>
                </a:rPr>
                <a:t>i</a:t>
              </a:r>
              <a:r>
                <a:rPr lang="en-CA" altLang="en-US" sz="2400" kern="0" baseline="30000" dirty="0" err="1">
                  <a:cs typeface="+mn-cs"/>
                </a:rPr>
                <a:t>th</a:t>
              </a:r>
              <a:r>
                <a:rPr lang="en-CA" altLang="en-US" sz="2400" kern="0" dirty="0">
                  <a:cs typeface="+mn-cs"/>
                </a:rPr>
                <a:t> digits has been remembered.</a:t>
              </a:r>
            </a:p>
            <a:p>
              <a:pPr eaLnBrk="1" hangingPunct="1">
                <a:lnSpc>
                  <a:spcPct val="90000"/>
                </a:lnSpc>
                <a:buFontTx/>
                <a:buNone/>
                <a:defRPr/>
              </a:pPr>
              <a:r>
                <a:rPr lang="en-CA" altLang="en-US" sz="2400" kern="0" dirty="0">
                  <a:cs typeface="+mn-cs"/>
                </a:rPr>
                <a:t>  Heads on the </a:t>
              </a:r>
              <a:r>
                <a:rPr lang="en-CA" altLang="en-US" sz="2400" kern="0" dirty="0" err="1">
                  <a:cs typeface="+mn-cs"/>
                </a:rPr>
                <a:t>i</a:t>
              </a:r>
              <a:r>
                <a:rPr lang="en-CA" altLang="en-US" sz="2400" kern="0" dirty="0">
                  <a:cs typeface="+mn-cs"/>
                </a:rPr>
                <a:t> digits.</a:t>
              </a:r>
              <a:endParaRPr lang="en-US" altLang="en-US" sz="2400" kern="0" dirty="0">
                <a:cs typeface="+mn-cs"/>
              </a:endParaRPr>
            </a:p>
          </p:txBody>
        </p:sp>
        <p:grpSp>
          <p:nvGrpSpPr>
            <p:cNvPr id="86" name="Group 22"/>
            <p:cNvGrpSpPr>
              <a:grpSpLocks/>
            </p:cNvGrpSpPr>
            <p:nvPr/>
          </p:nvGrpSpPr>
          <p:grpSpPr bwMode="auto">
            <a:xfrm>
              <a:off x="127000" y="3962400"/>
              <a:ext cx="1244600" cy="1066800"/>
              <a:chOff x="1224" y="2539"/>
              <a:chExt cx="2280" cy="1785"/>
            </a:xfrm>
          </p:grpSpPr>
          <p:sp>
            <p:nvSpPr>
              <p:cNvPr id="87"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8" name="Group 24"/>
              <p:cNvGrpSpPr>
                <a:grpSpLocks/>
              </p:cNvGrpSpPr>
              <p:nvPr/>
            </p:nvGrpSpPr>
            <p:grpSpPr bwMode="auto">
              <a:xfrm>
                <a:off x="1584" y="2688"/>
                <a:ext cx="1216" cy="1440"/>
                <a:chOff x="2641" y="1488"/>
                <a:chExt cx="2655" cy="2488"/>
              </a:xfrm>
            </p:grpSpPr>
            <p:grpSp>
              <p:nvGrpSpPr>
                <p:cNvPr id="89" name="Group 25"/>
                <p:cNvGrpSpPr>
                  <a:grpSpLocks/>
                </p:cNvGrpSpPr>
                <p:nvPr/>
              </p:nvGrpSpPr>
              <p:grpSpPr bwMode="auto">
                <a:xfrm>
                  <a:off x="2641" y="1488"/>
                  <a:ext cx="2496" cy="2436"/>
                  <a:chOff x="2641" y="1488"/>
                  <a:chExt cx="2496" cy="2436"/>
                </a:xfrm>
              </p:grpSpPr>
              <p:sp>
                <p:nvSpPr>
                  <p:cNvPr id="94"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90" name="Group 32"/>
                <p:cNvGrpSpPr>
                  <a:grpSpLocks/>
                </p:cNvGrpSpPr>
                <p:nvPr/>
              </p:nvGrpSpPr>
              <p:grpSpPr bwMode="auto">
                <a:xfrm>
                  <a:off x="4864" y="3099"/>
                  <a:ext cx="432" cy="877"/>
                  <a:chOff x="4864" y="3099"/>
                  <a:chExt cx="432" cy="877"/>
                </a:xfrm>
              </p:grpSpPr>
              <p:sp>
                <p:nvSpPr>
                  <p:cNvPr id="91"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sp>
        <p:nvSpPr>
          <p:cNvPr id="100" name="Rectangle 26"/>
          <p:cNvSpPr>
            <a:spLocks noChangeArrowheads="1"/>
          </p:cNvSpPr>
          <p:nvPr/>
        </p:nvSpPr>
        <p:spPr bwMode="auto">
          <a:xfrm>
            <a:off x="304800" y="129540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carry = 1</a:t>
            </a:r>
          </a:p>
        </p:txBody>
      </p:sp>
    </p:spTree>
    <p:extLst>
      <p:ext uri="{BB962C8B-B14F-4D97-AF65-F5344CB8AC3E}">
        <p14:creationId xmlns:p14="http://schemas.microsoft.com/office/powerpoint/2010/main" val="425395279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4"/>
          <p:cNvSpPr>
            <a:spLocks noGrp="1" noChangeArrowheads="1"/>
          </p:cNvSpPr>
          <p:nvPr>
            <p:ph type="title"/>
          </p:nvPr>
        </p:nvSpPr>
        <p:spPr>
          <a:xfrm>
            <a:off x="685800" y="-228600"/>
            <a:ext cx="7772400" cy="1143000"/>
          </a:xfrm>
        </p:spPr>
        <p:txBody>
          <a:bodyPr/>
          <a:lstStyle/>
          <a:p>
            <a:pPr eaLnBrk="1" hangingPunct="1"/>
            <a:r>
              <a:rPr lang="en-US" altLang="en-US" sz="3600" dirty="0"/>
              <a:t>Adding Example</a:t>
            </a:r>
            <a:endParaRPr lang="en-CA" altLang="en-US" sz="3600" dirty="0"/>
          </a:p>
        </p:txBody>
      </p:sp>
      <p:pic>
        <p:nvPicPr>
          <p:cNvPr id="114691" name="Picture 1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613" y="685800"/>
            <a:ext cx="8785225" cy="71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1469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613" y="1901825"/>
            <a:ext cx="8785225" cy="46275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Rectangle 26"/>
          <p:cNvSpPr>
            <a:spLocks noChangeArrowheads="1"/>
          </p:cNvSpPr>
          <p:nvPr/>
        </p:nvSpPr>
        <p:spPr bwMode="auto">
          <a:xfrm>
            <a:off x="4876800" y="4267200"/>
            <a:ext cx="4419600" cy="1477328"/>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rgbClr val="FF0000"/>
                </a:solidFill>
                <a:effectLst>
                  <a:outerShdw blurRad="38100" dist="38100" dir="2700000" algn="tl">
                    <a:srgbClr val="FFFFFF"/>
                  </a:outerShdw>
                </a:effectLst>
                <a:cs typeface="+mn-cs"/>
              </a:rPr>
              <a:t>What is remembered between iterations?</a:t>
            </a:r>
          </a:p>
          <a:p>
            <a:pPr eaLnBrk="0" hangingPunct="0">
              <a:defRPr/>
            </a:pPr>
            <a:r>
              <a:rPr lang="en-US" sz="1800" dirty="0">
                <a:solidFill>
                  <a:srgbClr val="FF0000"/>
                </a:solidFill>
                <a:effectLst>
                  <a:outerShdw blurRad="38100" dist="38100" dir="2700000" algn="tl">
                    <a:srgbClr val="FFFFFF"/>
                  </a:outerShdw>
                </a:effectLst>
                <a:cs typeface="+mn-cs"/>
              </a:rPr>
              <a:t>     Only the carry bit.</a:t>
            </a:r>
          </a:p>
          <a:p>
            <a:pPr eaLnBrk="0" hangingPunct="0">
              <a:defRPr/>
            </a:pPr>
            <a:r>
              <a:rPr lang="en-US" sz="1800" dirty="0">
                <a:solidFill>
                  <a:srgbClr val="FF0000"/>
                </a:solidFill>
                <a:effectLst>
                  <a:outerShdw blurRad="38100" dist="38100" dir="2700000" algn="tl">
                    <a:srgbClr val="FFFFFF"/>
                  </a:outerShdw>
                </a:effectLst>
                <a:cs typeface="+mn-cs"/>
              </a:rPr>
              <a:t>How many states are needed for this?</a:t>
            </a:r>
          </a:p>
          <a:p>
            <a:pPr eaLnBrk="0" hangingPunct="0">
              <a:defRPr/>
            </a:pPr>
            <a:r>
              <a:rPr lang="en-US" sz="1800" dirty="0">
                <a:solidFill>
                  <a:srgbClr val="FF0000"/>
                </a:solidFill>
                <a:effectLst>
                  <a:outerShdw blurRad="38100" dist="38100" dir="2700000" algn="tl">
                    <a:srgbClr val="FFFFFF"/>
                  </a:outerShdw>
                </a:effectLst>
                <a:cs typeface="+mn-cs"/>
              </a:rPr>
              <a:t>     Only two.  </a:t>
            </a:r>
          </a:p>
          <a:p>
            <a:pPr eaLnBrk="0" hangingPunct="0">
              <a:defRPr/>
            </a:pPr>
            <a:r>
              <a:rPr lang="en-US" sz="1800" dirty="0">
                <a:solidFill>
                  <a:srgbClr val="FF0000"/>
                </a:solidFill>
                <a:effectLst>
                  <a:outerShdw blurRad="38100" dist="38100" dir="2700000" algn="tl">
                    <a:srgbClr val="FFFFFF"/>
                  </a:outerShdw>
                </a:effectLst>
                <a:cs typeface="+mn-cs"/>
              </a:rPr>
              <a:t>     q</a:t>
            </a:r>
            <a:r>
              <a:rPr lang="en-US" sz="1800" baseline="-25000" dirty="0">
                <a:solidFill>
                  <a:srgbClr val="FF0000"/>
                </a:solidFill>
                <a:effectLst>
                  <a:outerShdw blurRad="38100" dist="38100" dir="2700000" algn="tl">
                    <a:srgbClr val="FFFFFF"/>
                  </a:outerShdw>
                </a:effectLst>
                <a:cs typeface="+mn-cs"/>
              </a:rPr>
              <a:t>&lt;line=0,carrie=0&gt;</a:t>
            </a:r>
            <a:r>
              <a:rPr lang="en-US" sz="1800" dirty="0">
                <a:solidFill>
                  <a:srgbClr val="FF0000"/>
                </a:solidFill>
                <a:effectLst>
                  <a:outerShdw blurRad="38100" dist="38100" dir="2700000" algn="tl">
                    <a:srgbClr val="FFFFFF"/>
                  </a:outerShdw>
                </a:effectLst>
                <a:cs typeface="+mn-cs"/>
              </a:rPr>
              <a:t> and </a:t>
            </a:r>
            <a:r>
              <a:rPr lang="en-US" sz="1800" dirty="0">
                <a:solidFill>
                  <a:srgbClr val="FF0000"/>
                </a:solidFill>
                <a:effectLst>
                  <a:outerShdw blurRad="38100" dist="38100" dir="2700000" algn="tl">
                    <a:srgbClr val="FFFFFF"/>
                  </a:outerShdw>
                </a:effectLst>
              </a:rPr>
              <a:t>q</a:t>
            </a:r>
            <a:r>
              <a:rPr lang="en-US" sz="1800" baseline="-25000" dirty="0">
                <a:solidFill>
                  <a:srgbClr val="FF0000"/>
                </a:solidFill>
                <a:effectLst>
                  <a:outerShdw blurRad="38100" dist="38100" dir="2700000" algn="tl">
                    <a:srgbClr val="FFFFFF"/>
                  </a:outerShdw>
                </a:effectLst>
              </a:rPr>
              <a:t>&lt;line=0,carrie=1&gt;</a:t>
            </a:r>
            <a:r>
              <a:rPr lang="en-US" sz="1800" dirty="0">
                <a:solidFill>
                  <a:srgbClr val="FF0000"/>
                </a:solidFill>
                <a:effectLst>
                  <a:outerShdw blurRad="38100" dist="38100" dir="2700000" algn="tl">
                    <a:srgbClr val="FFFFFF"/>
                  </a:outerShdw>
                </a:effectLst>
                <a:cs typeface="+mn-cs"/>
              </a:rPr>
              <a:t> </a:t>
            </a:r>
          </a:p>
        </p:txBody>
      </p:sp>
      <p:sp>
        <p:nvSpPr>
          <p:cNvPr id="2" name="Rectangle 1"/>
          <p:cNvSpPr/>
          <p:nvPr/>
        </p:nvSpPr>
        <p:spPr>
          <a:xfrm>
            <a:off x="1524000" y="5181600"/>
            <a:ext cx="3657600" cy="304800"/>
          </a:xfrm>
          <a:prstGeom prst="rect">
            <a:avLst/>
          </a:prstGeom>
          <a:ln>
            <a:solidFill>
              <a:schemeClr val="hlink"/>
            </a:solidFill>
          </a:ln>
        </p:spPr>
        <p:txBody>
          <a:bodyPr wrap="square" rtlCol="0" anchor="ctr">
            <a:spAutoFit/>
          </a:bodyPr>
          <a:lstStyle/>
          <a:p>
            <a:pPr algn="l"/>
            <a:endParaRPr lang="en-CA" sz="2400" dirty="0"/>
          </a:p>
        </p:txBody>
      </p:sp>
      <p:sp>
        <p:nvSpPr>
          <p:cNvPr id="7" name="Rectangle 6"/>
          <p:cNvSpPr/>
          <p:nvPr/>
        </p:nvSpPr>
        <p:spPr>
          <a:xfrm>
            <a:off x="1536879" y="3810000"/>
            <a:ext cx="3657600" cy="304800"/>
          </a:xfrm>
          <a:prstGeom prst="rect">
            <a:avLst/>
          </a:prstGeom>
          <a:ln>
            <a:solidFill>
              <a:schemeClr val="hlink"/>
            </a:solidFill>
          </a:ln>
        </p:spPr>
        <p:txBody>
          <a:bodyPr wrap="square" rtlCol="0" anchor="ctr">
            <a:spAutoFit/>
          </a:bodyPr>
          <a:lstStyle/>
          <a:p>
            <a:pPr algn="l"/>
            <a:endParaRPr lang="en-CA" sz="2400" dirty="0"/>
          </a:p>
        </p:txBody>
      </p:sp>
      <p:sp>
        <p:nvSpPr>
          <p:cNvPr id="9" name="Rectangle 8"/>
          <p:cNvSpPr/>
          <p:nvPr/>
        </p:nvSpPr>
        <p:spPr>
          <a:xfrm>
            <a:off x="3301284" y="3391437"/>
            <a:ext cx="4471116" cy="304800"/>
          </a:xfrm>
          <a:prstGeom prst="rect">
            <a:avLst/>
          </a:prstGeom>
          <a:ln>
            <a:solidFill>
              <a:schemeClr val="hlink"/>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864879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1+#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5">
                                            <p:txEl>
                                              <p:pRg st="1" end="1"/>
                                            </p:txEl>
                                          </p:spTgt>
                                        </p:tgtEl>
                                        <p:attrNameLst>
                                          <p:attrName>style.visibility</p:attrName>
                                        </p:attrNameLst>
                                      </p:cBhvr>
                                      <p:to>
                                        <p:strVal val="visible"/>
                                      </p:to>
                                    </p:set>
                                    <p:anim calcmode="lin" valueType="num">
                                      <p:cBhvr additive="base">
                                        <p:cTn id="27" dur="500" fill="hold"/>
                                        <p:tgtEl>
                                          <p:spTgt spid="5">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5">
                                            <p:txEl>
                                              <p:pRg st="2" end="2"/>
                                            </p:txEl>
                                          </p:spTgt>
                                        </p:tgtEl>
                                        <p:attrNameLst>
                                          <p:attrName>style.visibility</p:attrName>
                                        </p:attrNameLst>
                                      </p:cBhvr>
                                      <p:to>
                                        <p:strVal val="visible"/>
                                      </p:to>
                                    </p:set>
                                    <p:anim calcmode="lin" valueType="num">
                                      <p:cBhvr additive="base">
                                        <p:cTn id="33"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5">
                                            <p:txEl>
                                              <p:pRg st="3" end="3"/>
                                            </p:txEl>
                                          </p:spTgt>
                                        </p:tgtEl>
                                        <p:attrNameLst>
                                          <p:attrName>style.visibility</p:attrName>
                                        </p:attrNameLst>
                                      </p:cBhvr>
                                      <p:to>
                                        <p:strVal val="visible"/>
                                      </p:to>
                                    </p:set>
                                    <p:anim calcmode="lin" valueType="num">
                                      <p:cBhvr additive="base">
                                        <p:cTn id="39" dur="500" fill="hold"/>
                                        <p:tgtEl>
                                          <p:spTgt spid="5">
                                            <p:txEl>
                                              <p:pRg st="3" end="3"/>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5">
                                            <p:txEl>
                                              <p:pRg st="4" end="4"/>
                                            </p:txEl>
                                          </p:spTgt>
                                        </p:tgtEl>
                                        <p:attrNameLst>
                                          <p:attrName>style.visibility</p:attrName>
                                        </p:attrNameLst>
                                      </p:cBhvr>
                                      <p:to>
                                        <p:strVal val="visible"/>
                                      </p:to>
                                    </p:set>
                                    <p:anim calcmode="lin" valueType="num">
                                      <p:cBhvr additive="base">
                                        <p:cTn id="45" dur="500" fill="hold"/>
                                        <p:tgtEl>
                                          <p:spTgt spid="5">
                                            <p:txEl>
                                              <p:pRg st="4" end="4"/>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37338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a:t>Adding Example</a:t>
            </a:r>
            <a:endParaRPr lang="en-CA" altLang="en-US" kern="0" dirty="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sp>
        <p:nvSpPr>
          <p:cNvPr id="100" name="Text Box 70"/>
          <p:cNvSpPr txBox="1">
            <a:spLocks noChangeArrowheads="1"/>
          </p:cNvSpPr>
          <p:nvPr/>
        </p:nvSpPr>
        <p:spPr bwMode="auto">
          <a:xfrm>
            <a:off x="457200" y="3581400"/>
            <a:ext cx="8686800" cy="830997"/>
          </a:xfrm>
          <a:prstGeom prst="rect">
            <a:avLst/>
          </a:prstGeom>
          <a:noFill/>
          <a:ln w="38100" cap="sq">
            <a:noFill/>
            <a:miter lim="800000"/>
            <a:headEnd/>
            <a:tailEnd/>
          </a:ln>
          <a:effectLst/>
        </p:spPr>
        <p:txBody>
          <a:bodyPr lIns="274320" rIns="274320">
            <a:spAutoFit/>
          </a:bodyPr>
          <a:lstStyle/>
          <a:p>
            <a:pPr eaLnBrk="0" hangingPunct="0">
              <a:defRPr/>
            </a:pPr>
            <a:r>
              <a:rPr lang="el-GR" sz="2400" dirty="0">
                <a:solidFill>
                  <a:srgbClr val="FFC000"/>
                </a:solidFill>
                <a:cs typeface="Times New Roman" pitchFamily="18" charset="0"/>
              </a:rPr>
              <a:t>δ</a:t>
            </a:r>
            <a:r>
              <a:rPr lang="en-US" sz="2400" dirty="0">
                <a:solidFill>
                  <a:srgbClr val="FFC000"/>
                </a:solidFill>
                <a:cs typeface="Times New Roman" pitchFamily="18" charset="0"/>
              </a:rPr>
              <a:t>(q,c</a:t>
            </a:r>
            <a:r>
              <a:rPr lang="en-US" sz="2400" baseline="-25000" dirty="0">
                <a:solidFill>
                  <a:srgbClr val="FFC000"/>
                </a:solidFill>
                <a:cs typeface="Times New Roman" pitchFamily="18" charset="0"/>
              </a:rPr>
              <a:t>1</a:t>
            </a:r>
            <a:r>
              <a:rPr lang="en-US" sz="2400" dirty="0">
                <a:solidFill>
                  <a:srgbClr val="FFC000"/>
                </a:solidFill>
                <a:cs typeface="Times New Roman" pitchFamily="18" charset="0"/>
              </a:rPr>
              <a:t>,c</a:t>
            </a:r>
            <a:r>
              <a:rPr lang="en-US" sz="2400" baseline="-25000" dirty="0">
                <a:solidFill>
                  <a:srgbClr val="FFC000"/>
                </a:solidFill>
                <a:cs typeface="Times New Roman" pitchFamily="18" charset="0"/>
              </a:rPr>
              <a:t>2</a:t>
            </a:r>
            <a:r>
              <a:rPr lang="en-US" sz="2400" dirty="0">
                <a:solidFill>
                  <a:srgbClr val="FFC000"/>
                </a:solidFill>
                <a:cs typeface="Times New Roman" pitchFamily="18" charset="0"/>
              </a:rPr>
              <a:t>,c</a:t>
            </a:r>
            <a:r>
              <a:rPr lang="en-US" sz="2400" baseline="-25000" dirty="0">
                <a:solidFill>
                  <a:srgbClr val="FFC000"/>
                </a:solidFill>
                <a:cs typeface="Times New Roman" pitchFamily="18" charset="0"/>
              </a:rPr>
              <a:t>3</a:t>
            </a:r>
            <a:r>
              <a:rPr lang="en-US" sz="2400" dirty="0">
                <a:solidFill>
                  <a:srgbClr val="FFC000"/>
                </a:solidFill>
                <a:cs typeface="Times New Roman" pitchFamily="18" charset="0"/>
              </a:rPr>
              <a:t>) = </a:t>
            </a:r>
            <a:r>
              <a:rPr lang="en-US" sz="2400" dirty="0">
                <a:solidFill>
                  <a:srgbClr val="FFC000"/>
                </a:solidFill>
                <a:cs typeface="+mn-cs"/>
              </a:rPr>
              <a:t>&lt;q’,  c’</a:t>
            </a:r>
            <a:r>
              <a:rPr lang="en-US" sz="2400" baseline="-25000" dirty="0">
                <a:solidFill>
                  <a:srgbClr val="FFC000"/>
                </a:solidFill>
                <a:cs typeface="+mn-cs"/>
              </a:rPr>
              <a:t>1</a:t>
            </a:r>
            <a:r>
              <a:rPr lang="en-US" sz="2400" dirty="0">
                <a:solidFill>
                  <a:srgbClr val="FFC000"/>
                </a:solidFill>
                <a:cs typeface="+mn-cs"/>
              </a:rPr>
              <a:t>,direc</a:t>
            </a:r>
            <a:r>
              <a:rPr lang="en-US" sz="2400" baseline="-25000" dirty="0">
                <a:solidFill>
                  <a:srgbClr val="FFC000"/>
                </a:solidFill>
                <a:cs typeface="+mn-cs"/>
              </a:rPr>
              <a:t>1</a:t>
            </a:r>
            <a:r>
              <a:rPr lang="en-US" sz="2400" dirty="0">
                <a:solidFill>
                  <a:srgbClr val="FFC000"/>
                </a:solidFill>
                <a:cs typeface="+mn-cs"/>
              </a:rPr>
              <a:t>,  c’</a:t>
            </a:r>
            <a:r>
              <a:rPr lang="en-US" sz="2400" baseline="-25000" dirty="0">
                <a:solidFill>
                  <a:srgbClr val="FFC000"/>
                </a:solidFill>
                <a:cs typeface="+mn-cs"/>
              </a:rPr>
              <a:t>2</a:t>
            </a:r>
            <a:r>
              <a:rPr lang="en-US" sz="2400" dirty="0">
                <a:solidFill>
                  <a:srgbClr val="FFC000"/>
                </a:solidFill>
                <a:cs typeface="+mn-cs"/>
              </a:rPr>
              <a:t>,direc</a:t>
            </a:r>
            <a:r>
              <a:rPr lang="en-US" sz="2400" baseline="-25000" dirty="0">
                <a:solidFill>
                  <a:srgbClr val="FFC000"/>
                </a:solidFill>
                <a:cs typeface="+mn-cs"/>
              </a:rPr>
              <a:t>2</a:t>
            </a:r>
            <a:r>
              <a:rPr lang="en-US" sz="2400" dirty="0">
                <a:solidFill>
                  <a:srgbClr val="FFC000"/>
                </a:solidFill>
                <a:cs typeface="Times New Roman" pitchFamily="18" charset="0"/>
              </a:rPr>
              <a:t>,  c’</a:t>
            </a:r>
            <a:r>
              <a:rPr lang="en-US" sz="2400" baseline="-25000" dirty="0">
                <a:solidFill>
                  <a:srgbClr val="FFC000"/>
                </a:solidFill>
                <a:cs typeface="Times New Roman" pitchFamily="18" charset="0"/>
              </a:rPr>
              <a:t>3</a:t>
            </a:r>
            <a:r>
              <a:rPr lang="en-US" sz="2400" dirty="0">
                <a:solidFill>
                  <a:srgbClr val="FFC000"/>
                </a:solidFill>
              </a:rPr>
              <a:t>,direc</a:t>
            </a:r>
            <a:r>
              <a:rPr lang="en-US" sz="2400" baseline="-25000" dirty="0">
                <a:solidFill>
                  <a:srgbClr val="FFC000"/>
                </a:solidFill>
              </a:rPr>
              <a:t>3  </a:t>
            </a:r>
            <a:r>
              <a:rPr lang="en-US" sz="2400" dirty="0">
                <a:solidFill>
                  <a:srgbClr val="FFC000"/>
                </a:solidFill>
                <a:cs typeface="+mn-cs"/>
              </a:rPr>
              <a:t>&gt; </a:t>
            </a:r>
          </a:p>
          <a:p>
            <a:pPr eaLnBrk="0" hangingPunct="0">
              <a:defRPr/>
            </a:pPr>
            <a:r>
              <a:rPr lang="el-GR" sz="2400" dirty="0">
                <a:solidFill>
                  <a:srgbClr val="FFC000"/>
                </a:solidFill>
                <a:cs typeface="Times New Roman" pitchFamily="18" charset="0"/>
              </a:rPr>
              <a:t>δ</a:t>
            </a:r>
            <a:r>
              <a:rPr lang="en-US" sz="2400" dirty="0">
                <a:solidFill>
                  <a:srgbClr val="FFC000"/>
                </a:solidFill>
                <a:cs typeface="Times New Roman" pitchFamily="18" charset="0"/>
              </a:rPr>
              <a:t>(</a:t>
            </a:r>
            <a:r>
              <a:rPr lang="en-US" sz="2400" dirty="0">
                <a:solidFill>
                  <a:srgbClr val="FFC000"/>
                </a:solidFill>
              </a:rPr>
              <a:t>q</a:t>
            </a:r>
            <a:r>
              <a:rPr lang="en-US" sz="2400" baseline="-25000" dirty="0">
                <a:solidFill>
                  <a:srgbClr val="FFC000"/>
                </a:solidFill>
              </a:rPr>
              <a:t>&lt;line=0,carrie=1&gt;</a:t>
            </a:r>
            <a:r>
              <a:rPr lang="en-US" sz="2400" dirty="0">
                <a:solidFill>
                  <a:srgbClr val="FFC000"/>
                </a:solidFill>
              </a:rPr>
              <a:t> </a:t>
            </a:r>
            <a:r>
              <a:rPr lang="en-US" sz="2400" dirty="0">
                <a:solidFill>
                  <a:srgbClr val="FFC000"/>
                </a:solidFill>
                <a:cs typeface="Times New Roman" pitchFamily="18" charset="0"/>
              </a:rPr>
              <a:t>, 3, 1, blank)   </a:t>
            </a:r>
            <a:r>
              <a:rPr lang="en-US" sz="2400" dirty="0">
                <a:solidFill>
                  <a:srgbClr val="FFC000"/>
                </a:solidFill>
              </a:rPr>
              <a:t> </a:t>
            </a:r>
          </a:p>
        </p:txBody>
      </p:sp>
      <p:sp>
        <p:nvSpPr>
          <p:cNvPr id="101" name="Rectangle 26"/>
          <p:cNvSpPr>
            <a:spLocks noChangeArrowheads="1"/>
          </p:cNvSpPr>
          <p:nvPr/>
        </p:nvSpPr>
        <p:spPr bwMode="auto">
          <a:xfrm>
            <a:off x="304800" y="129540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carry = 1</a:t>
            </a:r>
          </a:p>
        </p:txBody>
      </p:sp>
      <p:sp>
        <p:nvSpPr>
          <p:cNvPr id="102" name="Text Box 70"/>
          <p:cNvSpPr txBox="1">
            <a:spLocks noChangeArrowheads="1"/>
          </p:cNvSpPr>
          <p:nvPr/>
        </p:nvSpPr>
        <p:spPr bwMode="auto">
          <a:xfrm>
            <a:off x="990600" y="4356652"/>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rPr>
              <a:t>= &lt;</a:t>
            </a:r>
          </a:p>
        </p:txBody>
      </p:sp>
      <p:pic>
        <p:nvPicPr>
          <p:cNvPr id="103"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4124" t="41559" r="14576" b="22818"/>
          <a:stretch/>
        </p:blipFill>
        <p:spPr bwMode="auto">
          <a:xfrm>
            <a:off x="756634" y="4951301"/>
            <a:ext cx="6648718" cy="17497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4" name="Rectangle 26"/>
          <p:cNvSpPr>
            <a:spLocks noChangeArrowheads="1"/>
          </p:cNvSpPr>
          <p:nvPr/>
        </p:nvSpPr>
        <p:spPr bwMode="auto">
          <a:xfrm>
            <a:off x="4927242" y="5105400"/>
            <a:ext cx="2051334" cy="120032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x</a:t>
            </a:r>
            <a:r>
              <a:rPr lang="en-US" sz="1800" baseline="-25000" dirty="0">
                <a:solidFill>
                  <a:schemeClr val="bg2"/>
                </a:solidFill>
                <a:effectLst>
                  <a:outerShdw blurRad="38100" dist="38100" dir="2700000" algn="tl">
                    <a:srgbClr val="FFFFFF"/>
                  </a:outerShdw>
                </a:effectLst>
                <a:cs typeface="+mn-cs"/>
              </a:rPr>
              <a:t>i </a:t>
            </a:r>
            <a:r>
              <a:rPr lang="en-US" sz="1800" dirty="0">
                <a:solidFill>
                  <a:schemeClr val="bg2"/>
                </a:solidFill>
                <a:effectLst>
                  <a:outerShdw blurRad="38100" dist="38100" dir="2700000" algn="tl">
                    <a:srgbClr val="FFFFFF"/>
                  </a:outerShdw>
                </a:effectLst>
                <a:cs typeface="+mn-cs"/>
              </a:rPr>
              <a:t>= 3, </a:t>
            </a:r>
            <a:r>
              <a:rPr lang="en-US" sz="1800" dirty="0" err="1">
                <a:solidFill>
                  <a:schemeClr val="bg2"/>
                </a:solidFill>
                <a:effectLst>
                  <a:outerShdw blurRad="38100" dist="38100" dir="2700000" algn="tl">
                    <a:srgbClr val="FFFFFF"/>
                  </a:outerShdw>
                </a:effectLst>
              </a:rPr>
              <a:t>y</a:t>
            </a:r>
            <a:r>
              <a:rPr lang="en-US" sz="1800" baseline="-25000" dirty="0" err="1">
                <a:solidFill>
                  <a:schemeClr val="bg2"/>
                </a:solidFill>
                <a:effectLst>
                  <a:outerShdw blurRad="38100" dist="38100" dir="2700000" algn="tl">
                    <a:srgbClr val="FFFFFF"/>
                  </a:outerShdw>
                </a:effectLst>
              </a:rPr>
              <a:t>i</a:t>
            </a:r>
            <a:r>
              <a:rPr lang="en-US" sz="1800" baseline="-25000" dirty="0">
                <a:solidFill>
                  <a:schemeClr val="bg2"/>
                </a:solidFill>
                <a:effectLst>
                  <a:outerShdw blurRad="38100" dist="38100" dir="2700000" algn="tl">
                    <a:srgbClr val="FFFFFF"/>
                  </a:outerShdw>
                </a:effectLst>
              </a:rPr>
              <a:t> </a:t>
            </a:r>
            <a:r>
              <a:rPr lang="en-US" sz="1800" dirty="0">
                <a:solidFill>
                  <a:schemeClr val="bg2"/>
                </a:solidFill>
                <a:effectLst>
                  <a:outerShdw blurRad="38100" dist="38100" dir="2700000" algn="tl">
                    <a:srgbClr val="FFFFFF"/>
                  </a:outerShdw>
                </a:effectLst>
              </a:rPr>
              <a:t>= 1 </a:t>
            </a:r>
            <a:endParaRPr lang="en-US" sz="1800" dirty="0">
              <a:solidFill>
                <a:schemeClr val="bg2"/>
              </a:solidFill>
              <a:effectLst>
                <a:outerShdw blurRad="38100" dist="38100" dir="2700000" algn="tl">
                  <a:srgbClr val="FFFFFF"/>
                </a:outerShdw>
              </a:effectLst>
              <a:cs typeface="+mn-cs"/>
            </a:endParaRPr>
          </a:p>
          <a:p>
            <a:pPr eaLnBrk="0" hangingPunct="0">
              <a:defRPr/>
            </a:pPr>
            <a:r>
              <a:rPr lang="en-US" sz="1800" dirty="0">
                <a:solidFill>
                  <a:schemeClr val="bg2"/>
                </a:solidFill>
                <a:effectLst>
                  <a:outerShdw blurRad="38100" dist="38100" dir="2700000" algn="tl">
                    <a:srgbClr val="FFFFFF"/>
                  </a:outerShdw>
                </a:effectLst>
                <a:cs typeface="+mn-cs"/>
              </a:rPr>
              <a:t>s = 3+1+1 = 5</a:t>
            </a:r>
          </a:p>
          <a:p>
            <a:pPr eaLnBrk="0" hangingPunct="0">
              <a:defRPr/>
            </a:pPr>
            <a:r>
              <a:rPr lang="en-US" sz="1800" dirty="0" err="1">
                <a:solidFill>
                  <a:schemeClr val="bg2"/>
                </a:solidFill>
                <a:effectLst>
                  <a:outerShdw blurRad="38100" dist="38100" dir="2700000" algn="tl">
                    <a:srgbClr val="FFFFFF"/>
                  </a:outerShdw>
                </a:effectLst>
                <a:cs typeface="+mn-cs"/>
              </a:rPr>
              <a:t>z</a:t>
            </a:r>
            <a:r>
              <a:rPr lang="en-US" sz="1800" baseline="-25000" dirty="0" err="1">
                <a:solidFill>
                  <a:schemeClr val="bg2"/>
                </a:solidFill>
                <a:effectLst>
                  <a:outerShdw blurRad="38100" dist="38100" dir="2700000" algn="tl">
                    <a:srgbClr val="FFFFFF"/>
                  </a:outerShdw>
                </a:effectLst>
                <a:cs typeface="+mn-cs"/>
              </a:rPr>
              <a:t>i</a:t>
            </a:r>
            <a:r>
              <a:rPr lang="en-US" sz="1800" dirty="0">
                <a:solidFill>
                  <a:schemeClr val="bg2"/>
                </a:solidFill>
                <a:effectLst>
                  <a:outerShdw blurRad="38100" dist="38100" dir="2700000" algn="tl">
                    <a:srgbClr val="FFFFFF"/>
                  </a:outerShdw>
                </a:effectLst>
                <a:cs typeface="+mn-cs"/>
              </a:rPr>
              <a:t> =  5</a:t>
            </a:r>
          </a:p>
          <a:p>
            <a:pPr eaLnBrk="0" hangingPunct="0">
              <a:defRPr/>
            </a:pPr>
            <a:r>
              <a:rPr lang="en-US" sz="1800" dirty="0" err="1">
                <a:solidFill>
                  <a:schemeClr val="bg2"/>
                </a:solidFill>
                <a:effectLst>
                  <a:outerShdw blurRad="38100" dist="38100" dir="2700000" algn="tl">
                    <a:srgbClr val="FFFFFF"/>
                  </a:outerShdw>
                </a:effectLst>
                <a:cs typeface="+mn-cs"/>
              </a:rPr>
              <a:t>carrie</a:t>
            </a:r>
            <a:r>
              <a:rPr lang="en-US" sz="1800" dirty="0">
                <a:solidFill>
                  <a:schemeClr val="bg2"/>
                </a:solidFill>
                <a:effectLst>
                  <a:outerShdw blurRad="38100" dist="38100" dir="2700000" algn="tl">
                    <a:srgbClr val="FFFFFF"/>
                  </a:outerShdw>
                </a:effectLst>
                <a:cs typeface="+mn-cs"/>
              </a:rPr>
              <a:t>’ = 0</a:t>
            </a:r>
          </a:p>
        </p:txBody>
      </p:sp>
      <p:sp>
        <p:nvSpPr>
          <p:cNvPr id="105" name="Text Box 70"/>
          <p:cNvSpPr txBox="1">
            <a:spLocks noChangeArrowheads="1"/>
          </p:cNvSpPr>
          <p:nvPr/>
        </p:nvSpPr>
        <p:spPr bwMode="auto">
          <a:xfrm>
            <a:off x="3544211"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left,</a:t>
            </a:r>
            <a:r>
              <a:rPr lang="en-US" sz="2400" dirty="0">
                <a:solidFill>
                  <a:srgbClr val="FFC000"/>
                </a:solidFill>
                <a:effectLst>
                  <a:outerShdw blurRad="38100" dist="38100" dir="2700000" algn="tl">
                    <a:srgbClr val="000000"/>
                  </a:outerShdw>
                </a:effectLst>
              </a:rPr>
              <a:t> </a:t>
            </a:r>
          </a:p>
        </p:txBody>
      </p:sp>
      <p:sp>
        <p:nvSpPr>
          <p:cNvPr id="106" name="Text Box 70"/>
          <p:cNvSpPr txBox="1">
            <a:spLocks noChangeArrowheads="1"/>
          </p:cNvSpPr>
          <p:nvPr/>
        </p:nvSpPr>
        <p:spPr bwMode="auto">
          <a:xfrm>
            <a:off x="1447800" y="4356652"/>
            <a:ext cx="22860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rPr>
              <a:t>q</a:t>
            </a:r>
            <a:r>
              <a:rPr lang="en-US" sz="2400" baseline="-25000" dirty="0">
                <a:solidFill>
                  <a:srgbClr val="FFC000"/>
                </a:solidFill>
              </a:rPr>
              <a:t>&lt;line=0,carrie=0&gt;,</a:t>
            </a:r>
            <a:endParaRPr lang="en-US" sz="2400" dirty="0">
              <a:solidFill>
                <a:srgbClr val="FFC000"/>
              </a:solidFill>
              <a:effectLst>
                <a:outerShdw blurRad="38100" dist="38100" dir="2700000" algn="tl">
                  <a:srgbClr val="000000"/>
                </a:outerShdw>
              </a:effectLst>
            </a:endParaRPr>
          </a:p>
        </p:txBody>
      </p:sp>
      <p:sp>
        <p:nvSpPr>
          <p:cNvPr id="107" name="Text Box 70"/>
          <p:cNvSpPr txBox="1">
            <a:spLocks noChangeArrowheads="1"/>
          </p:cNvSpPr>
          <p:nvPr/>
        </p:nvSpPr>
        <p:spPr bwMode="auto">
          <a:xfrm>
            <a:off x="3200400"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3,</a:t>
            </a:r>
            <a:endParaRPr lang="en-US" sz="2400" dirty="0">
              <a:solidFill>
                <a:srgbClr val="FFC000"/>
              </a:solidFill>
              <a:effectLst>
                <a:outerShdw blurRad="38100" dist="38100" dir="2700000" algn="tl">
                  <a:srgbClr val="000000"/>
                </a:outerShdw>
              </a:effectLst>
            </a:endParaRPr>
          </a:p>
        </p:txBody>
      </p:sp>
      <p:sp>
        <p:nvSpPr>
          <p:cNvPr id="108" name="Text Box 70"/>
          <p:cNvSpPr txBox="1">
            <a:spLocks noChangeArrowheads="1"/>
          </p:cNvSpPr>
          <p:nvPr/>
        </p:nvSpPr>
        <p:spPr bwMode="auto">
          <a:xfrm>
            <a:off x="46474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left,</a:t>
            </a:r>
            <a:r>
              <a:rPr lang="en-US" sz="2400" dirty="0">
                <a:solidFill>
                  <a:srgbClr val="FFC000"/>
                </a:solidFill>
                <a:effectLst>
                  <a:outerShdw blurRad="38100" dist="38100" dir="2700000" algn="tl">
                    <a:srgbClr val="000000"/>
                  </a:outerShdw>
                </a:effectLst>
              </a:rPr>
              <a:t> </a:t>
            </a:r>
          </a:p>
        </p:txBody>
      </p:sp>
      <p:sp>
        <p:nvSpPr>
          <p:cNvPr id="109" name="Text Box 70"/>
          <p:cNvSpPr txBox="1">
            <a:spLocks noChangeArrowheads="1"/>
          </p:cNvSpPr>
          <p:nvPr/>
        </p:nvSpPr>
        <p:spPr bwMode="auto">
          <a:xfrm>
            <a:off x="43036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1,</a:t>
            </a:r>
            <a:endParaRPr lang="en-US" sz="2400" dirty="0">
              <a:solidFill>
                <a:srgbClr val="FFC000"/>
              </a:solidFill>
              <a:effectLst>
                <a:outerShdw blurRad="38100" dist="38100" dir="2700000" algn="tl">
                  <a:srgbClr val="000000"/>
                </a:outerShdw>
              </a:effectLst>
            </a:endParaRPr>
          </a:p>
        </p:txBody>
      </p:sp>
      <p:sp>
        <p:nvSpPr>
          <p:cNvPr id="111" name="Text Box 70"/>
          <p:cNvSpPr txBox="1">
            <a:spLocks noChangeArrowheads="1"/>
          </p:cNvSpPr>
          <p:nvPr/>
        </p:nvSpPr>
        <p:spPr bwMode="auto">
          <a:xfrm>
            <a:off x="57142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left</a:t>
            </a:r>
            <a:r>
              <a:rPr lang="en-US" sz="2400" dirty="0">
                <a:solidFill>
                  <a:srgbClr val="FFC000"/>
                </a:solidFill>
                <a:effectLst>
                  <a:outerShdw blurRad="38100" dist="38100" dir="2700000" algn="tl">
                    <a:srgbClr val="000000"/>
                  </a:outerShdw>
                </a:effectLst>
              </a:rPr>
              <a:t> </a:t>
            </a:r>
          </a:p>
        </p:txBody>
      </p:sp>
      <p:sp>
        <p:nvSpPr>
          <p:cNvPr id="112" name="Text Box 70"/>
          <p:cNvSpPr txBox="1">
            <a:spLocks noChangeArrowheads="1"/>
          </p:cNvSpPr>
          <p:nvPr/>
        </p:nvSpPr>
        <p:spPr bwMode="auto">
          <a:xfrm>
            <a:off x="53704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5,</a:t>
            </a:r>
            <a:endParaRPr lang="en-US" sz="2400" dirty="0">
              <a:solidFill>
                <a:srgbClr val="FFC000"/>
              </a:solidFill>
              <a:effectLst>
                <a:outerShdw blurRad="38100" dist="38100" dir="2700000" algn="tl">
                  <a:srgbClr val="000000"/>
                </a:outerShdw>
              </a:effectLst>
            </a:endParaRPr>
          </a:p>
        </p:txBody>
      </p:sp>
      <p:sp>
        <p:nvSpPr>
          <p:cNvPr id="114" name="Text Box 70"/>
          <p:cNvSpPr txBox="1">
            <a:spLocks noChangeArrowheads="1"/>
          </p:cNvSpPr>
          <p:nvPr/>
        </p:nvSpPr>
        <p:spPr bwMode="auto">
          <a:xfrm>
            <a:off x="6410740" y="4375379"/>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rPr>
              <a:t>&gt;</a:t>
            </a:r>
          </a:p>
        </p:txBody>
      </p:sp>
      <p:sp>
        <p:nvSpPr>
          <p:cNvPr id="2" name="Oval 1"/>
          <p:cNvSpPr/>
          <p:nvPr/>
        </p:nvSpPr>
        <p:spPr>
          <a:xfrm>
            <a:off x="5639874"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6" name="Oval 115"/>
          <p:cNvSpPr/>
          <p:nvPr/>
        </p:nvSpPr>
        <p:spPr>
          <a:xfrm>
            <a:off x="2971800"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7" name="Oval 116"/>
          <p:cNvSpPr/>
          <p:nvPr/>
        </p:nvSpPr>
        <p:spPr>
          <a:xfrm>
            <a:off x="3505200" y="3581400"/>
            <a:ext cx="926742" cy="533400"/>
          </a:xfrm>
          <a:prstGeom prst="ellipse">
            <a:avLst/>
          </a:prstGeom>
          <a:ln w="38100">
            <a:solidFill>
              <a:schemeClr val="hlink"/>
            </a:solidFill>
          </a:ln>
        </p:spPr>
        <p:txBody>
          <a:bodyPr wrap="square" rtlCol="0" anchor="ctr">
            <a:spAutoFit/>
          </a:bodyPr>
          <a:lstStyle/>
          <a:p>
            <a:pPr algn="l"/>
            <a:endParaRPr lang="en-CA" sz="2400" dirty="0"/>
          </a:p>
        </p:txBody>
      </p:sp>
      <p:sp>
        <p:nvSpPr>
          <p:cNvPr id="118" name="Oval 117"/>
          <p:cNvSpPr/>
          <p:nvPr/>
        </p:nvSpPr>
        <p:spPr>
          <a:xfrm>
            <a:off x="2437326"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9" name="Rectangle 118"/>
          <p:cNvSpPr/>
          <p:nvPr/>
        </p:nvSpPr>
        <p:spPr>
          <a:xfrm>
            <a:off x="3670479"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122" name="AutoShape 22"/>
          <p:cNvSpPr>
            <a:spLocks noChangeArrowheads="1"/>
          </p:cNvSpPr>
          <p:nvPr/>
        </p:nvSpPr>
        <p:spPr bwMode="auto">
          <a:xfrm rot="16200000">
            <a:off x="3733800" y="2451279"/>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3" name="AutoShape 22"/>
          <p:cNvSpPr>
            <a:spLocks noChangeArrowheads="1"/>
          </p:cNvSpPr>
          <p:nvPr/>
        </p:nvSpPr>
        <p:spPr bwMode="auto">
          <a:xfrm rot="16200000">
            <a:off x="3809999" y="3200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Tree>
    <p:extLst>
      <p:ext uri="{BB962C8B-B14F-4D97-AF65-F5344CB8AC3E}">
        <p14:creationId xmlns:p14="http://schemas.microsoft.com/office/powerpoint/2010/main" val="1751307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0">
                                            <p:txEl>
                                              <p:pRg st="0" end="0"/>
                                            </p:txEl>
                                          </p:spTgt>
                                        </p:tgtEl>
                                        <p:attrNameLst>
                                          <p:attrName>style.visibility</p:attrName>
                                        </p:attrNameLst>
                                      </p:cBhvr>
                                      <p:to>
                                        <p:strVal val="visible"/>
                                      </p:to>
                                    </p:set>
                                    <p:anim calcmode="lin" valueType="num">
                                      <p:cBhvr additive="base">
                                        <p:cTn id="7" dur="500" fill="hold"/>
                                        <p:tgtEl>
                                          <p:spTgt spid="1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0">
                                            <p:txEl>
                                              <p:pRg st="1" end="1"/>
                                            </p:txEl>
                                          </p:spTgt>
                                        </p:tgtEl>
                                        <p:attrNameLst>
                                          <p:attrName>style.visibility</p:attrName>
                                        </p:attrNameLst>
                                      </p:cBhvr>
                                      <p:to>
                                        <p:strVal val="visible"/>
                                      </p:to>
                                    </p:set>
                                    <p:anim calcmode="lin" valueType="num">
                                      <p:cBhvr additive="base">
                                        <p:cTn id="13" dur="500" fill="hold"/>
                                        <p:tgtEl>
                                          <p:spTgt spid="10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0">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02"/>
                                        </p:tgtEl>
                                        <p:attrNameLst>
                                          <p:attrName>style.visibility</p:attrName>
                                        </p:attrNameLst>
                                      </p:cBhvr>
                                      <p:to>
                                        <p:strVal val="visible"/>
                                      </p:to>
                                    </p:set>
                                    <p:anim calcmode="lin" valueType="num">
                                      <p:cBhvr additive="base">
                                        <p:cTn id="17" dur="500" fill="hold"/>
                                        <p:tgtEl>
                                          <p:spTgt spid="102"/>
                                        </p:tgtEl>
                                        <p:attrNameLst>
                                          <p:attrName>ppt_x</p:attrName>
                                        </p:attrNameLst>
                                      </p:cBhvr>
                                      <p:tavLst>
                                        <p:tav tm="0">
                                          <p:val>
                                            <p:strVal val="0-#ppt_w/2"/>
                                          </p:val>
                                        </p:tav>
                                        <p:tav tm="100000">
                                          <p:val>
                                            <p:strVal val="#ppt_x"/>
                                          </p:val>
                                        </p:tav>
                                      </p:tavLst>
                                    </p:anim>
                                    <p:anim calcmode="lin" valueType="num">
                                      <p:cBhvr additive="base">
                                        <p:cTn id="18" dur="500" fill="hold"/>
                                        <p:tgtEl>
                                          <p:spTgt spid="102"/>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14"/>
                                        </p:tgtEl>
                                        <p:attrNameLst>
                                          <p:attrName>style.visibility</p:attrName>
                                        </p:attrNameLst>
                                      </p:cBhvr>
                                      <p:to>
                                        <p:strVal val="visible"/>
                                      </p:to>
                                    </p:set>
                                    <p:anim calcmode="lin" valueType="num">
                                      <p:cBhvr additive="base">
                                        <p:cTn id="21" dur="500" fill="hold"/>
                                        <p:tgtEl>
                                          <p:spTgt spid="114"/>
                                        </p:tgtEl>
                                        <p:attrNameLst>
                                          <p:attrName>ppt_x</p:attrName>
                                        </p:attrNameLst>
                                      </p:cBhvr>
                                      <p:tavLst>
                                        <p:tav tm="0">
                                          <p:val>
                                            <p:strVal val="0-#ppt_w/2"/>
                                          </p:val>
                                        </p:tav>
                                        <p:tav tm="100000">
                                          <p:val>
                                            <p:strVal val="#ppt_x"/>
                                          </p:val>
                                        </p:tav>
                                      </p:tavLst>
                                    </p:anim>
                                    <p:anim calcmode="lin" valueType="num">
                                      <p:cBhvr additive="base">
                                        <p:cTn id="22"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3"/>
                                        </p:tgtEl>
                                        <p:attrNameLst>
                                          <p:attrName>style.visibility</p:attrName>
                                        </p:attrNameLst>
                                      </p:cBhvr>
                                      <p:to>
                                        <p:strVal val="visible"/>
                                      </p:to>
                                    </p:set>
                                    <p:anim calcmode="lin" valueType="num">
                                      <p:cBhvr additive="base">
                                        <p:cTn id="27" dur="500" fill="hold"/>
                                        <p:tgtEl>
                                          <p:spTgt spid="103"/>
                                        </p:tgtEl>
                                        <p:attrNameLst>
                                          <p:attrName>ppt_x</p:attrName>
                                        </p:attrNameLst>
                                      </p:cBhvr>
                                      <p:tavLst>
                                        <p:tav tm="0">
                                          <p:val>
                                            <p:strVal val="0-#ppt_w/2"/>
                                          </p:val>
                                        </p:tav>
                                        <p:tav tm="100000">
                                          <p:val>
                                            <p:strVal val="#ppt_x"/>
                                          </p:val>
                                        </p:tav>
                                      </p:tavLst>
                                    </p:anim>
                                    <p:anim calcmode="lin" valueType="num">
                                      <p:cBhvr additive="base">
                                        <p:cTn id="2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04">
                                            <p:txEl>
                                              <p:pRg st="0" end="0"/>
                                            </p:txEl>
                                          </p:spTgt>
                                        </p:tgtEl>
                                        <p:attrNameLst>
                                          <p:attrName>style.visibility</p:attrName>
                                        </p:attrNameLst>
                                      </p:cBhvr>
                                      <p:to>
                                        <p:strVal val="visible"/>
                                      </p:to>
                                    </p:set>
                                    <p:anim calcmode="lin" valueType="num">
                                      <p:cBhvr additive="base">
                                        <p:cTn id="33" dur="500" fill="hold"/>
                                        <p:tgtEl>
                                          <p:spTgt spid="104">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4">
                                            <p:txEl>
                                              <p:pRg st="1" end="1"/>
                                            </p:txEl>
                                          </p:spTgt>
                                        </p:tgtEl>
                                        <p:attrNameLst>
                                          <p:attrName>style.visibility</p:attrName>
                                        </p:attrNameLst>
                                      </p:cBhvr>
                                      <p:to>
                                        <p:strVal val="visible"/>
                                      </p:to>
                                    </p:set>
                                    <p:anim calcmode="lin" valueType="num">
                                      <p:cBhvr additive="base">
                                        <p:cTn id="39" dur="500" fill="hold"/>
                                        <p:tgtEl>
                                          <p:spTgt spid="104">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04">
                                            <p:txEl>
                                              <p:pRg st="2" end="2"/>
                                            </p:txEl>
                                          </p:spTgt>
                                        </p:tgtEl>
                                        <p:attrNameLst>
                                          <p:attrName>style.visibility</p:attrName>
                                        </p:attrNameLst>
                                      </p:cBhvr>
                                      <p:to>
                                        <p:strVal val="visible"/>
                                      </p:to>
                                    </p:set>
                                    <p:anim calcmode="lin" valueType="num">
                                      <p:cBhvr additive="base">
                                        <p:cTn id="45" dur="500" fill="hold"/>
                                        <p:tgtEl>
                                          <p:spTgt spid="104">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0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104">
                                            <p:txEl>
                                              <p:pRg st="3" end="3"/>
                                            </p:txEl>
                                          </p:spTgt>
                                        </p:tgtEl>
                                        <p:attrNameLst>
                                          <p:attrName>style.visibility</p:attrName>
                                        </p:attrNameLst>
                                      </p:cBhvr>
                                      <p:to>
                                        <p:strVal val="visible"/>
                                      </p:to>
                                    </p:set>
                                    <p:anim calcmode="lin" valueType="num">
                                      <p:cBhvr additive="base">
                                        <p:cTn id="51" dur="500" fill="hold"/>
                                        <p:tgtEl>
                                          <p:spTgt spid="104">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0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additive="base">
                                        <p:cTn id="57" dur="500" fill="hold"/>
                                        <p:tgtEl>
                                          <p:spTgt spid="2"/>
                                        </p:tgtEl>
                                        <p:attrNameLst>
                                          <p:attrName>ppt_x</p:attrName>
                                        </p:attrNameLst>
                                      </p:cBhvr>
                                      <p:tavLst>
                                        <p:tav tm="0">
                                          <p:val>
                                            <p:strVal val="0-#ppt_w/2"/>
                                          </p:val>
                                        </p:tav>
                                        <p:tav tm="100000">
                                          <p:val>
                                            <p:strVal val="#ppt_x"/>
                                          </p:val>
                                        </p:tav>
                                      </p:tavLst>
                                    </p:anim>
                                    <p:anim calcmode="lin" valueType="num">
                                      <p:cBhvr additive="base">
                                        <p:cTn id="58" dur="500" fill="hold"/>
                                        <p:tgtEl>
                                          <p:spTgt spid="2"/>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112"/>
                                        </p:tgtEl>
                                        <p:attrNameLst>
                                          <p:attrName>style.visibility</p:attrName>
                                        </p:attrNameLst>
                                      </p:cBhvr>
                                      <p:to>
                                        <p:strVal val="visible"/>
                                      </p:to>
                                    </p:set>
                                    <p:anim calcmode="lin" valueType="num">
                                      <p:cBhvr additive="base">
                                        <p:cTn id="63" dur="500" fill="hold"/>
                                        <p:tgtEl>
                                          <p:spTgt spid="112"/>
                                        </p:tgtEl>
                                        <p:attrNameLst>
                                          <p:attrName>ppt_x</p:attrName>
                                        </p:attrNameLst>
                                      </p:cBhvr>
                                      <p:tavLst>
                                        <p:tav tm="0">
                                          <p:val>
                                            <p:strVal val="0-#ppt_w/2"/>
                                          </p:val>
                                        </p:tav>
                                        <p:tav tm="100000">
                                          <p:val>
                                            <p:strVal val="#ppt_x"/>
                                          </p:val>
                                        </p:tav>
                                      </p:tavLst>
                                    </p:anim>
                                    <p:anim calcmode="lin" valueType="num">
                                      <p:cBhvr additive="base">
                                        <p:cTn id="64" dur="500" fill="hold"/>
                                        <p:tgtEl>
                                          <p:spTgt spid="112"/>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119"/>
                                        </p:tgtEl>
                                        <p:attrNameLst>
                                          <p:attrName>style.visibility</p:attrName>
                                        </p:attrNameLst>
                                      </p:cBhvr>
                                      <p:to>
                                        <p:strVal val="visible"/>
                                      </p:to>
                                    </p:set>
                                    <p:anim calcmode="lin" valueType="num">
                                      <p:cBhvr additive="base">
                                        <p:cTn id="67" dur="500" fill="hold"/>
                                        <p:tgtEl>
                                          <p:spTgt spid="119"/>
                                        </p:tgtEl>
                                        <p:attrNameLst>
                                          <p:attrName>ppt_x</p:attrName>
                                        </p:attrNameLst>
                                      </p:cBhvr>
                                      <p:tavLst>
                                        <p:tav tm="0">
                                          <p:val>
                                            <p:strVal val="0-#ppt_w/2"/>
                                          </p:val>
                                        </p:tav>
                                        <p:tav tm="100000">
                                          <p:val>
                                            <p:strVal val="#ppt_x"/>
                                          </p:val>
                                        </p:tav>
                                      </p:tavLst>
                                    </p:anim>
                                    <p:anim calcmode="lin" valueType="num">
                                      <p:cBhvr additive="base">
                                        <p:cTn id="68" dur="500" fill="hold"/>
                                        <p:tgtEl>
                                          <p:spTgt spid="119"/>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16"/>
                                        </p:tgtEl>
                                        <p:attrNameLst>
                                          <p:attrName>style.visibility</p:attrName>
                                        </p:attrNameLst>
                                      </p:cBhvr>
                                      <p:to>
                                        <p:strVal val="visible"/>
                                      </p:to>
                                    </p:set>
                                    <p:anim calcmode="lin" valueType="num">
                                      <p:cBhvr additive="base">
                                        <p:cTn id="73" dur="500" fill="hold"/>
                                        <p:tgtEl>
                                          <p:spTgt spid="116"/>
                                        </p:tgtEl>
                                        <p:attrNameLst>
                                          <p:attrName>ppt_x</p:attrName>
                                        </p:attrNameLst>
                                      </p:cBhvr>
                                      <p:tavLst>
                                        <p:tav tm="0">
                                          <p:val>
                                            <p:strVal val="0-#ppt_w/2"/>
                                          </p:val>
                                        </p:tav>
                                        <p:tav tm="100000">
                                          <p:val>
                                            <p:strVal val="#ppt_x"/>
                                          </p:val>
                                        </p:tav>
                                      </p:tavLst>
                                    </p:anim>
                                    <p:anim calcmode="lin" valueType="num">
                                      <p:cBhvr additive="base">
                                        <p:cTn id="74" dur="500" fill="hold"/>
                                        <p:tgtEl>
                                          <p:spTgt spid="11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6"/>
                                        </p:tgtEl>
                                        <p:attrNameLst>
                                          <p:attrName>style.visibility</p:attrName>
                                        </p:attrNameLst>
                                      </p:cBhvr>
                                      <p:to>
                                        <p:strVal val="hidden"/>
                                      </p:to>
                                    </p:set>
                                  </p:sub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additive="base">
                                        <p:cTn id="79" dur="500" fill="hold"/>
                                        <p:tgtEl>
                                          <p:spTgt spid="107"/>
                                        </p:tgtEl>
                                        <p:attrNameLst>
                                          <p:attrName>ppt_x</p:attrName>
                                        </p:attrNameLst>
                                      </p:cBhvr>
                                      <p:tavLst>
                                        <p:tav tm="0">
                                          <p:val>
                                            <p:strVal val="0-#ppt_w/2"/>
                                          </p:val>
                                        </p:tav>
                                        <p:tav tm="100000">
                                          <p:val>
                                            <p:strVal val="#ppt_x"/>
                                          </p:val>
                                        </p:tav>
                                      </p:tavLst>
                                    </p:anim>
                                    <p:anim calcmode="lin" valueType="num">
                                      <p:cBhvr additive="base">
                                        <p:cTn id="80" dur="500" fill="hold"/>
                                        <p:tgtEl>
                                          <p:spTgt spid="107"/>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109"/>
                                        </p:tgtEl>
                                        <p:attrNameLst>
                                          <p:attrName>style.visibility</p:attrName>
                                        </p:attrNameLst>
                                      </p:cBhvr>
                                      <p:to>
                                        <p:strVal val="visible"/>
                                      </p:to>
                                    </p:set>
                                    <p:anim calcmode="lin" valueType="num">
                                      <p:cBhvr additive="base">
                                        <p:cTn id="83" dur="500" fill="hold"/>
                                        <p:tgtEl>
                                          <p:spTgt spid="109"/>
                                        </p:tgtEl>
                                        <p:attrNameLst>
                                          <p:attrName>ppt_x</p:attrName>
                                        </p:attrNameLst>
                                      </p:cBhvr>
                                      <p:tavLst>
                                        <p:tav tm="0">
                                          <p:val>
                                            <p:strVal val="0-#ppt_w/2"/>
                                          </p:val>
                                        </p:tav>
                                        <p:tav tm="100000">
                                          <p:val>
                                            <p:strVal val="#ppt_x"/>
                                          </p:val>
                                        </p:tav>
                                      </p:tavLst>
                                    </p:anim>
                                    <p:anim calcmode="lin" valueType="num">
                                      <p:cBhvr additive="base">
                                        <p:cTn id="84" dur="500" fill="hold"/>
                                        <p:tgtEl>
                                          <p:spTgt spid="109"/>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117"/>
                                        </p:tgtEl>
                                        <p:attrNameLst>
                                          <p:attrName>style.visibility</p:attrName>
                                        </p:attrNameLst>
                                      </p:cBhvr>
                                      <p:to>
                                        <p:strVal val="visible"/>
                                      </p:to>
                                    </p:set>
                                    <p:anim calcmode="lin" valueType="num">
                                      <p:cBhvr additive="base">
                                        <p:cTn id="89" dur="500" fill="hold"/>
                                        <p:tgtEl>
                                          <p:spTgt spid="117"/>
                                        </p:tgtEl>
                                        <p:attrNameLst>
                                          <p:attrName>ppt_x</p:attrName>
                                        </p:attrNameLst>
                                      </p:cBhvr>
                                      <p:tavLst>
                                        <p:tav tm="0">
                                          <p:val>
                                            <p:strVal val="0-#ppt_w/2"/>
                                          </p:val>
                                        </p:tav>
                                        <p:tav tm="100000">
                                          <p:val>
                                            <p:strVal val="#ppt_x"/>
                                          </p:val>
                                        </p:tav>
                                      </p:tavLst>
                                    </p:anim>
                                    <p:anim calcmode="lin" valueType="num">
                                      <p:cBhvr additive="base">
                                        <p:cTn id="90" dur="500" fill="hold"/>
                                        <p:tgtEl>
                                          <p:spTgt spid="11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7"/>
                                        </p:tgtEl>
                                        <p:attrNameLst>
                                          <p:attrName>style.visibility</p:attrName>
                                        </p:attrNameLst>
                                      </p:cBhvr>
                                      <p:to>
                                        <p:strVal val="hidden"/>
                                      </p:to>
                                    </p:set>
                                  </p:subTnLst>
                                </p:cTn>
                              </p:par>
                            </p:childTnLst>
                          </p:cTn>
                        </p:par>
                      </p:childTnLst>
                    </p:cTn>
                  </p:par>
                  <p:par>
                    <p:cTn id="91" fill="hold">
                      <p:stCondLst>
                        <p:cond delay="indefinite"/>
                      </p:stCondLst>
                      <p:childTnLst>
                        <p:par>
                          <p:cTn id="92" fill="hold">
                            <p:stCondLst>
                              <p:cond delay="0"/>
                            </p:stCondLst>
                            <p:childTnLst>
                              <p:par>
                                <p:cTn id="93" presetID="2" presetClass="entr" presetSubtype="8" fill="hold" grpId="0" nodeType="clickEffect">
                                  <p:stCondLst>
                                    <p:cond delay="0"/>
                                  </p:stCondLst>
                                  <p:childTnLst>
                                    <p:set>
                                      <p:cBhvr>
                                        <p:cTn id="94" dur="1" fill="hold">
                                          <p:stCondLst>
                                            <p:cond delay="0"/>
                                          </p:stCondLst>
                                        </p:cTn>
                                        <p:tgtEl>
                                          <p:spTgt spid="111"/>
                                        </p:tgtEl>
                                        <p:attrNameLst>
                                          <p:attrName>style.visibility</p:attrName>
                                        </p:attrNameLst>
                                      </p:cBhvr>
                                      <p:to>
                                        <p:strVal val="visible"/>
                                      </p:to>
                                    </p:set>
                                    <p:anim calcmode="lin" valueType="num">
                                      <p:cBhvr additive="base">
                                        <p:cTn id="95" dur="500" fill="hold"/>
                                        <p:tgtEl>
                                          <p:spTgt spid="111"/>
                                        </p:tgtEl>
                                        <p:attrNameLst>
                                          <p:attrName>ppt_x</p:attrName>
                                        </p:attrNameLst>
                                      </p:cBhvr>
                                      <p:tavLst>
                                        <p:tav tm="0">
                                          <p:val>
                                            <p:strVal val="0-#ppt_w/2"/>
                                          </p:val>
                                        </p:tav>
                                        <p:tav tm="100000">
                                          <p:val>
                                            <p:strVal val="#ppt_x"/>
                                          </p:val>
                                        </p:tav>
                                      </p:tavLst>
                                    </p:anim>
                                    <p:anim calcmode="lin" valueType="num">
                                      <p:cBhvr additive="base">
                                        <p:cTn id="96" dur="500" fill="hold"/>
                                        <p:tgtEl>
                                          <p:spTgt spid="111"/>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0"/>
                                  </p:stCondLst>
                                  <p:childTnLst>
                                    <p:set>
                                      <p:cBhvr>
                                        <p:cTn id="98" dur="1" fill="hold">
                                          <p:stCondLst>
                                            <p:cond delay="0"/>
                                          </p:stCondLst>
                                        </p:cTn>
                                        <p:tgtEl>
                                          <p:spTgt spid="108"/>
                                        </p:tgtEl>
                                        <p:attrNameLst>
                                          <p:attrName>style.visibility</p:attrName>
                                        </p:attrNameLst>
                                      </p:cBhvr>
                                      <p:to>
                                        <p:strVal val="visible"/>
                                      </p:to>
                                    </p:set>
                                    <p:anim calcmode="lin" valueType="num">
                                      <p:cBhvr additive="base">
                                        <p:cTn id="99" dur="500" fill="hold"/>
                                        <p:tgtEl>
                                          <p:spTgt spid="108"/>
                                        </p:tgtEl>
                                        <p:attrNameLst>
                                          <p:attrName>ppt_x</p:attrName>
                                        </p:attrNameLst>
                                      </p:cBhvr>
                                      <p:tavLst>
                                        <p:tav tm="0">
                                          <p:val>
                                            <p:strVal val="0-#ppt_w/2"/>
                                          </p:val>
                                        </p:tav>
                                        <p:tav tm="100000">
                                          <p:val>
                                            <p:strVal val="#ppt_x"/>
                                          </p:val>
                                        </p:tav>
                                      </p:tavLst>
                                    </p:anim>
                                    <p:anim calcmode="lin" valueType="num">
                                      <p:cBhvr additive="base">
                                        <p:cTn id="100" dur="500" fill="hold"/>
                                        <p:tgtEl>
                                          <p:spTgt spid="108"/>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105"/>
                                        </p:tgtEl>
                                        <p:attrNameLst>
                                          <p:attrName>style.visibility</p:attrName>
                                        </p:attrNameLst>
                                      </p:cBhvr>
                                      <p:to>
                                        <p:strVal val="visible"/>
                                      </p:to>
                                    </p:set>
                                    <p:anim calcmode="lin" valueType="num">
                                      <p:cBhvr additive="base">
                                        <p:cTn id="103" dur="500" fill="hold"/>
                                        <p:tgtEl>
                                          <p:spTgt spid="105"/>
                                        </p:tgtEl>
                                        <p:attrNameLst>
                                          <p:attrName>ppt_x</p:attrName>
                                        </p:attrNameLst>
                                      </p:cBhvr>
                                      <p:tavLst>
                                        <p:tav tm="0">
                                          <p:val>
                                            <p:strVal val="0-#ppt_w/2"/>
                                          </p:val>
                                        </p:tav>
                                        <p:tav tm="100000">
                                          <p:val>
                                            <p:strVal val="#ppt_x"/>
                                          </p:val>
                                        </p:tav>
                                      </p:tavLst>
                                    </p:anim>
                                    <p:anim calcmode="lin" valueType="num">
                                      <p:cBhvr additive="base">
                                        <p:cTn id="104" dur="500" fill="hold"/>
                                        <p:tgtEl>
                                          <p:spTgt spid="105"/>
                                        </p:tgtEl>
                                        <p:attrNameLst>
                                          <p:attrName>ppt_y</p:attrName>
                                        </p:attrNameLst>
                                      </p:cBhvr>
                                      <p:tavLst>
                                        <p:tav tm="0">
                                          <p:val>
                                            <p:strVal val="#ppt_y"/>
                                          </p:val>
                                        </p:tav>
                                        <p:tav tm="100000">
                                          <p:val>
                                            <p:strVal val="#ppt_y"/>
                                          </p:val>
                                        </p:tav>
                                      </p:tavLst>
                                    </p:anim>
                                  </p:childTnLst>
                                </p:cTn>
                              </p:par>
                              <p:par>
                                <p:cTn id="105" presetID="42" presetClass="path" presetSubtype="0" accel="50000" decel="50000" fill="hold" grpId="0" nodeType="withEffect">
                                  <p:stCondLst>
                                    <p:cond delay="0"/>
                                  </p:stCondLst>
                                  <p:childTnLst>
                                    <p:animMotion origin="layout" path="M 3.33333E-6 -8.14061E-7 L -0.06667 -8.14061E-7 " pathEditMode="relative" rAng="0" ptsTypes="AA">
                                      <p:cBhvr>
                                        <p:cTn id="106" dur="2000" fill="hold"/>
                                        <p:tgtEl>
                                          <p:spTgt spid="1322006"/>
                                        </p:tgtEl>
                                        <p:attrNameLst>
                                          <p:attrName>ppt_x</p:attrName>
                                          <p:attrName>ppt_y</p:attrName>
                                        </p:attrNameLst>
                                      </p:cBhvr>
                                      <p:rCtr x="-3333" y="0"/>
                                    </p:animMotion>
                                  </p:childTnLst>
                                </p:cTn>
                              </p:par>
                              <p:par>
                                <p:cTn id="107" presetID="42" presetClass="path" presetSubtype="0" accel="50000" decel="50000" fill="hold" grpId="0" nodeType="withEffect">
                                  <p:stCondLst>
                                    <p:cond delay="0"/>
                                  </p:stCondLst>
                                  <p:childTnLst>
                                    <p:animMotion origin="layout" path="M 3.33333E-6 -8.14061E-7 L -0.06667 -8.14061E-7 " pathEditMode="relative" rAng="0" ptsTypes="AA">
                                      <p:cBhvr>
                                        <p:cTn id="108" dur="2000" fill="hold"/>
                                        <p:tgtEl>
                                          <p:spTgt spid="122"/>
                                        </p:tgtEl>
                                        <p:attrNameLst>
                                          <p:attrName>ppt_x</p:attrName>
                                          <p:attrName>ppt_y</p:attrName>
                                        </p:attrNameLst>
                                      </p:cBhvr>
                                      <p:rCtr x="-3333" y="0"/>
                                    </p:animMotion>
                                  </p:childTnLst>
                                </p:cTn>
                              </p:par>
                              <p:par>
                                <p:cTn id="109" presetID="42" presetClass="path" presetSubtype="0" accel="50000" decel="50000" fill="hold" grpId="0" nodeType="withEffect">
                                  <p:stCondLst>
                                    <p:cond delay="0"/>
                                  </p:stCondLst>
                                  <p:childTnLst>
                                    <p:animMotion origin="layout" path="M 3.33333E-6 -8.14061E-7 L -0.06667 -8.14061E-7 " pathEditMode="relative" rAng="0" ptsTypes="AA">
                                      <p:cBhvr>
                                        <p:cTn id="110" dur="2000" fill="hold"/>
                                        <p:tgtEl>
                                          <p:spTgt spid="123"/>
                                        </p:tgtEl>
                                        <p:attrNameLst>
                                          <p:attrName>ppt_x</p:attrName>
                                          <p:attrName>ppt_y</p:attrName>
                                        </p:attrNameLst>
                                      </p:cBhvr>
                                      <p:rCtr x="-3333" y="0"/>
                                    </p:animMotion>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118"/>
                                        </p:tgtEl>
                                        <p:attrNameLst>
                                          <p:attrName>style.visibility</p:attrName>
                                        </p:attrNameLst>
                                      </p:cBhvr>
                                      <p:to>
                                        <p:strVal val="visible"/>
                                      </p:to>
                                    </p:set>
                                    <p:anim calcmode="lin" valueType="num">
                                      <p:cBhvr additive="base">
                                        <p:cTn id="115" dur="500" fill="hold"/>
                                        <p:tgtEl>
                                          <p:spTgt spid="118"/>
                                        </p:tgtEl>
                                        <p:attrNameLst>
                                          <p:attrName>ppt_x</p:attrName>
                                        </p:attrNameLst>
                                      </p:cBhvr>
                                      <p:tavLst>
                                        <p:tav tm="0">
                                          <p:val>
                                            <p:strVal val="0-#ppt_w/2"/>
                                          </p:val>
                                        </p:tav>
                                        <p:tav tm="100000">
                                          <p:val>
                                            <p:strVal val="#ppt_x"/>
                                          </p:val>
                                        </p:tav>
                                      </p:tavLst>
                                    </p:anim>
                                    <p:anim calcmode="lin" valueType="num">
                                      <p:cBhvr additive="base">
                                        <p:cTn id="116" dur="500" fill="hold"/>
                                        <p:tgtEl>
                                          <p:spTgt spid="118"/>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8"/>
                                        </p:tgtEl>
                                        <p:attrNameLst>
                                          <p:attrName>style.visibility</p:attrName>
                                        </p:attrNameLst>
                                      </p:cBhvr>
                                      <p:to>
                                        <p:strVal val="hidden"/>
                                      </p:to>
                                    </p:set>
                                  </p:subTnLst>
                                </p:cTn>
                              </p:par>
                            </p:childTnLst>
                          </p:cTn>
                        </p:par>
                      </p:childTnLst>
                    </p:cTn>
                  </p:par>
                  <p:par>
                    <p:cTn id="117" fill="hold">
                      <p:stCondLst>
                        <p:cond delay="indefinite"/>
                      </p:stCondLst>
                      <p:childTnLst>
                        <p:par>
                          <p:cTn id="118" fill="hold">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106"/>
                                        </p:tgtEl>
                                        <p:attrNameLst>
                                          <p:attrName>style.visibility</p:attrName>
                                        </p:attrNameLst>
                                      </p:cBhvr>
                                      <p:to>
                                        <p:strVal val="visible"/>
                                      </p:to>
                                    </p:set>
                                    <p:anim calcmode="lin" valueType="num">
                                      <p:cBhvr additive="base">
                                        <p:cTn id="121" dur="500" fill="hold"/>
                                        <p:tgtEl>
                                          <p:spTgt spid="106"/>
                                        </p:tgtEl>
                                        <p:attrNameLst>
                                          <p:attrName>ppt_x</p:attrName>
                                        </p:attrNameLst>
                                      </p:cBhvr>
                                      <p:tavLst>
                                        <p:tav tm="0">
                                          <p:val>
                                            <p:strVal val="0-#ppt_w/2"/>
                                          </p:val>
                                        </p:tav>
                                        <p:tav tm="100000">
                                          <p:val>
                                            <p:strVal val="#ppt_x"/>
                                          </p:val>
                                        </p:tav>
                                      </p:tavLst>
                                    </p:anim>
                                    <p:anim calcmode="lin" valueType="num">
                                      <p:cBhvr additive="base">
                                        <p:cTn id="122" dur="500" fill="hold"/>
                                        <p:tgtEl>
                                          <p:spTgt spid="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006" grpId="0" animBg="1"/>
      <p:bldP spid="102" grpId="0"/>
      <p:bldP spid="105" grpId="0"/>
      <p:bldP spid="106" grpId="0"/>
      <p:bldP spid="107" grpId="0"/>
      <p:bldP spid="108" grpId="0"/>
      <p:bldP spid="109" grpId="0"/>
      <p:bldP spid="111" grpId="0"/>
      <p:bldP spid="112" grpId="0"/>
      <p:bldP spid="114" grpId="0"/>
      <p:bldP spid="2" grpId="0" animBg="1"/>
      <p:bldP spid="116" grpId="0" animBg="1"/>
      <p:bldP spid="117" grpId="0" animBg="1"/>
      <p:bldP spid="118" grpId="0" animBg="1"/>
      <p:bldP spid="119" grpId="0"/>
      <p:bldP spid="122" grpId="0" animBg="1"/>
      <p:bldP spid="123"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3157716"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a:t>Adding Example</a:t>
            </a:r>
            <a:endParaRPr lang="en-CA" altLang="en-US" kern="0" dirty="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sp>
        <p:nvSpPr>
          <p:cNvPr id="100" name="Text Box 70"/>
          <p:cNvSpPr txBox="1">
            <a:spLocks noChangeArrowheads="1"/>
          </p:cNvSpPr>
          <p:nvPr/>
        </p:nvSpPr>
        <p:spPr bwMode="auto">
          <a:xfrm>
            <a:off x="457200" y="3581400"/>
            <a:ext cx="8686800" cy="830997"/>
          </a:xfrm>
          <a:prstGeom prst="rect">
            <a:avLst/>
          </a:prstGeom>
          <a:noFill/>
          <a:ln w="38100" cap="sq">
            <a:noFill/>
            <a:miter lim="800000"/>
            <a:headEnd/>
            <a:tailEnd/>
          </a:ln>
          <a:effectLst/>
        </p:spPr>
        <p:txBody>
          <a:bodyPr lIns="274320" rIns="274320">
            <a:spAutoFit/>
          </a:bodyPr>
          <a:lstStyle/>
          <a:p>
            <a:pPr eaLnBrk="0" hangingPunct="0">
              <a:defRPr/>
            </a:pPr>
            <a:r>
              <a:rPr lang="el-GR" sz="2400" dirty="0">
                <a:solidFill>
                  <a:srgbClr val="FFC000"/>
                </a:solidFill>
                <a:cs typeface="Times New Roman" pitchFamily="18" charset="0"/>
              </a:rPr>
              <a:t>δ</a:t>
            </a:r>
            <a:r>
              <a:rPr lang="en-US" sz="2400" dirty="0">
                <a:solidFill>
                  <a:srgbClr val="FFC000"/>
                </a:solidFill>
                <a:cs typeface="Times New Roman" pitchFamily="18" charset="0"/>
              </a:rPr>
              <a:t>(q,c</a:t>
            </a:r>
            <a:r>
              <a:rPr lang="en-US" sz="2400" baseline="-25000" dirty="0">
                <a:solidFill>
                  <a:srgbClr val="FFC000"/>
                </a:solidFill>
                <a:cs typeface="Times New Roman" pitchFamily="18" charset="0"/>
              </a:rPr>
              <a:t>1</a:t>
            </a:r>
            <a:r>
              <a:rPr lang="en-US" sz="2400" dirty="0">
                <a:solidFill>
                  <a:srgbClr val="FFC000"/>
                </a:solidFill>
                <a:cs typeface="Times New Roman" pitchFamily="18" charset="0"/>
              </a:rPr>
              <a:t>,c</a:t>
            </a:r>
            <a:r>
              <a:rPr lang="en-US" sz="2400" baseline="-25000" dirty="0">
                <a:solidFill>
                  <a:srgbClr val="FFC000"/>
                </a:solidFill>
                <a:cs typeface="Times New Roman" pitchFamily="18" charset="0"/>
              </a:rPr>
              <a:t>2</a:t>
            </a:r>
            <a:r>
              <a:rPr lang="en-US" sz="2400" dirty="0">
                <a:solidFill>
                  <a:srgbClr val="FFC000"/>
                </a:solidFill>
                <a:cs typeface="Times New Roman" pitchFamily="18" charset="0"/>
              </a:rPr>
              <a:t>,c</a:t>
            </a:r>
            <a:r>
              <a:rPr lang="en-US" sz="2400" baseline="-25000" dirty="0">
                <a:solidFill>
                  <a:srgbClr val="FFC000"/>
                </a:solidFill>
                <a:cs typeface="Times New Roman" pitchFamily="18" charset="0"/>
              </a:rPr>
              <a:t>3</a:t>
            </a:r>
            <a:r>
              <a:rPr lang="en-US" sz="2400" dirty="0">
                <a:solidFill>
                  <a:srgbClr val="FFC000"/>
                </a:solidFill>
                <a:cs typeface="Times New Roman" pitchFamily="18" charset="0"/>
              </a:rPr>
              <a:t>) = </a:t>
            </a:r>
            <a:r>
              <a:rPr lang="en-US" sz="2400" dirty="0">
                <a:solidFill>
                  <a:srgbClr val="FFC000"/>
                </a:solidFill>
                <a:cs typeface="+mn-cs"/>
              </a:rPr>
              <a:t>&lt;q’,  c’</a:t>
            </a:r>
            <a:r>
              <a:rPr lang="en-US" sz="2400" baseline="-25000" dirty="0">
                <a:solidFill>
                  <a:srgbClr val="FFC000"/>
                </a:solidFill>
                <a:cs typeface="+mn-cs"/>
              </a:rPr>
              <a:t>1</a:t>
            </a:r>
            <a:r>
              <a:rPr lang="en-US" sz="2400" dirty="0">
                <a:solidFill>
                  <a:srgbClr val="FFC000"/>
                </a:solidFill>
                <a:cs typeface="+mn-cs"/>
              </a:rPr>
              <a:t>,direc</a:t>
            </a:r>
            <a:r>
              <a:rPr lang="en-US" sz="2400" baseline="-25000" dirty="0">
                <a:solidFill>
                  <a:srgbClr val="FFC000"/>
                </a:solidFill>
                <a:cs typeface="+mn-cs"/>
              </a:rPr>
              <a:t>1</a:t>
            </a:r>
            <a:r>
              <a:rPr lang="en-US" sz="2400" dirty="0">
                <a:solidFill>
                  <a:srgbClr val="FFC000"/>
                </a:solidFill>
                <a:cs typeface="+mn-cs"/>
              </a:rPr>
              <a:t>,  c’</a:t>
            </a:r>
            <a:r>
              <a:rPr lang="en-US" sz="2400" baseline="-25000" dirty="0">
                <a:solidFill>
                  <a:srgbClr val="FFC000"/>
                </a:solidFill>
                <a:cs typeface="+mn-cs"/>
              </a:rPr>
              <a:t>2</a:t>
            </a:r>
            <a:r>
              <a:rPr lang="en-US" sz="2400" dirty="0">
                <a:solidFill>
                  <a:srgbClr val="FFC000"/>
                </a:solidFill>
                <a:cs typeface="+mn-cs"/>
              </a:rPr>
              <a:t>,direc</a:t>
            </a:r>
            <a:r>
              <a:rPr lang="en-US" sz="2400" baseline="-25000" dirty="0">
                <a:solidFill>
                  <a:srgbClr val="FFC000"/>
                </a:solidFill>
                <a:cs typeface="+mn-cs"/>
              </a:rPr>
              <a:t>2</a:t>
            </a:r>
            <a:r>
              <a:rPr lang="en-US" sz="2400" dirty="0">
                <a:solidFill>
                  <a:srgbClr val="FFC000"/>
                </a:solidFill>
                <a:cs typeface="Times New Roman" pitchFamily="18" charset="0"/>
              </a:rPr>
              <a:t>,  c’</a:t>
            </a:r>
            <a:r>
              <a:rPr lang="en-US" sz="2400" baseline="-25000" dirty="0">
                <a:solidFill>
                  <a:srgbClr val="FFC000"/>
                </a:solidFill>
                <a:cs typeface="Times New Roman" pitchFamily="18" charset="0"/>
              </a:rPr>
              <a:t>3</a:t>
            </a:r>
            <a:r>
              <a:rPr lang="en-US" sz="2400" dirty="0">
                <a:solidFill>
                  <a:srgbClr val="FFC000"/>
                </a:solidFill>
              </a:rPr>
              <a:t>,direc</a:t>
            </a:r>
            <a:r>
              <a:rPr lang="en-US" sz="2400" baseline="-25000" dirty="0">
                <a:solidFill>
                  <a:srgbClr val="FFC000"/>
                </a:solidFill>
              </a:rPr>
              <a:t>3  </a:t>
            </a:r>
            <a:r>
              <a:rPr lang="en-US" sz="2400" dirty="0">
                <a:solidFill>
                  <a:srgbClr val="FFC000"/>
                </a:solidFill>
                <a:cs typeface="+mn-cs"/>
              </a:rPr>
              <a:t>&gt; </a:t>
            </a:r>
          </a:p>
          <a:p>
            <a:pPr eaLnBrk="0" hangingPunct="0">
              <a:defRPr/>
            </a:pPr>
            <a:r>
              <a:rPr lang="el-GR" sz="2400" dirty="0">
                <a:solidFill>
                  <a:srgbClr val="FFC000"/>
                </a:solidFill>
                <a:cs typeface="Times New Roman" pitchFamily="18" charset="0"/>
              </a:rPr>
              <a:t>δ</a:t>
            </a:r>
            <a:r>
              <a:rPr lang="en-US" sz="2400" dirty="0">
                <a:solidFill>
                  <a:srgbClr val="FFC000"/>
                </a:solidFill>
                <a:cs typeface="Times New Roman" pitchFamily="18" charset="0"/>
              </a:rPr>
              <a:t>(</a:t>
            </a:r>
            <a:r>
              <a:rPr lang="en-US" sz="2400" dirty="0">
                <a:solidFill>
                  <a:srgbClr val="FFC000"/>
                </a:solidFill>
              </a:rPr>
              <a:t>q</a:t>
            </a:r>
            <a:r>
              <a:rPr lang="en-US" sz="2400" baseline="-25000" dirty="0">
                <a:solidFill>
                  <a:srgbClr val="FFC000"/>
                </a:solidFill>
              </a:rPr>
              <a:t>&lt;line=0,carrie=0&gt;</a:t>
            </a:r>
            <a:r>
              <a:rPr lang="en-US" sz="2400" dirty="0">
                <a:solidFill>
                  <a:srgbClr val="FFC000"/>
                </a:solidFill>
              </a:rPr>
              <a:t> </a:t>
            </a:r>
            <a:r>
              <a:rPr lang="en-US" sz="2400" dirty="0">
                <a:solidFill>
                  <a:srgbClr val="FFC000"/>
                </a:solidFill>
                <a:cs typeface="Times New Roman" pitchFamily="18" charset="0"/>
              </a:rPr>
              <a:t>, 9, 8, blank)   </a:t>
            </a:r>
            <a:r>
              <a:rPr lang="en-US" sz="2400" dirty="0">
                <a:solidFill>
                  <a:srgbClr val="FFC000"/>
                </a:solidFill>
              </a:rPr>
              <a:t> </a:t>
            </a:r>
          </a:p>
        </p:txBody>
      </p:sp>
      <p:sp>
        <p:nvSpPr>
          <p:cNvPr id="101" name="Rectangle 26"/>
          <p:cNvSpPr>
            <a:spLocks noChangeArrowheads="1"/>
          </p:cNvSpPr>
          <p:nvPr/>
        </p:nvSpPr>
        <p:spPr bwMode="auto">
          <a:xfrm>
            <a:off x="304800" y="129540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carry = 0</a:t>
            </a:r>
          </a:p>
        </p:txBody>
      </p:sp>
      <p:sp>
        <p:nvSpPr>
          <p:cNvPr id="102" name="Text Box 70"/>
          <p:cNvSpPr txBox="1">
            <a:spLocks noChangeArrowheads="1"/>
          </p:cNvSpPr>
          <p:nvPr/>
        </p:nvSpPr>
        <p:spPr bwMode="auto">
          <a:xfrm>
            <a:off x="990600" y="4356652"/>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rPr>
              <a:t>= &lt;</a:t>
            </a:r>
          </a:p>
        </p:txBody>
      </p:sp>
      <p:pic>
        <p:nvPicPr>
          <p:cNvPr id="103"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4124" t="41559" r="14576" b="22818"/>
          <a:stretch/>
        </p:blipFill>
        <p:spPr bwMode="auto">
          <a:xfrm>
            <a:off x="756634" y="4951301"/>
            <a:ext cx="6648718" cy="17497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4" name="Rectangle 26"/>
          <p:cNvSpPr>
            <a:spLocks noChangeArrowheads="1"/>
          </p:cNvSpPr>
          <p:nvPr/>
        </p:nvSpPr>
        <p:spPr bwMode="auto">
          <a:xfrm>
            <a:off x="4927242" y="5105400"/>
            <a:ext cx="2051334" cy="120032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x</a:t>
            </a:r>
            <a:r>
              <a:rPr lang="en-US" sz="1800" baseline="-25000" dirty="0">
                <a:solidFill>
                  <a:schemeClr val="bg2"/>
                </a:solidFill>
                <a:effectLst>
                  <a:outerShdw blurRad="38100" dist="38100" dir="2700000" algn="tl">
                    <a:srgbClr val="FFFFFF"/>
                  </a:outerShdw>
                </a:effectLst>
                <a:cs typeface="+mn-cs"/>
              </a:rPr>
              <a:t>i </a:t>
            </a:r>
            <a:r>
              <a:rPr lang="en-US" sz="1800" dirty="0">
                <a:solidFill>
                  <a:schemeClr val="bg2"/>
                </a:solidFill>
                <a:effectLst>
                  <a:outerShdw blurRad="38100" dist="38100" dir="2700000" algn="tl">
                    <a:srgbClr val="FFFFFF"/>
                  </a:outerShdw>
                </a:effectLst>
                <a:cs typeface="+mn-cs"/>
              </a:rPr>
              <a:t>= 9, </a:t>
            </a:r>
            <a:r>
              <a:rPr lang="en-US" sz="1800" dirty="0" err="1">
                <a:solidFill>
                  <a:schemeClr val="bg2"/>
                </a:solidFill>
                <a:effectLst>
                  <a:outerShdw blurRad="38100" dist="38100" dir="2700000" algn="tl">
                    <a:srgbClr val="FFFFFF"/>
                  </a:outerShdw>
                </a:effectLst>
              </a:rPr>
              <a:t>y</a:t>
            </a:r>
            <a:r>
              <a:rPr lang="en-US" sz="1800" baseline="-25000" dirty="0" err="1">
                <a:solidFill>
                  <a:schemeClr val="bg2"/>
                </a:solidFill>
                <a:effectLst>
                  <a:outerShdw blurRad="38100" dist="38100" dir="2700000" algn="tl">
                    <a:srgbClr val="FFFFFF"/>
                  </a:outerShdw>
                </a:effectLst>
              </a:rPr>
              <a:t>i</a:t>
            </a:r>
            <a:r>
              <a:rPr lang="en-US" sz="1800" baseline="-25000" dirty="0">
                <a:solidFill>
                  <a:schemeClr val="bg2"/>
                </a:solidFill>
                <a:effectLst>
                  <a:outerShdw blurRad="38100" dist="38100" dir="2700000" algn="tl">
                    <a:srgbClr val="FFFFFF"/>
                  </a:outerShdw>
                </a:effectLst>
              </a:rPr>
              <a:t> </a:t>
            </a:r>
            <a:r>
              <a:rPr lang="en-US" sz="1800" dirty="0">
                <a:solidFill>
                  <a:schemeClr val="bg2"/>
                </a:solidFill>
                <a:effectLst>
                  <a:outerShdw blurRad="38100" dist="38100" dir="2700000" algn="tl">
                    <a:srgbClr val="FFFFFF"/>
                  </a:outerShdw>
                </a:effectLst>
              </a:rPr>
              <a:t>= 8 </a:t>
            </a:r>
            <a:endParaRPr lang="en-US" sz="1800" dirty="0">
              <a:solidFill>
                <a:schemeClr val="bg2"/>
              </a:solidFill>
              <a:effectLst>
                <a:outerShdw blurRad="38100" dist="38100" dir="2700000" algn="tl">
                  <a:srgbClr val="FFFFFF"/>
                </a:outerShdw>
              </a:effectLst>
              <a:cs typeface="+mn-cs"/>
            </a:endParaRPr>
          </a:p>
          <a:p>
            <a:pPr eaLnBrk="0" hangingPunct="0">
              <a:defRPr/>
            </a:pPr>
            <a:r>
              <a:rPr lang="en-US" sz="1800" dirty="0">
                <a:solidFill>
                  <a:schemeClr val="bg2"/>
                </a:solidFill>
                <a:effectLst>
                  <a:outerShdw blurRad="38100" dist="38100" dir="2700000" algn="tl">
                    <a:srgbClr val="FFFFFF"/>
                  </a:outerShdw>
                </a:effectLst>
                <a:cs typeface="+mn-cs"/>
              </a:rPr>
              <a:t>s = 9+8+0 = 17</a:t>
            </a:r>
          </a:p>
          <a:p>
            <a:pPr eaLnBrk="0" hangingPunct="0">
              <a:defRPr/>
            </a:pPr>
            <a:r>
              <a:rPr lang="en-US" sz="1800" dirty="0" err="1">
                <a:solidFill>
                  <a:schemeClr val="bg2"/>
                </a:solidFill>
                <a:effectLst>
                  <a:outerShdw blurRad="38100" dist="38100" dir="2700000" algn="tl">
                    <a:srgbClr val="FFFFFF"/>
                  </a:outerShdw>
                </a:effectLst>
                <a:cs typeface="+mn-cs"/>
              </a:rPr>
              <a:t>z</a:t>
            </a:r>
            <a:r>
              <a:rPr lang="en-US" sz="1800" baseline="-25000" dirty="0" err="1">
                <a:solidFill>
                  <a:schemeClr val="bg2"/>
                </a:solidFill>
                <a:effectLst>
                  <a:outerShdw blurRad="38100" dist="38100" dir="2700000" algn="tl">
                    <a:srgbClr val="FFFFFF"/>
                  </a:outerShdw>
                </a:effectLst>
                <a:cs typeface="+mn-cs"/>
              </a:rPr>
              <a:t>i</a:t>
            </a:r>
            <a:r>
              <a:rPr lang="en-US" sz="1800" dirty="0">
                <a:solidFill>
                  <a:schemeClr val="bg2"/>
                </a:solidFill>
                <a:effectLst>
                  <a:outerShdw blurRad="38100" dist="38100" dir="2700000" algn="tl">
                    <a:srgbClr val="FFFFFF"/>
                  </a:outerShdw>
                </a:effectLst>
                <a:cs typeface="+mn-cs"/>
              </a:rPr>
              <a:t> =  7</a:t>
            </a:r>
          </a:p>
          <a:p>
            <a:pPr eaLnBrk="0" hangingPunct="0">
              <a:defRPr/>
            </a:pPr>
            <a:r>
              <a:rPr lang="en-US" sz="1800" dirty="0" err="1">
                <a:solidFill>
                  <a:schemeClr val="bg2"/>
                </a:solidFill>
                <a:effectLst>
                  <a:outerShdw blurRad="38100" dist="38100" dir="2700000" algn="tl">
                    <a:srgbClr val="FFFFFF"/>
                  </a:outerShdw>
                </a:effectLst>
                <a:cs typeface="+mn-cs"/>
              </a:rPr>
              <a:t>carrie</a:t>
            </a:r>
            <a:r>
              <a:rPr lang="en-US" sz="1800" dirty="0">
                <a:solidFill>
                  <a:schemeClr val="bg2"/>
                </a:solidFill>
                <a:effectLst>
                  <a:outerShdw blurRad="38100" dist="38100" dir="2700000" algn="tl">
                    <a:srgbClr val="FFFFFF"/>
                  </a:outerShdw>
                </a:effectLst>
                <a:cs typeface="+mn-cs"/>
              </a:rPr>
              <a:t>’ = 1</a:t>
            </a:r>
          </a:p>
        </p:txBody>
      </p:sp>
      <p:sp>
        <p:nvSpPr>
          <p:cNvPr id="105" name="Text Box 70"/>
          <p:cNvSpPr txBox="1">
            <a:spLocks noChangeArrowheads="1"/>
          </p:cNvSpPr>
          <p:nvPr/>
        </p:nvSpPr>
        <p:spPr bwMode="auto">
          <a:xfrm>
            <a:off x="3544211"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left,</a:t>
            </a:r>
            <a:r>
              <a:rPr lang="en-US" sz="2400" dirty="0">
                <a:solidFill>
                  <a:srgbClr val="FFC000"/>
                </a:solidFill>
                <a:effectLst>
                  <a:outerShdw blurRad="38100" dist="38100" dir="2700000" algn="tl">
                    <a:srgbClr val="000000"/>
                  </a:outerShdw>
                </a:effectLst>
              </a:rPr>
              <a:t> </a:t>
            </a:r>
          </a:p>
        </p:txBody>
      </p:sp>
      <p:sp>
        <p:nvSpPr>
          <p:cNvPr id="106" name="Text Box 70"/>
          <p:cNvSpPr txBox="1">
            <a:spLocks noChangeArrowheads="1"/>
          </p:cNvSpPr>
          <p:nvPr/>
        </p:nvSpPr>
        <p:spPr bwMode="auto">
          <a:xfrm>
            <a:off x="1447800" y="4356652"/>
            <a:ext cx="2286000"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rPr>
              <a:t>q</a:t>
            </a:r>
            <a:r>
              <a:rPr lang="en-US" sz="2400" baseline="-25000" dirty="0">
                <a:solidFill>
                  <a:srgbClr val="FFC000"/>
                </a:solidFill>
              </a:rPr>
              <a:t>&lt;line=0,carrie=1&gt;,</a:t>
            </a:r>
            <a:endParaRPr lang="en-US" sz="2400" dirty="0">
              <a:solidFill>
                <a:srgbClr val="FFC000"/>
              </a:solidFill>
              <a:effectLst>
                <a:outerShdw blurRad="38100" dist="38100" dir="2700000" algn="tl">
                  <a:srgbClr val="000000"/>
                </a:outerShdw>
              </a:effectLst>
            </a:endParaRPr>
          </a:p>
        </p:txBody>
      </p:sp>
      <p:sp>
        <p:nvSpPr>
          <p:cNvPr id="107" name="Text Box 70"/>
          <p:cNvSpPr txBox="1">
            <a:spLocks noChangeArrowheads="1"/>
          </p:cNvSpPr>
          <p:nvPr/>
        </p:nvSpPr>
        <p:spPr bwMode="auto">
          <a:xfrm>
            <a:off x="3200400"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9,</a:t>
            </a:r>
            <a:endParaRPr lang="en-US" sz="2400" dirty="0">
              <a:solidFill>
                <a:srgbClr val="FFC000"/>
              </a:solidFill>
              <a:effectLst>
                <a:outerShdw blurRad="38100" dist="38100" dir="2700000" algn="tl">
                  <a:srgbClr val="000000"/>
                </a:outerShdw>
              </a:effectLst>
            </a:endParaRPr>
          </a:p>
        </p:txBody>
      </p:sp>
      <p:sp>
        <p:nvSpPr>
          <p:cNvPr id="108" name="Text Box 70"/>
          <p:cNvSpPr txBox="1">
            <a:spLocks noChangeArrowheads="1"/>
          </p:cNvSpPr>
          <p:nvPr/>
        </p:nvSpPr>
        <p:spPr bwMode="auto">
          <a:xfrm>
            <a:off x="46474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left,</a:t>
            </a:r>
            <a:r>
              <a:rPr lang="en-US" sz="2400" dirty="0">
                <a:solidFill>
                  <a:srgbClr val="FFC000"/>
                </a:solidFill>
                <a:effectLst>
                  <a:outerShdw blurRad="38100" dist="38100" dir="2700000" algn="tl">
                    <a:srgbClr val="000000"/>
                  </a:outerShdw>
                </a:effectLst>
              </a:rPr>
              <a:t> </a:t>
            </a:r>
          </a:p>
        </p:txBody>
      </p:sp>
      <p:sp>
        <p:nvSpPr>
          <p:cNvPr id="109" name="Text Box 70"/>
          <p:cNvSpPr txBox="1">
            <a:spLocks noChangeArrowheads="1"/>
          </p:cNvSpPr>
          <p:nvPr/>
        </p:nvSpPr>
        <p:spPr bwMode="auto">
          <a:xfrm>
            <a:off x="43036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8,</a:t>
            </a:r>
            <a:endParaRPr lang="en-US" sz="2400" dirty="0">
              <a:solidFill>
                <a:srgbClr val="FFC000"/>
              </a:solidFill>
              <a:effectLst>
                <a:outerShdw blurRad="38100" dist="38100" dir="2700000" algn="tl">
                  <a:srgbClr val="000000"/>
                </a:outerShdw>
              </a:effectLst>
            </a:endParaRPr>
          </a:p>
        </p:txBody>
      </p:sp>
      <p:sp>
        <p:nvSpPr>
          <p:cNvPr id="111" name="Text Box 70"/>
          <p:cNvSpPr txBox="1">
            <a:spLocks noChangeArrowheads="1"/>
          </p:cNvSpPr>
          <p:nvPr/>
        </p:nvSpPr>
        <p:spPr bwMode="auto">
          <a:xfrm>
            <a:off x="57142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left</a:t>
            </a:r>
            <a:r>
              <a:rPr lang="en-US" sz="2400" dirty="0">
                <a:solidFill>
                  <a:srgbClr val="FFC000"/>
                </a:solidFill>
                <a:effectLst>
                  <a:outerShdw blurRad="38100" dist="38100" dir="2700000" algn="tl">
                    <a:srgbClr val="000000"/>
                  </a:outerShdw>
                </a:effectLst>
              </a:rPr>
              <a:t> </a:t>
            </a:r>
          </a:p>
        </p:txBody>
      </p:sp>
      <p:sp>
        <p:nvSpPr>
          <p:cNvPr id="112" name="Text Box 70"/>
          <p:cNvSpPr txBox="1">
            <a:spLocks noChangeArrowheads="1"/>
          </p:cNvSpPr>
          <p:nvPr/>
        </p:nvSpPr>
        <p:spPr bwMode="auto">
          <a:xfrm>
            <a:off x="53704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7,</a:t>
            </a:r>
            <a:endParaRPr lang="en-US" sz="2400" dirty="0">
              <a:solidFill>
                <a:srgbClr val="FFC000"/>
              </a:solidFill>
              <a:effectLst>
                <a:outerShdw blurRad="38100" dist="38100" dir="2700000" algn="tl">
                  <a:srgbClr val="000000"/>
                </a:outerShdw>
              </a:effectLst>
            </a:endParaRPr>
          </a:p>
        </p:txBody>
      </p:sp>
      <p:sp>
        <p:nvSpPr>
          <p:cNvPr id="114" name="Text Box 70"/>
          <p:cNvSpPr txBox="1">
            <a:spLocks noChangeArrowheads="1"/>
          </p:cNvSpPr>
          <p:nvPr/>
        </p:nvSpPr>
        <p:spPr bwMode="auto">
          <a:xfrm>
            <a:off x="6410740" y="4375379"/>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rPr>
              <a:t>&gt;</a:t>
            </a:r>
          </a:p>
        </p:txBody>
      </p:sp>
      <p:sp>
        <p:nvSpPr>
          <p:cNvPr id="2" name="Oval 1"/>
          <p:cNvSpPr/>
          <p:nvPr/>
        </p:nvSpPr>
        <p:spPr>
          <a:xfrm>
            <a:off x="5639874"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6" name="Oval 115"/>
          <p:cNvSpPr/>
          <p:nvPr/>
        </p:nvSpPr>
        <p:spPr>
          <a:xfrm>
            <a:off x="2971800"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7" name="Oval 116"/>
          <p:cNvSpPr/>
          <p:nvPr/>
        </p:nvSpPr>
        <p:spPr>
          <a:xfrm>
            <a:off x="3505200" y="3581400"/>
            <a:ext cx="926742" cy="533400"/>
          </a:xfrm>
          <a:prstGeom prst="ellipse">
            <a:avLst/>
          </a:prstGeom>
          <a:ln w="38100">
            <a:solidFill>
              <a:schemeClr val="hlink"/>
            </a:solidFill>
          </a:ln>
        </p:spPr>
        <p:txBody>
          <a:bodyPr wrap="square" rtlCol="0" anchor="ctr">
            <a:spAutoFit/>
          </a:bodyPr>
          <a:lstStyle/>
          <a:p>
            <a:pPr algn="l"/>
            <a:endParaRPr lang="en-CA" sz="2400" dirty="0"/>
          </a:p>
        </p:txBody>
      </p:sp>
      <p:sp>
        <p:nvSpPr>
          <p:cNvPr id="118" name="Oval 117"/>
          <p:cNvSpPr/>
          <p:nvPr/>
        </p:nvSpPr>
        <p:spPr>
          <a:xfrm>
            <a:off x="2437326"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9" name="Rectangle 118"/>
          <p:cNvSpPr/>
          <p:nvPr/>
        </p:nvSpPr>
        <p:spPr>
          <a:xfrm>
            <a:off x="3048000"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22" name="AutoShape 22"/>
          <p:cNvSpPr>
            <a:spLocks noChangeArrowheads="1"/>
          </p:cNvSpPr>
          <p:nvPr/>
        </p:nvSpPr>
        <p:spPr bwMode="auto">
          <a:xfrm rot="16200000">
            <a:off x="3157716" y="2451279"/>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3" name="AutoShape 22"/>
          <p:cNvSpPr>
            <a:spLocks noChangeArrowheads="1"/>
          </p:cNvSpPr>
          <p:nvPr/>
        </p:nvSpPr>
        <p:spPr bwMode="auto">
          <a:xfrm rot="16200000">
            <a:off x="3233915" y="3200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6"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sp>
        <p:nvSpPr>
          <p:cNvPr id="87" name="Rectangle 86"/>
          <p:cNvSpPr/>
          <p:nvPr/>
        </p:nvSpPr>
        <p:spPr>
          <a:xfrm>
            <a:off x="3669405"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Tree>
    <p:extLst>
      <p:ext uri="{BB962C8B-B14F-4D97-AF65-F5344CB8AC3E}">
        <p14:creationId xmlns:p14="http://schemas.microsoft.com/office/powerpoint/2010/main" val="3096239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0">
                                            <p:txEl>
                                              <p:pRg st="1" end="1"/>
                                            </p:txEl>
                                          </p:spTgt>
                                        </p:tgtEl>
                                        <p:attrNameLst>
                                          <p:attrName>style.visibility</p:attrName>
                                        </p:attrNameLst>
                                      </p:cBhvr>
                                      <p:to>
                                        <p:strVal val="visible"/>
                                      </p:to>
                                    </p:set>
                                    <p:anim calcmode="lin" valueType="num">
                                      <p:cBhvr additive="base">
                                        <p:cTn id="7" dur="500" fill="hold"/>
                                        <p:tgtEl>
                                          <p:spTgt spid="100">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0">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anim calcmode="lin" valueType="num">
                                      <p:cBhvr additive="base">
                                        <p:cTn id="11" dur="500" fill="hold"/>
                                        <p:tgtEl>
                                          <p:spTgt spid="102"/>
                                        </p:tgtEl>
                                        <p:attrNameLst>
                                          <p:attrName>ppt_x</p:attrName>
                                        </p:attrNameLst>
                                      </p:cBhvr>
                                      <p:tavLst>
                                        <p:tav tm="0">
                                          <p:val>
                                            <p:strVal val="0-#ppt_w/2"/>
                                          </p:val>
                                        </p:tav>
                                        <p:tav tm="100000">
                                          <p:val>
                                            <p:strVal val="#ppt_x"/>
                                          </p:val>
                                        </p:tav>
                                      </p:tavLst>
                                    </p:anim>
                                    <p:anim calcmode="lin" valueType="num">
                                      <p:cBhvr additive="base">
                                        <p:cTn id="12" dur="500" fill="hold"/>
                                        <p:tgtEl>
                                          <p:spTgt spid="10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4"/>
                                        </p:tgtEl>
                                        <p:attrNameLst>
                                          <p:attrName>style.visibility</p:attrName>
                                        </p:attrNameLst>
                                      </p:cBhvr>
                                      <p:to>
                                        <p:strVal val="visible"/>
                                      </p:to>
                                    </p:set>
                                    <p:anim calcmode="lin" valueType="num">
                                      <p:cBhvr additive="base">
                                        <p:cTn id="15" dur="500" fill="hold"/>
                                        <p:tgtEl>
                                          <p:spTgt spid="114"/>
                                        </p:tgtEl>
                                        <p:attrNameLst>
                                          <p:attrName>ppt_x</p:attrName>
                                        </p:attrNameLst>
                                      </p:cBhvr>
                                      <p:tavLst>
                                        <p:tav tm="0">
                                          <p:val>
                                            <p:strVal val="0-#ppt_w/2"/>
                                          </p:val>
                                        </p:tav>
                                        <p:tav tm="100000">
                                          <p:val>
                                            <p:strVal val="#ppt_x"/>
                                          </p:val>
                                        </p:tav>
                                      </p:tavLst>
                                    </p:anim>
                                    <p:anim calcmode="lin" valueType="num">
                                      <p:cBhvr additive="base">
                                        <p:cTn id="16"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04">
                                            <p:txEl>
                                              <p:pRg st="0" end="0"/>
                                            </p:txEl>
                                          </p:spTgt>
                                        </p:tgtEl>
                                        <p:attrNameLst>
                                          <p:attrName>style.visibility</p:attrName>
                                        </p:attrNameLst>
                                      </p:cBhvr>
                                      <p:to>
                                        <p:strVal val="visible"/>
                                      </p:to>
                                    </p:set>
                                    <p:anim calcmode="lin" valueType="num">
                                      <p:cBhvr additive="base">
                                        <p:cTn id="21" dur="500" fill="hold"/>
                                        <p:tgtEl>
                                          <p:spTgt spid="104">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4">
                                            <p:txEl>
                                              <p:pRg st="1" end="1"/>
                                            </p:txEl>
                                          </p:spTgt>
                                        </p:tgtEl>
                                        <p:attrNameLst>
                                          <p:attrName>style.visibility</p:attrName>
                                        </p:attrNameLst>
                                      </p:cBhvr>
                                      <p:to>
                                        <p:strVal val="visible"/>
                                      </p:to>
                                    </p:set>
                                    <p:anim calcmode="lin" valueType="num">
                                      <p:cBhvr additive="base">
                                        <p:cTn id="27" dur="500" fill="hold"/>
                                        <p:tgtEl>
                                          <p:spTgt spid="104">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04">
                                            <p:txEl>
                                              <p:pRg st="2" end="2"/>
                                            </p:txEl>
                                          </p:spTgt>
                                        </p:tgtEl>
                                        <p:attrNameLst>
                                          <p:attrName>style.visibility</p:attrName>
                                        </p:attrNameLst>
                                      </p:cBhvr>
                                      <p:to>
                                        <p:strVal val="visible"/>
                                      </p:to>
                                    </p:set>
                                    <p:anim calcmode="lin" valueType="num">
                                      <p:cBhvr additive="base">
                                        <p:cTn id="33" dur="500" fill="hold"/>
                                        <p:tgtEl>
                                          <p:spTgt spid="104">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0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4">
                                            <p:txEl>
                                              <p:pRg st="3" end="3"/>
                                            </p:txEl>
                                          </p:spTgt>
                                        </p:tgtEl>
                                        <p:attrNameLst>
                                          <p:attrName>style.visibility</p:attrName>
                                        </p:attrNameLst>
                                      </p:cBhvr>
                                      <p:to>
                                        <p:strVal val="visible"/>
                                      </p:to>
                                    </p:set>
                                    <p:anim calcmode="lin" valueType="num">
                                      <p:cBhvr additive="base">
                                        <p:cTn id="39" dur="500" fill="hold"/>
                                        <p:tgtEl>
                                          <p:spTgt spid="104">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2"/>
                                        </p:tgtEl>
                                        <p:attrNameLst>
                                          <p:attrName>style.visibility</p:attrName>
                                        </p:attrNameLst>
                                      </p:cBhvr>
                                      <p:to>
                                        <p:strVal val="visible"/>
                                      </p:to>
                                    </p:set>
                                    <p:anim calcmode="lin" valueType="num">
                                      <p:cBhvr additive="base">
                                        <p:cTn id="45" dur="500" fill="hold"/>
                                        <p:tgtEl>
                                          <p:spTgt spid="2"/>
                                        </p:tgtEl>
                                        <p:attrNameLst>
                                          <p:attrName>ppt_x</p:attrName>
                                        </p:attrNameLst>
                                      </p:cBhvr>
                                      <p:tavLst>
                                        <p:tav tm="0">
                                          <p:val>
                                            <p:strVal val="0-#ppt_w/2"/>
                                          </p:val>
                                        </p:tav>
                                        <p:tav tm="100000">
                                          <p:val>
                                            <p:strVal val="#ppt_x"/>
                                          </p:val>
                                        </p:tav>
                                      </p:tavLst>
                                    </p:anim>
                                    <p:anim calcmode="lin" valueType="num">
                                      <p:cBhvr additive="base">
                                        <p:cTn id="46" dur="500" fill="hold"/>
                                        <p:tgtEl>
                                          <p:spTgt spid="2"/>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112"/>
                                        </p:tgtEl>
                                        <p:attrNameLst>
                                          <p:attrName>style.visibility</p:attrName>
                                        </p:attrNameLst>
                                      </p:cBhvr>
                                      <p:to>
                                        <p:strVal val="visible"/>
                                      </p:to>
                                    </p:set>
                                    <p:anim calcmode="lin" valueType="num">
                                      <p:cBhvr additive="base">
                                        <p:cTn id="51" dur="500" fill="hold"/>
                                        <p:tgtEl>
                                          <p:spTgt spid="112"/>
                                        </p:tgtEl>
                                        <p:attrNameLst>
                                          <p:attrName>ppt_x</p:attrName>
                                        </p:attrNameLst>
                                      </p:cBhvr>
                                      <p:tavLst>
                                        <p:tav tm="0">
                                          <p:val>
                                            <p:strVal val="0-#ppt_w/2"/>
                                          </p:val>
                                        </p:tav>
                                        <p:tav tm="100000">
                                          <p:val>
                                            <p:strVal val="#ppt_x"/>
                                          </p:val>
                                        </p:tav>
                                      </p:tavLst>
                                    </p:anim>
                                    <p:anim calcmode="lin" valueType="num">
                                      <p:cBhvr additive="base">
                                        <p:cTn id="52" dur="500" fill="hold"/>
                                        <p:tgtEl>
                                          <p:spTgt spid="112"/>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119"/>
                                        </p:tgtEl>
                                        <p:attrNameLst>
                                          <p:attrName>style.visibility</p:attrName>
                                        </p:attrNameLst>
                                      </p:cBhvr>
                                      <p:to>
                                        <p:strVal val="visible"/>
                                      </p:to>
                                    </p:set>
                                    <p:anim calcmode="lin" valueType="num">
                                      <p:cBhvr additive="base">
                                        <p:cTn id="55" dur="500" fill="hold"/>
                                        <p:tgtEl>
                                          <p:spTgt spid="119"/>
                                        </p:tgtEl>
                                        <p:attrNameLst>
                                          <p:attrName>ppt_x</p:attrName>
                                        </p:attrNameLst>
                                      </p:cBhvr>
                                      <p:tavLst>
                                        <p:tav tm="0">
                                          <p:val>
                                            <p:strVal val="0-#ppt_w/2"/>
                                          </p:val>
                                        </p:tav>
                                        <p:tav tm="100000">
                                          <p:val>
                                            <p:strVal val="#ppt_x"/>
                                          </p:val>
                                        </p:tav>
                                      </p:tavLst>
                                    </p:anim>
                                    <p:anim calcmode="lin" valueType="num">
                                      <p:cBhvr additive="base">
                                        <p:cTn id="56" dur="500" fill="hold"/>
                                        <p:tgtEl>
                                          <p:spTgt spid="119"/>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116"/>
                                        </p:tgtEl>
                                        <p:attrNameLst>
                                          <p:attrName>style.visibility</p:attrName>
                                        </p:attrNameLst>
                                      </p:cBhvr>
                                      <p:to>
                                        <p:strVal val="visible"/>
                                      </p:to>
                                    </p:set>
                                    <p:anim calcmode="lin" valueType="num">
                                      <p:cBhvr additive="base">
                                        <p:cTn id="61" dur="500" fill="hold"/>
                                        <p:tgtEl>
                                          <p:spTgt spid="116"/>
                                        </p:tgtEl>
                                        <p:attrNameLst>
                                          <p:attrName>ppt_x</p:attrName>
                                        </p:attrNameLst>
                                      </p:cBhvr>
                                      <p:tavLst>
                                        <p:tav tm="0">
                                          <p:val>
                                            <p:strVal val="0-#ppt_w/2"/>
                                          </p:val>
                                        </p:tav>
                                        <p:tav tm="100000">
                                          <p:val>
                                            <p:strVal val="#ppt_x"/>
                                          </p:val>
                                        </p:tav>
                                      </p:tavLst>
                                    </p:anim>
                                    <p:anim calcmode="lin" valueType="num">
                                      <p:cBhvr additive="base">
                                        <p:cTn id="62" dur="500" fill="hold"/>
                                        <p:tgtEl>
                                          <p:spTgt spid="11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6"/>
                                        </p:tgtEl>
                                        <p:attrNameLst>
                                          <p:attrName>style.visibility</p:attrName>
                                        </p:attrNameLst>
                                      </p:cBhvr>
                                      <p:to>
                                        <p:strVal val="hidden"/>
                                      </p:to>
                                    </p:set>
                                  </p:sub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107"/>
                                        </p:tgtEl>
                                        <p:attrNameLst>
                                          <p:attrName>style.visibility</p:attrName>
                                        </p:attrNameLst>
                                      </p:cBhvr>
                                      <p:to>
                                        <p:strVal val="visible"/>
                                      </p:to>
                                    </p:set>
                                    <p:anim calcmode="lin" valueType="num">
                                      <p:cBhvr additive="base">
                                        <p:cTn id="67" dur="500" fill="hold"/>
                                        <p:tgtEl>
                                          <p:spTgt spid="107"/>
                                        </p:tgtEl>
                                        <p:attrNameLst>
                                          <p:attrName>ppt_x</p:attrName>
                                        </p:attrNameLst>
                                      </p:cBhvr>
                                      <p:tavLst>
                                        <p:tav tm="0">
                                          <p:val>
                                            <p:strVal val="0-#ppt_w/2"/>
                                          </p:val>
                                        </p:tav>
                                        <p:tav tm="100000">
                                          <p:val>
                                            <p:strVal val="#ppt_x"/>
                                          </p:val>
                                        </p:tav>
                                      </p:tavLst>
                                    </p:anim>
                                    <p:anim calcmode="lin" valueType="num">
                                      <p:cBhvr additive="base">
                                        <p:cTn id="68" dur="500" fill="hold"/>
                                        <p:tgtEl>
                                          <p:spTgt spid="107"/>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109"/>
                                        </p:tgtEl>
                                        <p:attrNameLst>
                                          <p:attrName>style.visibility</p:attrName>
                                        </p:attrNameLst>
                                      </p:cBhvr>
                                      <p:to>
                                        <p:strVal val="visible"/>
                                      </p:to>
                                    </p:set>
                                    <p:anim calcmode="lin" valueType="num">
                                      <p:cBhvr additive="base">
                                        <p:cTn id="71" dur="500" fill="hold"/>
                                        <p:tgtEl>
                                          <p:spTgt spid="109"/>
                                        </p:tgtEl>
                                        <p:attrNameLst>
                                          <p:attrName>ppt_x</p:attrName>
                                        </p:attrNameLst>
                                      </p:cBhvr>
                                      <p:tavLst>
                                        <p:tav tm="0">
                                          <p:val>
                                            <p:strVal val="0-#ppt_w/2"/>
                                          </p:val>
                                        </p:tav>
                                        <p:tav tm="100000">
                                          <p:val>
                                            <p:strVal val="#ppt_x"/>
                                          </p:val>
                                        </p:tav>
                                      </p:tavLst>
                                    </p:anim>
                                    <p:anim calcmode="lin" valueType="num">
                                      <p:cBhvr additive="base">
                                        <p:cTn id="72" dur="500" fill="hold"/>
                                        <p:tgtEl>
                                          <p:spTgt spid="109"/>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17"/>
                                        </p:tgtEl>
                                        <p:attrNameLst>
                                          <p:attrName>style.visibility</p:attrName>
                                        </p:attrNameLst>
                                      </p:cBhvr>
                                      <p:to>
                                        <p:strVal val="visible"/>
                                      </p:to>
                                    </p:set>
                                    <p:anim calcmode="lin" valueType="num">
                                      <p:cBhvr additive="base">
                                        <p:cTn id="77" dur="500" fill="hold"/>
                                        <p:tgtEl>
                                          <p:spTgt spid="117"/>
                                        </p:tgtEl>
                                        <p:attrNameLst>
                                          <p:attrName>ppt_x</p:attrName>
                                        </p:attrNameLst>
                                      </p:cBhvr>
                                      <p:tavLst>
                                        <p:tav tm="0">
                                          <p:val>
                                            <p:strVal val="0-#ppt_w/2"/>
                                          </p:val>
                                        </p:tav>
                                        <p:tav tm="100000">
                                          <p:val>
                                            <p:strVal val="#ppt_x"/>
                                          </p:val>
                                        </p:tav>
                                      </p:tavLst>
                                    </p:anim>
                                    <p:anim calcmode="lin" valueType="num">
                                      <p:cBhvr additive="base">
                                        <p:cTn id="78" dur="500" fill="hold"/>
                                        <p:tgtEl>
                                          <p:spTgt spid="11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7"/>
                                        </p:tgtEl>
                                        <p:attrNameLst>
                                          <p:attrName>style.visibility</p:attrName>
                                        </p:attrNameLst>
                                      </p:cBhvr>
                                      <p:to>
                                        <p:strVal val="hidden"/>
                                      </p:to>
                                    </p:set>
                                  </p:sub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111"/>
                                        </p:tgtEl>
                                        <p:attrNameLst>
                                          <p:attrName>style.visibility</p:attrName>
                                        </p:attrNameLst>
                                      </p:cBhvr>
                                      <p:to>
                                        <p:strVal val="visible"/>
                                      </p:to>
                                    </p:set>
                                    <p:anim calcmode="lin" valueType="num">
                                      <p:cBhvr additive="base">
                                        <p:cTn id="83" dur="500" fill="hold"/>
                                        <p:tgtEl>
                                          <p:spTgt spid="111"/>
                                        </p:tgtEl>
                                        <p:attrNameLst>
                                          <p:attrName>ppt_x</p:attrName>
                                        </p:attrNameLst>
                                      </p:cBhvr>
                                      <p:tavLst>
                                        <p:tav tm="0">
                                          <p:val>
                                            <p:strVal val="0-#ppt_w/2"/>
                                          </p:val>
                                        </p:tav>
                                        <p:tav tm="100000">
                                          <p:val>
                                            <p:strVal val="#ppt_x"/>
                                          </p:val>
                                        </p:tav>
                                      </p:tavLst>
                                    </p:anim>
                                    <p:anim calcmode="lin" valueType="num">
                                      <p:cBhvr additive="base">
                                        <p:cTn id="84" dur="500" fill="hold"/>
                                        <p:tgtEl>
                                          <p:spTgt spid="111"/>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0"/>
                                  </p:stCondLst>
                                  <p:childTnLst>
                                    <p:set>
                                      <p:cBhvr>
                                        <p:cTn id="86" dur="1" fill="hold">
                                          <p:stCondLst>
                                            <p:cond delay="0"/>
                                          </p:stCondLst>
                                        </p:cTn>
                                        <p:tgtEl>
                                          <p:spTgt spid="108"/>
                                        </p:tgtEl>
                                        <p:attrNameLst>
                                          <p:attrName>style.visibility</p:attrName>
                                        </p:attrNameLst>
                                      </p:cBhvr>
                                      <p:to>
                                        <p:strVal val="visible"/>
                                      </p:to>
                                    </p:set>
                                    <p:anim calcmode="lin" valueType="num">
                                      <p:cBhvr additive="base">
                                        <p:cTn id="87" dur="500" fill="hold"/>
                                        <p:tgtEl>
                                          <p:spTgt spid="108"/>
                                        </p:tgtEl>
                                        <p:attrNameLst>
                                          <p:attrName>ppt_x</p:attrName>
                                        </p:attrNameLst>
                                      </p:cBhvr>
                                      <p:tavLst>
                                        <p:tav tm="0">
                                          <p:val>
                                            <p:strVal val="0-#ppt_w/2"/>
                                          </p:val>
                                        </p:tav>
                                        <p:tav tm="100000">
                                          <p:val>
                                            <p:strVal val="#ppt_x"/>
                                          </p:val>
                                        </p:tav>
                                      </p:tavLst>
                                    </p:anim>
                                    <p:anim calcmode="lin" valueType="num">
                                      <p:cBhvr additive="base">
                                        <p:cTn id="88" dur="500" fill="hold"/>
                                        <p:tgtEl>
                                          <p:spTgt spid="108"/>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105"/>
                                        </p:tgtEl>
                                        <p:attrNameLst>
                                          <p:attrName>style.visibility</p:attrName>
                                        </p:attrNameLst>
                                      </p:cBhvr>
                                      <p:to>
                                        <p:strVal val="visible"/>
                                      </p:to>
                                    </p:set>
                                    <p:anim calcmode="lin" valueType="num">
                                      <p:cBhvr additive="base">
                                        <p:cTn id="91" dur="500" fill="hold"/>
                                        <p:tgtEl>
                                          <p:spTgt spid="105"/>
                                        </p:tgtEl>
                                        <p:attrNameLst>
                                          <p:attrName>ppt_x</p:attrName>
                                        </p:attrNameLst>
                                      </p:cBhvr>
                                      <p:tavLst>
                                        <p:tav tm="0">
                                          <p:val>
                                            <p:strVal val="0-#ppt_w/2"/>
                                          </p:val>
                                        </p:tav>
                                        <p:tav tm="100000">
                                          <p:val>
                                            <p:strVal val="#ppt_x"/>
                                          </p:val>
                                        </p:tav>
                                      </p:tavLst>
                                    </p:anim>
                                    <p:anim calcmode="lin" valueType="num">
                                      <p:cBhvr additive="base">
                                        <p:cTn id="92" dur="500" fill="hold"/>
                                        <p:tgtEl>
                                          <p:spTgt spid="105"/>
                                        </p:tgtEl>
                                        <p:attrNameLst>
                                          <p:attrName>ppt_y</p:attrName>
                                        </p:attrNameLst>
                                      </p:cBhvr>
                                      <p:tavLst>
                                        <p:tav tm="0">
                                          <p:val>
                                            <p:strVal val="#ppt_y"/>
                                          </p:val>
                                        </p:tav>
                                        <p:tav tm="100000">
                                          <p:val>
                                            <p:strVal val="#ppt_y"/>
                                          </p:val>
                                        </p:tav>
                                      </p:tavLst>
                                    </p:anim>
                                  </p:childTnLst>
                                </p:cTn>
                              </p:par>
                              <p:par>
                                <p:cTn id="93" presetID="42" presetClass="path" presetSubtype="0" accel="50000" decel="50000" fill="hold" grpId="0" nodeType="withEffect">
                                  <p:stCondLst>
                                    <p:cond delay="0"/>
                                  </p:stCondLst>
                                  <p:childTnLst>
                                    <p:animMotion origin="layout" path="M 3.33333E-6 -8.14061E-7 L -0.06667 -8.14061E-7 " pathEditMode="relative" rAng="0" ptsTypes="AA">
                                      <p:cBhvr>
                                        <p:cTn id="94" dur="2000" fill="hold"/>
                                        <p:tgtEl>
                                          <p:spTgt spid="1322006"/>
                                        </p:tgtEl>
                                        <p:attrNameLst>
                                          <p:attrName>ppt_x</p:attrName>
                                          <p:attrName>ppt_y</p:attrName>
                                        </p:attrNameLst>
                                      </p:cBhvr>
                                      <p:rCtr x="-3333" y="0"/>
                                    </p:animMotion>
                                  </p:childTnLst>
                                </p:cTn>
                              </p:par>
                              <p:par>
                                <p:cTn id="95" presetID="42" presetClass="path" presetSubtype="0" accel="50000" decel="50000" fill="hold" grpId="0" nodeType="withEffect">
                                  <p:stCondLst>
                                    <p:cond delay="0"/>
                                  </p:stCondLst>
                                  <p:childTnLst>
                                    <p:animMotion origin="layout" path="M 3.33333E-6 -8.14061E-7 L -0.06667 -8.14061E-7 " pathEditMode="relative" rAng="0" ptsTypes="AA">
                                      <p:cBhvr>
                                        <p:cTn id="96" dur="2000" fill="hold"/>
                                        <p:tgtEl>
                                          <p:spTgt spid="122"/>
                                        </p:tgtEl>
                                        <p:attrNameLst>
                                          <p:attrName>ppt_x</p:attrName>
                                          <p:attrName>ppt_y</p:attrName>
                                        </p:attrNameLst>
                                      </p:cBhvr>
                                      <p:rCtr x="-3333" y="0"/>
                                    </p:animMotion>
                                  </p:childTnLst>
                                </p:cTn>
                              </p:par>
                              <p:par>
                                <p:cTn id="97" presetID="42" presetClass="path" presetSubtype="0" accel="50000" decel="50000" fill="hold" grpId="0" nodeType="withEffect">
                                  <p:stCondLst>
                                    <p:cond delay="0"/>
                                  </p:stCondLst>
                                  <p:childTnLst>
                                    <p:animMotion origin="layout" path="M 3.33333E-6 -8.14061E-7 L -0.06667 -8.14061E-7 " pathEditMode="relative" rAng="0" ptsTypes="AA">
                                      <p:cBhvr>
                                        <p:cTn id="98" dur="2000" fill="hold"/>
                                        <p:tgtEl>
                                          <p:spTgt spid="123"/>
                                        </p:tgtEl>
                                        <p:attrNameLst>
                                          <p:attrName>ppt_x</p:attrName>
                                          <p:attrName>ppt_y</p:attrName>
                                        </p:attrNameLst>
                                      </p:cBhvr>
                                      <p:rCtr x="-3333" y="0"/>
                                    </p:animMotion>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118"/>
                                        </p:tgtEl>
                                        <p:attrNameLst>
                                          <p:attrName>style.visibility</p:attrName>
                                        </p:attrNameLst>
                                      </p:cBhvr>
                                      <p:to>
                                        <p:strVal val="visible"/>
                                      </p:to>
                                    </p:set>
                                    <p:anim calcmode="lin" valueType="num">
                                      <p:cBhvr additive="base">
                                        <p:cTn id="103" dur="500" fill="hold"/>
                                        <p:tgtEl>
                                          <p:spTgt spid="118"/>
                                        </p:tgtEl>
                                        <p:attrNameLst>
                                          <p:attrName>ppt_x</p:attrName>
                                        </p:attrNameLst>
                                      </p:cBhvr>
                                      <p:tavLst>
                                        <p:tav tm="0">
                                          <p:val>
                                            <p:strVal val="0-#ppt_w/2"/>
                                          </p:val>
                                        </p:tav>
                                        <p:tav tm="100000">
                                          <p:val>
                                            <p:strVal val="#ppt_x"/>
                                          </p:val>
                                        </p:tav>
                                      </p:tavLst>
                                    </p:anim>
                                    <p:anim calcmode="lin" valueType="num">
                                      <p:cBhvr additive="base">
                                        <p:cTn id="104" dur="500" fill="hold"/>
                                        <p:tgtEl>
                                          <p:spTgt spid="118"/>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8"/>
                                        </p:tgtEl>
                                        <p:attrNameLst>
                                          <p:attrName>style.visibility</p:attrName>
                                        </p:attrNameLst>
                                      </p:cBhvr>
                                      <p:to>
                                        <p:strVal val="hidden"/>
                                      </p:to>
                                    </p:set>
                                  </p:subTnLst>
                                </p:cTn>
                              </p:par>
                            </p:childTnLst>
                          </p:cTn>
                        </p:par>
                      </p:childTnLst>
                    </p:cTn>
                  </p:par>
                  <p:par>
                    <p:cTn id="105" fill="hold">
                      <p:stCondLst>
                        <p:cond delay="indefinite"/>
                      </p:stCondLst>
                      <p:childTnLst>
                        <p:par>
                          <p:cTn id="106" fill="hold">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106"/>
                                        </p:tgtEl>
                                        <p:attrNameLst>
                                          <p:attrName>style.visibility</p:attrName>
                                        </p:attrNameLst>
                                      </p:cBhvr>
                                      <p:to>
                                        <p:strVal val="visible"/>
                                      </p:to>
                                    </p:set>
                                    <p:anim calcmode="lin" valueType="num">
                                      <p:cBhvr additive="base">
                                        <p:cTn id="109" dur="500" fill="hold"/>
                                        <p:tgtEl>
                                          <p:spTgt spid="106"/>
                                        </p:tgtEl>
                                        <p:attrNameLst>
                                          <p:attrName>ppt_x</p:attrName>
                                        </p:attrNameLst>
                                      </p:cBhvr>
                                      <p:tavLst>
                                        <p:tav tm="0">
                                          <p:val>
                                            <p:strVal val="0-#ppt_w/2"/>
                                          </p:val>
                                        </p:tav>
                                        <p:tav tm="100000">
                                          <p:val>
                                            <p:strVal val="#ppt_x"/>
                                          </p:val>
                                        </p:tav>
                                      </p:tavLst>
                                    </p:anim>
                                    <p:anim calcmode="lin" valueType="num">
                                      <p:cBhvr additive="base">
                                        <p:cTn id="110" dur="500" fill="hold"/>
                                        <p:tgtEl>
                                          <p:spTgt spid="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006" grpId="0" animBg="1"/>
      <p:bldP spid="102" grpId="0"/>
      <p:bldP spid="105" grpId="0"/>
      <p:bldP spid="106" grpId="0"/>
      <p:bldP spid="107" grpId="0"/>
      <p:bldP spid="108" grpId="0"/>
      <p:bldP spid="109" grpId="0"/>
      <p:bldP spid="111" grpId="0"/>
      <p:bldP spid="112" grpId="0"/>
      <p:bldP spid="114" grpId="0"/>
      <p:bldP spid="2" grpId="0" animBg="1"/>
      <p:bldP spid="116" grpId="0" animBg="1"/>
      <p:bldP spid="117" grpId="0" animBg="1"/>
      <p:bldP spid="118" grpId="0" animBg="1"/>
      <p:bldP spid="119" grpId="0"/>
      <p:bldP spid="122" grpId="0" animBg="1"/>
      <p:bldP spid="123"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4" name="Group 6"/>
          <p:cNvGrpSpPr>
            <a:grpSpLocks/>
          </p:cNvGrpSpPr>
          <p:nvPr/>
        </p:nvGrpSpPr>
        <p:grpSpPr bwMode="auto">
          <a:xfrm>
            <a:off x="1752600" y="1371597"/>
            <a:ext cx="3429000" cy="395294"/>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9</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06" name="AutoShape 22"/>
          <p:cNvSpPr>
            <a:spLocks noChangeArrowheads="1"/>
          </p:cNvSpPr>
          <p:nvPr/>
        </p:nvSpPr>
        <p:spPr bwMode="auto">
          <a:xfrm rot="16200000">
            <a:off x="2616558"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nvGrpSpPr>
          <p:cNvPr id="107528" name="Group 25"/>
          <p:cNvGrpSpPr>
            <a:grpSpLocks/>
          </p:cNvGrpSpPr>
          <p:nvPr/>
        </p:nvGrpSpPr>
        <p:grpSpPr bwMode="auto">
          <a:xfrm>
            <a:off x="1726842" y="2819397"/>
            <a:ext cx="4267200" cy="395294"/>
            <a:chOff x="528" y="2209836"/>
            <a:chExt cx="2688" cy="395294"/>
          </a:xfrm>
        </p:grpSpPr>
        <p:sp>
          <p:nvSpPr>
            <p:cNvPr id="1322010" name="Rectangle 26"/>
            <p:cNvSpPr>
              <a:spLocks noChangeArrowheads="1"/>
            </p:cNvSpPr>
            <p:nvPr/>
          </p:nvSpPr>
          <p:spPr bwMode="auto">
            <a:xfrm>
              <a:off x="241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1" name="Rectangle 27"/>
            <p:cNvSpPr>
              <a:spLocks noChangeArrowheads="1"/>
            </p:cNvSpPr>
            <p:nvPr/>
          </p:nvSpPr>
          <p:spPr bwMode="auto">
            <a:xfrm>
              <a:off x="205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322012" name="Rectangle 28"/>
            <p:cNvSpPr>
              <a:spLocks noChangeArrowheads="1"/>
            </p:cNvSpPr>
            <p:nvPr/>
          </p:nvSpPr>
          <p:spPr bwMode="auto">
            <a:xfrm>
              <a:off x="169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3" name="Rectangle 29"/>
            <p:cNvSpPr>
              <a:spLocks noChangeArrowheads="1"/>
            </p:cNvSpPr>
            <p:nvPr/>
          </p:nvSpPr>
          <p:spPr bwMode="auto">
            <a:xfrm>
              <a:off x="133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4" name="Rectangle 30"/>
            <p:cNvSpPr>
              <a:spLocks noChangeArrowheads="1"/>
            </p:cNvSpPr>
            <p:nvPr/>
          </p:nvSpPr>
          <p:spPr bwMode="auto">
            <a:xfrm>
              <a:off x="972" y="2209836"/>
              <a:ext cx="360"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 </a:t>
              </a:r>
            </a:p>
          </p:txBody>
        </p:sp>
        <p:sp>
          <p:nvSpPr>
            <p:cNvPr id="1322015" name="Rectangle 31"/>
            <p:cNvSpPr>
              <a:spLocks noChangeArrowheads="1"/>
            </p:cNvSpPr>
            <p:nvPr/>
          </p:nvSpPr>
          <p:spPr bwMode="auto">
            <a:xfrm>
              <a:off x="528" y="2209836"/>
              <a:ext cx="444" cy="395294"/>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1322016" name="Line 32"/>
            <p:cNvSpPr>
              <a:spLocks noChangeShapeType="1"/>
            </p:cNvSpPr>
            <p:nvPr/>
          </p:nvSpPr>
          <p:spPr bwMode="auto">
            <a:xfrm>
              <a:off x="528" y="2209836"/>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7" name="Line 33"/>
            <p:cNvSpPr>
              <a:spLocks noChangeShapeType="1"/>
            </p:cNvSpPr>
            <p:nvPr/>
          </p:nvSpPr>
          <p:spPr bwMode="auto">
            <a:xfrm>
              <a:off x="528" y="2605130"/>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8" name="Line 34"/>
            <p:cNvSpPr>
              <a:spLocks noChangeShapeType="1"/>
            </p:cNvSpPr>
            <p:nvPr/>
          </p:nvSpPr>
          <p:spPr bwMode="auto">
            <a:xfrm>
              <a:off x="528"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19" name="Line 35"/>
            <p:cNvSpPr>
              <a:spLocks noChangeShapeType="1"/>
            </p:cNvSpPr>
            <p:nvPr/>
          </p:nvSpPr>
          <p:spPr bwMode="auto">
            <a:xfrm>
              <a:off x="97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0" name="Line 36"/>
            <p:cNvSpPr>
              <a:spLocks noChangeShapeType="1"/>
            </p:cNvSpPr>
            <p:nvPr/>
          </p:nvSpPr>
          <p:spPr bwMode="auto">
            <a:xfrm>
              <a:off x="133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1" name="Line 37"/>
            <p:cNvSpPr>
              <a:spLocks noChangeShapeType="1"/>
            </p:cNvSpPr>
            <p:nvPr/>
          </p:nvSpPr>
          <p:spPr bwMode="auto">
            <a:xfrm>
              <a:off x="169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2" name="Line 38"/>
            <p:cNvSpPr>
              <a:spLocks noChangeShapeType="1"/>
            </p:cNvSpPr>
            <p:nvPr/>
          </p:nvSpPr>
          <p:spPr bwMode="auto">
            <a:xfrm>
              <a:off x="205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3" name="Line 39"/>
            <p:cNvSpPr>
              <a:spLocks noChangeShapeType="1"/>
            </p:cNvSpPr>
            <p:nvPr/>
          </p:nvSpPr>
          <p:spPr bwMode="auto">
            <a:xfrm>
              <a:off x="2412" y="2209836"/>
              <a:ext cx="0" cy="395294"/>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4" name="Line 40"/>
            <p:cNvSpPr>
              <a:spLocks noChangeShapeType="1"/>
            </p:cNvSpPr>
            <p:nvPr/>
          </p:nvSpPr>
          <p:spPr bwMode="auto">
            <a:xfrm>
              <a:off x="2772" y="2209836"/>
              <a:ext cx="0" cy="395294"/>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5" name="Line 41"/>
            <p:cNvSpPr>
              <a:spLocks noChangeShapeType="1"/>
            </p:cNvSpPr>
            <p:nvPr/>
          </p:nvSpPr>
          <p:spPr bwMode="auto">
            <a:xfrm>
              <a:off x="2832" y="2209836"/>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1322026" name="Line 42"/>
            <p:cNvSpPr>
              <a:spLocks noChangeShapeType="1"/>
            </p:cNvSpPr>
            <p:nvPr/>
          </p:nvSpPr>
          <p:spPr bwMode="auto">
            <a:xfrm>
              <a:off x="2832" y="25908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148729"/>
            <a:ext cx="1371600" cy="224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Rectangle 7"/>
          <p:cNvSpPr>
            <a:spLocks noChangeArrowheads="1"/>
          </p:cNvSpPr>
          <p:nvPr/>
        </p:nvSpPr>
        <p:spPr bwMode="auto">
          <a:xfrm>
            <a:off x="4611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47" name="Rectangle 8"/>
          <p:cNvSpPr>
            <a:spLocks noChangeArrowheads="1"/>
          </p:cNvSpPr>
          <p:nvPr/>
        </p:nvSpPr>
        <p:spPr bwMode="auto">
          <a:xfrm>
            <a:off x="4039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48" name="Rectangle 9"/>
          <p:cNvSpPr>
            <a:spLocks noChangeArrowheads="1"/>
          </p:cNvSpPr>
          <p:nvPr/>
        </p:nvSpPr>
        <p:spPr bwMode="auto">
          <a:xfrm>
            <a:off x="3468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49" name="Rectangle 10"/>
          <p:cNvSpPr>
            <a:spLocks noChangeArrowheads="1"/>
          </p:cNvSpPr>
          <p:nvPr/>
        </p:nvSpPr>
        <p:spPr bwMode="auto">
          <a:xfrm>
            <a:off x="2896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8</a:t>
            </a:r>
          </a:p>
        </p:txBody>
      </p:sp>
      <p:sp>
        <p:nvSpPr>
          <p:cNvPr id="50" name="Rectangle 11"/>
          <p:cNvSpPr>
            <a:spLocks noChangeArrowheads="1"/>
          </p:cNvSpPr>
          <p:nvPr/>
        </p:nvSpPr>
        <p:spPr bwMode="auto">
          <a:xfrm>
            <a:off x="23251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1" name="Rectangle 12"/>
          <p:cNvSpPr>
            <a:spLocks noChangeArrowheads="1"/>
          </p:cNvSpPr>
          <p:nvPr/>
        </p:nvSpPr>
        <p:spPr bwMode="auto">
          <a:xfrm>
            <a:off x="1753674" y="2057397"/>
            <a:ext cx="571500" cy="395294"/>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cs typeface="Times New Roman" panose="02020603050405020304" pitchFamily="18" charset="0"/>
            </a:endParaRPr>
          </a:p>
        </p:txBody>
      </p:sp>
      <p:sp>
        <p:nvSpPr>
          <p:cNvPr id="52" name="Line 13"/>
          <p:cNvSpPr>
            <a:spLocks noChangeShapeType="1"/>
          </p:cNvSpPr>
          <p:nvPr/>
        </p:nvSpPr>
        <p:spPr bwMode="auto">
          <a:xfrm>
            <a:off x="1753674" y="2057397"/>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Times New Roman" panose="02020603050405020304" pitchFamily="18" charset="0"/>
            </a:endParaRPr>
          </a:p>
        </p:txBody>
      </p:sp>
      <p:sp>
        <p:nvSpPr>
          <p:cNvPr id="53" name="Line 14"/>
          <p:cNvSpPr>
            <a:spLocks noChangeShapeType="1"/>
          </p:cNvSpPr>
          <p:nvPr/>
        </p:nvSpPr>
        <p:spPr bwMode="auto">
          <a:xfrm>
            <a:off x="1753674" y="2452691"/>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4" name="Line 15"/>
          <p:cNvSpPr>
            <a:spLocks noChangeShapeType="1"/>
          </p:cNvSpPr>
          <p:nvPr/>
        </p:nvSpPr>
        <p:spPr bwMode="auto">
          <a:xfrm>
            <a:off x="1753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5" name="Line 16"/>
          <p:cNvSpPr>
            <a:spLocks noChangeShapeType="1"/>
          </p:cNvSpPr>
          <p:nvPr/>
        </p:nvSpPr>
        <p:spPr bwMode="auto">
          <a:xfrm>
            <a:off x="2325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6" name="Line 17"/>
          <p:cNvSpPr>
            <a:spLocks noChangeShapeType="1"/>
          </p:cNvSpPr>
          <p:nvPr/>
        </p:nvSpPr>
        <p:spPr bwMode="auto">
          <a:xfrm>
            <a:off x="2896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7" name="Line 18"/>
          <p:cNvSpPr>
            <a:spLocks noChangeShapeType="1"/>
          </p:cNvSpPr>
          <p:nvPr/>
        </p:nvSpPr>
        <p:spPr bwMode="auto">
          <a:xfrm>
            <a:off x="3468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8" name="Line 19"/>
          <p:cNvSpPr>
            <a:spLocks noChangeShapeType="1"/>
          </p:cNvSpPr>
          <p:nvPr/>
        </p:nvSpPr>
        <p:spPr bwMode="auto">
          <a:xfrm>
            <a:off x="40396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9" name="Line 20"/>
          <p:cNvSpPr>
            <a:spLocks noChangeShapeType="1"/>
          </p:cNvSpPr>
          <p:nvPr/>
        </p:nvSpPr>
        <p:spPr bwMode="auto">
          <a:xfrm>
            <a:off x="4611174" y="2057397"/>
            <a:ext cx="0" cy="395294"/>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0" name="Line 21"/>
          <p:cNvSpPr>
            <a:spLocks noChangeShapeType="1"/>
          </p:cNvSpPr>
          <p:nvPr/>
        </p:nvSpPr>
        <p:spPr bwMode="auto">
          <a:xfrm>
            <a:off x="5182674" y="2057397"/>
            <a:ext cx="0" cy="395294"/>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2" name="Line 23"/>
          <p:cNvSpPr>
            <a:spLocks noChangeShapeType="1"/>
          </p:cNvSpPr>
          <p:nvPr/>
        </p:nvSpPr>
        <p:spPr bwMode="auto">
          <a:xfrm>
            <a:off x="5335074" y="2449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43"/>
          <p:cNvSpPr>
            <a:spLocks noChangeShapeType="1"/>
          </p:cNvSpPr>
          <p:nvPr/>
        </p:nvSpPr>
        <p:spPr bwMode="auto">
          <a:xfrm>
            <a:off x="5335074" y="2057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6" name="Rectangle 24"/>
          <p:cNvSpPr txBox="1">
            <a:spLocks noChangeArrowheads="1"/>
          </p:cNvSpPr>
          <p:nvPr/>
        </p:nvSpPr>
        <p:spPr>
          <a:xfrm>
            <a:off x="685800" y="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a:t>Adding Example</a:t>
            </a:r>
            <a:endParaRPr lang="en-CA" altLang="en-US" kern="0" dirty="0"/>
          </a:p>
        </p:txBody>
      </p:sp>
      <p:sp>
        <p:nvSpPr>
          <p:cNvPr id="5" name="Rectangle 4"/>
          <p:cNvSpPr/>
          <p:nvPr/>
        </p:nvSpPr>
        <p:spPr>
          <a:xfrm>
            <a:off x="4792494" y="2057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6</a:t>
            </a:r>
          </a:p>
        </p:txBody>
      </p:sp>
      <p:sp>
        <p:nvSpPr>
          <p:cNvPr id="78" name="Rectangle 77"/>
          <p:cNvSpPr/>
          <p:nvPr/>
        </p:nvSpPr>
        <p:spPr>
          <a:xfrm>
            <a:off x="4867620" y="2813169"/>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3</a:t>
            </a:r>
          </a:p>
        </p:txBody>
      </p:sp>
      <p:sp>
        <p:nvSpPr>
          <p:cNvPr id="79" name="Rectangle 78"/>
          <p:cNvSpPr/>
          <p:nvPr/>
        </p:nvSpPr>
        <p:spPr>
          <a:xfrm>
            <a:off x="4292958"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2</a:t>
            </a:r>
          </a:p>
        </p:txBody>
      </p:sp>
      <p:grpSp>
        <p:nvGrpSpPr>
          <p:cNvPr id="6" name="Group 5"/>
          <p:cNvGrpSpPr/>
          <p:nvPr/>
        </p:nvGrpSpPr>
        <p:grpSpPr>
          <a:xfrm>
            <a:off x="6313869" y="1295400"/>
            <a:ext cx="1948661" cy="1971020"/>
            <a:chOff x="6313869" y="1295400"/>
            <a:chExt cx="1948661" cy="1971020"/>
          </a:xfrm>
        </p:grpSpPr>
        <p:sp>
          <p:nvSpPr>
            <p:cNvPr id="80" name="Text Box 6"/>
            <p:cNvSpPr txBox="1">
              <a:spLocks noChangeArrowheads="1"/>
            </p:cNvSpPr>
            <p:nvPr/>
          </p:nvSpPr>
          <p:spPr bwMode="auto">
            <a:xfrm>
              <a:off x="6313869" y="129540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x</a:t>
              </a:r>
            </a:p>
          </p:txBody>
        </p:sp>
        <p:sp>
          <p:nvSpPr>
            <p:cNvPr id="81" name="Text Box 6"/>
            <p:cNvSpPr txBox="1">
              <a:spLocks noChangeArrowheads="1"/>
            </p:cNvSpPr>
            <p:nvPr/>
          </p:nvSpPr>
          <p:spPr bwMode="auto">
            <a:xfrm>
              <a:off x="6324600" y="1934290"/>
              <a:ext cx="83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y</a:t>
              </a:r>
            </a:p>
          </p:txBody>
        </p:sp>
        <p:sp>
          <p:nvSpPr>
            <p:cNvPr id="82" name="Text Box 6"/>
            <p:cNvSpPr txBox="1">
              <a:spLocks noChangeArrowheads="1"/>
            </p:cNvSpPr>
            <p:nvPr/>
          </p:nvSpPr>
          <p:spPr bwMode="auto">
            <a:xfrm>
              <a:off x="6324600" y="2743200"/>
              <a:ext cx="193793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z=</a:t>
              </a:r>
              <a:r>
                <a:rPr lang="en-US" dirty="0" err="1">
                  <a:effectLst>
                    <a:outerShdw blurRad="38100" dist="38100" dir="2700000" algn="tl">
                      <a:srgbClr val="000000"/>
                    </a:outerShdw>
                  </a:effectLst>
                  <a:cs typeface="+mn-cs"/>
                </a:rPr>
                <a:t>x+y</a:t>
              </a:r>
              <a:endParaRPr lang="en-US" dirty="0">
                <a:effectLst>
                  <a:outerShdw blurRad="38100" dist="38100" dir="2700000" algn="tl">
                    <a:srgbClr val="000000"/>
                  </a:outerShdw>
                </a:effectLst>
                <a:cs typeface="+mn-cs"/>
              </a:endParaRPr>
            </a:p>
          </p:txBody>
        </p:sp>
      </p:grpSp>
      <p:sp>
        <p:nvSpPr>
          <p:cNvPr id="100" name="Text Box 70"/>
          <p:cNvSpPr txBox="1">
            <a:spLocks noChangeArrowheads="1"/>
          </p:cNvSpPr>
          <p:nvPr/>
        </p:nvSpPr>
        <p:spPr bwMode="auto">
          <a:xfrm>
            <a:off x="457200" y="3581400"/>
            <a:ext cx="8686800" cy="830997"/>
          </a:xfrm>
          <a:prstGeom prst="rect">
            <a:avLst/>
          </a:prstGeom>
          <a:noFill/>
          <a:ln w="38100" cap="sq">
            <a:noFill/>
            <a:miter lim="800000"/>
            <a:headEnd/>
            <a:tailEnd/>
          </a:ln>
          <a:effectLst/>
        </p:spPr>
        <p:txBody>
          <a:bodyPr lIns="274320" rIns="274320">
            <a:spAutoFit/>
          </a:bodyPr>
          <a:lstStyle/>
          <a:p>
            <a:pPr eaLnBrk="0" hangingPunct="0">
              <a:defRPr/>
            </a:pPr>
            <a:r>
              <a:rPr lang="el-GR" sz="2400" dirty="0">
                <a:solidFill>
                  <a:srgbClr val="FFC000"/>
                </a:solidFill>
                <a:cs typeface="Times New Roman" pitchFamily="18" charset="0"/>
              </a:rPr>
              <a:t>δ</a:t>
            </a:r>
            <a:r>
              <a:rPr lang="en-US" sz="2400" dirty="0">
                <a:solidFill>
                  <a:srgbClr val="FFC000"/>
                </a:solidFill>
                <a:cs typeface="Times New Roman" pitchFamily="18" charset="0"/>
              </a:rPr>
              <a:t>(q,c</a:t>
            </a:r>
            <a:r>
              <a:rPr lang="en-US" sz="2400" baseline="-25000" dirty="0">
                <a:solidFill>
                  <a:srgbClr val="FFC000"/>
                </a:solidFill>
                <a:cs typeface="Times New Roman" pitchFamily="18" charset="0"/>
              </a:rPr>
              <a:t>1</a:t>
            </a:r>
            <a:r>
              <a:rPr lang="en-US" sz="2400" dirty="0">
                <a:solidFill>
                  <a:srgbClr val="FFC000"/>
                </a:solidFill>
                <a:cs typeface="Times New Roman" pitchFamily="18" charset="0"/>
              </a:rPr>
              <a:t>,c</a:t>
            </a:r>
            <a:r>
              <a:rPr lang="en-US" sz="2400" baseline="-25000" dirty="0">
                <a:solidFill>
                  <a:srgbClr val="FFC000"/>
                </a:solidFill>
                <a:cs typeface="Times New Roman" pitchFamily="18" charset="0"/>
              </a:rPr>
              <a:t>2</a:t>
            </a:r>
            <a:r>
              <a:rPr lang="en-US" sz="2400" dirty="0">
                <a:solidFill>
                  <a:srgbClr val="FFC000"/>
                </a:solidFill>
                <a:cs typeface="Times New Roman" pitchFamily="18" charset="0"/>
              </a:rPr>
              <a:t>,c</a:t>
            </a:r>
            <a:r>
              <a:rPr lang="en-US" sz="2400" baseline="-25000" dirty="0">
                <a:solidFill>
                  <a:srgbClr val="FFC000"/>
                </a:solidFill>
                <a:cs typeface="Times New Roman" pitchFamily="18" charset="0"/>
              </a:rPr>
              <a:t>3</a:t>
            </a:r>
            <a:r>
              <a:rPr lang="en-US" sz="2400" dirty="0">
                <a:solidFill>
                  <a:srgbClr val="FFC000"/>
                </a:solidFill>
                <a:cs typeface="Times New Roman" pitchFamily="18" charset="0"/>
              </a:rPr>
              <a:t>) = </a:t>
            </a:r>
            <a:r>
              <a:rPr lang="en-US" sz="2400" dirty="0">
                <a:solidFill>
                  <a:srgbClr val="FFC000"/>
                </a:solidFill>
                <a:cs typeface="+mn-cs"/>
              </a:rPr>
              <a:t>&lt;q’,  c’</a:t>
            </a:r>
            <a:r>
              <a:rPr lang="en-US" sz="2400" baseline="-25000" dirty="0">
                <a:solidFill>
                  <a:srgbClr val="FFC000"/>
                </a:solidFill>
                <a:cs typeface="+mn-cs"/>
              </a:rPr>
              <a:t>1</a:t>
            </a:r>
            <a:r>
              <a:rPr lang="en-US" sz="2400" dirty="0">
                <a:solidFill>
                  <a:srgbClr val="FFC000"/>
                </a:solidFill>
                <a:cs typeface="+mn-cs"/>
              </a:rPr>
              <a:t>,direc</a:t>
            </a:r>
            <a:r>
              <a:rPr lang="en-US" sz="2400" baseline="-25000" dirty="0">
                <a:solidFill>
                  <a:srgbClr val="FFC000"/>
                </a:solidFill>
                <a:cs typeface="+mn-cs"/>
              </a:rPr>
              <a:t>1</a:t>
            </a:r>
            <a:r>
              <a:rPr lang="en-US" sz="2400" dirty="0">
                <a:solidFill>
                  <a:srgbClr val="FFC000"/>
                </a:solidFill>
                <a:cs typeface="+mn-cs"/>
              </a:rPr>
              <a:t>,  c’</a:t>
            </a:r>
            <a:r>
              <a:rPr lang="en-US" sz="2400" baseline="-25000" dirty="0">
                <a:solidFill>
                  <a:srgbClr val="FFC000"/>
                </a:solidFill>
                <a:cs typeface="+mn-cs"/>
              </a:rPr>
              <a:t>2</a:t>
            </a:r>
            <a:r>
              <a:rPr lang="en-US" sz="2400" dirty="0">
                <a:solidFill>
                  <a:srgbClr val="FFC000"/>
                </a:solidFill>
                <a:cs typeface="+mn-cs"/>
              </a:rPr>
              <a:t>,direc</a:t>
            </a:r>
            <a:r>
              <a:rPr lang="en-US" sz="2400" baseline="-25000" dirty="0">
                <a:solidFill>
                  <a:srgbClr val="FFC000"/>
                </a:solidFill>
                <a:cs typeface="+mn-cs"/>
              </a:rPr>
              <a:t>2</a:t>
            </a:r>
            <a:r>
              <a:rPr lang="en-US" sz="2400" dirty="0">
                <a:solidFill>
                  <a:srgbClr val="FFC000"/>
                </a:solidFill>
                <a:cs typeface="Times New Roman" pitchFamily="18" charset="0"/>
              </a:rPr>
              <a:t>,  c’</a:t>
            </a:r>
            <a:r>
              <a:rPr lang="en-US" sz="2400" baseline="-25000" dirty="0">
                <a:solidFill>
                  <a:srgbClr val="FFC000"/>
                </a:solidFill>
                <a:cs typeface="Times New Roman" pitchFamily="18" charset="0"/>
              </a:rPr>
              <a:t>3</a:t>
            </a:r>
            <a:r>
              <a:rPr lang="en-US" sz="2400" dirty="0">
                <a:solidFill>
                  <a:srgbClr val="FFC000"/>
                </a:solidFill>
              </a:rPr>
              <a:t>,direc</a:t>
            </a:r>
            <a:r>
              <a:rPr lang="en-US" sz="2400" baseline="-25000" dirty="0">
                <a:solidFill>
                  <a:srgbClr val="FFC000"/>
                </a:solidFill>
              </a:rPr>
              <a:t>3  </a:t>
            </a:r>
            <a:r>
              <a:rPr lang="en-US" sz="2400" dirty="0">
                <a:solidFill>
                  <a:srgbClr val="FFC000"/>
                </a:solidFill>
                <a:cs typeface="+mn-cs"/>
              </a:rPr>
              <a:t>&gt; </a:t>
            </a:r>
          </a:p>
          <a:p>
            <a:pPr eaLnBrk="0" hangingPunct="0">
              <a:defRPr/>
            </a:pPr>
            <a:r>
              <a:rPr lang="el-GR" sz="2400" dirty="0">
                <a:solidFill>
                  <a:srgbClr val="FFC000"/>
                </a:solidFill>
                <a:cs typeface="Times New Roman" pitchFamily="18" charset="0"/>
              </a:rPr>
              <a:t>δ</a:t>
            </a:r>
            <a:r>
              <a:rPr lang="en-US" sz="2400" dirty="0">
                <a:solidFill>
                  <a:srgbClr val="FFC000"/>
                </a:solidFill>
                <a:cs typeface="Times New Roman" pitchFamily="18" charset="0"/>
              </a:rPr>
              <a:t>(</a:t>
            </a:r>
            <a:r>
              <a:rPr lang="en-US" sz="2400" dirty="0">
                <a:solidFill>
                  <a:srgbClr val="FFC000"/>
                </a:solidFill>
              </a:rPr>
              <a:t>q</a:t>
            </a:r>
            <a:r>
              <a:rPr lang="en-US" sz="2400" baseline="-25000" dirty="0">
                <a:solidFill>
                  <a:srgbClr val="FFC000"/>
                </a:solidFill>
              </a:rPr>
              <a:t>&lt;line=0,carrie=c&gt;</a:t>
            </a:r>
            <a:r>
              <a:rPr lang="en-US" sz="2400" dirty="0">
                <a:solidFill>
                  <a:srgbClr val="FFC000"/>
                </a:solidFill>
              </a:rPr>
              <a:t> </a:t>
            </a:r>
            <a:r>
              <a:rPr lang="en-US" sz="2400" dirty="0">
                <a:solidFill>
                  <a:srgbClr val="FFC000"/>
                </a:solidFill>
                <a:cs typeface="Times New Roman" pitchFamily="18" charset="0"/>
              </a:rPr>
              <a:t>, x</a:t>
            </a:r>
            <a:r>
              <a:rPr lang="en-US" sz="2400" baseline="-25000" dirty="0">
                <a:solidFill>
                  <a:srgbClr val="FFC000"/>
                </a:solidFill>
                <a:cs typeface="Times New Roman" pitchFamily="18" charset="0"/>
              </a:rPr>
              <a:t>i</a:t>
            </a:r>
            <a:r>
              <a:rPr lang="en-US" sz="2400" dirty="0">
                <a:solidFill>
                  <a:srgbClr val="FFC000"/>
                </a:solidFill>
                <a:cs typeface="Times New Roman" pitchFamily="18" charset="0"/>
              </a:rPr>
              <a:t>, </a:t>
            </a:r>
            <a:r>
              <a:rPr lang="en-US" sz="2400" dirty="0" err="1">
                <a:solidFill>
                  <a:srgbClr val="FFC000"/>
                </a:solidFill>
                <a:cs typeface="Times New Roman" pitchFamily="18" charset="0"/>
              </a:rPr>
              <a:t>y</a:t>
            </a:r>
            <a:r>
              <a:rPr lang="en-US" sz="2400" baseline="-25000" dirty="0" err="1">
                <a:solidFill>
                  <a:srgbClr val="FFC000"/>
                </a:solidFill>
                <a:cs typeface="Times New Roman" pitchFamily="18" charset="0"/>
              </a:rPr>
              <a:t>i</a:t>
            </a:r>
            <a:r>
              <a:rPr lang="en-US" sz="2400" dirty="0">
                <a:solidFill>
                  <a:srgbClr val="FFC000"/>
                </a:solidFill>
                <a:cs typeface="Times New Roman" pitchFamily="18" charset="0"/>
              </a:rPr>
              <a:t>, blank)   </a:t>
            </a:r>
            <a:r>
              <a:rPr lang="en-US" sz="2400" dirty="0">
                <a:solidFill>
                  <a:srgbClr val="FFC000"/>
                </a:solidFill>
              </a:rPr>
              <a:t> </a:t>
            </a:r>
          </a:p>
        </p:txBody>
      </p:sp>
      <p:sp>
        <p:nvSpPr>
          <p:cNvPr id="101" name="Rectangle 26"/>
          <p:cNvSpPr>
            <a:spLocks noChangeArrowheads="1"/>
          </p:cNvSpPr>
          <p:nvPr/>
        </p:nvSpPr>
        <p:spPr bwMode="auto">
          <a:xfrm>
            <a:off x="304800" y="1295400"/>
            <a:ext cx="1441734" cy="370779"/>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1800" dirty="0">
                <a:solidFill>
                  <a:schemeClr val="bg2"/>
                </a:solidFill>
                <a:effectLst>
                  <a:outerShdw blurRad="38100" dist="38100" dir="2700000" algn="tl">
                    <a:srgbClr val="FFFFFF"/>
                  </a:outerShdw>
                </a:effectLst>
                <a:cs typeface="+mn-cs"/>
              </a:rPr>
              <a:t>carry = 1</a:t>
            </a:r>
          </a:p>
        </p:txBody>
      </p:sp>
      <p:sp>
        <p:nvSpPr>
          <p:cNvPr id="102" name="Text Box 70"/>
          <p:cNvSpPr txBox="1">
            <a:spLocks noChangeArrowheads="1"/>
          </p:cNvSpPr>
          <p:nvPr/>
        </p:nvSpPr>
        <p:spPr bwMode="auto">
          <a:xfrm>
            <a:off x="990600" y="4356652"/>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rPr>
              <a:t>= &lt;</a:t>
            </a:r>
          </a:p>
        </p:txBody>
      </p:sp>
      <p:pic>
        <p:nvPicPr>
          <p:cNvPr id="103"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14124" t="41559" r="14576" b="22818"/>
          <a:stretch/>
        </p:blipFill>
        <p:spPr bwMode="auto">
          <a:xfrm>
            <a:off x="756634" y="4951301"/>
            <a:ext cx="6648718" cy="17497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5" name="Text Box 70"/>
          <p:cNvSpPr txBox="1">
            <a:spLocks noChangeArrowheads="1"/>
          </p:cNvSpPr>
          <p:nvPr/>
        </p:nvSpPr>
        <p:spPr bwMode="auto">
          <a:xfrm>
            <a:off x="3544211"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left,</a:t>
            </a:r>
            <a:r>
              <a:rPr lang="en-US" sz="2400" dirty="0">
                <a:solidFill>
                  <a:srgbClr val="FFC000"/>
                </a:solidFill>
                <a:effectLst>
                  <a:outerShdw blurRad="38100" dist="38100" dir="2700000" algn="tl">
                    <a:srgbClr val="000000"/>
                  </a:outerShdw>
                </a:effectLst>
              </a:rPr>
              <a:t> </a:t>
            </a:r>
          </a:p>
        </p:txBody>
      </p:sp>
      <p:sp>
        <p:nvSpPr>
          <p:cNvPr id="106" name="Text Box 70"/>
          <p:cNvSpPr txBox="1">
            <a:spLocks noChangeArrowheads="1"/>
          </p:cNvSpPr>
          <p:nvPr/>
        </p:nvSpPr>
        <p:spPr bwMode="auto">
          <a:xfrm>
            <a:off x="1447800" y="4356652"/>
            <a:ext cx="2286000" cy="830997"/>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rPr>
              <a:t>q</a:t>
            </a:r>
            <a:r>
              <a:rPr lang="en-US" sz="2400" baseline="-25000" dirty="0">
                <a:solidFill>
                  <a:srgbClr val="FFC000"/>
                </a:solidFill>
              </a:rPr>
              <a:t>&lt;line=0,carrie=c’&gt;,</a:t>
            </a:r>
            <a:endParaRPr lang="en-US" sz="2400" dirty="0">
              <a:solidFill>
                <a:srgbClr val="FFC000"/>
              </a:solidFill>
              <a:effectLst>
                <a:outerShdw blurRad="38100" dist="38100" dir="2700000" algn="tl">
                  <a:srgbClr val="000000"/>
                </a:outerShdw>
              </a:effectLst>
            </a:endParaRPr>
          </a:p>
        </p:txBody>
      </p:sp>
      <p:sp>
        <p:nvSpPr>
          <p:cNvPr id="107" name="Text Box 70"/>
          <p:cNvSpPr txBox="1">
            <a:spLocks noChangeArrowheads="1"/>
          </p:cNvSpPr>
          <p:nvPr/>
        </p:nvSpPr>
        <p:spPr bwMode="auto">
          <a:xfrm>
            <a:off x="3200400"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cs typeface="Times New Roman" pitchFamily="18" charset="0"/>
              </a:rPr>
              <a:t>x</a:t>
            </a:r>
            <a:r>
              <a:rPr lang="en-US" sz="2400" baseline="-25000" dirty="0">
                <a:solidFill>
                  <a:srgbClr val="FFC000"/>
                </a:solidFill>
                <a:cs typeface="Times New Roman" pitchFamily="18" charset="0"/>
              </a:rPr>
              <a:t>i</a:t>
            </a:r>
            <a:r>
              <a:rPr lang="en-US" sz="2400" dirty="0">
                <a:solidFill>
                  <a:srgbClr val="FFC000"/>
                </a:solidFill>
                <a:effectLst>
                  <a:outerShdw blurRad="38100" dist="38100" dir="2700000" algn="tl">
                    <a:srgbClr val="000000"/>
                  </a:outerShdw>
                </a:effectLst>
                <a:cs typeface="Times New Roman" pitchFamily="18" charset="0"/>
              </a:rPr>
              <a:t>,</a:t>
            </a:r>
            <a:endParaRPr lang="en-US" sz="2400" dirty="0">
              <a:solidFill>
                <a:srgbClr val="FFC000"/>
              </a:solidFill>
              <a:effectLst>
                <a:outerShdw blurRad="38100" dist="38100" dir="2700000" algn="tl">
                  <a:srgbClr val="000000"/>
                </a:outerShdw>
              </a:effectLst>
            </a:endParaRPr>
          </a:p>
        </p:txBody>
      </p:sp>
      <p:sp>
        <p:nvSpPr>
          <p:cNvPr id="108" name="Text Box 70"/>
          <p:cNvSpPr txBox="1">
            <a:spLocks noChangeArrowheads="1"/>
          </p:cNvSpPr>
          <p:nvPr/>
        </p:nvSpPr>
        <p:spPr bwMode="auto">
          <a:xfrm>
            <a:off x="46474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left,</a:t>
            </a:r>
            <a:r>
              <a:rPr lang="en-US" sz="2400" dirty="0">
                <a:solidFill>
                  <a:srgbClr val="FFC000"/>
                </a:solidFill>
                <a:effectLst>
                  <a:outerShdw blurRad="38100" dist="38100" dir="2700000" algn="tl">
                    <a:srgbClr val="000000"/>
                  </a:outerShdw>
                </a:effectLst>
              </a:rPr>
              <a:t> </a:t>
            </a:r>
          </a:p>
        </p:txBody>
      </p:sp>
      <p:sp>
        <p:nvSpPr>
          <p:cNvPr id="109" name="Text Box 70"/>
          <p:cNvSpPr txBox="1">
            <a:spLocks noChangeArrowheads="1"/>
          </p:cNvSpPr>
          <p:nvPr/>
        </p:nvSpPr>
        <p:spPr bwMode="auto">
          <a:xfrm>
            <a:off x="43036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err="1">
                <a:solidFill>
                  <a:srgbClr val="FFC000"/>
                </a:solidFill>
                <a:cs typeface="Times New Roman" pitchFamily="18" charset="0"/>
              </a:rPr>
              <a:t>y</a:t>
            </a:r>
            <a:r>
              <a:rPr lang="en-US" sz="2400" baseline="-25000" dirty="0" err="1">
                <a:solidFill>
                  <a:srgbClr val="FFC000"/>
                </a:solidFill>
                <a:cs typeface="Times New Roman" pitchFamily="18" charset="0"/>
              </a:rPr>
              <a:t>i</a:t>
            </a:r>
            <a:r>
              <a:rPr lang="en-US" sz="2400" dirty="0">
                <a:solidFill>
                  <a:srgbClr val="FFC000"/>
                </a:solidFill>
                <a:effectLst>
                  <a:outerShdw blurRad="38100" dist="38100" dir="2700000" algn="tl">
                    <a:srgbClr val="000000"/>
                  </a:outerShdw>
                </a:effectLst>
                <a:cs typeface="Times New Roman" pitchFamily="18" charset="0"/>
              </a:rPr>
              <a:t>,</a:t>
            </a:r>
            <a:endParaRPr lang="en-US" sz="2400" dirty="0">
              <a:solidFill>
                <a:srgbClr val="FFC000"/>
              </a:solidFill>
              <a:effectLst>
                <a:outerShdw blurRad="38100" dist="38100" dir="2700000" algn="tl">
                  <a:srgbClr val="000000"/>
                </a:outerShdw>
              </a:effectLst>
            </a:endParaRPr>
          </a:p>
        </p:txBody>
      </p:sp>
      <p:sp>
        <p:nvSpPr>
          <p:cNvPr id="111" name="Text Box 70"/>
          <p:cNvSpPr txBox="1">
            <a:spLocks noChangeArrowheads="1"/>
          </p:cNvSpPr>
          <p:nvPr/>
        </p:nvSpPr>
        <p:spPr bwMode="auto">
          <a:xfrm>
            <a:off x="5714255" y="4356652"/>
            <a:ext cx="1269641"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cs typeface="Times New Roman" pitchFamily="18" charset="0"/>
              </a:rPr>
              <a:t>left</a:t>
            </a:r>
            <a:r>
              <a:rPr lang="en-US" sz="2400" dirty="0">
                <a:solidFill>
                  <a:srgbClr val="FFC000"/>
                </a:solidFill>
                <a:effectLst>
                  <a:outerShdw blurRad="38100" dist="38100" dir="2700000" algn="tl">
                    <a:srgbClr val="000000"/>
                  </a:outerShdw>
                </a:effectLst>
              </a:rPr>
              <a:t> </a:t>
            </a:r>
          </a:p>
        </p:txBody>
      </p:sp>
      <p:sp>
        <p:nvSpPr>
          <p:cNvPr id="112" name="Text Box 70"/>
          <p:cNvSpPr txBox="1">
            <a:spLocks noChangeArrowheads="1"/>
          </p:cNvSpPr>
          <p:nvPr/>
        </p:nvSpPr>
        <p:spPr bwMode="auto">
          <a:xfrm>
            <a:off x="5370444" y="4356652"/>
            <a:ext cx="1092557"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err="1">
                <a:solidFill>
                  <a:srgbClr val="FFC000"/>
                </a:solidFill>
                <a:cs typeface="Times New Roman" pitchFamily="18" charset="0"/>
              </a:rPr>
              <a:t>z</a:t>
            </a:r>
            <a:r>
              <a:rPr lang="en-US" sz="2400" baseline="-25000" dirty="0" err="1">
                <a:solidFill>
                  <a:srgbClr val="FFC000"/>
                </a:solidFill>
                <a:cs typeface="Times New Roman" pitchFamily="18" charset="0"/>
              </a:rPr>
              <a:t>i</a:t>
            </a:r>
            <a:r>
              <a:rPr lang="en-US" sz="2400" dirty="0">
                <a:solidFill>
                  <a:srgbClr val="FFC000"/>
                </a:solidFill>
                <a:effectLst>
                  <a:outerShdw blurRad="38100" dist="38100" dir="2700000" algn="tl">
                    <a:srgbClr val="000000"/>
                  </a:outerShdw>
                </a:effectLst>
                <a:cs typeface="Times New Roman" pitchFamily="18" charset="0"/>
              </a:rPr>
              <a:t>,</a:t>
            </a:r>
            <a:endParaRPr lang="en-US" sz="2400" dirty="0">
              <a:solidFill>
                <a:srgbClr val="FFC000"/>
              </a:solidFill>
              <a:effectLst>
                <a:outerShdw blurRad="38100" dist="38100" dir="2700000" algn="tl">
                  <a:srgbClr val="000000"/>
                </a:outerShdw>
              </a:effectLst>
            </a:endParaRPr>
          </a:p>
        </p:txBody>
      </p:sp>
      <p:sp>
        <p:nvSpPr>
          <p:cNvPr id="114" name="Text Box 70"/>
          <p:cNvSpPr txBox="1">
            <a:spLocks noChangeArrowheads="1"/>
          </p:cNvSpPr>
          <p:nvPr/>
        </p:nvSpPr>
        <p:spPr bwMode="auto">
          <a:xfrm>
            <a:off x="6410740" y="4375379"/>
            <a:ext cx="983892" cy="46166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solidFill>
                  <a:srgbClr val="FFC000"/>
                </a:solidFill>
                <a:effectLst>
                  <a:outerShdw blurRad="38100" dist="38100" dir="2700000" algn="tl">
                    <a:srgbClr val="000000"/>
                  </a:outerShdw>
                </a:effectLst>
              </a:rPr>
              <a:t>&gt;</a:t>
            </a:r>
          </a:p>
        </p:txBody>
      </p:sp>
      <p:sp>
        <p:nvSpPr>
          <p:cNvPr id="2" name="Oval 1"/>
          <p:cNvSpPr/>
          <p:nvPr/>
        </p:nvSpPr>
        <p:spPr>
          <a:xfrm>
            <a:off x="5639874"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6" name="Oval 115"/>
          <p:cNvSpPr/>
          <p:nvPr/>
        </p:nvSpPr>
        <p:spPr>
          <a:xfrm>
            <a:off x="2971800"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7" name="Oval 116"/>
          <p:cNvSpPr/>
          <p:nvPr/>
        </p:nvSpPr>
        <p:spPr>
          <a:xfrm>
            <a:off x="3505200" y="3581400"/>
            <a:ext cx="926742" cy="533400"/>
          </a:xfrm>
          <a:prstGeom prst="ellipse">
            <a:avLst/>
          </a:prstGeom>
          <a:ln w="38100">
            <a:solidFill>
              <a:schemeClr val="hlink"/>
            </a:solidFill>
          </a:ln>
        </p:spPr>
        <p:txBody>
          <a:bodyPr wrap="square" rtlCol="0" anchor="ctr">
            <a:spAutoFit/>
          </a:bodyPr>
          <a:lstStyle/>
          <a:p>
            <a:pPr algn="l"/>
            <a:endParaRPr lang="en-CA" sz="2400" dirty="0"/>
          </a:p>
        </p:txBody>
      </p:sp>
      <p:sp>
        <p:nvSpPr>
          <p:cNvPr id="118" name="Oval 117"/>
          <p:cNvSpPr/>
          <p:nvPr/>
        </p:nvSpPr>
        <p:spPr>
          <a:xfrm>
            <a:off x="2437326" y="3581400"/>
            <a:ext cx="673995" cy="533400"/>
          </a:xfrm>
          <a:prstGeom prst="ellipse">
            <a:avLst/>
          </a:prstGeom>
          <a:ln w="38100">
            <a:solidFill>
              <a:schemeClr val="hlink"/>
            </a:solidFill>
          </a:ln>
        </p:spPr>
        <p:txBody>
          <a:bodyPr wrap="square" rtlCol="0" anchor="ctr">
            <a:spAutoFit/>
          </a:bodyPr>
          <a:lstStyle/>
          <a:p>
            <a:pPr algn="l"/>
            <a:endParaRPr lang="en-CA" sz="2400" dirty="0"/>
          </a:p>
        </p:txBody>
      </p:sp>
      <p:sp>
        <p:nvSpPr>
          <p:cNvPr id="119" name="Rectangle 118"/>
          <p:cNvSpPr/>
          <p:nvPr/>
        </p:nvSpPr>
        <p:spPr>
          <a:xfrm>
            <a:off x="3048000"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7</a:t>
            </a:r>
          </a:p>
        </p:txBody>
      </p:sp>
      <p:sp>
        <p:nvSpPr>
          <p:cNvPr id="122" name="AutoShape 22"/>
          <p:cNvSpPr>
            <a:spLocks noChangeArrowheads="1"/>
          </p:cNvSpPr>
          <p:nvPr/>
        </p:nvSpPr>
        <p:spPr bwMode="auto">
          <a:xfrm rot="16200000">
            <a:off x="2616558" y="2451279"/>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3" name="AutoShape 22"/>
          <p:cNvSpPr>
            <a:spLocks noChangeArrowheads="1"/>
          </p:cNvSpPr>
          <p:nvPr/>
        </p:nvSpPr>
        <p:spPr bwMode="auto">
          <a:xfrm rot="16200000">
            <a:off x="2692757" y="3200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6"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sp>
        <p:nvSpPr>
          <p:cNvPr id="87" name="Rectangle 86"/>
          <p:cNvSpPr/>
          <p:nvPr/>
        </p:nvSpPr>
        <p:spPr>
          <a:xfrm>
            <a:off x="3669405" y="2819400"/>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5</a:t>
            </a:r>
          </a:p>
        </p:txBody>
      </p:sp>
      <p:sp>
        <p:nvSpPr>
          <p:cNvPr id="88" name="Rectangle 87"/>
          <p:cNvSpPr/>
          <p:nvPr/>
        </p:nvSpPr>
        <p:spPr>
          <a:xfrm>
            <a:off x="2501721" y="2831205"/>
            <a:ext cx="312906" cy="400110"/>
          </a:xfrm>
          <a:prstGeom prst="rect">
            <a:avLst/>
          </a:prstGeom>
        </p:spPr>
        <p:txBody>
          <a:bodyPr wrap="none">
            <a:spAutoFit/>
          </a:bodyPr>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4</a:t>
            </a:r>
          </a:p>
        </p:txBody>
      </p:sp>
    </p:spTree>
    <p:extLst>
      <p:ext uri="{BB962C8B-B14F-4D97-AF65-F5344CB8AC3E}">
        <p14:creationId xmlns:p14="http://schemas.microsoft.com/office/powerpoint/2010/main" val="4234506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0">
                                            <p:txEl>
                                              <p:pRg st="1" end="1"/>
                                            </p:txEl>
                                          </p:spTgt>
                                        </p:tgtEl>
                                        <p:attrNameLst>
                                          <p:attrName>style.visibility</p:attrName>
                                        </p:attrNameLst>
                                      </p:cBhvr>
                                      <p:to>
                                        <p:strVal val="visible"/>
                                      </p:to>
                                    </p:set>
                                    <p:anim calcmode="lin" valueType="num">
                                      <p:cBhvr additive="base">
                                        <p:cTn id="7" dur="500" fill="hold"/>
                                        <p:tgtEl>
                                          <p:spTgt spid="100">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0">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anim calcmode="lin" valueType="num">
                                      <p:cBhvr additive="base">
                                        <p:cTn id="11" dur="500" fill="hold"/>
                                        <p:tgtEl>
                                          <p:spTgt spid="102"/>
                                        </p:tgtEl>
                                        <p:attrNameLst>
                                          <p:attrName>ppt_x</p:attrName>
                                        </p:attrNameLst>
                                      </p:cBhvr>
                                      <p:tavLst>
                                        <p:tav tm="0">
                                          <p:val>
                                            <p:strVal val="0-#ppt_w/2"/>
                                          </p:val>
                                        </p:tav>
                                        <p:tav tm="100000">
                                          <p:val>
                                            <p:strVal val="#ppt_x"/>
                                          </p:val>
                                        </p:tav>
                                      </p:tavLst>
                                    </p:anim>
                                    <p:anim calcmode="lin" valueType="num">
                                      <p:cBhvr additive="base">
                                        <p:cTn id="12" dur="500" fill="hold"/>
                                        <p:tgtEl>
                                          <p:spTgt spid="10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4"/>
                                        </p:tgtEl>
                                        <p:attrNameLst>
                                          <p:attrName>style.visibility</p:attrName>
                                        </p:attrNameLst>
                                      </p:cBhvr>
                                      <p:to>
                                        <p:strVal val="visible"/>
                                      </p:to>
                                    </p:set>
                                    <p:anim calcmode="lin" valueType="num">
                                      <p:cBhvr additive="base">
                                        <p:cTn id="15" dur="500" fill="hold"/>
                                        <p:tgtEl>
                                          <p:spTgt spid="114"/>
                                        </p:tgtEl>
                                        <p:attrNameLst>
                                          <p:attrName>ppt_x</p:attrName>
                                        </p:attrNameLst>
                                      </p:cBhvr>
                                      <p:tavLst>
                                        <p:tav tm="0">
                                          <p:val>
                                            <p:strVal val="0-#ppt_w/2"/>
                                          </p:val>
                                        </p:tav>
                                        <p:tav tm="100000">
                                          <p:val>
                                            <p:strVal val="#ppt_x"/>
                                          </p:val>
                                        </p:tav>
                                      </p:tavLst>
                                    </p:anim>
                                    <p:anim calcmode="lin" valueType="num">
                                      <p:cBhvr additive="base">
                                        <p:cTn id="16"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12"/>
                                        </p:tgtEl>
                                        <p:attrNameLst>
                                          <p:attrName>style.visibility</p:attrName>
                                        </p:attrNameLst>
                                      </p:cBhvr>
                                      <p:to>
                                        <p:strVal val="visible"/>
                                      </p:to>
                                    </p:set>
                                    <p:anim calcmode="lin" valueType="num">
                                      <p:cBhvr additive="base">
                                        <p:cTn id="27" dur="500" fill="hold"/>
                                        <p:tgtEl>
                                          <p:spTgt spid="112"/>
                                        </p:tgtEl>
                                        <p:attrNameLst>
                                          <p:attrName>ppt_x</p:attrName>
                                        </p:attrNameLst>
                                      </p:cBhvr>
                                      <p:tavLst>
                                        <p:tav tm="0">
                                          <p:val>
                                            <p:strVal val="0-#ppt_w/2"/>
                                          </p:val>
                                        </p:tav>
                                        <p:tav tm="100000">
                                          <p:val>
                                            <p:strVal val="#ppt_x"/>
                                          </p:val>
                                        </p:tav>
                                      </p:tavLst>
                                    </p:anim>
                                    <p:anim calcmode="lin" valueType="num">
                                      <p:cBhvr additive="base">
                                        <p:cTn id="28" dur="500" fill="hold"/>
                                        <p:tgtEl>
                                          <p:spTgt spid="11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8"/>
                                        </p:tgtEl>
                                        <p:attrNameLst>
                                          <p:attrName>style.visibility</p:attrName>
                                        </p:attrNameLst>
                                      </p:cBhvr>
                                      <p:to>
                                        <p:strVal val="visible"/>
                                      </p:to>
                                    </p:set>
                                    <p:anim calcmode="lin" valueType="num">
                                      <p:cBhvr additive="base">
                                        <p:cTn id="31" dur="500" fill="hold"/>
                                        <p:tgtEl>
                                          <p:spTgt spid="88"/>
                                        </p:tgtEl>
                                        <p:attrNameLst>
                                          <p:attrName>ppt_x</p:attrName>
                                        </p:attrNameLst>
                                      </p:cBhvr>
                                      <p:tavLst>
                                        <p:tav tm="0">
                                          <p:val>
                                            <p:strVal val="0-#ppt_w/2"/>
                                          </p:val>
                                        </p:tav>
                                        <p:tav tm="100000">
                                          <p:val>
                                            <p:strVal val="#ppt_x"/>
                                          </p:val>
                                        </p:tav>
                                      </p:tavLst>
                                    </p:anim>
                                    <p:anim calcmode="lin" valueType="num">
                                      <p:cBhvr additive="base">
                                        <p:cTn id="32" dur="500" fill="hold"/>
                                        <p:tgtEl>
                                          <p:spTgt spid="88"/>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6"/>
                                        </p:tgtEl>
                                        <p:attrNameLst>
                                          <p:attrName>style.visibility</p:attrName>
                                        </p:attrNameLst>
                                      </p:cBhvr>
                                      <p:to>
                                        <p:strVal val="visible"/>
                                      </p:to>
                                    </p:set>
                                    <p:anim calcmode="lin" valueType="num">
                                      <p:cBhvr additive="base">
                                        <p:cTn id="37" dur="500" fill="hold"/>
                                        <p:tgtEl>
                                          <p:spTgt spid="116"/>
                                        </p:tgtEl>
                                        <p:attrNameLst>
                                          <p:attrName>ppt_x</p:attrName>
                                        </p:attrNameLst>
                                      </p:cBhvr>
                                      <p:tavLst>
                                        <p:tav tm="0">
                                          <p:val>
                                            <p:strVal val="0-#ppt_w/2"/>
                                          </p:val>
                                        </p:tav>
                                        <p:tav tm="100000">
                                          <p:val>
                                            <p:strVal val="#ppt_x"/>
                                          </p:val>
                                        </p:tav>
                                      </p:tavLst>
                                    </p:anim>
                                    <p:anim calcmode="lin" valueType="num">
                                      <p:cBhvr additive="base">
                                        <p:cTn id="38" dur="500" fill="hold"/>
                                        <p:tgtEl>
                                          <p:spTgt spid="11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6"/>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07"/>
                                        </p:tgtEl>
                                        <p:attrNameLst>
                                          <p:attrName>style.visibility</p:attrName>
                                        </p:attrNameLst>
                                      </p:cBhvr>
                                      <p:to>
                                        <p:strVal val="visible"/>
                                      </p:to>
                                    </p:set>
                                    <p:anim calcmode="lin" valueType="num">
                                      <p:cBhvr additive="base">
                                        <p:cTn id="43" dur="500" fill="hold"/>
                                        <p:tgtEl>
                                          <p:spTgt spid="107"/>
                                        </p:tgtEl>
                                        <p:attrNameLst>
                                          <p:attrName>ppt_x</p:attrName>
                                        </p:attrNameLst>
                                      </p:cBhvr>
                                      <p:tavLst>
                                        <p:tav tm="0">
                                          <p:val>
                                            <p:strVal val="0-#ppt_w/2"/>
                                          </p:val>
                                        </p:tav>
                                        <p:tav tm="100000">
                                          <p:val>
                                            <p:strVal val="#ppt_x"/>
                                          </p:val>
                                        </p:tav>
                                      </p:tavLst>
                                    </p:anim>
                                    <p:anim calcmode="lin" valueType="num">
                                      <p:cBhvr additive="base">
                                        <p:cTn id="44" dur="500" fill="hold"/>
                                        <p:tgtEl>
                                          <p:spTgt spid="107"/>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09"/>
                                        </p:tgtEl>
                                        <p:attrNameLst>
                                          <p:attrName>style.visibility</p:attrName>
                                        </p:attrNameLst>
                                      </p:cBhvr>
                                      <p:to>
                                        <p:strVal val="visible"/>
                                      </p:to>
                                    </p:set>
                                    <p:anim calcmode="lin" valueType="num">
                                      <p:cBhvr additive="base">
                                        <p:cTn id="47" dur="500" fill="hold"/>
                                        <p:tgtEl>
                                          <p:spTgt spid="109"/>
                                        </p:tgtEl>
                                        <p:attrNameLst>
                                          <p:attrName>ppt_x</p:attrName>
                                        </p:attrNameLst>
                                      </p:cBhvr>
                                      <p:tavLst>
                                        <p:tav tm="0">
                                          <p:val>
                                            <p:strVal val="0-#ppt_w/2"/>
                                          </p:val>
                                        </p:tav>
                                        <p:tav tm="100000">
                                          <p:val>
                                            <p:strVal val="#ppt_x"/>
                                          </p:val>
                                        </p:tav>
                                      </p:tavLst>
                                    </p:anim>
                                    <p:anim calcmode="lin" valueType="num">
                                      <p:cBhvr additive="base">
                                        <p:cTn id="48" dur="500" fill="hold"/>
                                        <p:tgtEl>
                                          <p:spTgt spid="109"/>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17"/>
                                        </p:tgtEl>
                                        <p:attrNameLst>
                                          <p:attrName>style.visibility</p:attrName>
                                        </p:attrNameLst>
                                      </p:cBhvr>
                                      <p:to>
                                        <p:strVal val="visible"/>
                                      </p:to>
                                    </p:set>
                                    <p:anim calcmode="lin" valueType="num">
                                      <p:cBhvr additive="base">
                                        <p:cTn id="53" dur="500" fill="hold"/>
                                        <p:tgtEl>
                                          <p:spTgt spid="117"/>
                                        </p:tgtEl>
                                        <p:attrNameLst>
                                          <p:attrName>ppt_x</p:attrName>
                                        </p:attrNameLst>
                                      </p:cBhvr>
                                      <p:tavLst>
                                        <p:tav tm="0">
                                          <p:val>
                                            <p:strVal val="0-#ppt_w/2"/>
                                          </p:val>
                                        </p:tav>
                                        <p:tav tm="100000">
                                          <p:val>
                                            <p:strVal val="#ppt_x"/>
                                          </p:val>
                                        </p:tav>
                                      </p:tavLst>
                                    </p:anim>
                                    <p:anim calcmode="lin" valueType="num">
                                      <p:cBhvr additive="base">
                                        <p:cTn id="54" dur="500" fill="hold"/>
                                        <p:tgtEl>
                                          <p:spTgt spid="11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7"/>
                                        </p:tgtEl>
                                        <p:attrNameLst>
                                          <p:attrName>style.visibility</p:attrName>
                                        </p:attrNameLst>
                                      </p:cBhvr>
                                      <p:to>
                                        <p:strVal val="hidden"/>
                                      </p:to>
                                    </p:set>
                                  </p:sub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11"/>
                                        </p:tgtEl>
                                        <p:attrNameLst>
                                          <p:attrName>style.visibility</p:attrName>
                                        </p:attrNameLst>
                                      </p:cBhvr>
                                      <p:to>
                                        <p:strVal val="visible"/>
                                      </p:to>
                                    </p:set>
                                    <p:anim calcmode="lin" valueType="num">
                                      <p:cBhvr additive="base">
                                        <p:cTn id="59" dur="500" fill="hold"/>
                                        <p:tgtEl>
                                          <p:spTgt spid="111"/>
                                        </p:tgtEl>
                                        <p:attrNameLst>
                                          <p:attrName>ppt_x</p:attrName>
                                        </p:attrNameLst>
                                      </p:cBhvr>
                                      <p:tavLst>
                                        <p:tav tm="0">
                                          <p:val>
                                            <p:strVal val="0-#ppt_w/2"/>
                                          </p:val>
                                        </p:tav>
                                        <p:tav tm="100000">
                                          <p:val>
                                            <p:strVal val="#ppt_x"/>
                                          </p:val>
                                        </p:tav>
                                      </p:tavLst>
                                    </p:anim>
                                    <p:anim calcmode="lin" valueType="num">
                                      <p:cBhvr additive="base">
                                        <p:cTn id="60" dur="500" fill="hold"/>
                                        <p:tgtEl>
                                          <p:spTgt spid="111"/>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additive="base">
                                        <p:cTn id="63" dur="500" fill="hold"/>
                                        <p:tgtEl>
                                          <p:spTgt spid="108"/>
                                        </p:tgtEl>
                                        <p:attrNameLst>
                                          <p:attrName>ppt_x</p:attrName>
                                        </p:attrNameLst>
                                      </p:cBhvr>
                                      <p:tavLst>
                                        <p:tav tm="0">
                                          <p:val>
                                            <p:strVal val="0-#ppt_w/2"/>
                                          </p:val>
                                        </p:tav>
                                        <p:tav tm="100000">
                                          <p:val>
                                            <p:strVal val="#ppt_x"/>
                                          </p:val>
                                        </p:tav>
                                      </p:tavLst>
                                    </p:anim>
                                    <p:anim calcmode="lin" valueType="num">
                                      <p:cBhvr additive="base">
                                        <p:cTn id="64" dur="500" fill="hold"/>
                                        <p:tgtEl>
                                          <p:spTgt spid="108"/>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105"/>
                                        </p:tgtEl>
                                        <p:attrNameLst>
                                          <p:attrName>style.visibility</p:attrName>
                                        </p:attrNameLst>
                                      </p:cBhvr>
                                      <p:to>
                                        <p:strVal val="visible"/>
                                      </p:to>
                                    </p:set>
                                    <p:anim calcmode="lin" valueType="num">
                                      <p:cBhvr additive="base">
                                        <p:cTn id="67" dur="500" fill="hold"/>
                                        <p:tgtEl>
                                          <p:spTgt spid="105"/>
                                        </p:tgtEl>
                                        <p:attrNameLst>
                                          <p:attrName>ppt_x</p:attrName>
                                        </p:attrNameLst>
                                      </p:cBhvr>
                                      <p:tavLst>
                                        <p:tav tm="0">
                                          <p:val>
                                            <p:strVal val="0-#ppt_w/2"/>
                                          </p:val>
                                        </p:tav>
                                        <p:tav tm="100000">
                                          <p:val>
                                            <p:strVal val="#ppt_x"/>
                                          </p:val>
                                        </p:tav>
                                      </p:tavLst>
                                    </p:anim>
                                    <p:anim calcmode="lin" valueType="num">
                                      <p:cBhvr additive="base">
                                        <p:cTn id="68" dur="500" fill="hold"/>
                                        <p:tgtEl>
                                          <p:spTgt spid="105"/>
                                        </p:tgtEl>
                                        <p:attrNameLst>
                                          <p:attrName>ppt_y</p:attrName>
                                        </p:attrNameLst>
                                      </p:cBhvr>
                                      <p:tavLst>
                                        <p:tav tm="0">
                                          <p:val>
                                            <p:strVal val="#ppt_y"/>
                                          </p:val>
                                        </p:tav>
                                        <p:tav tm="100000">
                                          <p:val>
                                            <p:strVal val="#ppt_y"/>
                                          </p:val>
                                        </p:tav>
                                      </p:tavLst>
                                    </p:anim>
                                  </p:childTnLst>
                                </p:cTn>
                              </p:par>
                              <p:par>
                                <p:cTn id="69" presetID="42" presetClass="path" presetSubtype="0" accel="50000" decel="50000" fill="hold" grpId="0" nodeType="withEffect">
                                  <p:stCondLst>
                                    <p:cond delay="0"/>
                                  </p:stCondLst>
                                  <p:childTnLst>
                                    <p:animMotion origin="layout" path="M 3.33333E-6 -8.14061E-7 L -0.06667 -8.14061E-7 " pathEditMode="relative" rAng="0" ptsTypes="AA">
                                      <p:cBhvr>
                                        <p:cTn id="70" dur="2000" fill="hold"/>
                                        <p:tgtEl>
                                          <p:spTgt spid="1322006"/>
                                        </p:tgtEl>
                                        <p:attrNameLst>
                                          <p:attrName>ppt_x</p:attrName>
                                          <p:attrName>ppt_y</p:attrName>
                                        </p:attrNameLst>
                                      </p:cBhvr>
                                      <p:rCtr x="-3333" y="0"/>
                                    </p:animMotion>
                                  </p:childTnLst>
                                </p:cTn>
                              </p:par>
                              <p:par>
                                <p:cTn id="71" presetID="42" presetClass="path" presetSubtype="0" accel="50000" decel="50000" fill="hold" grpId="0" nodeType="withEffect">
                                  <p:stCondLst>
                                    <p:cond delay="0"/>
                                  </p:stCondLst>
                                  <p:childTnLst>
                                    <p:animMotion origin="layout" path="M 3.33333E-6 -8.14061E-7 L -0.06667 -8.14061E-7 " pathEditMode="relative" rAng="0" ptsTypes="AA">
                                      <p:cBhvr>
                                        <p:cTn id="72" dur="2000" fill="hold"/>
                                        <p:tgtEl>
                                          <p:spTgt spid="122"/>
                                        </p:tgtEl>
                                        <p:attrNameLst>
                                          <p:attrName>ppt_x</p:attrName>
                                          <p:attrName>ppt_y</p:attrName>
                                        </p:attrNameLst>
                                      </p:cBhvr>
                                      <p:rCtr x="-3333" y="0"/>
                                    </p:animMotion>
                                  </p:childTnLst>
                                </p:cTn>
                              </p:par>
                              <p:par>
                                <p:cTn id="73" presetID="42" presetClass="path" presetSubtype="0" accel="50000" decel="50000" fill="hold" grpId="0" nodeType="withEffect">
                                  <p:stCondLst>
                                    <p:cond delay="0"/>
                                  </p:stCondLst>
                                  <p:childTnLst>
                                    <p:animMotion origin="layout" path="M 3.33333E-6 -8.14061E-7 L -0.06667 -8.14061E-7 " pathEditMode="relative" rAng="0" ptsTypes="AA">
                                      <p:cBhvr>
                                        <p:cTn id="74" dur="2000" fill="hold"/>
                                        <p:tgtEl>
                                          <p:spTgt spid="123"/>
                                        </p:tgtEl>
                                        <p:attrNameLst>
                                          <p:attrName>ppt_x</p:attrName>
                                          <p:attrName>ppt_y</p:attrName>
                                        </p:attrNameLst>
                                      </p:cBhvr>
                                      <p:rCtr x="-3333" y="0"/>
                                    </p:animMotion>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18"/>
                                        </p:tgtEl>
                                        <p:attrNameLst>
                                          <p:attrName>style.visibility</p:attrName>
                                        </p:attrNameLst>
                                      </p:cBhvr>
                                      <p:to>
                                        <p:strVal val="visible"/>
                                      </p:to>
                                    </p:set>
                                    <p:anim calcmode="lin" valueType="num">
                                      <p:cBhvr additive="base">
                                        <p:cTn id="79" dur="500" fill="hold"/>
                                        <p:tgtEl>
                                          <p:spTgt spid="118"/>
                                        </p:tgtEl>
                                        <p:attrNameLst>
                                          <p:attrName>ppt_x</p:attrName>
                                        </p:attrNameLst>
                                      </p:cBhvr>
                                      <p:tavLst>
                                        <p:tav tm="0">
                                          <p:val>
                                            <p:strVal val="0-#ppt_w/2"/>
                                          </p:val>
                                        </p:tav>
                                        <p:tav tm="100000">
                                          <p:val>
                                            <p:strVal val="#ppt_x"/>
                                          </p:val>
                                        </p:tav>
                                      </p:tavLst>
                                    </p:anim>
                                    <p:anim calcmode="lin" valueType="num">
                                      <p:cBhvr additive="base">
                                        <p:cTn id="80" dur="500" fill="hold"/>
                                        <p:tgtEl>
                                          <p:spTgt spid="118"/>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8"/>
                                        </p:tgtEl>
                                        <p:attrNameLst>
                                          <p:attrName>style.visibility</p:attrName>
                                        </p:attrNameLst>
                                      </p:cBhvr>
                                      <p:to>
                                        <p:strVal val="hidden"/>
                                      </p:to>
                                    </p:set>
                                  </p:sub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06"/>
                                        </p:tgtEl>
                                        <p:attrNameLst>
                                          <p:attrName>style.visibility</p:attrName>
                                        </p:attrNameLst>
                                      </p:cBhvr>
                                      <p:to>
                                        <p:strVal val="visible"/>
                                      </p:to>
                                    </p:set>
                                    <p:anim calcmode="lin" valueType="num">
                                      <p:cBhvr additive="base">
                                        <p:cTn id="85" dur="500" fill="hold"/>
                                        <p:tgtEl>
                                          <p:spTgt spid="106"/>
                                        </p:tgtEl>
                                        <p:attrNameLst>
                                          <p:attrName>ppt_x</p:attrName>
                                        </p:attrNameLst>
                                      </p:cBhvr>
                                      <p:tavLst>
                                        <p:tav tm="0">
                                          <p:val>
                                            <p:strVal val="0-#ppt_w/2"/>
                                          </p:val>
                                        </p:tav>
                                        <p:tav tm="100000">
                                          <p:val>
                                            <p:strVal val="#ppt_x"/>
                                          </p:val>
                                        </p:tav>
                                      </p:tavLst>
                                    </p:anim>
                                    <p:anim calcmode="lin" valueType="num">
                                      <p:cBhvr additive="base">
                                        <p:cTn id="86" dur="500" fill="hold"/>
                                        <p:tgtEl>
                                          <p:spTgt spid="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2006" grpId="0" animBg="1"/>
      <p:bldP spid="102" grpId="0"/>
      <p:bldP spid="105" grpId="0"/>
      <p:bldP spid="106" grpId="0"/>
      <p:bldP spid="107" grpId="0"/>
      <p:bldP spid="108" grpId="0"/>
      <p:bldP spid="109" grpId="0"/>
      <p:bldP spid="111" grpId="0"/>
      <p:bldP spid="112" grpId="0"/>
      <p:bldP spid="114" grpId="0"/>
      <p:bldP spid="2" grpId="0" animBg="1"/>
      <p:bldP spid="116" grpId="0" animBg="1"/>
      <p:bldP spid="117" grpId="0" animBg="1"/>
      <p:bldP spid="118" grpId="0" animBg="1"/>
      <p:bldP spid="122" grpId="0" animBg="1"/>
      <p:bldP spid="123" grpId="0" animBg="1"/>
      <p:bldP spid="88"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286000" y="4038600"/>
            <a:ext cx="5638800" cy="954107"/>
          </a:xfrm>
          <a:prstGeom prst="rect">
            <a:avLst/>
          </a:prstGeom>
          <a:noFill/>
        </p:spPr>
        <p:txBody>
          <a:bodyPr wrap="square">
            <a:spAutoFit/>
          </a:bodyPr>
          <a:lstStyle/>
          <a:p>
            <a:pPr eaLnBrk="0" hangingPunct="0">
              <a:defRPr/>
            </a:pPr>
            <a:r>
              <a:rPr lang="en-CA" dirty="0">
                <a:effectLst>
                  <a:outerShdw blurRad="38100" dist="38100" dir="2700000" algn="tl">
                    <a:srgbClr val="000000"/>
                  </a:outerShdw>
                </a:effectLst>
                <a:cs typeface="+mn-cs"/>
              </a:rPr>
              <a:t>Hint: Knowing whether J halts and says yes on I=0 is undecidable.</a:t>
            </a:r>
          </a:p>
        </p:txBody>
      </p:sp>
      <p:pic>
        <p:nvPicPr>
          <p:cNvPr id="38918"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775" y="1066800"/>
            <a:ext cx="8934450" cy="279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6" name="Rectangle 2"/>
          <p:cNvSpPr txBox="1">
            <a:spLocks noChangeArrowheads="1"/>
          </p:cNvSpPr>
          <p:nvPr/>
        </p:nvSpPr>
        <p:spPr bwMode="auto">
          <a:xfrm>
            <a:off x="533400" y="-3048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a:latin typeface="Times New Roman" panose="02020603050405020304" pitchFamily="18" charset="0"/>
                <a:cs typeface="Times New Roman" panose="02020603050405020304" pitchFamily="18" charset="0"/>
              </a:rPr>
              <a:t>Table Lookup Example</a:t>
            </a:r>
            <a:endParaRPr lang="en-US" kern="0" dirty="0">
              <a:latin typeface="Times New Roman" panose="02020603050405020304" pitchFamily="18" charset="0"/>
              <a:cs typeface="Times New Roman" panose="02020603050405020304" pitchFamily="18" charset="0"/>
            </a:endParaRPr>
          </a:p>
        </p:txBody>
      </p:sp>
      <p:sp>
        <p:nvSpPr>
          <p:cNvPr id="2" name="Rectangle 1"/>
          <p:cNvSpPr/>
          <p:nvPr/>
        </p:nvSpPr>
        <p:spPr>
          <a:xfrm>
            <a:off x="5282697" y="3336476"/>
            <a:ext cx="1996059" cy="523220"/>
          </a:xfrm>
          <a:prstGeom prst="rect">
            <a:avLst/>
          </a:prstGeom>
        </p:spPr>
        <p:txBody>
          <a:bodyPr wrap="none">
            <a:spAutoFit/>
          </a:bodyPr>
          <a:lstStyle/>
          <a:p>
            <a:r>
              <a:rPr lang="en-CA" dirty="0">
                <a:solidFill>
                  <a:srgbClr val="FF0000"/>
                </a:solidFill>
                <a:effectLst>
                  <a:outerShdw blurRad="38100" dist="38100" dir="2700000" algn="tl">
                    <a:srgbClr val="000000">
                      <a:alpha val="43137"/>
                    </a:srgbClr>
                  </a:outerShdw>
                </a:effectLst>
              </a:rPr>
              <a:t>Undecidable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8918"/>
                                        </p:tgtEl>
                                        <p:attrNameLst>
                                          <p:attrName>style.visibility</p:attrName>
                                        </p:attrNameLst>
                                      </p:cBhvr>
                                      <p:to>
                                        <p:strVal val="visible"/>
                                      </p:to>
                                    </p:set>
                                    <p:anim calcmode="lin" valueType="num">
                                      <p:cBhvr additive="base">
                                        <p:cTn id="7" dur="500" fill="hold"/>
                                        <p:tgtEl>
                                          <p:spTgt spid="38918"/>
                                        </p:tgtEl>
                                        <p:attrNameLst>
                                          <p:attrName>ppt_x</p:attrName>
                                        </p:attrNameLst>
                                      </p:cBhvr>
                                      <p:tavLst>
                                        <p:tav tm="0">
                                          <p:val>
                                            <p:strVal val="#ppt_x"/>
                                          </p:val>
                                        </p:tav>
                                        <p:tav tm="100000">
                                          <p:val>
                                            <p:strVal val="#ppt_x"/>
                                          </p:val>
                                        </p:tav>
                                      </p:tavLst>
                                    </p:anim>
                                    <p:anim calcmode="lin" valueType="num">
                                      <p:cBhvr additive="base">
                                        <p:cTn id="8" dur="500" fill="hold"/>
                                        <p:tgtEl>
                                          <p:spTgt spid="3891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133600" y="3276600"/>
            <a:ext cx="6477000" cy="954107"/>
          </a:xfrm>
          <a:prstGeom prst="rect">
            <a:avLst/>
          </a:prstGeom>
          <a:noFill/>
        </p:spPr>
        <p:txBody>
          <a:bodyPr wrap="square">
            <a:spAutoFit/>
          </a:bodyPr>
          <a:lstStyle/>
          <a:p>
            <a:pPr eaLnBrk="0" hangingPunct="0">
              <a:defRPr/>
            </a:pPr>
            <a:r>
              <a:rPr lang="en-CA" dirty="0">
                <a:effectLst>
                  <a:outerShdw blurRad="38100" dist="38100" dir="2700000" algn="tl">
                    <a:srgbClr val="000000"/>
                  </a:outerShdw>
                </a:effectLst>
                <a:cs typeface="+mn-cs"/>
              </a:rPr>
              <a:t>Hint: What can Pooh compute from what’s on his black board?</a:t>
            </a:r>
          </a:p>
        </p:txBody>
      </p:sp>
      <p:pic>
        <p:nvPicPr>
          <p:cNvPr id="38918" name="Picture 6"/>
          <p:cNvPicPr>
            <a:picLocks noChangeAspect="1" noChangeArrowheads="1"/>
          </p:cNvPicPr>
          <p:nvPr/>
        </p:nvPicPr>
        <p:blipFill rotWithShape="1">
          <a:blip r:embed="rId2">
            <a:extLst>
              <a:ext uri="{28A0092B-C50C-407E-A947-70E740481C1C}">
                <a14:useLocalDpi xmlns:a14="http://schemas.microsoft.com/office/drawing/2010/main" val="0"/>
              </a:ext>
            </a:extLst>
          </a:blip>
          <a:srcRect l="1" r="-1173" b="33284"/>
          <a:stretch/>
        </p:blipFill>
        <p:spPr bwMode="auto">
          <a:xfrm>
            <a:off x="104774" y="1066801"/>
            <a:ext cx="9039225" cy="1861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6" name="Rectangle 2"/>
          <p:cNvSpPr txBox="1">
            <a:spLocks noChangeArrowheads="1"/>
          </p:cNvSpPr>
          <p:nvPr/>
        </p:nvSpPr>
        <p:spPr bwMode="auto">
          <a:xfrm>
            <a:off x="533400" y="-3048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US" kern="0">
                <a:latin typeface="Times New Roman" panose="02020603050405020304" pitchFamily="18" charset="0"/>
                <a:cs typeface="Times New Roman" panose="02020603050405020304" pitchFamily="18" charset="0"/>
              </a:rPr>
              <a:t>Table Lookup Example</a:t>
            </a:r>
            <a:endParaRPr lang="en-US" kern="0" dirty="0">
              <a:latin typeface="Times New Roman" panose="02020603050405020304" pitchFamily="18" charset="0"/>
              <a:cs typeface="Times New Roman" panose="02020603050405020304" pitchFamily="18" charset="0"/>
            </a:endParaRPr>
          </a:p>
        </p:txBody>
      </p:sp>
      <p:sp>
        <p:nvSpPr>
          <p:cNvPr id="2" name="Rectangle 1"/>
          <p:cNvSpPr/>
          <p:nvPr/>
        </p:nvSpPr>
        <p:spPr>
          <a:xfrm>
            <a:off x="5257800" y="3657600"/>
            <a:ext cx="1661032" cy="523220"/>
          </a:xfrm>
          <a:prstGeom prst="rect">
            <a:avLst/>
          </a:prstGeom>
        </p:spPr>
        <p:txBody>
          <a:bodyPr wrap="none">
            <a:spAutoFit/>
          </a:bodyPr>
          <a:lstStyle/>
          <a:p>
            <a:r>
              <a:rPr lang="en-CA" dirty="0">
                <a:solidFill>
                  <a:srgbClr val="FF0000"/>
                </a:solidFill>
                <a:effectLst>
                  <a:outerShdw blurRad="38100" dist="38100" dir="2700000" algn="tl">
                    <a:srgbClr val="000000">
                      <a:alpha val="43137"/>
                    </a:srgbClr>
                  </a:outerShdw>
                </a:effectLst>
              </a:rPr>
              <a:t>Anything!</a:t>
            </a:r>
          </a:p>
        </p:txBody>
      </p:sp>
      <p:sp>
        <p:nvSpPr>
          <p:cNvPr id="7" name="TextBox 6"/>
          <p:cNvSpPr txBox="1"/>
          <p:nvPr/>
        </p:nvSpPr>
        <p:spPr>
          <a:xfrm>
            <a:off x="2070029" y="4419600"/>
            <a:ext cx="6477000" cy="1384995"/>
          </a:xfrm>
          <a:prstGeom prst="rect">
            <a:avLst/>
          </a:prstGeom>
          <a:noFill/>
        </p:spPr>
        <p:txBody>
          <a:bodyPr wrap="square">
            <a:spAutoFit/>
          </a:bodyPr>
          <a:lstStyle/>
          <a:p>
            <a:pPr eaLnBrk="0" hangingPunct="0">
              <a:defRPr/>
            </a:pPr>
            <a:r>
              <a:rPr lang="en-CA" dirty="0">
                <a:effectLst>
                  <a:outerShdw blurRad="38100" dist="38100" dir="2700000" algn="tl">
                    <a:srgbClr val="000000"/>
                  </a:outerShdw>
                </a:effectLst>
                <a:cs typeface="+mn-cs"/>
              </a:rPr>
              <a:t>Algorithm: Write the two million character input on the blackboard and then do table lookup to get the answer.</a:t>
            </a:r>
          </a:p>
        </p:txBody>
      </p:sp>
      <p:sp>
        <p:nvSpPr>
          <p:cNvPr id="8" name="TextBox 7"/>
          <p:cNvSpPr txBox="1"/>
          <p:nvPr/>
        </p:nvSpPr>
        <p:spPr>
          <a:xfrm>
            <a:off x="2057400" y="5877580"/>
            <a:ext cx="6934200" cy="523220"/>
          </a:xfrm>
          <a:prstGeom prst="rect">
            <a:avLst/>
          </a:prstGeom>
          <a:noFill/>
        </p:spPr>
        <p:txBody>
          <a:bodyPr wrap="square">
            <a:spAutoFit/>
          </a:bodyPr>
          <a:lstStyle/>
          <a:p>
            <a:pPr eaLnBrk="0" hangingPunct="0">
              <a:defRPr/>
            </a:pPr>
            <a:r>
              <a:rPr lang="en-CA" dirty="0">
                <a:effectLst>
                  <a:outerShdw blurRad="38100" dist="38100" dir="2700000" algn="tl">
                    <a:srgbClr val="000000"/>
                  </a:outerShdw>
                </a:effectLst>
                <a:cs typeface="+mn-cs"/>
              </a:rPr>
              <a:t>Any finite language can be computed this way.</a:t>
            </a:r>
          </a:p>
        </p:txBody>
      </p:sp>
    </p:spTree>
    <p:extLst>
      <p:ext uri="{BB962C8B-B14F-4D97-AF65-F5344CB8AC3E}">
        <p14:creationId xmlns:p14="http://schemas.microsoft.com/office/powerpoint/2010/main" val="35314416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
                                            <p:txEl>
                                              <p:pRg st="0" end="0"/>
                                            </p:txEl>
                                          </p:spTgt>
                                        </p:tgtEl>
                                        <p:attrNameLst>
                                          <p:attrName>style.visibility</p:attrName>
                                        </p:attrNameLst>
                                      </p:cBhvr>
                                      <p:to>
                                        <p:strVal val="visible"/>
                                      </p:to>
                                    </p:set>
                                    <p:anim calcmode="lin" valueType="num">
                                      <p:cBhvr additive="base">
                                        <p:cTn id="25"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533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Table Lookup Example</a:t>
            </a:r>
          </a:p>
        </p:txBody>
      </p:sp>
      <p:grpSp>
        <p:nvGrpSpPr>
          <p:cNvPr id="37" name="Group 36"/>
          <p:cNvGrpSpPr>
            <a:grpSpLocks/>
          </p:cNvGrpSpPr>
          <p:nvPr/>
        </p:nvGrpSpPr>
        <p:grpSpPr bwMode="auto">
          <a:xfrm>
            <a:off x="457200" y="4419600"/>
            <a:ext cx="8340725" cy="2370137"/>
            <a:chOff x="457200" y="4335463"/>
            <a:chExt cx="8340725" cy="2370137"/>
          </a:xfrm>
        </p:grpSpPr>
        <p:pic>
          <p:nvPicPr>
            <p:cNvPr id="77833" name="Picture 4"/>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83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5"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77836" name="Group 7"/>
            <p:cNvGrpSpPr>
              <a:grpSpLocks/>
            </p:cNvGrpSpPr>
            <p:nvPr/>
          </p:nvGrpSpPr>
          <p:grpSpPr bwMode="auto">
            <a:xfrm>
              <a:off x="4040188" y="4337050"/>
              <a:ext cx="812800" cy="1751013"/>
              <a:chOff x="2545" y="1969"/>
              <a:chExt cx="512" cy="1103"/>
            </a:xfrm>
          </p:grpSpPr>
          <p:grpSp>
            <p:nvGrpSpPr>
              <p:cNvPr id="77837" name="Group 8"/>
              <p:cNvGrpSpPr>
                <a:grpSpLocks/>
              </p:cNvGrpSpPr>
              <p:nvPr/>
            </p:nvGrpSpPr>
            <p:grpSpPr bwMode="auto">
              <a:xfrm>
                <a:off x="2545" y="2054"/>
                <a:ext cx="512" cy="1018"/>
                <a:chOff x="2545" y="2054"/>
                <a:chExt cx="512" cy="1018"/>
              </a:xfrm>
            </p:grpSpPr>
            <p:sp>
              <p:nvSpPr>
                <p:cNvPr id="77841"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2"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3"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4"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5"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6"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7838" name="Group 15"/>
              <p:cNvGrpSpPr>
                <a:grpSpLocks/>
              </p:cNvGrpSpPr>
              <p:nvPr/>
            </p:nvGrpSpPr>
            <p:grpSpPr bwMode="auto">
              <a:xfrm>
                <a:off x="2853" y="1969"/>
                <a:ext cx="93" cy="125"/>
                <a:chOff x="2853" y="1969"/>
                <a:chExt cx="93" cy="125"/>
              </a:xfrm>
            </p:grpSpPr>
            <p:sp>
              <p:nvSpPr>
                <p:cNvPr id="77839"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840"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42" name="Group 6"/>
          <p:cNvGrpSpPr>
            <a:grpSpLocks/>
          </p:cNvGrpSpPr>
          <p:nvPr/>
        </p:nvGrpSpPr>
        <p:grpSpPr bwMode="auto">
          <a:xfrm>
            <a:off x="558800" y="506413"/>
            <a:ext cx="9118600" cy="483890"/>
            <a:chOff x="482600" y="507092"/>
            <a:chExt cx="9118600" cy="483211"/>
          </a:xfrm>
        </p:grpSpPr>
        <p:sp>
          <p:nvSpPr>
            <p:cNvPr id="43" name="Rectangle 42"/>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f(I)      </a:t>
              </a:r>
              <a:r>
                <a:rPr lang="en-US" sz="2400" dirty="0">
                  <a:solidFill>
                    <a:schemeClr val="accent2"/>
                  </a:solidFill>
                </a:rPr>
                <a:t>if    |I| </a:t>
              </a:r>
              <a:r>
                <a:rPr lang="en-US" sz="2400" dirty="0">
                  <a:solidFill>
                    <a:schemeClr val="accent2"/>
                  </a:solidFill>
                  <a:effectLst>
                    <a:outerShdw blurRad="38100" dist="38100" dir="2700000" algn="tl">
                      <a:srgbClr val="000000"/>
                    </a:outerShdw>
                  </a:effectLst>
                </a:rPr>
                <a:t>≤ 6</a:t>
              </a:r>
            </a:p>
          </p:txBody>
        </p:sp>
        <p:sp>
          <p:nvSpPr>
            <p:cNvPr id="44" name="Rectangle 43"/>
            <p:cNvSpPr/>
            <p:nvPr/>
          </p:nvSpPr>
          <p:spPr>
            <a:xfrm>
              <a:off x="482600" y="529286"/>
              <a:ext cx="2964273" cy="461017"/>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I = b100101b    </a:t>
              </a:r>
              <a:endParaRPr lang="en-US" sz="2400" dirty="0">
                <a:solidFill>
                  <a:schemeClr val="accent2"/>
                </a:solidFill>
              </a:endParaRPr>
            </a:p>
          </p:txBody>
        </p:sp>
        <p:sp>
          <p:nvSpPr>
            <p:cNvPr id="45" name="Right Arrow 45"/>
            <p:cNvSpPr>
              <a:spLocks noChangeArrowheads="1"/>
            </p:cNvSpPr>
            <p:nvPr/>
          </p:nvSpPr>
          <p:spPr bwMode="auto">
            <a:xfrm>
              <a:off x="3352779"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pic>
        <p:nvPicPr>
          <p:cNvPr id="47" name="Picture 8" descr="stock-vector-yellow-submarine-vector-illustration-61484677"/>
          <p:cNvPicPr>
            <a:picLocks noChangeAspect="1" noChangeArrowheads="1"/>
          </p:cNvPicPr>
          <p:nvPr/>
        </p:nvPicPr>
        <p:blipFill>
          <a:blip r:embed="rId4">
            <a:extLst>
              <a:ext uri="{28A0092B-C50C-407E-A947-70E740481C1C}">
                <a14:useLocalDpi xmlns:a14="http://schemas.microsoft.com/office/drawing/2010/main" val="0"/>
              </a:ext>
            </a:extLst>
          </a:blip>
          <a:srcRect b="7317"/>
          <a:stretch>
            <a:fillRect/>
          </a:stretch>
        </p:blipFill>
        <p:spPr bwMode="auto">
          <a:xfrm>
            <a:off x="2400300" y="901148"/>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oup 9"/>
          <p:cNvGrpSpPr/>
          <p:nvPr/>
        </p:nvGrpSpPr>
        <p:grpSpPr>
          <a:xfrm>
            <a:off x="7772400" y="533400"/>
            <a:ext cx="1227138" cy="2012950"/>
            <a:chOff x="7772400" y="533400"/>
            <a:chExt cx="1227138" cy="2012950"/>
          </a:xfrm>
        </p:grpSpPr>
        <p:grpSp>
          <p:nvGrpSpPr>
            <p:cNvPr id="48" name="Group 25"/>
            <p:cNvGrpSpPr>
              <a:grpSpLocks/>
            </p:cNvGrpSpPr>
            <p:nvPr/>
          </p:nvGrpSpPr>
          <p:grpSpPr bwMode="auto">
            <a:xfrm>
              <a:off x="7772400" y="533400"/>
              <a:ext cx="1227138" cy="2012950"/>
              <a:chOff x="7772400" y="425450"/>
              <a:chExt cx="1227138" cy="2012950"/>
            </a:xfrm>
          </p:grpSpPr>
          <p:grpSp>
            <p:nvGrpSpPr>
              <p:cNvPr id="49" name="Group 8"/>
              <p:cNvGrpSpPr>
                <a:grpSpLocks/>
              </p:cNvGrpSpPr>
              <p:nvPr/>
            </p:nvGrpSpPr>
            <p:grpSpPr bwMode="auto">
              <a:xfrm>
                <a:off x="7772400" y="425450"/>
                <a:ext cx="1227138" cy="2012950"/>
                <a:chOff x="3602" y="624"/>
                <a:chExt cx="773" cy="1268"/>
              </a:xfrm>
            </p:grpSpPr>
            <p:sp>
              <p:nvSpPr>
                <p:cNvPr id="51"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52" name="Picture 8" descr="poo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02" y="624"/>
                  <a:ext cx="773" cy="1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Text Box 2"/>
                <p:cNvSpPr txBox="1">
                  <a:spLocks noChangeArrowheads="1"/>
                </p:cNvSpPr>
                <p:nvPr/>
              </p:nvSpPr>
              <p:spPr bwMode="auto">
                <a:xfrm>
                  <a:off x="3736" y="1081"/>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54" name="Rectangle 13"/>
                <p:cNvSpPr>
                  <a:spLocks noChangeArrowheads="1"/>
                </p:cNvSpPr>
                <p:nvPr/>
              </p:nvSpPr>
              <p:spPr bwMode="auto">
                <a:xfrm rot="3434167">
                  <a:off x="3748" y="997"/>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5" name="Rectangle 14"/>
                <p:cNvSpPr>
                  <a:spLocks noChangeArrowheads="1"/>
                </p:cNvSpPr>
                <p:nvPr/>
              </p:nvSpPr>
              <p:spPr bwMode="auto">
                <a:xfrm rot="6040089">
                  <a:off x="3824" y="1062"/>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6" name="Rectangle 15"/>
                <p:cNvSpPr>
                  <a:spLocks noChangeArrowheads="1"/>
                </p:cNvSpPr>
                <p:nvPr/>
              </p:nvSpPr>
              <p:spPr bwMode="auto">
                <a:xfrm rot="6040089">
                  <a:off x="3784" y="1149"/>
                  <a:ext cx="631" cy="240"/>
                </a:xfrm>
                <a:prstGeom prst="rect">
                  <a:avLst/>
                </a:prstGeom>
                <a:solidFill>
                  <a:schemeClr val="tx1"/>
                </a:solidFill>
                <a:ln w="25400" cap="sq" algn="ctr">
                  <a:solidFill>
                    <a:schemeClr val="tx1"/>
                  </a:solidFill>
                  <a:miter lim="800000"/>
                  <a:headEnd/>
                  <a:tailEnd/>
                </a:ln>
              </p:spPr>
              <p:txBody>
                <a:bodyPr rot="10800000"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50" name="Rectangle 26"/>
              <p:cNvSpPr>
                <a:spLocks noChangeArrowheads="1"/>
              </p:cNvSpPr>
              <p:nvPr/>
            </p:nvSpPr>
            <p:spPr bwMode="auto">
              <a:xfrm>
                <a:off x="8088313" y="696913"/>
                <a:ext cx="554037" cy="369887"/>
              </a:xfrm>
              <a:prstGeom prst="rect">
                <a:avLst/>
              </a:prstGeom>
              <a:noFill/>
              <a:ln w="25400" cap="sq" algn="ctr">
                <a:noFill/>
                <a:miter lim="800000"/>
                <a:headEnd/>
                <a:tailEnd/>
              </a:ln>
              <a:effectLst/>
            </p:spPr>
            <p:txBody>
              <a:bodyPr wrap="none" lIns="274320" rIns="274320">
                <a:spAutoFit/>
              </a:bodyPr>
              <a:lstStyle/>
              <a:p>
                <a:pPr eaLnBrk="0" hangingPunct="0">
                  <a:defRPr/>
                </a:pPr>
                <a:endParaRPr lang="en-US" sz="1800" dirty="0">
                  <a:solidFill>
                    <a:schemeClr val="bg2"/>
                  </a:solidFill>
                  <a:effectLst>
                    <a:outerShdw blurRad="38100" dist="38100" dir="2700000" algn="tl">
                      <a:srgbClr val="FFFFFF"/>
                    </a:outerShdw>
                  </a:effectLst>
                  <a:cs typeface="+mn-cs"/>
                </a:endParaRPr>
              </a:p>
            </p:txBody>
          </p:sp>
        </p:grpSp>
        <p:sp>
          <p:nvSpPr>
            <p:cNvPr id="9" name="Rectangle 8"/>
            <p:cNvSpPr/>
            <p:nvPr/>
          </p:nvSpPr>
          <p:spPr>
            <a:xfrm>
              <a:off x="8077200" y="895290"/>
              <a:ext cx="848309" cy="400110"/>
            </a:xfrm>
            <a:prstGeom prst="rect">
              <a:avLst/>
            </a:prstGeom>
          </p:spPr>
          <p:txBody>
            <a:bodyPr wrap="none">
              <a:spAutoFit/>
            </a:bodyPr>
            <a:lstStyle/>
            <a:p>
              <a:r>
                <a:rPr lang="el-GR" altLang="en-US" sz="2000" kern="0" dirty="0">
                  <a:solidFill>
                    <a:schemeClr val="bg2"/>
                  </a:solidFill>
                  <a:cs typeface="Times New Roman" panose="02020603050405020304" pitchFamily="18" charset="0"/>
                </a:rPr>
                <a:t>α</a:t>
              </a:r>
              <a:r>
                <a:rPr lang="en-CA" altLang="en-US" sz="2000" kern="0" dirty="0">
                  <a:solidFill>
                    <a:schemeClr val="bg2"/>
                  </a:solidFill>
                  <a:cs typeface="Times New Roman" panose="02020603050405020304" pitchFamily="18" charset="0"/>
                </a:rPr>
                <a:t>=100</a:t>
              </a:r>
              <a:endParaRPr lang="en-CA" sz="2000" dirty="0">
                <a:solidFill>
                  <a:schemeClr val="bg2"/>
                </a:solidFill>
              </a:endParaRPr>
            </a:p>
          </p:txBody>
        </p:sp>
      </p:grpSp>
      <p:sp>
        <p:nvSpPr>
          <p:cNvPr id="76" name="Rectangle 3"/>
          <p:cNvSpPr txBox="1">
            <a:spLocks noChangeArrowheads="1"/>
          </p:cNvSpPr>
          <p:nvPr/>
        </p:nvSpPr>
        <p:spPr bwMode="auto">
          <a:xfrm>
            <a:off x="0" y="1143000"/>
            <a:ext cx="7772400" cy="3505200"/>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defRPr/>
            </a:pPr>
            <a:r>
              <a:rPr lang="en-CA" altLang="en-US" sz="2800" kern="0" dirty="0">
                <a:latin typeface="Times New Roman" panose="02020603050405020304" pitchFamily="18" charset="0"/>
                <a:cs typeface="Times New Roman" panose="02020603050405020304" pitchFamily="18" charset="0"/>
              </a:rPr>
              <a:t>Leap into the middle of the algorithm. </a:t>
            </a:r>
            <a:endParaRPr lang="en-US" altLang="en-US" sz="2800" kern="0" dirty="0">
              <a:latin typeface="Times New Roman" panose="02020603050405020304" pitchFamily="18" charset="0"/>
              <a:cs typeface="Times New Roman" panose="02020603050405020304" pitchFamily="18" charset="0"/>
            </a:endParaRPr>
          </a:p>
          <a:p>
            <a:pPr eaLnBrk="1" hangingPunct="1">
              <a:defRPr/>
            </a:pPr>
            <a:r>
              <a:rPr lang="en-CA" altLang="en-US" sz="2800" kern="0" dirty="0">
                <a:latin typeface="Times New Roman" panose="02020603050405020304" pitchFamily="18" charset="0"/>
                <a:cs typeface="Times New Roman" panose="02020603050405020304" pitchFamily="18" charset="0"/>
              </a:rPr>
              <a:t>If you have read the prefix </a:t>
            </a:r>
            <a:r>
              <a:rPr lang="el-GR" altLang="en-US" sz="2800" kern="0" dirty="0">
                <a:solidFill>
                  <a:schemeClr val="accent2"/>
                </a:solidFill>
                <a:latin typeface="Times New Roman" panose="02020603050405020304" pitchFamily="18" charset="0"/>
                <a:cs typeface="Times New Roman" panose="02020603050405020304" pitchFamily="18" charset="0"/>
              </a:rPr>
              <a:t>α</a:t>
            </a:r>
            <a:r>
              <a:rPr lang="en-CA" altLang="en-US" sz="2800" kern="0" dirty="0">
                <a:solidFill>
                  <a:schemeClr val="accent2"/>
                </a:solidFill>
                <a:latin typeface="Times New Roman" panose="02020603050405020304" pitchFamily="18" charset="0"/>
                <a:cs typeface="Times New Roman" panose="02020603050405020304" pitchFamily="18" charset="0"/>
              </a:rPr>
              <a:t> = 100</a:t>
            </a:r>
            <a:r>
              <a:rPr lang="en-CA" altLang="en-US" sz="2800" kern="0" dirty="0">
                <a:latin typeface="Times New Roman" panose="02020603050405020304" pitchFamily="18" charset="0"/>
                <a:cs typeface="Times New Roman" panose="02020603050405020304" pitchFamily="18" charset="0"/>
              </a:rPr>
              <a:t>, what do </a:t>
            </a:r>
            <a:br>
              <a:rPr lang="en-CA" altLang="en-US" sz="2800" kern="0" dirty="0">
                <a:latin typeface="Times New Roman" panose="02020603050405020304" pitchFamily="18" charset="0"/>
                <a:cs typeface="Times New Roman" panose="02020603050405020304" pitchFamily="18" charset="0"/>
              </a:rPr>
            </a:br>
            <a:r>
              <a:rPr lang="en-CA" altLang="en-US" sz="2800" kern="0" dirty="0">
                <a:latin typeface="Times New Roman" panose="02020603050405020304" pitchFamily="18" charset="0"/>
                <a:cs typeface="Times New Roman" panose="02020603050405020304" pitchFamily="18" charset="0"/>
              </a:rPr>
              <a:t>you want to remember on the black board? </a:t>
            </a:r>
          </a:p>
          <a:p>
            <a:pPr lvl="1" eaLnBrk="1" hangingPunct="1">
              <a:defRPr/>
            </a:pPr>
            <a:r>
              <a:rPr lang="en-CA" altLang="en-US" kern="0" dirty="0">
                <a:latin typeface="Times New Roman" panose="02020603050405020304" pitchFamily="18" charset="0"/>
                <a:cs typeface="Times New Roman" panose="02020603050405020304" pitchFamily="18" charset="0"/>
              </a:rPr>
              <a:t>The entire prefix read so far is on the board.</a:t>
            </a:r>
          </a:p>
          <a:p>
            <a:pPr eaLnBrk="1" hangingPunct="1">
              <a:defRPr/>
            </a:pPr>
            <a:r>
              <a:rPr lang="en-CA" altLang="en-US" sz="2800" kern="0" dirty="0">
                <a:latin typeface="Times New Roman" panose="02020603050405020304" pitchFamily="18" charset="0"/>
                <a:cs typeface="Times New Roman" panose="02020603050405020304" pitchFamily="18" charset="0"/>
              </a:rPr>
              <a:t>What state should you be in?</a:t>
            </a:r>
          </a:p>
          <a:p>
            <a:pPr lvl="1" eaLnBrk="1" hangingPunct="1">
              <a:defRPr/>
            </a:pPr>
            <a:r>
              <a:rPr lang="en-CA" altLang="en-US" kern="0" dirty="0">
                <a:solidFill>
                  <a:schemeClr val="accent2"/>
                </a:solidFill>
                <a:latin typeface="Times New Roman" panose="02020603050405020304" pitchFamily="18" charset="0"/>
                <a:cs typeface="Times New Roman" panose="02020603050405020304" pitchFamily="18" charset="0"/>
              </a:rPr>
              <a:t>q</a:t>
            </a:r>
            <a:r>
              <a:rPr lang="en-CA" altLang="en-US" kern="0" baseline="-25000" dirty="0">
                <a:solidFill>
                  <a:schemeClr val="accent2"/>
                </a:solidFill>
                <a:latin typeface="Times New Roman" panose="02020603050405020304" pitchFamily="18" charset="0"/>
                <a:cs typeface="Times New Roman" panose="02020603050405020304" pitchFamily="18" charset="0"/>
              </a:rPr>
              <a:t>100</a:t>
            </a:r>
            <a:r>
              <a:rPr lang="en-CA" altLang="en-US" kern="0" dirty="0">
                <a:solidFill>
                  <a:schemeClr val="accent2"/>
                </a:solidFill>
                <a:latin typeface="Times New Roman" panose="02020603050405020304" pitchFamily="18" charset="0"/>
                <a:cs typeface="Times New Roman" panose="02020603050405020304" pitchFamily="18" charset="0"/>
              </a:rPr>
              <a:t>.</a:t>
            </a:r>
          </a:p>
          <a:p>
            <a:pPr eaLnBrk="1" hangingPunct="1">
              <a:defRPr/>
            </a:pPr>
            <a:endParaRPr lang="en-CA" altLang="en-US" sz="2800" kern="0" dirty="0">
              <a:latin typeface="Times New Roman" panose="02020603050405020304" pitchFamily="18" charset="0"/>
              <a:cs typeface="Times New Roman" panose="02020603050405020304" pitchFamily="18" charset="0"/>
            </a:endParaRPr>
          </a:p>
        </p:txBody>
      </p:sp>
      <p:grpSp>
        <p:nvGrpSpPr>
          <p:cNvPr id="77" name="Group 22"/>
          <p:cNvGrpSpPr>
            <a:grpSpLocks/>
          </p:cNvGrpSpPr>
          <p:nvPr/>
        </p:nvGrpSpPr>
        <p:grpSpPr bwMode="auto">
          <a:xfrm>
            <a:off x="6019800" y="3352800"/>
            <a:ext cx="1181100" cy="1066800"/>
            <a:chOff x="1224" y="2539"/>
            <a:chExt cx="2280" cy="1785"/>
          </a:xfrm>
        </p:grpSpPr>
        <p:sp>
          <p:nvSpPr>
            <p:cNvPr id="7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nvGrpSpPr>
            <p:cNvPr id="79" name="Group 24"/>
            <p:cNvGrpSpPr>
              <a:grpSpLocks/>
            </p:cNvGrpSpPr>
            <p:nvPr/>
          </p:nvGrpSpPr>
          <p:grpSpPr bwMode="auto">
            <a:xfrm>
              <a:off x="1584" y="2688"/>
              <a:ext cx="1216" cy="1440"/>
              <a:chOff x="2641" y="1488"/>
              <a:chExt cx="2655" cy="2488"/>
            </a:xfrm>
          </p:grpSpPr>
          <p:grpSp>
            <p:nvGrpSpPr>
              <p:cNvPr id="80" name="Group 25"/>
              <p:cNvGrpSpPr>
                <a:grpSpLocks/>
              </p:cNvGrpSpPr>
              <p:nvPr/>
            </p:nvGrpSpPr>
            <p:grpSpPr bwMode="auto">
              <a:xfrm>
                <a:off x="2641" y="1488"/>
                <a:ext cx="2496" cy="2436"/>
                <a:chOff x="2641" y="1488"/>
                <a:chExt cx="2496" cy="2436"/>
              </a:xfrm>
            </p:grpSpPr>
            <p:sp>
              <p:nvSpPr>
                <p:cNvPr id="8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1" name="Group 32"/>
              <p:cNvGrpSpPr>
                <a:grpSpLocks/>
              </p:cNvGrpSpPr>
              <p:nvPr/>
            </p:nvGrpSpPr>
            <p:grpSpPr bwMode="auto">
              <a:xfrm>
                <a:off x="4864" y="3099"/>
                <a:ext cx="432" cy="877"/>
                <a:chOff x="4864" y="3099"/>
                <a:chExt cx="432" cy="877"/>
              </a:xfrm>
            </p:grpSpPr>
            <p:sp>
              <p:nvSpPr>
                <p:cNvPr id="8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26546912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7"/>
                                        </p:tgtEl>
                                        <p:attrNameLst>
                                          <p:attrName>style.visibility</p:attrName>
                                        </p:attrNameLst>
                                      </p:cBhvr>
                                      <p:to>
                                        <p:strVal val="visible"/>
                                      </p:to>
                                    </p:set>
                                    <p:anim calcmode="lin" valueType="num">
                                      <p:cBhvr additive="base">
                                        <p:cTn id="13" dur="500" fill="hold"/>
                                        <p:tgtEl>
                                          <p:spTgt spid="37"/>
                                        </p:tgtEl>
                                        <p:attrNameLst>
                                          <p:attrName>ppt_x</p:attrName>
                                        </p:attrNameLst>
                                      </p:cBhvr>
                                      <p:tavLst>
                                        <p:tav tm="0">
                                          <p:val>
                                            <p:strVal val="0-#ppt_w/2"/>
                                          </p:val>
                                        </p:tav>
                                        <p:tav tm="100000">
                                          <p:val>
                                            <p:strVal val="#ppt_x"/>
                                          </p:val>
                                        </p:tav>
                                      </p:tavLst>
                                    </p:anim>
                                    <p:anim calcmode="lin" valueType="num">
                                      <p:cBhvr additive="base">
                                        <p:cTn id="14" dur="500" fill="hold"/>
                                        <p:tgtEl>
                                          <p:spTgt spid="37"/>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76">
                                            <p:txEl>
                                              <p:pRg st="0" end="0"/>
                                            </p:txEl>
                                          </p:spTgt>
                                        </p:tgtEl>
                                        <p:attrNameLst>
                                          <p:attrName>style.visibility</p:attrName>
                                        </p:attrNameLst>
                                      </p:cBhvr>
                                      <p:to>
                                        <p:strVal val="visible"/>
                                      </p:to>
                                    </p:set>
                                    <p:anim calcmode="lin" valueType="num">
                                      <p:cBhvr additive="base">
                                        <p:cTn id="1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6">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7"/>
                                        </p:tgtEl>
                                        <p:attrNameLst>
                                          <p:attrName>style.visibility</p:attrName>
                                        </p:attrNameLst>
                                      </p:cBhvr>
                                      <p:to>
                                        <p:strVal val="visible"/>
                                      </p:to>
                                    </p:set>
                                    <p:anim calcmode="lin" valueType="num">
                                      <p:cBhvr additive="base">
                                        <p:cTn id="21" dur="500" fill="hold"/>
                                        <p:tgtEl>
                                          <p:spTgt spid="47"/>
                                        </p:tgtEl>
                                        <p:attrNameLst>
                                          <p:attrName>ppt_x</p:attrName>
                                        </p:attrNameLst>
                                      </p:cBhvr>
                                      <p:tavLst>
                                        <p:tav tm="0">
                                          <p:val>
                                            <p:strVal val="0-#ppt_w/2"/>
                                          </p:val>
                                        </p:tav>
                                        <p:tav tm="100000">
                                          <p:val>
                                            <p:strVal val="#ppt_x"/>
                                          </p:val>
                                        </p:tav>
                                      </p:tavLst>
                                    </p:anim>
                                    <p:anim calcmode="lin" valueType="num">
                                      <p:cBhvr additive="base">
                                        <p:cTn id="22" dur="500" fill="hold"/>
                                        <p:tgtEl>
                                          <p:spTgt spid="47"/>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76">
                                            <p:txEl>
                                              <p:pRg st="1" end="1"/>
                                            </p:txEl>
                                          </p:spTgt>
                                        </p:tgtEl>
                                        <p:attrNameLst>
                                          <p:attrName>style.visibility</p:attrName>
                                        </p:attrNameLst>
                                      </p:cBhvr>
                                      <p:to>
                                        <p:strVal val="visible"/>
                                      </p:to>
                                    </p:set>
                                    <p:anim calcmode="lin" valueType="num">
                                      <p:cBhvr additive="base">
                                        <p:cTn id="25" dur="500" fill="hold"/>
                                        <p:tgtEl>
                                          <p:spTgt spid="76">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76">
                                            <p:txEl>
                                              <p:pRg st="2" end="2"/>
                                            </p:txEl>
                                          </p:spTgt>
                                        </p:tgtEl>
                                        <p:attrNameLst>
                                          <p:attrName>style.visibility</p:attrName>
                                        </p:attrNameLst>
                                      </p:cBhvr>
                                      <p:to>
                                        <p:strVal val="visible"/>
                                      </p:to>
                                    </p:set>
                                    <p:anim calcmode="lin" valueType="num">
                                      <p:cBhvr additive="base">
                                        <p:cTn id="31" dur="500" fill="hold"/>
                                        <p:tgtEl>
                                          <p:spTgt spid="76">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6">
                                            <p:txEl>
                                              <p:pRg st="2" end="2"/>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0-#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6">
                                            <p:txEl>
                                              <p:pRg st="3" end="3"/>
                                            </p:txEl>
                                          </p:spTgt>
                                        </p:tgtEl>
                                        <p:attrNameLst>
                                          <p:attrName>style.visibility</p:attrName>
                                        </p:attrNameLst>
                                      </p:cBhvr>
                                      <p:to>
                                        <p:strVal val="visible"/>
                                      </p:to>
                                    </p:set>
                                    <p:anim calcmode="lin" valueType="num">
                                      <p:cBhvr additive="base">
                                        <p:cTn id="41" dur="500" fill="hold"/>
                                        <p:tgtEl>
                                          <p:spTgt spid="76">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76">
                                            <p:txEl>
                                              <p:pRg st="4" end="4"/>
                                            </p:txEl>
                                          </p:spTgt>
                                        </p:tgtEl>
                                        <p:attrNameLst>
                                          <p:attrName>style.visibility</p:attrName>
                                        </p:attrNameLst>
                                      </p:cBhvr>
                                      <p:to>
                                        <p:strVal val="visible"/>
                                      </p:to>
                                    </p:set>
                                    <p:anim calcmode="lin" valueType="num">
                                      <p:cBhvr additive="base">
                                        <p:cTn id="47" dur="500" fill="hold"/>
                                        <p:tgtEl>
                                          <p:spTgt spid="76">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7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77"/>
                                        </p:tgtEl>
                                        <p:attrNameLst>
                                          <p:attrName>style.visibility</p:attrName>
                                        </p:attrNameLst>
                                      </p:cBhvr>
                                      <p:to>
                                        <p:strVal val="visible"/>
                                      </p:to>
                                    </p:set>
                                    <p:anim calcmode="lin" valueType="num">
                                      <p:cBhvr additive="base">
                                        <p:cTn id="53" dur="500" fill="hold"/>
                                        <p:tgtEl>
                                          <p:spTgt spid="77"/>
                                        </p:tgtEl>
                                        <p:attrNameLst>
                                          <p:attrName>ppt_x</p:attrName>
                                        </p:attrNameLst>
                                      </p:cBhvr>
                                      <p:tavLst>
                                        <p:tav tm="0">
                                          <p:val>
                                            <p:strVal val="0-#ppt_w/2"/>
                                          </p:val>
                                        </p:tav>
                                        <p:tav tm="100000">
                                          <p:val>
                                            <p:strVal val="#ppt_x"/>
                                          </p:val>
                                        </p:tav>
                                      </p:tavLst>
                                    </p:anim>
                                    <p:anim calcmode="lin" valueType="num">
                                      <p:cBhvr additive="base">
                                        <p:cTn id="54" dur="500" fill="hold"/>
                                        <p:tgtEl>
                                          <p:spTgt spid="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533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Table Lookup Example</a:t>
            </a:r>
          </a:p>
        </p:txBody>
      </p:sp>
      <p:grpSp>
        <p:nvGrpSpPr>
          <p:cNvPr id="77829" name="Group 6"/>
          <p:cNvGrpSpPr>
            <a:grpSpLocks/>
          </p:cNvGrpSpPr>
          <p:nvPr/>
        </p:nvGrpSpPr>
        <p:grpSpPr bwMode="auto">
          <a:xfrm>
            <a:off x="558800" y="506413"/>
            <a:ext cx="9118600" cy="483890"/>
            <a:chOff x="482600" y="507092"/>
            <a:chExt cx="9118600" cy="483211"/>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f(I)      </a:t>
              </a:r>
              <a:r>
                <a:rPr lang="en-US" sz="2400" dirty="0">
                  <a:solidFill>
                    <a:schemeClr val="accent2"/>
                  </a:solidFill>
                </a:rPr>
                <a:t>if    |I| </a:t>
              </a:r>
              <a:r>
                <a:rPr lang="en-US" sz="2400" dirty="0">
                  <a:solidFill>
                    <a:schemeClr val="accent2"/>
                  </a:solidFill>
                  <a:effectLst>
                    <a:outerShdw blurRad="38100" dist="38100" dir="2700000" algn="tl">
                      <a:srgbClr val="000000"/>
                    </a:outerShdw>
                  </a:effectLst>
                </a:rPr>
                <a:t>≤ 6</a:t>
              </a:r>
            </a:p>
          </p:txBody>
        </p:sp>
        <p:sp>
          <p:nvSpPr>
            <p:cNvPr id="3" name="Rectangle 2"/>
            <p:cNvSpPr/>
            <p:nvPr/>
          </p:nvSpPr>
          <p:spPr>
            <a:xfrm>
              <a:off x="482600" y="529286"/>
              <a:ext cx="2964273" cy="461017"/>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I = b100101b    </a:t>
              </a:r>
              <a:endParaRPr lang="en-US" sz="2400" dirty="0">
                <a:solidFill>
                  <a:schemeClr val="accent2"/>
                </a:solidFill>
              </a:endParaRPr>
            </a:p>
          </p:txBody>
        </p:sp>
        <p:sp>
          <p:nvSpPr>
            <p:cNvPr id="77851" name="Right Arrow 45"/>
            <p:cNvSpPr>
              <a:spLocks noChangeArrowheads="1"/>
            </p:cNvSpPr>
            <p:nvPr/>
          </p:nvSpPr>
          <p:spPr bwMode="auto">
            <a:xfrm>
              <a:off x="3352779"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97" name="Rectangle 20"/>
          <p:cNvSpPr>
            <a:spLocks noChangeArrowheads="1"/>
          </p:cNvSpPr>
          <p:nvPr/>
        </p:nvSpPr>
        <p:spPr bwMode="auto">
          <a:xfrm>
            <a:off x="381000" y="1295400"/>
            <a:ext cx="7644080" cy="3046988"/>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cs typeface="+mn-cs"/>
              </a:rPr>
              <a:t>δ</a:t>
            </a:r>
            <a:r>
              <a:rPr lang="en-US" sz="2400" i="1" dirty="0">
                <a:solidFill>
                  <a:schemeClr val="accent2"/>
                </a:solidFill>
                <a:effectLst>
                  <a:outerShdw blurRad="38100" dist="38100" dir="2700000" algn="tl">
                    <a:srgbClr val="000000"/>
                  </a:outerShdw>
                </a:effectLst>
                <a:cs typeface="+mn-cs"/>
              </a:rPr>
              <a:t>(q</a:t>
            </a:r>
            <a:r>
              <a:rPr lang="en-US" sz="2400" i="1" baseline="-25000" dirty="0">
                <a:solidFill>
                  <a:schemeClr val="accent2"/>
                </a:solidFill>
                <a:effectLst>
                  <a:outerShdw blurRad="38100" dist="38100" dir="2700000" algn="tl">
                    <a:srgbClr val="000000"/>
                  </a:outerShdw>
                </a:effectLst>
                <a:cs typeface="+mn-cs"/>
              </a:rPr>
              <a:t>100</a:t>
            </a:r>
            <a:r>
              <a:rPr lang="en-US" sz="2400" i="1" dirty="0">
                <a:solidFill>
                  <a:schemeClr val="accent2"/>
                </a:solidFill>
                <a:effectLst>
                  <a:outerShdw blurRad="38100" dist="38100" dir="2700000" algn="tl">
                    <a:srgbClr val="000000"/>
                  </a:outerShdw>
                </a:effectLst>
                <a:cs typeface="+mn-cs"/>
              </a:rPr>
              <a:t>, 1)  </a:t>
            </a:r>
            <a:r>
              <a:rPr lang="en-US" sz="2400" i="1" dirty="0">
                <a:solidFill>
                  <a:schemeClr val="accent2"/>
                </a:solidFill>
                <a:effectLst>
                  <a:outerShdw blurRad="38100" dist="38100" dir="2700000" algn="tl">
                    <a:srgbClr val="000000"/>
                  </a:outerShdw>
                </a:effectLst>
              </a:rPr>
              <a:t>= ?</a:t>
            </a:r>
          </a:p>
          <a:p>
            <a:pPr marL="342900" indent="-342900" eaLnBrk="0" hangingPunct="0">
              <a:buFont typeface="Arial" panose="020B0604020202020204" pitchFamily="34" charset="0"/>
              <a:buChar char="•"/>
              <a:defRPr/>
            </a:pPr>
            <a:r>
              <a:rPr lang="en-US" sz="2400" dirty="0"/>
              <a:t>You are in state </a:t>
            </a:r>
            <a:r>
              <a:rPr lang="en-US" sz="2400" i="1" dirty="0">
                <a:solidFill>
                  <a:schemeClr val="accent2"/>
                </a:solidFill>
                <a:effectLst>
                  <a:outerShdw blurRad="38100" dist="38100" dir="2700000" algn="tl">
                    <a:srgbClr val="000000"/>
                  </a:outerShdw>
                </a:effectLst>
              </a:rPr>
              <a:t>q</a:t>
            </a:r>
            <a:r>
              <a:rPr lang="en-US" sz="2400" i="1" baseline="-25000" dirty="0">
                <a:solidFill>
                  <a:schemeClr val="accent2"/>
                </a:solidFill>
                <a:effectLst>
                  <a:outerShdw blurRad="38100" dist="38100" dir="2700000" algn="tl">
                    <a:srgbClr val="000000"/>
                  </a:outerShdw>
                </a:effectLst>
              </a:rPr>
              <a:t>100</a:t>
            </a:r>
            <a:r>
              <a:rPr lang="en-US" sz="2400" i="1" dirty="0">
                <a:solidFill>
                  <a:schemeClr val="accent2"/>
                </a:solidFill>
                <a:effectLst>
                  <a:outerShdw blurRad="38100" dist="38100" dir="2700000" algn="tl">
                    <a:srgbClr val="000000"/>
                  </a:outerShdw>
                </a:effectLst>
              </a:rPr>
              <a:t>  </a:t>
            </a:r>
            <a:r>
              <a:rPr lang="en-US" sz="2400" dirty="0"/>
              <a:t>and the next character is a </a:t>
            </a:r>
            <a:r>
              <a:rPr lang="en-US" sz="2400" dirty="0">
                <a:solidFill>
                  <a:schemeClr val="accent2"/>
                </a:solidFill>
              </a:rPr>
              <a:t>1.</a:t>
            </a:r>
          </a:p>
          <a:p>
            <a:pPr marL="342900" indent="-342900" eaLnBrk="0" hangingPunct="0">
              <a:buFont typeface="Arial" panose="020B0604020202020204" pitchFamily="34" charset="0"/>
              <a:buChar char="•"/>
              <a:defRPr/>
            </a:pPr>
            <a:r>
              <a:rPr lang="en-US" sz="2400" dirty="0"/>
              <a:t>Hence the input prefix you have read is </a:t>
            </a:r>
            <a:r>
              <a:rPr lang="en-US" sz="2400" dirty="0">
                <a:solidFill>
                  <a:schemeClr val="accent2"/>
                </a:solidFill>
              </a:rPr>
              <a:t>100</a:t>
            </a:r>
            <a:r>
              <a:rPr lang="en-US" sz="2400" dirty="0"/>
              <a:t>.</a:t>
            </a:r>
          </a:p>
          <a:p>
            <a:pPr marL="342900" indent="-342900" eaLnBrk="0" hangingPunct="0">
              <a:buFont typeface="Arial" panose="020B0604020202020204" pitchFamily="34" charset="0"/>
              <a:buChar char="•"/>
              <a:defRPr/>
            </a:pPr>
            <a:r>
              <a:rPr lang="en-US" sz="2400" dirty="0"/>
              <a:t>Hence after reading the </a:t>
            </a:r>
            <a:r>
              <a:rPr lang="en-US" sz="2400" dirty="0">
                <a:solidFill>
                  <a:schemeClr val="accent2"/>
                </a:solidFill>
              </a:rPr>
              <a:t>1</a:t>
            </a:r>
            <a:r>
              <a:rPr lang="en-US" sz="2400" dirty="0"/>
              <a:t>, the prefix read will be </a:t>
            </a:r>
            <a:r>
              <a:rPr lang="en-US" sz="2400" dirty="0">
                <a:solidFill>
                  <a:schemeClr val="accent2"/>
                </a:solidFill>
              </a:rPr>
              <a:t>1001</a:t>
            </a:r>
            <a:r>
              <a:rPr lang="en-US" sz="2400" dirty="0"/>
              <a:t>.</a:t>
            </a:r>
          </a:p>
          <a:p>
            <a:pPr marL="342900" indent="-342900" eaLnBrk="0" hangingPunct="0">
              <a:buFont typeface="Arial" panose="020B0604020202020204" pitchFamily="34" charset="0"/>
              <a:buChar char="•"/>
              <a:defRPr/>
            </a:pPr>
            <a:r>
              <a:rPr lang="en-US" sz="2400" dirty="0"/>
              <a:t>Hence the next state should be </a:t>
            </a:r>
            <a:r>
              <a:rPr lang="en-US" sz="2400" i="1" dirty="0">
                <a:solidFill>
                  <a:schemeClr val="accent2"/>
                </a:solidFill>
                <a:effectLst>
                  <a:outerShdw blurRad="38100" dist="38100" dir="2700000" algn="tl">
                    <a:srgbClr val="000000"/>
                  </a:outerShdw>
                </a:effectLst>
              </a:rPr>
              <a:t>q</a:t>
            </a:r>
            <a:r>
              <a:rPr lang="en-US" sz="2400" i="1" baseline="-25000" dirty="0">
                <a:solidFill>
                  <a:schemeClr val="accent2"/>
                </a:solidFill>
                <a:effectLst>
                  <a:outerShdw blurRad="38100" dist="38100" dir="2700000" algn="tl">
                    <a:srgbClr val="000000"/>
                  </a:outerShdw>
                </a:effectLst>
              </a:rPr>
              <a:t>1001</a:t>
            </a:r>
            <a:r>
              <a:rPr lang="en-US" sz="2400" dirty="0"/>
              <a:t>.</a:t>
            </a:r>
          </a:p>
          <a:p>
            <a:pPr eaLnBrk="0" hangingPunct="0">
              <a:defRPr/>
            </a:pPr>
            <a:r>
              <a:rPr lang="el-GR" sz="2400" i="1" dirty="0">
                <a:solidFill>
                  <a:schemeClr val="accent2"/>
                </a:solidFill>
                <a:effectLst>
                  <a:outerShdw blurRad="38100" dist="38100" dir="2700000" algn="tl">
                    <a:srgbClr val="000000"/>
                  </a:outerShdw>
                </a:effectLst>
              </a:rPr>
              <a:t>δ</a:t>
            </a:r>
            <a:r>
              <a:rPr lang="en-US" sz="2400" i="1" dirty="0">
                <a:solidFill>
                  <a:schemeClr val="accent2"/>
                </a:solidFill>
                <a:effectLst>
                  <a:outerShdw blurRad="38100" dist="38100" dir="2700000" algn="tl">
                    <a:srgbClr val="000000"/>
                  </a:outerShdw>
                </a:effectLst>
              </a:rPr>
              <a:t>(q</a:t>
            </a:r>
            <a:r>
              <a:rPr lang="en-US" sz="2400" i="1" baseline="-25000" dirty="0">
                <a:solidFill>
                  <a:schemeClr val="accent2"/>
                </a:solidFill>
                <a:effectLst>
                  <a:outerShdw blurRad="38100" dist="38100" dir="2700000" algn="tl">
                    <a:srgbClr val="000000"/>
                  </a:outerShdw>
                </a:effectLst>
              </a:rPr>
              <a:t>100</a:t>
            </a:r>
            <a:r>
              <a:rPr lang="en-US" sz="2400" i="1" dirty="0">
                <a:solidFill>
                  <a:schemeClr val="accent2"/>
                </a:solidFill>
                <a:effectLst>
                  <a:outerShdw blurRad="38100" dist="38100" dir="2700000" algn="tl">
                    <a:srgbClr val="000000"/>
                  </a:outerShdw>
                </a:effectLst>
              </a:rPr>
              <a:t>, 1)  =  &lt;q</a:t>
            </a:r>
            <a:r>
              <a:rPr lang="en-US" sz="2400" i="1" baseline="-25000" dirty="0">
                <a:solidFill>
                  <a:schemeClr val="accent2"/>
                </a:solidFill>
                <a:effectLst>
                  <a:outerShdw blurRad="38100" dist="38100" dir="2700000" algn="tl">
                    <a:srgbClr val="000000"/>
                  </a:outerShdw>
                </a:effectLst>
              </a:rPr>
              <a:t>1001</a:t>
            </a:r>
            <a:r>
              <a:rPr lang="en-US" sz="2400" i="1" dirty="0">
                <a:solidFill>
                  <a:schemeClr val="accent2"/>
                </a:solidFill>
                <a:effectLst>
                  <a:outerShdw blurRad="38100" dist="38100" dir="2700000" algn="tl">
                    <a:srgbClr val="000000"/>
                  </a:outerShdw>
                </a:effectLst>
              </a:rPr>
              <a:t>, 1, right&gt;</a:t>
            </a:r>
          </a:p>
          <a:p>
            <a:pPr eaLnBrk="0" hangingPunct="0">
              <a:defRPr/>
            </a:pPr>
            <a:r>
              <a:rPr lang="el-GR" sz="2400" i="1" dirty="0">
                <a:solidFill>
                  <a:schemeClr val="accent2"/>
                </a:solidFill>
                <a:effectLst>
                  <a:outerShdw blurRad="38100" dist="38100" dir="2700000" algn="tl">
                    <a:srgbClr val="000000"/>
                  </a:outerShdw>
                </a:effectLst>
                <a:sym typeface="Symbol"/>
              </a:rPr>
              <a:t>α</a:t>
            </a:r>
            <a:r>
              <a:rPr lang="en-CA" sz="2000" i="1" dirty="0">
                <a:solidFill>
                  <a:schemeClr val="accent2"/>
                </a:solidFill>
                <a:effectLst>
                  <a:outerShdw blurRad="38100" dist="38100" dir="2700000" algn="tl">
                    <a:srgbClr val="000000"/>
                  </a:outerShdw>
                </a:effectLst>
                <a:sym typeface="Symbol"/>
              </a:rPr>
              <a:t>∑</a:t>
            </a:r>
            <a:r>
              <a:rPr lang="en-CA" sz="2400" i="1" baseline="30000" dirty="0">
                <a:solidFill>
                  <a:schemeClr val="accent2"/>
                </a:solidFill>
                <a:effectLst>
                  <a:outerShdw blurRad="38100" dist="38100" dir="2700000" algn="tl">
                    <a:srgbClr val="000000"/>
                  </a:outerShdw>
                </a:effectLst>
                <a:sym typeface="Symbol"/>
              </a:rPr>
              <a:t>&lt;6</a:t>
            </a:r>
            <a:r>
              <a:rPr lang="en-CA" sz="2400" i="1" dirty="0">
                <a:solidFill>
                  <a:schemeClr val="accent2"/>
                </a:solidFill>
                <a:effectLst>
                  <a:outerShdw blurRad="38100" dist="38100" dir="2700000" algn="tl">
                    <a:srgbClr val="000000"/>
                  </a:outerShdw>
                </a:effectLst>
                <a:sym typeface="Symbol"/>
              </a:rPr>
              <a:t>, </a:t>
            </a:r>
            <a:r>
              <a:rPr lang="el-GR" sz="2400" i="1" dirty="0">
                <a:solidFill>
                  <a:schemeClr val="accent2"/>
                </a:solidFill>
                <a:effectLst>
                  <a:outerShdw blurRad="38100" dist="38100" dir="2700000" algn="tl">
                    <a:srgbClr val="000000"/>
                  </a:outerShdw>
                </a:effectLst>
                <a:sym typeface="Symbol"/>
              </a:rPr>
              <a:t></a:t>
            </a:r>
            <a:r>
              <a:rPr lang="en-CA" sz="2400" i="1" dirty="0">
                <a:solidFill>
                  <a:schemeClr val="accent2"/>
                </a:solidFill>
                <a:effectLst>
                  <a:outerShdw blurRad="38100" dist="38100" dir="2700000" algn="tl">
                    <a:srgbClr val="000000"/>
                  </a:outerShdw>
                </a:effectLst>
                <a:sym typeface="Symbol"/>
              </a:rPr>
              <a:t>c</a:t>
            </a:r>
            <a:r>
              <a:rPr lang="el-GR" sz="2400" i="1" dirty="0">
                <a:solidFill>
                  <a:schemeClr val="accent2"/>
                </a:solidFill>
                <a:effectLst>
                  <a:outerShdw blurRad="38100" dist="38100" dir="2700000" algn="tl">
                    <a:srgbClr val="000000"/>
                  </a:outerShdw>
                </a:effectLst>
                <a:sym typeface="Symbol"/>
              </a:rPr>
              <a:t></a:t>
            </a:r>
            <a:r>
              <a:rPr lang="en-CA" sz="2000" i="1" dirty="0">
                <a:solidFill>
                  <a:schemeClr val="accent2"/>
                </a:solidFill>
                <a:effectLst>
                  <a:outerShdw blurRad="38100" dist="38100" dir="2700000" algn="tl">
                    <a:srgbClr val="000000"/>
                  </a:outerShdw>
                </a:effectLst>
                <a:sym typeface="Symbol"/>
              </a:rPr>
              <a:t>∑</a:t>
            </a:r>
            <a:r>
              <a:rPr lang="en-US" sz="2400" i="1" dirty="0">
                <a:solidFill>
                  <a:schemeClr val="accent2"/>
                </a:solidFill>
                <a:effectLst>
                  <a:outerShdw blurRad="38100" dist="38100" dir="2700000" algn="tl">
                    <a:srgbClr val="000000"/>
                  </a:outerShdw>
                </a:effectLst>
                <a:sym typeface="Symbol"/>
              </a:rPr>
              <a:t>    </a:t>
            </a:r>
            <a:r>
              <a:rPr lang="el-GR" sz="2400" i="1" dirty="0">
                <a:solidFill>
                  <a:schemeClr val="accent2"/>
                </a:solidFill>
                <a:effectLst>
                  <a:outerShdw blurRad="38100" dist="38100" dir="2700000" algn="tl">
                    <a:srgbClr val="000000"/>
                  </a:outerShdw>
                </a:effectLst>
              </a:rPr>
              <a:t>δ</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US" sz="2400" i="1" dirty="0">
                <a:solidFill>
                  <a:schemeClr val="accent2"/>
                </a:solidFill>
                <a:effectLst>
                  <a:outerShdw blurRad="38100" dist="38100" dir="2700000" algn="tl">
                    <a:srgbClr val="000000"/>
                  </a:outerShdw>
                </a:effectLst>
              </a:rPr>
              <a:t>, c)  =</a:t>
            </a:r>
            <a:r>
              <a:rPr lang="en-US" sz="2400" i="1" dirty="0">
                <a:solidFill>
                  <a:schemeClr val="accent2"/>
                </a:solidFill>
                <a:effectLst>
                  <a:outerShdw blurRad="38100" dist="38100" dir="2700000" algn="tl">
                    <a:srgbClr val="000000"/>
                  </a:outerShdw>
                </a:effectLst>
                <a:sym typeface="Symbol"/>
              </a:rPr>
              <a:t></a:t>
            </a:r>
            <a:endParaRPr lang="en-US" sz="2400" i="1" dirty="0">
              <a:solidFill>
                <a:schemeClr val="accent2"/>
              </a:solidFill>
              <a:effectLst>
                <a:outerShdw blurRad="38100" dist="38100" dir="2700000" algn="tl">
                  <a:srgbClr val="000000"/>
                </a:outerShdw>
              </a:effectLst>
            </a:endParaRPr>
          </a:p>
          <a:p>
            <a:pPr eaLnBrk="0" hangingPunct="0">
              <a:defRPr/>
            </a:pPr>
            <a:endParaRPr lang="en-US" sz="2400" i="1" dirty="0">
              <a:solidFill>
                <a:schemeClr val="accent2"/>
              </a:solidFill>
              <a:effectLst>
                <a:outerShdw blurRad="38100" dist="38100" dir="2700000" algn="tl">
                  <a:srgbClr val="000000"/>
                </a:outerShdw>
              </a:effectLst>
            </a:endParaRPr>
          </a:p>
        </p:txBody>
      </p:sp>
      <p:pic>
        <p:nvPicPr>
          <p:cNvPr id="102" name="Picture 8"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2400300" y="901148"/>
            <a:ext cx="266700"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Rectangle 20"/>
          <p:cNvSpPr>
            <a:spLocks noChangeArrowheads="1"/>
          </p:cNvSpPr>
          <p:nvPr/>
        </p:nvSpPr>
        <p:spPr bwMode="auto">
          <a:xfrm>
            <a:off x="4101152" y="3469944"/>
            <a:ext cx="2365391"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&lt;q</a:t>
            </a:r>
            <a:r>
              <a:rPr lang="el-GR" sz="2400" i="1" baseline="-25000" dirty="0">
                <a:solidFill>
                  <a:schemeClr val="accent2"/>
                </a:solidFill>
                <a:effectLst>
                  <a:outerShdw blurRad="38100" dist="38100" dir="2700000" algn="tl">
                    <a:srgbClr val="000000"/>
                  </a:outerShdw>
                </a:effectLst>
                <a:sym typeface="Symbol"/>
              </a:rPr>
              <a:t>α</a:t>
            </a:r>
            <a:r>
              <a:rPr lang="en-CA" sz="2400" i="1" baseline="-25000" dirty="0">
                <a:solidFill>
                  <a:schemeClr val="accent2"/>
                </a:solidFill>
                <a:effectLst>
                  <a:outerShdw blurRad="38100" dist="38100" dir="2700000" algn="tl">
                    <a:srgbClr val="000000"/>
                  </a:outerShdw>
                </a:effectLst>
                <a:sym typeface="Symbol"/>
              </a:rPr>
              <a:t>c</a:t>
            </a:r>
            <a:r>
              <a:rPr lang="en-US" sz="2400" i="1" dirty="0">
                <a:solidFill>
                  <a:schemeClr val="accent2"/>
                </a:solidFill>
                <a:effectLst>
                  <a:outerShdw blurRad="38100" dist="38100" dir="2700000" algn="tl">
                    <a:srgbClr val="000000"/>
                  </a:outerShdw>
                </a:effectLst>
              </a:rPr>
              <a:t>, c, right&gt;</a:t>
            </a:r>
          </a:p>
        </p:txBody>
      </p:sp>
      <p:sp>
        <p:nvSpPr>
          <p:cNvPr id="10" name="Rectangle 20"/>
          <p:cNvSpPr>
            <a:spLocks noChangeArrowheads="1"/>
          </p:cNvSpPr>
          <p:nvPr/>
        </p:nvSpPr>
        <p:spPr bwMode="auto">
          <a:xfrm>
            <a:off x="609600" y="4338935"/>
            <a:ext cx="8533746" cy="1569660"/>
          </a:xfrm>
          <a:prstGeom prst="rect">
            <a:avLst/>
          </a:prstGeom>
          <a:noFill/>
          <a:ln w="25400" cap="sq" algn="ctr">
            <a:noFill/>
            <a:miter lim="800000"/>
            <a:headEnd/>
            <a:tailEnd/>
          </a:ln>
          <a:effectLst/>
        </p:spPr>
        <p:txBody>
          <a:bodyPr wrap="none" lIns="274320" rIns="274320">
            <a:spAutoFit/>
          </a:bodyPr>
          <a:lstStyle/>
          <a:p>
            <a:pPr eaLnBrk="0" hangingPunct="0">
              <a:defRPr/>
            </a:pPr>
            <a:r>
              <a:rPr lang="en-CA" sz="2400" dirty="0"/>
              <a:t>For each string </a:t>
            </a:r>
            <a:r>
              <a:rPr lang="el-GR" sz="2400" i="1" dirty="0">
                <a:solidFill>
                  <a:schemeClr val="accent2"/>
                </a:solidFill>
                <a:effectLst>
                  <a:outerShdw blurRad="38100" dist="38100" dir="2700000" algn="tl">
                    <a:srgbClr val="000000"/>
                  </a:outerShdw>
                </a:effectLst>
                <a:sym typeface="Symbol"/>
              </a:rPr>
              <a:t>α </a:t>
            </a:r>
            <a:r>
              <a:rPr lang="en-CA" sz="2400" dirty="0">
                <a:sym typeface="Symbol"/>
              </a:rPr>
              <a:t>fr</a:t>
            </a:r>
            <a:r>
              <a:rPr lang="en-CA" sz="2400" dirty="0"/>
              <a:t>om alphabet </a:t>
            </a:r>
            <a:r>
              <a:rPr lang="en-CA" sz="2400" i="1" dirty="0">
                <a:solidFill>
                  <a:schemeClr val="accent2"/>
                </a:solidFill>
                <a:effectLst>
                  <a:outerShdw blurRad="38100" dist="38100" dir="2700000" algn="tl">
                    <a:srgbClr val="000000"/>
                  </a:outerShdw>
                </a:effectLst>
                <a:sym typeface="Symbol"/>
              </a:rPr>
              <a:t>∑</a:t>
            </a:r>
            <a:r>
              <a:rPr lang="en-CA" sz="2400" dirty="0"/>
              <a:t> of length at most 6 </a:t>
            </a:r>
          </a:p>
          <a:p>
            <a:pPr eaLnBrk="0" hangingPunct="0">
              <a:defRPr/>
            </a:pPr>
            <a:r>
              <a:rPr lang="en-CA" sz="2400" dirty="0"/>
              <a:t>there is a state </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CA" sz="2400" dirty="0"/>
              <a:t>.</a:t>
            </a:r>
          </a:p>
          <a:p>
            <a:pPr eaLnBrk="0" hangingPunct="0">
              <a:defRPr/>
            </a:pPr>
            <a:r>
              <a:rPr lang="en-CA" sz="2400" dirty="0"/>
              <a:t>For each character </a:t>
            </a:r>
            <a:r>
              <a:rPr lang="en-CA" sz="2400" i="1" dirty="0">
                <a:solidFill>
                  <a:schemeClr val="accent2"/>
                </a:solidFill>
                <a:effectLst>
                  <a:outerShdw blurRad="38100" dist="38100" dir="2700000" algn="tl">
                    <a:srgbClr val="000000"/>
                  </a:outerShdw>
                </a:effectLst>
                <a:sym typeface="Symbol"/>
              </a:rPr>
              <a:t>c</a:t>
            </a:r>
            <a:r>
              <a:rPr lang="en-CA" sz="2400" dirty="0">
                <a:sym typeface="Symbol"/>
              </a:rPr>
              <a:t> in this alphabet, when reading this character</a:t>
            </a:r>
            <a:br>
              <a:rPr lang="en-CA" sz="2400" dirty="0">
                <a:sym typeface="Symbol"/>
              </a:rPr>
            </a:br>
            <a:r>
              <a:rPr lang="en-CA" sz="2400" dirty="0">
                <a:sym typeface="Symbol"/>
              </a:rPr>
              <a:t>what should the next state (and actions) should be?</a:t>
            </a:r>
            <a:endParaRPr lang="en-US" sz="2400" dirty="0"/>
          </a:p>
        </p:txBody>
      </p:sp>
    </p:spTree>
    <p:extLst>
      <p:ext uri="{BB962C8B-B14F-4D97-AF65-F5344CB8AC3E}">
        <p14:creationId xmlns:p14="http://schemas.microsoft.com/office/powerpoint/2010/main" val="3327068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7">
                                            <p:txEl>
                                              <p:pRg st="0" end="0"/>
                                            </p:txEl>
                                          </p:spTgt>
                                        </p:tgtEl>
                                        <p:attrNameLst>
                                          <p:attrName>style.visibility</p:attrName>
                                        </p:attrNameLst>
                                      </p:cBhvr>
                                      <p:to>
                                        <p:strVal val="visible"/>
                                      </p:to>
                                    </p:set>
                                    <p:anim calcmode="lin" valueType="num">
                                      <p:cBhvr additive="base">
                                        <p:cTn id="7" dur="500" fill="hold"/>
                                        <p:tgtEl>
                                          <p:spTgt spid="9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7">
                                            <p:txEl>
                                              <p:pRg st="1" end="1"/>
                                            </p:txEl>
                                          </p:spTgt>
                                        </p:tgtEl>
                                        <p:attrNameLst>
                                          <p:attrName>style.visibility</p:attrName>
                                        </p:attrNameLst>
                                      </p:cBhvr>
                                      <p:to>
                                        <p:strVal val="visible"/>
                                      </p:to>
                                    </p:set>
                                    <p:anim calcmode="lin" valueType="num">
                                      <p:cBhvr additive="base">
                                        <p:cTn id="13" dur="500" fill="hold"/>
                                        <p:tgtEl>
                                          <p:spTgt spid="9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7">
                                            <p:txEl>
                                              <p:pRg st="2" end="2"/>
                                            </p:txEl>
                                          </p:spTgt>
                                        </p:tgtEl>
                                        <p:attrNameLst>
                                          <p:attrName>style.visibility</p:attrName>
                                        </p:attrNameLst>
                                      </p:cBhvr>
                                      <p:to>
                                        <p:strVal val="visible"/>
                                      </p:to>
                                    </p:set>
                                    <p:anim calcmode="lin" valueType="num">
                                      <p:cBhvr additive="base">
                                        <p:cTn id="19" dur="500" fill="hold"/>
                                        <p:tgtEl>
                                          <p:spTgt spid="9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97">
                                            <p:txEl>
                                              <p:pRg st="3" end="3"/>
                                            </p:txEl>
                                          </p:spTgt>
                                        </p:tgtEl>
                                        <p:attrNameLst>
                                          <p:attrName>style.visibility</p:attrName>
                                        </p:attrNameLst>
                                      </p:cBhvr>
                                      <p:to>
                                        <p:strVal val="visible"/>
                                      </p:to>
                                    </p:set>
                                    <p:anim calcmode="lin" valueType="num">
                                      <p:cBhvr additive="base">
                                        <p:cTn id="25" dur="500" fill="hold"/>
                                        <p:tgtEl>
                                          <p:spTgt spid="9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97">
                                            <p:txEl>
                                              <p:pRg st="4" end="4"/>
                                            </p:txEl>
                                          </p:spTgt>
                                        </p:tgtEl>
                                        <p:attrNameLst>
                                          <p:attrName>style.visibility</p:attrName>
                                        </p:attrNameLst>
                                      </p:cBhvr>
                                      <p:to>
                                        <p:strVal val="visible"/>
                                      </p:to>
                                    </p:set>
                                    <p:anim calcmode="lin" valueType="num">
                                      <p:cBhvr additive="base">
                                        <p:cTn id="31" dur="500" fill="hold"/>
                                        <p:tgtEl>
                                          <p:spTgt spid="9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97">
                                            <p:txEl>
                                              <p:pRg st="5" end="5"/>
                                            </p:txEl>
                                          </p:spTgt>
                                        </p:tgtEl>
                                        <p:attrNameLst>
                                          <p:attrName>style.visibility</p:attrName>
                                        </p:attrNameLst>
                                      </p:cBhvr>
                                      <p:to>
                                        <p:strVal val="visible"/>
                                      </p:to>
                                    </p:set>
                                    <p:anim calcmode="lin" valueType="num">
                                      <p:cBhvr additive="base">
                                        <p:cTn id="37" dur="500" fill="hold"/>
                                        <p:tgtEl>
                                          <p:spTgt spid="9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97">
                                            <p:txEl>
                                              <p:pRg st="6" end="6"/>
                                            </p:txEl>
                                          </p:spTgt>
                                        </p:tgtEl>
                                        <p:attrNameLst>
                                          <p:attrName>style.visibility</p:attrName>
                                        </p:attrNameLst>
                                      </p:cBhvr>
                                      <p:to>
                                        <p:strVal val="visible"/>
                                      </p:to>
                                    </p:set>
                                    <p:anim calcmode="lin" valueType="num">
                                      <p:cBhvr additive="base">
                                        <p:cTn id="43" dur="500" fill="hold"/>
                                        <p:tgtEl>
                                          <p:spTgt spid="9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97">
                                            <p:txEl>
                                              <p:pRg st="6" end="6"/>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fill="hold"/>
                                        <p:tgtEl>
                                          <p:spTgt spid="10"/>
                                        </p:tgtEl>
                                        <p:attrNameLst>
                                          <p:attrName>ppt_x</p:attrName>
                                        </p:attrNameLst>
                                      </p:cBhvr>
                                      <p:tavLst>
                                        <p:tav tm="0">
                                          <p:val>
                                            <p:strVal val="0-#ppt_w/2"/>
                                          </p:val>
                                        </p:tav>
                                        <p:tav tm="100000">
                                          <p:val>
                                            <p:strVal val="#ppt_x"/>
                                          </p:val>
                                        </p:tav>
                                      </p:tavLst>
                                    </p:anim>
                                    <p:anim calcmode="lin" valueType="num">
                                      <p:cBhvr additive="base">
                                        <p:cTn id="48" dur="500" fill="hold"/>
                                        <p:tgtEl>
                                          <p:spTgt spid="10"/>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0"/>
                                        </p:tgtEl>
                                        <p:attrNameLst>
                                          <p:attrName>style.visibility</p:attrName>
                                        </p:attrNameLst>
                                      </p:cBhvr>
                                      <p:to>
                                        <p:strVal val="hidden"/>
                                      </p:to>
                                    </p:set>
                                  </p:sub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additive="base">
                                        <p:cTn id="53" dur="500" fill="hold"/>
                                        <p:tgtEl>
                                          <p:spTgt spid="103"/>
                                        </p:tgtEl>
                                        <p:attrNameLst>
                                          <p:attrName>ppt_x</p:attrName>
                                        </p:attrNameLst>
                                      </p:cBhvr>
                                      <p:tavLst>
                                        <p:tav tm="0">
                                          <p:val>
                                            <p:strVal val="0-#ppt_w/2"/>
                                          </p:val>
                                        </p:tav>
                                        <p:tav tm="100000">
                                          <p:val>
                                            <p:strVal val="#ppt_x"/>
                                          </p:val>
                                        </p:tav>
                                      </p:tavLst>
                                    </p:anim>
                                    <p:anim calcmode="lin" valueType="num">
                                      <p:cBhvr additive="base">
                                        <p:cTn id="54" dur="500" fill="hold"/>
                                        <p:tgtEl>
                                          <p:spTgt spid="1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a:xfrm>
            <a:off x="685800" y="-152400"/>
            <a:ext cx="7772400" cy="1143000"/>
          </a:xfrm>
        </p:spPr>
        <p:txBody>
          <a:bodyPr/>
          <a:lstStyle/>
          <a:p>
            <a:pPr>
              <a:defRPr/>
            </a:pPr>
            <a:r>
              <a:rPr lang="en-US" dirty="0"/>
              <a:t>Home work</a:t>
            </a:r>
            <a:br>
              <a:rPr lang="en-US" dirty="0"/>
            </a:br>
            <a:r>
              <a:rPr lang="en-US" sz="2400" dirty="0"/>
              <a:t>to do starting now</a:t>
            </a:r>
            <a:endParaRPr lang="en-US" dirty="0"/>
          </a:p>
        </p:txBody>
      </p:sp>
      <p:grpSp>
        <p:nvGrpSpPr>
          <p:cNvPr id="3" name="Group 2"/>
          <p:cNvGrpSpPr/>
          <p:nvPr/>
        </p:nvGrpSpPr>
        <p:grpSpPr>
          <a:xfrm>
            <a:off x="0" y="5181600"/>
            <a:ext cx="8842619" cy="733425"/>
            <a:chOff x="0" y="5181600"/>
            <a:chExt cx="8842619" cy="733425"/>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181600"/>
              <a:ext cx="8842619"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2" name="Rectangle 1"/>
            <p:cNvSpPr/>
            <p:nvPr/>
          </p:nvSpPr>
          <p:spPr>
            <a:xfrm>
              <a:off x="990600" y="5342554"/>
              <a:ext cx="357790" cy="261610"/>
            </a:xfrm>
            <a:prstGeom prst="rect">
              <a:avLst/>
            </a:prstGeom>
            <a:solidFill>
              <a:srgbClr val="FFFFFF"/>
            </a:solidFill>
          </p:spPr>
          <p:txBody>
            <a:bodyPr wrap="none">
              <a:spAutoFit/>
            </a:bodyPr>
            <a:lstStyle/>
            <a:p>
              <a:r>
                <a:rPr lang="en-US" sz="1100" dirty="0">
                  <a:solidFill>
                    <a:schemeClr val="bg2"/>
                  </a:solidFill>
                </a:rPr>
                <a:t>Do</a:t>
              </a:r>
              <a:endParaRPr lang="en-CA" sz="1100" dirty="0">
                <a:solidFill>
                  <a:schemeClr val="bg2"/>
                </a:solidFill>
              </a:endParaRPr>
            </a:p>
          </p:txBody>
        </p:sp>
      </p:grpSp>
    </p:spTree>
    <p:extLst>
      <p:ext uri="{BB962C8B-B14F-4D97-AF65-F5344CB8AC3E}">
        <p14:creationId xmlns:p14="http://schemas.microsoft.com/office/powerpoint/2010/main" val="3201327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533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Table Lookup Example</a:t>
            </a:r>
          </a:p>
        </p:txBody>
      </p:sp>
      <p:grpSp>
        <p:nvGrpSpPr>
          <p:cNvPr id="77829" name="Group 6"/>
          <p:cNvGrpSpPr>
            <a:grpSpLocks/>
          </p:cNvGrpSpPr>
          <p:nvPr/>
        </p:nvGrpSpPr>
        <p:grpSpPr bwMode="auto">
          <a:xfrm>
            <a:off x="558800" y="506413"/>
            <a:ext cx="9118600" cy="483890"/>
            <a:chOff x="482600" y="507092"/>
            <a:chExt cx="9118600" cy="483211"/>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f(I)      </a:t>
              </a:r>
              <a:r>
                <a:rPr lang="en-US" sz="2400" dirty="0">
                  <a:solidFill>
                    <a:schemeClr val="accent2"/>
                  </a:solidFill>
                </a:rPr>
                <a:t>if    |I| </a:t>
              </a:r>
              <a:r>
                <a:rPr lang="en-US" sz="2400" dirty="0">
                  <a:solidFill>
                    <a:schemeClr val="accent2"/>
                  </a:solidFill>
                  <a:effectLst>
                    <a:outerShdw blurRad="38100" dist="38100" dir="2700000" algn="tl">
                      <a:srgbClr val="000000"/>
                    </a:outerShdw>
                  </a:effectLst>
                </a:rPr>
                <a:t>≤ 6</a:t>
              </a:r>
            </a:p>
          </p:txBody>
        </p:sp>
        <p:sp>
          <p:nvSpPr>
            <p:cNvPr id="3" name="Rectangle 2"/>
            <p:cNvSpPr/>
            <p:nvPr/>
          </p:nvSpPr>
          <p:spPr>
            <a:xfrm>
              <a:off x="482600" y="529286"/>
              <a:ext cx="2964273" cy="461017"/>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I = b100101b    </a:t>
              </a:r>
              <a:endParaRPr lang="en-US" sz="2400" dirty="0">
                <a:solidFill>
                  <a:schemeClr val="accent2"/>
                </a:solidFill>
              </a:endParaRPr>
            </a:p>
          </p:txBody>
        </p:sp>
        <p:sp>
          <p:nvSpPr>
            <p:cNvPr id="77851" name="Right Arrow 45"/>
            <p:cNvSpPr>
              <a:spLocks noChangeArrowheads="1"/>
            </p:cNvSpPr>
            <p:nvPr/>
          </p:nvSpPr>
          <p:spPr bwMode="auto">
            <a:xfrm>
              <a:off x="3352779"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86" name="Rectangle 85"/>
          <p:cNvSpPr/>
          <p:nvPr/>
        </p:nvSpPr>
        <p:spPr bwMode="auto">
          <a:xfrm>
            <a:off x="7272516" y="5431960"/>
            <a:ext cx="1326004" cy="461665"/>
          </a:xfrm>
          <a:prstGeom prst="rect">
            <a:avLst/>
          </a:prstGeom>
        </p:spPr>
        <p:txBody>
          <a:bodyPr wrap="none">
            <a:spAutoFit/>
          </a:bodyPr>
          <a:lstStyle/>
          <a:p>
            <a:pPr>
              <a:defRPr/>
            </a:pP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too</a:t>
            </a:r>
            <a:r>
              <a:rPr lang="en-US" sz="2400" baseline="-25000" dirty="0">
                <a:solidFill>
                  <a:schemeClr val="accent2"/>
                </a:solidFill>
                <a:effectLst>
                  <a:outerShdw blurRad="38100" dist="38100" dir="2700000" algn="tl">
                    <a:srgbClr val="000000"/>
                  </a:outerShdw>
                </a:effectLst>
              </a:rPr>
              <a:t> long</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grpSp>
        <p:nvGrpSpPr>
          <p:cNvPr id="8" name="Group 7"/>
          <p:cNvGrpSpPr/>
          <p:nvPr/>
        </p:nvGrpSpPr>
        <p:grpSpPr>
          <a:xfrm>
            <a:off x="6208693" y="4369625"/>
            <a:ext cx="1261884" cy="1201518"/>
            <a:chOff x="6208693" y="4419600"/>
            <a:chExt cx="1261884" cy="1201518"/>
          </a:xfrm>
        </p:grpSpPr>
        <p:sp>
          <p:nvSpPr>
            <p:cNvPr id="85" name="Rectangle 84"/>
            <p:cNvSpPr/>
            <p:nvPr/>
          </p:nvSpPr>
          <p:spPr bwMode="auto">
            <a:xfrm>
              <a:off x="6208693" y="4419600"/>
              <a:ext cx="1261884"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100101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87" name="Straight Arrow Connector 86"/>
            <p:cNvCxnSpPr/>
            <p:nvPr/>
          </p:nvCxnSpPr>
          <p:spPr bwMode="auto">
            <a:xfrm>
              <a:off x="6781800" y="4953000"/>
              <a:ext cx="493187" cy="668118"/>
            </a:xfrm>
            <a:prstGeom prst="straightConnector1">
              <a:avLst/>
            </a:prstGeom>
            <a:noFill/>
            <a:ln w="25400" cap="sq" cmpd="sng" algn="ctr">
              <a:solidFill>
                <a:schemeClr val="accent1"/>
              </a:solidFill>
              <a:prstDash val="solid"/>
              <a:round/>
              <a:headEnd type="none" w="med" len="med"/>
              <a:tailEnd type="arrow"/>
            </a:ln>
            <a:effectLst/>
          </p:spPr>
        </p:cxnSp>
        <p:sp>
          <p:nvSpPr>
            <p:cNvPr id="88" name="Rectangle 87"/>
            <p:cNvSpPr/>
            <p:nvPr/>
          </p:nvSpPr>
          <p:spPr bwMode="auto">
            <a:xfrm>
              <a:off x="6526696" y="5150631"/>
              <a:ext cx="56938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0,1</a:t>
              </a:r>
              <a:endParaRPr lang="en-US" sz="2400" dirty="0">
                <a:solidFill>
                  <a:schemeClr val="accent2"/>
                </a:solidFill>
              </a:endParaRPr>
            </a:p>
          </p:txBody>
        </p:sp>
      </p:grpSp>
      <p:grpSp>
        <p:nvGrpSpPr>
          <p:cNvPr id="9" name="Group 8"/>
          <p:cNvGrpSpPr/>
          <p:nvPr/>
        </p:nvGrpSpPr>
        <p:grpSpPr>
          <a:xfrm>
            <a:off x="28006" y="980660"/>
            <a:ext cx="6048678" cy="5496340"/>
            <a:chOff x="28006" y="980660"/>
            <a:chExt cx="6048678" cy="5496340"/>
          </a:xfrm>
        </p:grpSpPr>
        <p:sp>
          <p:nvSpPr>
            <p:cNvPr id="23" name="Rectangle 22"/>
            <p:cNvSpPr/>
            <p:nvPr/>
          </p:nvSpPr>
          <p:spPr bwMode="auto">
            <a:xfrm>
              <a:off x="28006" y="3419060"/>
              <a:ext cx="736099"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sym typeface="Symbol"/>
                </a:rPr>
                <a:t></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4" name="Rectangle 23"/>
            <p:cNvSpPr/>
            <p:nvPr/>
          </p:nvSpPr>
          <p:spPr bwMode="auto">
            <a:xfrm>
              <a:off x="1207450" y="1981200"/>
              <a:ext cx="74892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8" name="Rectangle 27"/>
            <p:cNvSpPr/>
            <p:nvPr/>
          </p:nvSpPr>
          <p:spPr bwMode="auto">
            <a:xfrm>
              <a:off x="2110058" y="1284877"/>
              <a:ext cx="85151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0" name="Rectangle 29"/>
            <p:cNvSpPr/>
            <p:nvPr/>
          </p:nvSpPr>
          <p:spPr bwMode="auto">
            <a:xfrm>
              <a:off x="3110773" y="990600"/>
              <a:ext cx="95410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000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1" name="Rectangle 30"/>
            <p:cNvSpPr/>
            <p:nvPr/>
          </p:nvSpPr>
          <p:spPr bwMode="auto">
            <a:xfrm>
              <a:off x="3124200" y="1605675"/>
              <a:ext cx="87716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 name="Straight Arrow Connector 5"/>
            <p:cNvCxnSpPr/>
            <p:nvPr/>
          </p:nvCxnSpPr>
          <p:spPr bwMode="auto">
            <a:xfrm flipV="1">
              <a:off x="520148" y="2406142"/>
              <a:ext cx="824948" cy="1089120"/>
            </a:xfrm>
            <a:prstGeom prst="straightConnector1">
              <a:avLst/>
            </a:prstGeom>
            <a:noFill/>
            <a:ln w="25400" cap="sq" cmpd="sng" algn="ctr">
              <a:solidFill>
                <a:schemeClr val="accent1"/>
              </a:solidFill>
              <a:prstDash val="solid"/>
              <a:round/>
              <a:headEnd type="none" w="med" len="med"/>
              <a:tailEnd type="arrow"/>
            </a:ln>
            <a:effectLst/>
          </p:spPr>
        </p:cxnSp>
        <p:sp>
          <p:nvSpPr>
            <p:cNvPr id="39" name="Rectangle 38"/>
            <p:cNvSpPr/>
            <p:nvPr/>
          </p:nvSpPr>
          <p:spPr bwMode="auto">
            <a:xfrm>
              <a:off x="659296" y="266253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0" name="Straight Arrow Connector 39"/>
            <p:cNvCxnSpPr/>
            <p:nvPr/>
          </p:nvCxnSpPr>
          <p:spPr bwMode="auto">
            <a:xfrm flipV="1">
              <a:off x="1596888" y="1674168"/>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41" name="Rectangle 40"/>
            <p:cNvSpPr/>
            <p:nvPr/>
          </p:nvSpPr>
          <p:spPr bwMode="auto">
            <a:xfrm>
              <a:off x="1649138" y="1549568"/>
              <a:ext cx="534158" cy="507832"/>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2" name="Straight Arrow Connector 41"/>
            <p:cNvCxnSpPr/>
            <p:nvPr/>
          </p:nvCxnSpPr>
          <p:spPr bwMode="auto">
            <a:xfrm flipV="1">
              <a:off x="2587374" y="12346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43" name="Rectangle 42"/>
            <p:cNvSpPr/>
            <p:nvPr/>
          </p:nvSpPr>
          <p:spPr bwMode="auto">
            <a:xfrm>
              <a:off x="2639738" y="980660"/>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6" name="Straight Arrow Connector 45"/>
            <p:cNvCxnSpPr/>
            <p:nvPr/>
          </p:nvCxnSpPr>
          <p:spPr bwMode="auto">
            <a:xfrm>
              <a:off x="583096" y="3987752"/>
              <a:ext cx="762000" cy="1005004"/>
            </a:xfrm>
            <a:prstGeom prst="straightConnector1">
              <a:avLst/>
            </a:prstGeom>
            <a:noFill/>
            <a:ln w="25400" cap="sq" cmpd="sng" algn="ctr">
              <a:solidFill>
                <a:schemeClr val="accent1"/>
              </a:solidFill>
              <a:prstDash val="solid"/>
              <a:round/>
              <a:headEnd type="none" w="med" len="med"/>
              <a:tailEnd type="arrow"/>
            </a:ln>
            <a:effectLst/>
          </p:spPr>
        </p:cxnSp>
        <p:cxnSp>
          <p:nvCxnSpPr>
            <p:cNvPr id="48" name="Straight Arrow Connector 47"/>
            <p:cNvCxnSpPr/>
            <p:nvPr/>
          </p:nvCxnSpPr>
          <p:spPr bwMode="auto">
            <a:xfrm>
              <a:off x="1618314" y="2525620"/>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50" name="Straight Arrow Connector 49"/>
            <p:cNvCxnSpPr/>
            <p:nvPr/>
          </p:nvCxnSpPr>
          <p:spPr bwMode="auto">
            <a:xfrm>
              <a:off x="2614342" y="16918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2" name="Rectangle 51"/>
            <p:cNvSpPr/>
            <p:nvPr/>
          </p:nvSpPr>
          <p:spPr bwMode="auto">
            <a:xfrm>
              <a:off x="2657060" y="172738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53" name="Rectangle 52"/>
            <p:cNvSpPr/>
            <p:nvPr/>
          </p:nvSpPr>
          <p:spPr bwMode="auto">
            <a:xfrm>
              <a:off x="1613165" y="2616368"/>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54" name="Rectangle 53"/>
            <p:cNvSpPr/>
            <p:nvPr/>
          </p:nvSpPr>
          <p:spPr bwMode="auto">
            <a:xfrm>
              <a:off x="2183296" y="2700419"/>
              <a:ext cx="85151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5" name="Rectangle 54"/>
            <p:cNvSpPr/>
            <p:nvPr/>
          </p:nvSpPr>
          <p:spPr bwMode="auto">
            <a:xfrm>
              <a:off x="3184011" y="2406142"/>
              <a:ext cx="95410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6" name="Rectangle 55"/>
            <p:cNvSpPr/>
            <p:nvPr/>
          </p:nvSpPr>
          <p:spPr bwMode="auto">
            <a:xfrm>
              <a:off x="3197438" y="3021217"/>
              <a:ext cx="86953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011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57" name="Straight Arrow Connector 56"/>
            <p:cNvCxnSpPr/>
            <p:nvPr/>
          </p:nvCxnSpPr>
          <p:spPr bwMode="auto">
            <a:xfrm flipV="1">
              <a:off x="2660612" y="26502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8" name="Rectangle 57"/>
            <p:cNvSpPr/>
            <p:nvPr/>
          </p:nvSpPr>
          <p:spPr bwMode="auto">
            <a:xfrm>
              <a:off x="2712976" y="2396202"/>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59" name="Straight Arrow Connector 58"/>
            <p:cNvCxnSpPr/>
            <p:nvPr/>
          </p:nvCxnSpPr>
          <p:spPr bwMode="auto">
            <a:xfrm>
              <a:off x="2687580" y="31074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0" name="Rectangle 59"/>
            <p:cNvSpPr/>
            <p:nvPr/>
          </p:nvSpPr>
          <p:spPr bwMode="auto">
            <a:xfrm>
              <a:off x="2730298" y="3142927"/>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61" name="Rectangle 60"/>
            <p:cNvSpPr/>
            <p:nvPr/>
          </p:nvSpPr>
          <p:spPr bwMode="auto">
            <a:xfrm>
              <a:off x="583096" y="4267200"/>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62" name="Rectangle 61"/>
            <p:cNvSpPr/>
            <p:nvPr/>
          </p:nvSpPr>
          <p:spPr bwMode="auto">
            <a:xfrm>
              <a:off x="1192696" y="4853608"/>
              <a:ext cx="74892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3" name="Rectangle 62"/>
            <p:cNvSpPr/>
            <p:nvPr/>
          </p:nvSpPr>
          <p:spPr bwMode="auto">
            <a:xfrm>
              <a:off x="2095304" y="4157285"/>
              <a:ext cx="85151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4" name="Rectangle 63"/>
            <p:cNvSpPr/>
            <p:nvPr/>
          </p:nvSpPr>
          <p:spPr bwMode="auto">
            <a:xfrm>
              <a:off x="3096019" y="3863008"/>
              <a:ext cx="95410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5" name="Rectangle 64"/>
            <p:cNvSpPr/>
            <p:nvPr/>
          </p:nvSpPr>
          <p:spPr bwMode="auto">
            <a:xfrm>
              <a:off x="3109446" y="4478083"/>
              <a:ext cx="87716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6" name="Straight Arrow Connector 65"/>
            <p:cNvCxnSpPr/>
            <p:nvPr/>
          </p:nvCxnSpPr>
          <p:spPr bwMode="auto">
            <a:xfrm flipV="1">
              <a:off x="1582134" y="4546576"/>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67" name="Rectangle 66"/>
            <p:cNvSpPr/>
            <p:nvPr/>
          </p:nvSpPr>
          <p:spPr bwMode="auto">
            <a:xfrm>
              <a:off x="1634384" y="4421976"/>
              <a:ext cx="534158" cy="507832"/>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68" name="Straight Arrow Connector 67"/>
            <p:cNvCxnSpPr/>
            <p:nvPr/>
          </p:nvCxnSpPr>
          <p:spPr bwMode="auto">
            <a:xfrm flipV="1">
              <a:off x="2572620" y="41070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9" name="Rectangle 68"/>
            <p:cNvSpPr/>
            <p:nvPr/>
          </p:nvSpPr>
          <p:spPr bwMode="auto">
            <a:xfrm>
              <a:off x="2624984" y="3853068"/>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0" name="Straight Arrow Connector 69"/>
            <p:cNvCxnSpPr/>
            <p:nvPr/>
          </p:nvCxnSpPr>
          <p:spPr bwMode="auto">
            <a:xfrm>
              <a:off x="1603560" y="5398028"/>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71" name="Straight Arrow Connector 70"/>
            <p:cNvCxnSpPr/>
            <p:nvPr/>
          </p:nvCxnSpPr>
          <p:spPr bwMode="auto">
            <a:xfrm>
              <a:off x="2599588" y="45642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2" name="Rectangle 71"/>
            <p:cNvSpPr/>
            <p:nvPr/>
          </p:nvSpPr>
          <p:spPr bwMode="auto">
            <a:xfrm>
              <a:off x="2642306" y="4599793"/>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73" name="Rectangle 72"/>
            <p:cNvSpPr/>
            <p:nvPr/>
          </p:nvSpPr>
          <p:spPr bwMode="auto">
            <a:xfrm>
              <a:off x="1598411" y="5488776"/>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74" name="Rectangle 73"/>
            <p:cNvSpPr/>
            <p:nvPr/>
          </p:nvSpPr>
          <p:spPr bwMode="auto">
            <a:xfrm>
              <a:off x="2168542" y="5572827"/>
              <a:ext cx="84388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5" name="Rectangle 74"/>
            <p:cNvSpPr/>
            <p:nvPr/>
          </p:nvSpPr>
          <p:spPr bwMode="auto">
            <a:xfrm>
              <a:off x="3169257" y="5278550"/>
              <a:ext cx="946478"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110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6" name="Rectangle 75"/>
            <p:cNvSpPr/>
            <p:nvPr/>
          </p:nvSpPr>
          <p:spPr bwMode="auto">
            <a:xfrm>
              <a:off x="3182684" y="5893625"/>
              <a:ext cx="86190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111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77" name="Straight Arrow Connector 76"/>
            <p:cNvCxnSpPr/>
            <p:nvPr/>
          </p:nvCxnSpPr>
          <p:spPr bwMode="auto">
            <a:xfrm flipV="1">
              <a:off x="2645858" y="55226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8" name="Rectangle 77"/>
            <p:cNvSpPr/>
            <p:nvPr/>
          </p:nvSpPr>
          <p:spPr bwMode="auto">
            <a:xfrm>
              <a:off x="2698222" y="5268610"/>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9" name="Straight Arrow Connector 78"/>
            <p:cNvCxnSpPr/>
            <p:nvPr/>
          </p:nvCxnSpPr>
          <p:spPr bwMode="auto">
            <a:xfrm>
              <a:off x="2672826" y="59798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80" name="Rectangle 79"/>
            <p:cNvSpPr/>
            <p:nvPr/>
          </p:nvSpPr>
          <p:spPr bwMode="auto">
            <a:xfrm>
              <a:off x="2715544" y="601533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91" name="Rectangle 90"/>
            <p:cNvSpPr/>
            <p:nvPr/>
          </p:nvSpPr>
          <p:spPr bwMode="auto">
            <a:xfrm>
              <a:off x="4545496" y="4089737"/>
              <a:ext cx="1531188" cy="1015663"/>
            </a:xfrm>
            <a:prstGeom prst="rect">
              <a:avLst/>
            </a:prstGeom>
          </p:spPr>
          <p:txBody>
            <a:bodyPr wrap="none">
              <a:spAutoFit/>
            </a:bodyPr>
            <a:lstStyle/>
            <a:p>
              <a:pPr>
                <a:defRPr/>
              </a:pPr>
              <a:r>
                <a:rPr lang="en-US" sz="6000" dirty="0">
                  <a:solidFill>
                    <a:schemeClr val="accent2"/>
                  </a:solidFill>
                  <a:effectLst>
                    <a:outerShdw blurRad="38100" dist="38100" dir="2700000" algn="tl">
                      <a:srgbClr val="000000"/>
                    </a:outerShdw>
                  </a:effectLst>
                </a:rPr>
                <a:t>…   </a:t>
              </a:r>
              <a:endParaRPr lang="en-US" sz="6000" dirty="0">
                <a:solidFill>
                  <a:schemeClr val="accent2"/>
                </a:solidFill>
              </a:endParaRPr>
            </a:p>
          </p:txBody>
        </p:sp>
      </p:grpSp>
      <p:sp>
        <p:nvSpPr>
          <p:cNvPr id="81" name="Rectangle 20"/>
          <p:cNvSpPr>
            <a:spLocks noChangeArrowheads="1"/>
          </p:cNvSpPr>
          <p:nvPr/>
        </p:nvSpPr>
        <p:spPr bwMode="auto">
          <a:xfrm>
            <a:off x="4220789" y="1066800"/>
            <a:ext cx="4683333"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sym typeface="Symbol"/>
              </a:rPr>
              <a:t>α</a:t>
            </a:r>
            <a:r>
              <a:rPr lang="en-CA" sz="2400" i="1" dirty="0">
                <a:solidFill>
                  <a:schemeClr val="accent2"/>
                </a:solidFill>
                <a:effectLst>
                  <a:outerShdw blurRad="38100" dist="38100" dir="2700000" algn="tl">
                    <a:srgbClr val="000000"/>
                  </a:outerShdw>
                </a:effectLst>
                <a:sym typeface="Symbol"/>
              </a:rPr>
              <a:t>, c</a:t>
            </a:r>
            <a:r>
              <a:rPr lang="en-US" sz="2400" i="1" dirty="0">
                <a:solidFill>
                  <a:schemeClr val="accent2"/>
                </a:solidFill>
                <a:effectLst>
                  <a:outerShdw blurRad="38100" dist="38100" dir="2700000" algn="tl">
                    <a:srgbClr val="000000"/>
                  </a:outerShdw>
                </a:effectLst>
                <a:sym typeface="Symbol"/>
              </a:rPr>
              <a:t>    </a:t>
            </a:r>
            <a:r>
              <a:rPr lang="el-GR" sz="2400" i="1" dirty="0">
                <a:solidFill>
                  <a:schemeClr val="accent2"/>
                </a:solidFill>
                <a:effectLst>
                  <a:outerShdw blurRad="38100" dist="38100" dir="2700000" algn="tl">
                    <a:srgbClr val="000000"/>
                  </a:outerShdw>
                </a:effectLst>
              </a:rPr>
              <a:t>δ</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US" sz="2400" i="1" dirty="0">
                <a:solidFill>
                  <a:schemeClr val="accent2"/>
                </a:solidFill>
                <a:effectLst>
                  <a:outerShdw blurRad="38100" dist="38100" dir="2700000" algn="tl">
                    <a:srgbClr val="000000"/>
                  </a:outerShdw>
                </a:effectLst>
              </a:rPr>
              <a:t>, c)  = &lt;q</a:t>
            </a:r>
            <a:r>
              <a:rPr lang="el-GR" sz="2400" i="1" baseline="-25000" dirty="0">
                <a:solidFill>
                  <a:schemeClr val="accent2"/>
                </a:solidFill>
                <a:effectLst>
                  <a:outerShdw blurRad="38100" dist="38100" dir="2700000" algn="tl">
                    <a:srgbClr val="000000"/>
                  </a:outerShdw>
                </a:effectLst>
                <a:sym typeface="Symbol"/>
              </a:rPr>
              <a:t>α</a:t>
            </a:r>
            <a:r>
              <a:rPr lang="en-CA" sz="2400" i="1" baseline="-25000" dirty="0">
                <a:solidFill>
                  <a:schemeClr val="accent2"/>
                </a:solidFill>
                <a:effectLst>
                  <a:outerShdw blurRad="38100" dist="38100" dir="2700000" algn="tl">
                    <a:srgbClr val="000000"/>
                  </a:outerShdw>
                </a:effectLst>
                <a:sym typeface="Symbol"/>
              </a:rPr>
              <a:t>c</a:t>
            </a:r>
            <a:r>
              <a:rPr lang="en-US" sz="2400" i="1" dirty="0">
                <a:solidFill>
                  <a:schemeClr val="accent2"/>
                </a:solidFill>
                <a:effectLst>
                  <a:outerShdw blurRad="38100" dist="38100" dir="2700000" algn="tl">
                    <a:srgbClr val="000000"/>
                  </a:outerShdw>
                </a:effectLst>
              </a:rPr>
              <a:t>, c, right&gt;</a:t>
            </a:r>
          </a:p>
        </p:txBody>
      </p:sp>
      <p:sp>
        <p:nvSpPr>
          <p:cNvPr id="82" name="Rectangle 20"/>
          <p:cNvSpPr>
            <a:spLocks noChangeArrowheads="1"/>
          </p:cNvSpPr>
          <p:nvPr/>
        </p:nvSpPr>
        <p:spPr bwMode="auto">
          <a:xfrm>
            <a:off x="4220789" y="1768015"/>
            <a:ext cx="3873817"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sym typeface="Symbol"/>
              </a:rPr>
              <a:t>α</a:t>
            </a:r>
            <a:r>
              <a:rPr lang="en-CA" sz="2400" i="1" dirty="0">
                <a:solidFill>
                  <a:schemeClr val="accent2"/>
                </a:solidFill>
                <a:effectLst>
                  <a:outerShdw blurRad="38100" dist="38100" dir="2700000" algn="tl">
                    <a:srgbClr val="000000"/>
                  </a:outerShdw>
                </a:effectLst>
                <a:sym typeface="Symbol"/>
              </a:rPr>
              <a:t>  |</a:t>
            </a:r>
            <a:r>
              <a:rPr lang="el-GR" sz="2400" i="1" dirty="0">
                <a:solidFill>
                  <a:schemeClr val="accent2"/>
                </a:solidFill>
                <a:effectLst>
                  <a:outerShdw blurRad="38100" dist="38100" dir="2700000" algn="tl">
                    <a:srgbClr val="000000"/>
                  </a:outerShdw>
                </a:effectLst>
                <a:sym typeface="Symbol"/>
              </a:rPr>
              <a:t>α</a:t>
            </a:r>
            <a:r>
              <a:rPr lang="en-CA" sz="2400" i="1" dirty="0">
                <a:solidFill>
                  <a:schemeClr val="accent2"/>
                </a:solidFill>
                <a:effectLst>
                  <a:outerShdw blurRad="38100" dist="38100" dir="2700000" algn="tl">
                    <a:srgbClr val="000000"/>
                  </a:outerShdw>
                </a:effectLst>
                <a:sym typeface="Symbol"/>
              </a:rPr>
              <a:t>|=6, c</a:t>
            </a:r>
            <a:r>
              <a:rPr lang="en-US" sz="2400" i="1" dirty="0">
                <a:solidFill>
                  <a:schemeClr val="accent2"/>
                </a:solidFill>
                <a:effectLst>
                  <a:outerShdw blurRad="38100" dist="38100" dir="2700000" algn="tl">
                    <a:srgbClr val="000000"/>
                  </a:outerShdw>
                </a:effectLst>
                <a:sym typeface="Symbol"/>
              </a:rPr>
              <a:t>    </a:t>
            </a:r>
            <a:r>
              <a:rPr lang="el-GR" sz="2400" i="1" dirty="0">
                <a:solidFill>
                  <a:schemeClr val="accent2"/>
                </a:solidFill>
                <a:effectLst>
                  <a:outerShdw blurRad="38100" dist="38100" dir="2700000" algn="tl">
                    <a:srgbClr val="000000"/>
                  </a:outerShdw>
                </a:effectLst>
              </a:rPr>
              <a:t>δ</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US" sz="2400" i="1" dirty="0">
                <a:solidFill>
                  <a:schemeClr val="accent2"/>
                </a:solidFill>
                <a:effectLst>
                  <a:outerShdw blurRad="38100" dist="38100" dir="2700000" algn="tl">
                    <a:srgbClr val="000000"/>
                  </a:outerShdw>
                </a:effectLst>
              </a:rPr>
              <a:t>, c)  = ?</a:t>
            </a:r>
          </a:p>
        </p:txBody>
      </p:sp>
      <p:sp>
        <p:nvSpPr>
          <p:cNvPr id="83" name="Rectangle 20"/>
          <p:cNvSpPr>
            <a:spLocks noChangeArrowheads="1"/>
          </p:cNvSpPr>
          <p:nvPr/>
        </p:nvSpPr>
        <p:spPr bwMode="auto">
          <a:xfrm>
            <a:off x="5959874" y="2159825"/>
            <a:ext cx="3131627"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i="1" dirty="0">
                <a:solidFill>
                  <a:schemeClr val="accent2"/>
                </a:solidFill>
                <a:effectLst>
                  <a:outerShdw blurRad="38100" dist="38100" dir="2700000" algn="tl">
                    <a:srgbClr val="000000"/>
                  </a:outerShdw>
                </a:effectLst>
              </a:rPr>
              <a:t>= &lt;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too</a:t>
            </a:r>
            <a:r>
              <a:rPr lang="en-US" sz="2400" baseline="-25000" dirty="0">
                <a:solidFill>
                  <a:schemeClr val="accent2"/>
                </a:solidFill>
                <a:effectLst>
                  <a:outerShdw blurRad="38100" dist="38100" dir="2700000" algn="tl">
                    <a:srgbClr val="000000"/>
                  </a:outerShdw>
                </a:effectLst>
              </a:rPr>
              <a:t> long</a:t>
            </a:r>
            <a:r>
              <a:rPr lang="en-US" sz="2400" i="1" dirty="0">
                <a:solidFill>
                  <a:schemeClr val="accent2"/>
                </a:solidFill>
                <a:effectLst>
                  <a:outerShdw blurRad="38100" dist="38100" dir="2700000" algn="tl">
                    <a:srgbClr val="000000"/>
                  </a:outerShdw>
                </a:effectLst>
              </a:rPr>
              <a:t>, c, right&gt;</a:t>
            </a:r>
          </a:p>
        </p:txBody>
      </p:sp>
    </p:spTree>
    <p:extLst>
      <p:ext uri="{BB962C8B-B14F-4D97-AF65-F5344CB8AC3E}">
        <p14:creationId xmlns:p14="http://schemas.microsoft.com/office/powerpoint/2010/main" val="3987148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ppt_x"/>
                                          </p:val>
                                        </p:tav>
                                        <p:tav tm="100000">
                                          <p:val>
                                            <p:strVal val="#ppt_x"/>
                                          </p:val>
                                        </p:tav>
                                      </p:tavLst>
                                    </p:anim>
                                    <p:anim calcmode="lin" valueType="num">
                                      <p:cBhvr additive="base">
                                        <p:cTn id="8" dur="500" fill="hold"/>
                                        <p:tgtEl>
                                          <p:spTgt spid="8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anim calcmode="lin" valueType="num">
                                      <p:cBhvr additive="base">
                                        <p:cTn id="19" dur="500" fill="hold"/>
                                        <p:tgtEl>
                                          <p:spTgt spid="82"/>
                                        </p:tgtEl>
                                        <p:attrNameLst>
                                          <p:attrName>ppt_x</p:attrName>
                                        </p:attrNameLst>
                                      </p:cBhvr>
                                      <p:tavLst>
                                        <p:tav tm="0">
                                          <p:val>
                                            <p:strVal val="1+#ppt_w/2"/>
                                          </p:val>
                                        </p:tav>
                                        <p:tav tm="100000">
                                          <p:val>
                                            <p:strVal val="#ppt_x"/>
                                          </p:val>
                                        </p:tav>
                                      </p:tavLst>
                                    </p:anim>
                                    <p:anim calcmode="lin" valueType="num">
                                      <p:cBhvr additive="base">
                                        <p:cTn id="20" dur="500" fill="hold"/>
                                        <p:tgtEl>
                                          <p:spTgt spid="82"/>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1+#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83"/>
                                        </p:tgtEl>
                                        <p:attrNameLst>
                                          <p:attrName>style.visibility</p:attrName>
                                        </p:attrNameLst>
                                      </p:cBhvr>
                                      <p:to>
                                        <p:strVal val="visible"/>
                                      </p:to>
                                    </p:set>
                                    <p:anim calcmode="lin" valueType="num">
                                      <p:cBhvr additive="base">
                                        <p:cTn id="29" dur="500" fill="hold"/>
                                        <p:tgtEl>
                                          <p:spTgt spid="83"/>
                                        </p:tgtEl>
                                        <p:attrNameLst>
                                          <p:attrName>ppt_x</p:attrName>
                                        </p:attrNameLst>
                                      </p:cBhvr>
                                      <p:tavLst>
                                        <p:tav tm="0">
                                          <p:val>
                                            <p:strVal val="1+#ppt_w/2"/>
                                          </p:val>
                                        </p:tav>
                                        <p:tav tm="100000">
                                          <p:val>
                                            <p:strVal val="#ppt_x"/>
                                          </p:val>
                                        </p:tav>
                                      </p:tavLst>
                                    </p:anim>
                                    <p:anim calcmode="lin" valueType="num">
                                      <p:cBhvr additive="base">
                                        <p:cTn id="30" dur="500" fill="hold"/>
                                        <p:tgtEl>
                                          <p:spTgt spid="83"/>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86"/>
                                        </p:tgtEl>
                                        <p:attrNameLst>
                                          <p:attrName>style.visibility</p:attrName>
                                        </p:attrNameLst>
                                      </p:cBhvr>
                                      <p:to>
                                        <p:strVal val="visible"/>
                                      </p:to>
                                    </p:set>
                                    <p:anim calcmode="lin" valueType="num">
                                      <p:cBhvr additive="base">
                                        <p:cTn id="33" dur="500" fill="hold"/>
                                        <p:tgtEl>
                                          <p:spTgt spid="86"/>
                                        </p:tgtEl>
                                        <p:attrNameLst>
                                          <p:attrName>ppt_x</p:attrName>
                                        </p:attrNameLst>
                                      </p:cBhvr>
                                      <p:tavLst>
                                        <p:tav tm="0">
                                          <p:val>
                                            <p:strVal val="1+#ppt_w/2"/>
                                          </p:val>
                                        </p:tav>
                                        <p:tav tm="100000">
                                          <p:val>
                                            <p:strVal val="#ppt_x"/>
                                          </p:val>
                                        </p:tav>
                                      </p:tavLst>
                                    </p:anim>
                                    <p:anim calcmode="lin" valueType="num">
                                      <p:cBhvr additive="base">
                                        <p:cTn id="34"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1" grpId="0"/>
      <p:bldP spid="82" grpId="0"/>
      <p:bldP spid="83"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533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Table Lookup Example</a:t>
            </a:r>
          </a:p>
        </p:txBody>
      </p:sp>
      <p:grpSp>
        <p:nvGrpSpPr>
          <p:cNvPr id="77829" name="Group 6"/>
          <p:cNvGrpSpPr>
            <a:grpSpLocks/>
          </p:cNvGrpSpPr>
          <p:nvPr/>
        </p:nvGrpSpPr>
        <p:grpSpPr bwMode="auto">
          <a:xfrm>
            <a:off x="558800" y="506413"/>
            <a:ext cx="9118600" cy="483890"/>
            <a:chOff x="482600" y="507092"/>
            <a:chExt cx="9118600" cy="483211"/>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f(I)      </a:t>
              </a:r>
              <a:r>
                <a:rPr lang="en-US" sz="2400" dirty="0">
                  <a:solidFill>
                    <a:schemeClr val="accent2"/>
                  </a:solidFill>
                </a:rPr>
                <a:t>if    |I| </a:t>
              </a:r>
              <a:r>
                <a:rPr lang="en-US" sz="2400" dirty="0">
                  <a:solidFill>
                    <a:schemeClr val="accent2"/>
                  </a:solidFill>
                  <a:effectLst>
                    <a:outerShdw blurRad="38100" dist="38100" dir="2700000" algn="tl">
                      <a:srgbClr val="000000"/>
                    </a:outerShdw>
                  </a:effectLst>
                </a:rPr>
                <a:t>≤ 6</a:t>
              </a:r>
            </a:p>
          </p:txBody>
        </p:sp>
        <p:sp>
          <p:nvSpPr>
            <p:cNvPr id="3" name="Rectangle 2"/>
            <p:cNvSpPr/>
            <p:nvPr/>
          </p:nvSpPr>
          <p:spPr>
            <a:xfrm>
              <a:off x="482600" y="529286"/>
              <a:ext cx="2964273" cy="461017"/>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I = b100101b    </a:t>
              </a:r>
              <a:endParaRPr lang="en-US" sz="2400" dirty="0">
                <a:solidFill>
                  <a:schemeClr val="accent2"/>
                </a:solidFill>
              </a:endParaRPr>
            </a:p>
          </p:txBody>
        </p:sp>
        <p:sp>
          <p:nvSpPr>
            <p:cNvPr id="77851" name="Right Arrow 45"/>
            <p:cNvSpPr>
              <a:spLocks noChangeArrowheads="1"/>
            </p:cNvSpPr>
            <p:nvPr/>
          </p:nvSpPr>
          <p:spPr bwMode="auto">
            <a:xfrm>
              <a:off x="3352779"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86" name="Rectangle 85"/>
          <p:cNvSpPr/>
          <p:nvPr/>
        </p:nvSpPr>
        <p:spPr bwMode="auto">
          <a:xfrm>
            <a:off x="7272516" y="5431960"/>
            <a:ext cx="1326004" cy="461665"/>
          </a:xfrm>
          <a:prstGeom prst="rect">
            <a:avLst/>
          </a:prstGeom>
        </p:spPr>
        <p:txBody>
          <a:bodyPr wrap="none">
            <a:spAutoFit/>
          </a:bodyPr>
          <a:lstStyle/>
          <a:p>
            <a:pPr>
              <a:defRPr/>
            </a:pP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too</a:t>
            </a:r>
            <a:r>
              <a:rPr lang="en-US" sz="2400" baseline="-25000" dirty="0">
                <a:solidFill>
                  <a:schemeClr val="accent2"/>
                </a:solidFill>
                <a:effectLst>
                  <a:outerShdw blurRad="38100" dist="38100" dir="2700000" algn="tl">
                    <a:srgbClr val="000000"/>
                  </a:outerShdw>
                </a:effectLst>
              </a:rPr>
              <a:t> long</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grpSp>
        <p:nvGrpSpPr>
          <p:cNvPr id="8" name="Group 7"/>
          <p:cNvGrpSpPr/>
          <p:nvPr/>
        </p:nvGrpSpPr>
        <p:grpSpPr>
          <a:xfrm>
            <a:off x="6208693" y="4369625"/>
            <a:ext cx="1261884" cy="1201518"/>
            <a:chOff x="6208693" y="4419600"/>
            <a:chExt cx="1261884" cy="1201518"/>
          </a:xfrm>
        </p:grpSpPr>
        <p:sp>
          <p:nvSpPr>
            <p:cNvPr id="85" name="Rectangle 84"/>
            <p:cNvSpPr/>
            <p:nvPr/>
          </p:nvSpPr>
          <p:spPr bwMode="auto">
            <a:xfrm>
              <a:off x="6208693" y="4419600"/>
              <a:ext cx="1261884"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100101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87" name="Straight Arrow Connector 86"/>
            <p:cNvCxnSpPr/>
            <p:nvPr/>
          </p:nvCxnSpPr>
          <p:spPr bwMode="auto">
            <a:xfrm>
              <a:off x="6781800" y="4953000"/>
              <a:ext cx="493187" cy="668118"/>
            </a:xfrm>
            <a:prstGeom prst="straightConnector1">
              <a:avLst/>
            </a:prstGeom>
            <a:noFill/>
            <a:ln w="25400" cap="sq" cmpd="sng" algn="ctr">
              <a:solidFill>
                <a:schemeClr val="accent1"/>
              </a:solidFill>
              <a:prstDash val="solid"/>
              <a:round/>
              <a:headEnd type="none" w="med" len="med"/>
              <a:tailEnd type="arrow"/>
            </a:ln>
            <a:effectLst/>
          </p:spPr>
        </p:cxnSp>
        <p:sp>
          <p:nvSpPr>
            <p:cNvPr id="88" name="Rectangle 87"/>
            <p:cNvSpPr/>
            <p:nvPr/>
          </p:nvSpPr>
          <p:spPr bwMode="auto">
            <a:xfrm>
              <a:off x="6526696" y="5150631"/>
              <a:ext cx="56938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0,1</a:t>
              </a:r>
              <a:endParaRPr lang="en-US" sz="2400" dirty="0">
                <a:solidFill>
                  <a:schemeClr val="accent2"/>
                </a:solidFill>
              </a:endParaRPr>
            </a:p>
          </p:txBody>
        </p:sp>
      </p:grpSp>
      <p:grpSp>
        <p:nvGrpSpPr>
          <p:cNvPr id="9" name="Group 8"/>
          <p:cNvGrpSpPr/>
          <p:nvPr/>
        </p:nvGrpSpPr>
        <p:grpSpPr>
          <a:xfrm>
            <a:off x="28006" y="980660"/>
            <a:ext cx="6048678" cy="5496340"/>
            <a:chOff x="28006" y="980660"/>
            <a:chExt cx="6048678" cy="5496340"/>
          </a:xfrm>
        </p:grpSpPr>
        <p:sp>
          <p:nvSpPr>
            <p:cNvPr id="23" name="Rectangle 22"/>
            <p:cNvSpPr/>
            <p:nvPr/>
          </p:nvSpPr>
          <p:spPr bwMode="auto">
            <a:xfrm>
              <a:off x="28006" y="3419060"/>
              <a:ext cx="736099"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sym typeface="Symbol"/>
                </a:rPr>
                <a:t></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4" name="Rectangle 23"/>
            <p:cNvSpPr/>
            <p:nvPr/>
          </p:nvSpPr>
          <p:spPr bwMode="auto">
            <a:xfrm>
              <a:off x="1207450" y="1981200"/>
              <a:ext cx="74892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8" name="Rectangle 27"/>
            <p:cNvSpPr/>
            <p:nvPr/>
          </p:nvSpPr>
          <p:spPr bwMode="auto">
            <a:xfrm>
              <a:off x="2110058" y="1284877"/>
              <a:ext cx="85151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0" name="Rectangle 29"/>
            <p:cNvSpPr/>
            <p:nvPr/>
          </p:nvSpPr>
          <p:spPr bwMode="auto">
            <a:xfrm>
              <a:off x="3110773" y="990600"/>
              <a:ext cx="95410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000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1" name="Rectangle 30"/>
            <p:cNvSpPr/>
            <p:nvPr/>
          </p:nvSpPr>
          <p:spPr bwMode="auto">
            <a:xfrm>
              <a:off x="3124200" y="1605675"/>
              <a:ext cx="87716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 name="Straight Arrow Connector 5"/>
            <p:cNvCxnSpPr/>
            <p:nvPr/>
          </p:nvCxnSpPr>
          <p:spPr bwMode="auto">
            <a:xfrm flipV="1">
              <a:off x="520148" y="2406142"/>
              <a:ext cx="824948" cy="1089120"/>
            </a:xfrm>
            <a:prstGeom prst="straightConnector1">
              <a:avLst/>
            </a:prstGeom>
            <a:noFill/>
            <a:ln w="25400" cap="sq" cmpd="sng" algn="ctr">
              <a:solidFill>
                <a:schemeClr val="accent1"/>
              </a:solidFill>
              <a:prstDash val="solid"/>
              <a:round/>
              <a:headEnd type="none" w="med" len="med"/>
              <a:tailEnd type="arrow"/>
            </a:ln>
            <a:effectLst/>
          </p:spPr>
        </p:cxnSp>
        <p:sp>
          <p:nvSpPr>
            <p:cNvPr id="39" name="Rectangle 38"/>
            <p:cNvSpPr/>
            <p:nvPr/>
          </p:nvSpPr>
          <p:spPr bwMode="auto">
            <a:xfrm>
              <a:off x="659296" y="266253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0" name="Straight Arrow Connector 39"/>
            <p:cNvCxnSpPr/>
            <p:nvPr/>
          </p:nvCxnSpPr>
          <p:spPr bwMode="auto">
            <a:xfrm flipV="1">
              <a:off x="1596888" y="1674168"/>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41" name="Rectangle 40"/>
            <p:cNvSpPr/>
            <p:nvPr/>
          </p:nvSpPr>
          <p:spPr bwMode="auto">
            <a:xfrm>
              <a:off x="1649138" y="1549568"/>
              <a:ext cx="534158" cy="507832"/>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2" name="Straight Arrow Connector 41"/>
            <p:cNvCxnSpPr/>
            <p:nvPr/>
          </p:nvCxnSpPr>
          <p:spPr bwMode="auto">
            <a:xfrm flipV="1">
              <a:off x="2587374" y="12346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43" name="Rectangle 42"/>
            <p:cNvSpPr/>
            <p:nvPr/>
          </p:nvSpPr>
          <p:spPr bwMode="auto">
            <a:xfrm>
              <a:off x="2639738" y="980660"/>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6" name="Straight Arrow Connector 45"/>
            <p:cNvCxnSpPr/>
            <p:nvPr/>
          </p:nvCxnSpPr>
          <p:spPr bwMode="auto">
            <a:xfrm>
              <a:off x="583096" y="3987752"/>
              <a:ext cx="762000" cy="1005004"/>
            </a:xfrm>
            <a:prstGeom prst="straightConnector1">
              <a:avLst/>
            </a:prstGeom>
            <a:noFill/>
            <a:ln w="25400" cap="sq" cmpd="sng" algn="ctr">
              <a:solidFill>
                <a:schemeClr val="accent1"/>
              </a:solidFill>
              <a:prstDash val="solid"/>
              <a:round/>
              <a:headEnd type="none" w="med" len="med"/>
              <a:tailEnd type="arrow"/>
            </a:ln>
            <a:effectLst/>
          </p:spPr>
        </p:cxnSp>
        <p:cxnSp>
          <p:nvCxnSpPr>
            <p:cNvPr id="48" name="Straight Arrow Connector 47"/>
            <p:cNvCxnSpPr/>
            <p:nvPr/>
          </p:nvCxnSpPr>
          <p:spPr bwMode="auto">
            <a:xfrm>
              <a:off x="1618314" y="2525620"/>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50" name="Straight Arrow Connector 49"/>
            <p:cNvCxnSpPr/>
            <p:nvPr/>
          </p:nvCxnSpPr>
          <p:spPr bwMode="auto">
            <a:xfrm>
              <a:off x="2614342" y="16918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2" name="Rectangle 51"/>
            <p:cNvSpPr/>
            <p:nvPr/>
          </p:nvSpPr>
          <p:spPr bwMode="auto">
            <a:xfrm>
              <a:off x="2657060" y="172738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53" name="Rectangle 52"/>
            <p:cNvSpPr/>
            <p:nvPr/>
          </p:nvSpPr>
          <p:spPr bwMode="auto">
            <a:xfrm>
              <a:off x="1613165" y="2616368"/>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54" name="Rectangle 53"/>
            <p:cNvSpPr/>
            <p:nvPr/>
          </p:nvSpPr>
          <p:spPr bwMode="auto">
            <a:xfrm>
              <a:off x="2183296" y="2700419"/>
              <a:ext cx="85151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5" name="Rectangle 54"/>
            <p:cNvSpPr/>
            <p:nvPr/>
          </p:nvSpPr>
          <p:spPr bwMode="auto">
            <a:xfrm>
              <a:off x="3184011" y="2406142"/>
              <a:ext cx="95410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6" name="Rectangle 55"/>
            <p:cNvSpPr/>
            <p:nvPr/>
          </p:nvSpPr>
          <p:spPr bwMode="auto">
            <a:xfrm>
              <a:off x="3197438" y="3021217"/>
              <a:ext cx="86953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011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57" name="Straight Arrow Connector 56"/>
            <p:cNvCxnSpPr/>
            <p:nvPr/>
          </p:nvCxnSpPr>
          <p:spPr bwMode="auto">
            <a:xfrm flipV="1">
              <a:off x="2660612" y="26502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8" name="Rectangle 57"/>
            <p:cNvSpPr/>
            <p:nvPr/>
          </p:nvSpPr>
          <p:spPr bwMode="auto">
            <a:xfrm>
              <a:off x="2712976" y="2396202"/>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59" name="Straight Arrow Connector 58"/>
            <p:cNvCxnSpPr/>
            <p:nvPr/>
          </p:nvCxnSpPr>
          <p:spPr bwMode="auto">
            <a:xfrm>
              <a:off x="2687580" y="31074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0" name="Rectangle 59"/>
            <p:cNvSpPr/>
            <p:nvPr/>
          </p:nvSpPr>
          <p:spPr bwMode="auto">
            <a:xfrm>
              <a:off x="2730298" y="3142927"/>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61" name="Rectangle 60"/>
            <p:cNvSpPr/>
            <p:nvPr/>
          </p:nvSpPr>
          <p:spPr bwMode="auto">
            <a:xfrm>
              <a:off x="583096" y="4267200"/>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62" name="Rectangle 61"/>
            <p:cNvSpPr/>
            <p:nvPr/>
          </p:nvSpPr>
          <p:spPr bwMode="auto">
            <a:xfrm>
              <a:off x="1192696" y="4853608"/>
              <a:ext cx="74892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3" name="Rectangle 62"/>
            <p:cNvSpPr/>
            <p:nvPr/>
          </p:nvSpPr>
          <p:spPr bwMode="auto">
            <a:xfrm>
              <a:off x="2095304" y="4157285"/>
              <a:ext cx="85151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4" name="Rectangle 63"/>
            <p:cNvSpPr/>
            <p:nvPr/>
          </p:nvSpPr>
          <p:spPr bwMode="auto">
            <a:xfrm>
              <a:off x="3096019" y="3863008"/>
              <a:ext cx="95410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5" name="Rectangle 64"/>
            <p:cNvSpPr/>
            <p:nvPr/>
          </p:nvSpPr>
          <p:spPr bwMode="auto">
            <a:xfrm>
              <a:off x="3109446" y="4478083"/>
              <a:ext cx="87716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6" name="Straight Arrow Connector 65"/>
            <p:cNvCxnSpPr/>
            <p:nvPr/>
          </p:nvCxnSpPr>
          <p:spPr bwMode="auto">
            <a:xfrm flipV="1">
              <a:off x="1582134" y="4546576"/>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67" name="Rectangle 66"/>
            <p:cNvSpPr/>
            <p:nvPr/>
          </p:nvSpPr>
          <p:spPr bwMode="auto">
            <a:xfrm>
              <a:off x="1634384" y="4421976"/>
              <a:ext cx="534158" cy="507832"/>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68" name="Straight Arrow Connector 67"/>
            <p:cNvCxnSpPr/>
            <p:nvPr/>
          </p:nvCxnSpPr>
          <p:spPr bwMode="auto">
            <a:xfrm flipV="1">
              <a:off x="2572620" y="41070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9" name="Rectangle 68"/>
            <p:cNvSpPr/>
            <p:nvPr/>
          </p:nvSpPr>
          <p:spPr bwMode="auto">
            <a:xfrm>
              <a:off x="2624984" y="3853068"/>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0" name="Straight Arrow Connector 69"/>
            <p:cNvCxnSpPr/>
            <p:nvPr/>
          </p:nvCxnSpPr>
          <p:spPr bwMode="auto">
            <a:xfrm>
              <a:off x="1603560" y="5398028"/>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71" name="Straight Arrow Connector 70"/>
            <p:cNvCxnSpPr/>
            <p:nvPr/>
          </p:nvCxnSpPr>
          <p:spPr bwMode="auto">
            <a:xfrm>
              <a:off x="2599588" y="45642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2" name="Rectangle 71"/>
            <p:cNvSpPr/>
            <p:nvPr/>
          </p:nvSpPr>
          <p:spPr bwMode="auto">
            <a:xfrm>
              <a:off x="2642306" y="4599793"/>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73" name="Rectangle 72"/>
            <p:cNvSpPr/>
            <p:nvPr/>
          </p:nvSpPr>
          <p:spPr bwMode="auto">
            <a:xfrm>
              <a:off x="1598411" y="5488776"/>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74" name="Rectangle 73"/>
            <p:cNvSpPr/>
            <p:nvPr/>
          </p:nvSpPr>
          <p:spPr bwMode="auto">
            <a:xfrm>
              <a:off x="2168542" y="5572827"/>
              <a:ext cx="84388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5" name="Rectangle 74"/>
            <p:cNvSpPr/>
            <p:nvPr/>
          </p:nvSpPr>
          <p:spPr bwMode="auto">
            <a:xfrm>
              <a:off x="3169257" y="5278550"/>
              <a:ext cx="946478"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110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6" name="Rectangle 75"/>
            <p:cNvSpPr/>
            <p:nvPr/>
          </p:nvSpPr>
          <p:spPr bwMode="auto">
            <a:xfrm>
              <a:off x="3182684" y="5893625"/>
              <a:ext cx="86190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111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77" name="Straight Arrow Connector 76"/>
            <p:cNvCxnSpPr/>
            <p:nvPr/>
          </p:nvCxnSpPr>
          <p:spPr bwMode="auto">
            <a:xfrm flipV="1">
              <a:off x="2645858" y="55226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8" name="Rectangle 77"/>
            <p:cNvSpPr/>
            <p:nvPr/>
          </p:nvSpPr>
          <p:spPr bwMode="auto">
            <a:xfrm>
              <a:off x="2698222" y="5268610"/>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9" name="Straight Arrow Connector 78"/>
            <p:cNvCxnSpPr/>
            <p:nvPr/>
          </p:nvCxnSpPr>
          <p:spPr bwMode="auto">
            <a:xfrm>
              <a:off x="2672826" y="59798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80" name="Rectangle 79"/>
            <p:cNvSpPr/>
            <p:nvPr/>
          </p:nvSpPr>
          <p:spPr bwMode="auto">
            <a:xfrm>
              <a:off x="2715544" y="601533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91" name="Rectangle 90"/>
            <p:cNvSpPr/>
            <p:nvPr/>
          </p:nvSpPr>
          <p:spPr bwMode="auto">
            <a:xfrm>
              <a:off x="4545496" y="4089737"/>
              <a:ext cx="1531188" cy="1015663"/>
            </a:xfrm>
            <a:prstGeom prst="rect">
              <a:avLst/>
            </a:prstGeom>
          </p:spPr>
          <p:txBody>
            <a:bodyPr wrap="none">
              <a:spAutoFit/>
            </a:bodyPr>
            <a:lstStyle/>
            <a:p>
              <a:pPr>
                <a:defRPr/>
              </a:pPr>
              <a:r>
                <a:rPr lang="en-US" sz="6000" dirty="0">
                  <a:solidFill>
                    <a:schemeClr val="accent2"/>
                  </a:solidFill>
                  <a:effectLst>
                    <a:outerShdw blurRad="38100" dist="38100" dir="2700000" algn="tl">
                      <a:srgbClr val="000000"/>
                    </a:outerShdw>
                  </a:effectLst>
                </a:rPr>
                <a:t>…   </a:t>
              </a:r>
              <a:endParaRPr lang="en-US" sz="6000" dirty="0">
                <a:solidFill>
                  <a:schemeClr val="accent2"/>
                </a:solidFill>
              </a:endParaRPr>
            </a:p>
          </p:txBody>
        </p:sp>
      </p:grpSp>
      <p:sp>
        <p:nvSpPr>
          <p:cNvPr id="82" name="Rectangle 20"/>
          <p:cNvSpPr>
            <a:spLocks noChangeArrowheads="1"/>
          </p:cNvSpPr>
          <p:nvPr/>
        </p:nvSpPr>
        <p:spPr bwMode="auto">
          <a:xfrm>
            <a:off x="4220789" y="990600"/>
            <a:ext cx="5144998" cy="3046988"/>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sym typeface="Symbol"/>
              </a:rPr>
              <a:t>α</a:t>
            </a:r>
            <a:r>
              <a:rPr lang="en-CA" sz="2400" i="1" dirty="0">
                <a:solidFill>
                  <a:schemeClr val="accent2"/>
                </a:solidFill>
                <a:effectLst>
                  <a:outerShdw blurRad="38100" dist="38100" dir="2700000" algn="tl">
                    <a:srgbClr val="000000"/>
                  </a:outerShdw>
                </a:effectLst>
                <a:sym typeface="Symbol"/>
              </a:rPr>
              <a:t>  |</a:t>
            </a:r>
            <a:r>
              <a:rPr lang="el-GR" sz="2400" i="1" dirty="0">
                <a:solidFill>
                  <a:schemeClr val="accent2"/>
                </a:solidFill>
                <a:effectLst>
                  <a:outerShdw blurRad="38100" dist="38100" dir="2700000" algn="tl">
                    <a:srgbClr val="000000"/>
                  </a:outerShdw>
                </a:effectLst>
                <a:sym typeface="Symbol"/>
              </a:rPr>
              <a:t>α</a:t>
            </a:r>
            <a:r>
              <a:rPr lang="en-CA" sz="2400" i="1" dirty="0">
                <a:solidFill>
                  <a:schemeClr val="accent2"/>
                </a:solidFill>
                <a:effectLst>
                  <a:outerShdw blurRad="38100" dist="38100" dir="2700000" algn="tl">
                    <a:srgbClr val="000000"/>
                  </a:outerShdw>
                </a:effectLst>
                <a:sym typeface="Symbol"/>
              </a:rPr>
              <a:t>|≤6,</a:t>
            </a:r>
            <a:r>
              <a:rPr lang="en-US" sz="2400" i="1" dirty="0">
                <a:solidFill>
                  <a:schemeClr val="accent2"/>
                </a:solidFill>
                <a:effectLst>
                  <a:outerShdw blurRad="38100" dist="38100" dir="2700000" algn="tl">
                    <a:srgbClr val="000000"/>
                  </a:outerShdw>
                </a:effectLst>
                <a:sym typeface="Symbol"/>
              </a:rPr>
              <a:t>    </a:t>
            </a:r>
            <a:r>
              <a:rPr lang="el-GR" sz="2400" i="1" dirty="0">
                <a:solidFill>
                  <a:schemeClr val="accent2"/>
                </a:solidFill>
                <a:effectLst>
                  <a:outerShdw blurRad="38100" dist="38100" dir="2700000" algn="tl">
                    <a:srgbClr val="000000"/>
                  </a:outerShdw>
                </a:effectLst>
              </a:rPr>
              <a:t>δ</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US" sz="2400" i="1" dirty="0">
                <a:solidFill>
                  <a:schemeClr val="accent2"/>
                </a:solidFill>
                <a:effectLst>
                  <a:outerShdw blurRad="38100" dist="38100" dir="2700000" algn="tl">
                    <a:srgbClr val="000000"/>
                  </a:outerShdw>
                </a:effectLst>
              </a:rPr>
              <a:t>, b)  = ?</a:t>
            </a:r>
          </a:p>
          <a:p>
            <a:pPr marL="342900" indent="-342900" eaLnBrk="0" hangingPunct="0">
              <a:buFont typeface="Arial" panose="020B0604020202020204" pitchFamily="34" charset="0"/>
              <a:buChar char="•"/>
              <a:defRPr/>
            </a:pPr>
            <a:r>
              <a:rPr lang="en-US" sz="2400" dirty="0"/>
              <a:t>When we read the closing blank</a:t>
            </a:r>
            <a:br>
              <a:rPr lang="en-US" sz="2400" dirty="0"/>
            </a:br>
            <a:r>
              <a:rPr lang="en-US" sz="2400" dirty="0"/>
              <a:t>we know that the input is over.</a:t>
            </a:r>
          </a:p>
          <a:p>
            <a:pPr marL="342900" indent="-342900" eaLnBrk="0" hangingPunct="0">
              <a:buFont typeface="Arial" panose="020B0604020202020204" pitchFamily="34" charset="0"/>
              <a:buChar char="•"/>
              <a:defRPr/>
            </a:pPr>
            <a:r>
              <a:rPr lang="en-US" sz="2400" dirty="0"/>
              <a:t>Hence, the input is </a:t>
            </a:r>
            <a:r>
              <a:rPr lang="en-US" sz="2400" dirty="0">
                <a:solidFill>
                  <a:schemeClr val="accent2"/>
                </a:solidFill>
              </a:rPr>
              <a:t>I=</a:t>
            </a:r>
            <a:r>
              <a:rPr lang="el-GR" sz="2400" i="1" dirty="0">
                <a:solidFill>
                  <a:schemeClr val="accent2"/>
                </a:solidFill>
                <a:effectLst>
                  <a:outerShdw blurRad="38100" dist="38100" dir="2700000" algn="tl">
                    <a:srgbClr val="000000"/>
                  </a:outerShdw>
                </a:effectLst>
                <a:sym typeface="Symbol"/>
              </a:rPr>
              <a:t>α</a:t>
            </a:r>
            <a:r>
              <a:rPr lang="en-US" sz="2400" dirty="0"/>
              <a:t>.</a:t>
            </a:r>
          </a:p>
          <a:p>
            <a:pPr marL="342900" indent="-342900" eaLnBrk="0" hangingPunct="0">
              <a:buFont typeface="Arial" panose="020B0604020202020204" pitchFamily="34" charset="0"/>
              <a:buChar char="•"/>
              <a:defRPr/>
            </a:pPr>
            <a:r>
              <a:rPr lang="en-US" sz="2400" dirty="0"/>
              <a:t>Hence, the required output is </a:t>
            </a:r>
            <a:r>
              <a:rPr lang="en-US" sz="2400" dirty="0">
                <a:solidFill>
                  <a:schemeClr val="accent2"/>
                </a:solidFill>
              </a:rPr>
              <a:t>f(</a:t>
            </a:r>
            <a:r>
              <a:rPr lang="el-GR" sz="2400" i="1" dirty="0">
                <a:solidFill>
                  <a:schemeClr val="accent2"/>
                </a:solidFill>
                <a:effectLst>
                  <a:outerShdw blurRad="38100" dist="38100" dir="2700000" algn="tl">
                    <a:srgbClr val="000000"/>
                  </a:outerShdw>
                </a:effectLst>
                <a:sym typeface="Symbol"/>
              </a:rPr>
              <a:t>α</a:t>
            </a:r>
            <a:r>
              <a:rPr lang="en-CA" sz="2400" i="1" dirty="0">
                <a:solidFill>
                  <a:schemeClr val="accent2"/>
                </a:solidFill>
                <a:effectLst>
                  <a:outerShdw blurRad="38100" dist="38100" dir="2700000" algn="tl">
                    <a:srgbClr val="000000"/>
                  </a:outerShdw>
                </a:effectLst>
                <a:sym typeface="Symbol"/>
              </a:rPr>
              <a:t>).</a:t>
            </a:r>
            <a:endParaRPr lang="en-US" sz="2400" dirty="0">
              <a:solidFill>
                <a:schemeClr val="accent2"/>
              </a:solidFill>
            </a:endParaRPr>
          </a:p>
          <a:p>
            <a:pPr marL="342900" indent="-342900" eaLnBrk="0" hangingPunct="0">
              <a:buFont typeface="Arial" panose="020B0604020202020204" pitchFamily="34" charset="0"/>
              <a:buChar char="•"/>
              <a:defRPr/>
            </a:pPr>
            <a:r>
              <a:rPr lang="en-US" sz="2400" dirty="0"/>
              <a:t>How do we learn this value?</a:t>
            </a:r>
          </a:p>
          <a:p>
            <a:pPr marL="800100" lvl="1" indent="-342900" eaLnBrk="0" hangingPunct="0">
              <a:buFont typeface="Arial" panose="020B0604020202020204" pitchFamily="34" charset="0"/>
              <a:buChar char="•"/>
              <a:defRPr/>
            </a:pPr>
            <a:r>
              <a:rPr lang="en-US" sz="2400" dirty="0">
                <a:solidFill>
                  <a:srgbClr val="FF0000"/>
                </a:solidFill>
              </a:rPr>
              <a:t>Table lookup</a:t>
            </a:r>
          </a:p>
          <a:p>
            <a:pPr marL="342900" indent="-342900" eaLnBrk="0" hangingPunct="0">
              <a:buFont typeface="Arial" panose="020B0604020202020204" pitchFamily="34" charset="0"/>
              <a:buChar char="•"/>
              <a:defRPr/>
            </a:pPr>
            <a:r>
              <a:rPr lang="el-GR" sz="2400" i="1" dirty="0">
                <a:solidFill>
                  <a:schemeClr val="accent2"/>
                </a:solidFill>
                <a:effectLst>
                  <a:outerShdw blurRad="38100" dist="38100" dir="2700000" algn="tl">
                    <a:srgbClr val="000000"/>
                  </a:outerShdw>
                </a:effectLst>
              </a:rPr>
              <a:t>δ</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US" sz="2400" i="1" dirty="0">
                <a:solidFill>
                  <a:schemeClr val="accent2"/>
                </a:solidFill>
                <a:effectLst>
                  <a:outerShdw blurRad="38100" dist="38100" dir="2700000" algn="tl">
                    <a:srgbClr val="000000"/>
                  </a:outerShdw>
                </a:effectLst>
              </a:rPr>
              <a:t>, b)  = &lt;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answer</a:t>
            </a:r>
            <a:r>
              <a:rPr lang="en-US" sz="2400" dirty="0">
                <a:solidFill>
                  <a:schemeClr val="accent2"/>
                </a:solidFill>
                <a:effectLst>
                  <a:outerShdw blurRad="38100" dist="38100" dir="2700000" algn="tl">
                    <a:srgbClr val="000000"/>
                  </a:outerShdw>
                </a:effectLst>
              </a:rPr>
              <a:t> </a:t>
            </a:r>
            <a:r>
              <a:rPr lang="en-US" sz="2400" baseline="-25000" dirty="0">
                <a:solidFill>
                  <a:schemeClr val="accent2"/>
                </a:solidFill>
                <a:effectLst>
                  <a:outerShdw blurRad="38100" dist="38100" dir="2700000" algn="tl">
                    <a:srgbClr val="000000"/>
                  </a:outerShdw>
                </a:effectLst>
              </a:rPr>
              <a:t>f(</a:t>
            </a:r>
            <a:r>
              <a:rPr lang="el-GR" sz="2400" baseline="-25000" dirty="0">
                <a:solidFill>
                  <a:schemeClr val="accent2"/>
                </a:solidFill>
                <a:effectLst>
                  <a:outerShdw blurRad="38100" dist="38100" dir="2700000" algn="tl">
                    <a:srgbClr val="000000"/>
                  </a:outerShdw>
                </a:effectLst>
              </a:rPr>
              <a:t>α</a:t>
            </a:r>
            <a:r>
              <a:rPr lang="en-CA" sz="2400" baseline="-25000" dirty="0">
                <a:solidFill>
                  <a:schemeClr val="accent2"/>
                </a:solidFill>
                <a:effectLst>
                  <a:outerShdw blurRad="38100" dist="38100" dir="2700000" algn="tl">
                    <a:srgbClr val="000000"/>
                  </a:outerShdw>
                </a:effectLst>
              </a:rPr>
              <a:t>)</a:t>
            </a:r>
            <a:r>
              <a:rPr lang="en-US" sz="2400" i="1" dirty="0">
                <a:solidFill>
                  <a:schemeClr val="accent2"/>
                </a:solidFill>
                <a:effectLst>
                  <a:outerShdw blurRad="38100" dist="38100" dir="2700000" algn="tl">
                    <a:srgbClr val="000000"/>
                  </a:outerShdw>
                </a:effectLst>
              </a:rPr>
              <a:t>, b, stay&gt;</a:t>
            </a:r>
          </a:p>
        </p:txBody>
      </p:sp>
      <p:sp>
        <p:nvSpPr>
          <p:cNvPr id="83" name="Rectangle 20"/>
          <p:cNvSpPr>
            <a:spLocks noChangeArrowheads="1"/>
          </p:cNvSpPr>
          <p:nvPr/>
        </p:nvSpPr>
        <p:spPr bwMode="auto">
          <a:xfrm>
            <a:off x="7615491" y="4491335"/>
            <a:ext cx="1680909"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answer</a:t>
            </a:r>
            <a:r>
              <a:rPr lang="en-US" sz="2400" dirty="0">
                <a:solidFill>
                  <a:schemeClr val="accent2"/>
                </a:solidFill>
                <a:effectLst>
                  <a:outerShdw blurRad="38100" dist="38100" dir="2700000" algn="tl">
                    <a:srgbClr val="000000"/>
                  </a:outerShdw>
                </a:effectLst>
              </a:rPr>
              <a:t> </a:t>
            </a:r>
            <a:r>
              <a:rPr lang="en-US" sz="2400" baseline="-25000" dirty="0">
                <a:solidFill>
                  <a:schemeClr val="accent2"/>
                </a:solidFill>
                <a:effectLst>
                  <a:outerShdw blurRad="38100" dist="38100" dir="2700000" algn="tl">
                    <a:srgbClr val="000000"/>
                  </a:outerShdw>
                </a:effectLst>
              </a:rPr>
              <a:t>f(</a:t>
            </a:r>
            <a:r>
              <a:rPr lang="el-GR" sz="2400" baseline="-25000" dirty="0">
                <a:solidFill>
                  <a:schemeClr val="accent2"/>
                </a:solidFill>
                <a:effectLst>
                  <a:outerShdw blurRad="38100" dist="38100" dir="2700000" algn="tl">
                    <a:srgbClr val="000000"/>
                  </a:outerShdw>
                </a:effectLst>
              </a:rPr>
              <a:t>α</a:t>
            </a:r>
            <a:r>
              <a:rPr lang="en-CA" sz="2400" baseline="-25000" dirty="0">
                <a:solidFill>
                  <a:schemeClr val="accent2"/>
                </a:solidFill>
                <a:effectLst>
                  <a:outerShdw blurRad="38100" dist="38100" dir="2700000" algn="tl">
                    <a:srgbClr val="000000"/>
                  </a:outerShdw>
                </a:effectLst>
              </a:rPr>
              <a:t>)</a:t>
            </a:r>
            <a:endParaRPr lang="en-US" sz="2400" i="1" dirty="0">
              <a:solidFill>
                <a:schemeClr val="accent2"/>
              </a:solidFill>
              <a:effectLst>
                <a:outerShdw blurRad="38100" dist="38100" dir="2700000" algn="tl">
                  <a:srgbClr val="000000"/>
                </a:outerShdw>
              </a:effectLst>
            </a:endParaRPr>
          </a:p>
        </p:txBody>
      </p:sp>
      <p:grpSp>
        <p:nvGrpSpPr>
          <p:cNvPr id="13" name="Group 12"/>
          <p:cNvGrpSpPr/>
          <p:nvPr/>
        </p:nvGrpSpPr>
        <p:grpSpPr>
          <a:xfrm>
            <a:off x="7096083" y="4343400"/>
            <a:ext cx="676317" cy="487225"/>
            <a:chOff x="7096083" y="4343400"/>
            <a:chExt cx="676317" cy="487225"/>
          </a:xfrm>
        </p:grpSpPr>
        <p:cxnSp>
          <p:nvCxnSpPr>
            <p:cNvPr id="89" name="Straight Arrow Connector 88"/>
            <p:cNvCxnSpPr/>
            <p:nvPr/>
          </p:nvCxnSpPr>
          <p:spPr bwMode="auto">
            <a:xfrm>
              <a:off x="7096083" y="4722167"/>
              <a:ext cx="676317" cy="108458"/>
            </a:xfrm>
            <a:prstGeom prst="straightConnector1">
              <a:avLst/>
            </a:prstGeom>
            <a:noFill/>
            <a:ln w="25400" cap="sq" cmpd="sng" algn="ctr">
              <a:solidFill>
                <a:srgbClr val="FF0000"/>
              </a:solidFill>
              <a:prstDash val="solid"/>
              <a:round/>
              <a:headEnd type="none" w="med" len="med"/>
              <a:tailEnd type="arrow"/>
            </a:ln>
            <a:effectLst/>
          </p:spPr>
        </p:cxnSp>
        <p:sp>
          <p:nvSpPr>
            <p:cNvPr id="92" name="Rectangle 91"/>
            <p:cNvSpPr/>
            <p:nvPr/>
          </p:nvSpPr>
          <p:spPr bwMode="auto">
            <a:xfrm>
              <a:off x="7281446" y="4343400"/>
              <a:ext cx="338554"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b</a:t>
              </a:r>
              <a:endParaRPr lang="en-US" sz="2400" dirty="0">
                <a:solidFill>
                  <a:schemeClr val="accent2"/>
                </a:solidFill>
              </a:endParaRPr>
            </a:p>
          </p:txBody>
        </p:sp>
      </p:grpSp>
    </p:spTree>
    <p:extLst>
      <p:ext uri="{BB962C8B-B14F-4D97-AF65-F5344CB8AC3E}">
        <p14:creationId xmlns:p14="http://schemas.microsoft.com/office/powerpoint/2010/main" val="157620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2">
                                            <p:txEl>
                                              <p:pRg st="0" end="0"/>
                                            </p:txEl>
                                          </p:spTgt>
                                        </p:tgtEl>
                                        <p:attrNameLst>
                                          <p:attrName>style.visibility</p:attrName>
                                        </p:attrNameLst>
                                      </p:cBhvr>
                                      <p:to>
                                        <p:strVal val="visible"/>
                                      </p:to>
                                    </p:set>
                                    <p:anim calcmode="lin" valueType="num">
                                      <p:cBhvr additive="base">
                                        <p:cTn id="7" dur="500" fill="hold"/>
                                        <p:tgtEl>
                                          <p:spTgt spid="8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8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82">
                                            <p:txEl>
                                              <p:pRg st="1" end="1"/>
                                            </p:txEl>
                                          </p:spTgt>
                                        </p:tgtEl>
                                        <p:attrNameLst>
                                          <p:attrName>style.visibility</p:attrName>
                                        </p:attrNameLst>
                                      </p:cBhvr>
                                      <p:to>
                                        <p:strVal val="visible"/>
                                      </p:to>
                                    </p:set>
                                    <p:anim calcmode="lin" valueType="num">
                                      <p:cBhvr additive="base">
                                        <p:cTn id="17" dur="500" fill="hold"/>
                                        <p:tgtEl>
                                          <p:spTgt spid="82">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8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82">
                                            <p:txEl>
                                              <p:pRg st="2" end="2"/>
                                            </p:txEl>
                                          </p:spTgt>
                                        </p:tgtEl>
                                        <p:attrNameLst>
                                          <p:attrName>style.visibility</p:attrName>
                                        </p:attrNameLst>
                                      </p:cBhvr>
                                      <p:to>
                                        <p:strVal val="visible"/>
                                      </p:to>
                                    </p:set>
                                    <p:anim calcmode="lin" valueType="num">
                                      <p:cBhvr additive="base">
                                        <p:cTn id="23" dur="500" fill="hold"/>
                                        <p:tgtEl>
                                          <p:spTgt spid="82">
                                            <p:txEl>
                                              <p:pRg st="2" end="2"/>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8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82">
                                            <p:txEl>
                                              <p:pRg st="3" end="3"/>
                                            </p:txEl>
                                          </p:spTgt>
                                        </p:tgtEl>
                                        <p:attrNameLst>
                                          <p:attrName>style.visibility</p:attrName>
                                        </p:attrNameLst>
                                      </p:cBhvr>
                                      <p:to>
                                        <p:strVal val="visible"/>
                                      </p:to>
                                    </p:set>
                                    <p:anim calcmode="lin" valueType="num">
                                      <p:cBhvr additive="base">
                                        <p:cTn id="29" dur="500" fill="hold"/>
                                        <p:tgtEl>
                                          <p:spTgt spid="82">
                                            <p:txEl>
                                              <p:pRg st="3" end="3"/>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8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82">
                                            <p:txEl>
                                              <p:pRg st="4" end="4"/>
                                            </p:txEl>
                                          </p:spTgt>
                                        </p:tgtEl>
                                        <p:attrNameLst>
                                          <p:attrName>style.visibility</p:attrName>
                                        </p:attrNameLst>
                                      </p:cBhvr>
                                      <p:to>
                                        <p:strVal val="visible"/>
                                      </p:to>
                                    </p:set>
                                    <p:anim calcmode="lin" valueType="num">
                                      <p:cBhvr additive="base">
                                        <p:cTn id="35" dur="500" fill="hold"/>
                                        <p:tgtEl>
                                          <p:spTgt spid="82">
                                            <p:txEl>
                                              <p:pRg st="4" end="4"/>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8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82">
                                            <p:txEl>
                                              <p:pRg st="5" end="5"/>
                                            </p:txEl>
                                          </p:spTgt>
                                        </p:tgtEl>
                                        <p:attrNameLst>
                                          <p:attrName>style.visibility</p:attrName>
                                        </p:attrNameLst>
                                      </p:cBhvr>
                                      <p:to>
                                        <p:strVal val="visible"/>
                                      </p:to>
                                    </p:set>
                                    <p:anim calcmode="lin" valueType="num">
                                      <p:cBhvr additive="base">
                                        <p:cTn id="41" dur="500" fill="hold"/>
                                        <p:tgtEl>
                                          <p:spTgt spid="82">
                                            <p:txEl>
                                              <p:pRg st="5" end="5"/>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8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82">
                                            <p:txEl>
                                              <p:pRg st="6" end="6"/>
                                            </p:txEl>
                                          </p:spTgt>
                                        </p:tgtEl>
                                        <p:attrNameLst>
                                          <p:attrName>style.visibility</p:attrName>
                                        </p:attrNameLst>
                                      </p:cBhvr>
                                      <p:to>
                                        <p:strVal val="visible"/>
                                      </p:to>
                                    </p:set>
                                    <p:anim calcmode="lin" valueType="num">
                                      <p:cBhvr additive="base">
                                        <p:cTn id="47" dur="500" fill="hold"/>
                                        <p:tgtEl>
                                          <p:spTgt spid="82">
                                            <p:txEl>
                                              <p:pRg st="6" end="6"/>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82">
                                            <p:txEl>
                                              <p:pRg st="6" end="6"/>
                                            </p:txEl>
                                          </p:spTgt>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83"/>
                                        </p:tgtEl>
                                        <p:attrNameLst>
                                          <p:attrName>style.visibility</p:attrName>
                                        </p:attrNameLst>
                                      </p:cBhvr>
                                      <p:to>
                                        <p:strVal val="visible"/>
                                      </p:to>
                                    </p:set>
                                    <p:anim calcmode="lin" valueType="num">
                                      <p:cBhvr additive="base">
                                        <p:cTn id="51" dur="500" fill="hold"/>
                                        <p:tgtEl>
                                          <p:spTgt spid="83"/>
                                        </p:tgtEl>
                                        <p:attrNameLst>
                                          <p:attrName>ppt_x</p:attrName>
                                        </p:attrNameLst>
                                      </p:cBhvr>
                                      <p:tavLst>
                                        <p:tav tm="0">
                                          <p:val>
                                            <p:strVal val="1+#ppt_w/2"/>
                                          </p:val>
                                        </p:tav>
                                        <p:tav tm="100000">
                                          <p:val>
                                            <p:strVal val="#ppt_x"/>
                                          </p:val>
                                        </p:tav>
                                      </p:tavLst>
                                    </p:anim>
                                    <p:anim calcmode="lin" valueType="num">
                                      <p:cBhvr additive="base">
                                        <p:cTn id="52" dur="500" fill="hold"/>
                                        <p:tgtEl>
                                          <p:spTgt spid="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idx="4294967295"/>
          </p:nvPr>
        </p:nvSpPr>
        <p:spPr>
          <a:xfrm>
            <a:off x="533400" y="-304800"/>
            <a:ext cx="7772400" cy="1143000"/>
          </a:xfrm>
        </p:spPr>
        <p:txBody>
          <a:bodyPr/>
          <a:lstStyle/>
          <a:p>
            <a:pPr>
              <a:defRPr/>
            </a:pPr>
            <a:r>
              <a:rPr lang="en-US" dirty="0">
                <a:latin typeface="Times New Roman" panose="02020603050405020304" pitchFamily="18" charset="0"/>
                <a:cs typeface="Times New Roman" panose="02020603050405020304" pitchFamily="18" charset="0"/>
              </a:rPr>
              <a:t>Table Lookup Example</a:t>
            </a:r>
          </a:p>
        </p:txBody>
      </p:sp>
      <p:grpSp>
        <p:nvGrpSpPr>
          <p:cNvPr id="77829" name="Group 6"/>
          <p:cNvGrpSpPr>
            <a:grpSpLocks/>
          </p:cNvGrpSpPr>
          <p:nvPr/>
        </p:nvGrpSpPr>
        <p:grpSpPr bwMode="auto">
          <a:xfrm>
            <a:off x="558800" y="506413"/>
            <a:ext cx="9118600" cy="483890"/>
            <a:chOff x="482600" y="507092"/>
            <a:chExt cx="9118600" cy="483211"/>
          </a:xfrm>
        </p:grpSpPr>
        <p:sp>
          <p:nvSpPr>
            <p:cNvPr id="2" name="Rectangle 1"/>
            <p:cNvSpPr/>
            <p:nvPr/>
          </p:nvSpPr>
          <p:spPr>
            <a:xfrm>
              <a:off x="4267200" y="507092"/>
              <a:ext cx="5334000" cy="461314"/>
            </a:xfrm>
            <a:prstGeom prst="rect">
              <a:avLst/>
            </a:prstGeom>
          </p:spPr>
          <p:txBody>
            <a:bodyPr>
              <a:spAutoFit/>
            </a:bodyPr>
            <a:lstStyle/>
            <a:p>
              <a:pPr eaLnBrk="0" hangingPunct="0">
                <a:spcBef>
                  <a:spcPct val="50000"/>
                </a:spcBef>
                <a:defRPr/>
              </a:pPr>
              <a:r>
                <a:rPr lang="en-US" sz="2400" dirty="0">
                  <a:effectLst>
                    <a:outerShdw blurRad="38100" dist="38100" dir="2700000" algn="tl">
                      <a:srgbClr val="000000"/>
                    </a:outerShdw>
                  </a:effectLst>
                </a:rPr>
                <a:t>Output:  </a:t>
              </a:r>
              <a:r>
                <a:rPr lang="en-US" sz="2400" dirty="0">
                  <a:solidFill>
                    <a:schemeClr val="accent2"/>
                  </a:solidFill>
                  <a:effectLst>
                    <a:outerShdw blurRad="38100" dist="38100" dir="2700000" algn="tl">
                      <a:srgbClr val="000000"/>
                    </a:outerShdw>
                  </a:effectLst>
                </a:rPr>
                <a:t>f(I)      </a:t>
              </a:r>
              <a:r>
                <a:rPr lang="en-US" sz="2400" dirty="0">
                  <a:solidFill>
                    <a:schemeClr val="accent2"/>
                  </a:solidFill>
                </a:rPr>
                <a:t>if    |I| </a:t>
              </a:r>
              <a:r>
                <a:rPr lang="en-US" sz="2400" dirty="0">
                  <a:solidFill>
                    <a:schemeClr val="accent2"/>
                  </a:solidFill>
                  <a:effectLst>
                    <a:outerShdw blurRad="38100" dist="38100" dir="2700000" algn="tl">
                      <a:srgbClr val="000000"/>
                    </a:outerShdw>
                  </a:effectLst>
                </a:rPr>
                <a:t>≤ 6</a:t>
              </a:r>
            </a:p>
          </p:txBody>
        </p:sp>
        <p:sp>
          <p:nvSpPr>
            <p:cNvPr id="3" name="Rectangle 2"/>
            <p:cNvSpPr/>
            <p:nvPr/>
          </p:nvSpPr>
          <p:spPr>
            <a:xfrm>
              <a:off x="482600" y="529286"/>
              <a:ext cx="2964273" cy="461017"/>
            </a:xfrm>
            <a:prstGeom prst="rect">
              <a:avLst/>
            </a:prstGeom>
          </p:spPr>
          <p:txBody>
            <a:bodyPr wrap="none">
              <a:spAutoFit/>
            </a:bodyPr>
            <a:lstStyle/>
            <a:p>
              <a:pPr>
                <a:defRPr/>
              </a:pPr>
              <a:r>
                <a:rPr lang="en-US" sz="2400" dirty="0">
                  <a:effectLst>
                    <a:outerShdw blurRad="38100" dist="38100" dir="2700000" algn="tl">
                      <a:srgbClr val="000000"/>
                    </a:outerShdw>
                  </a:effectLst>
                </a:rPr>
                <a:t>Input: </a:t>
              </a:r>
              <a:r>
                <a:rPr lang="en-US" sz="2400" dirty="0">
                  <a:solidFill>
                    <a:schemeClr val="accent2"/>
                  </a:solidFill>
                  <a:effectLst>
                    <a:outerShdw blurRad="38100" dist="38100" dir="2700000" algn="tl">
                      <a:srgbClr val="000000"/>
                    </a:outerShdw>
                  </a:effectLst>
                </a:rPr>
                <a:t>I = b100101b    </a:t>
              </a:r>
              <a:endParaRPr lang="en-US" sz="2400" dirty="0">
                <a:solidFill>
                  <a:schemeClr val="accent2"/>
                </a:solidFill>
              </a:endParaRPr>
            </a:p>
          </p:txBody>
        </p:sp>
        <p:sp>
          <p:nvSpPr>
            <p:cNvPr id="77851" name="Right Arrow 45"/>
            <p:cNvSpPr>
              <a:spLocks noChangeArrowheads="1"/>
            </p:cNvSpPr>
            <p:nvPr/>
          </p:nvSpPr>
          <p:spPr bwMode="auto">
            <a:xfrm>
              <a:off x="3352779" y="578506"/>
              <a:ext cx="609621" cy="318835"/>
            </a:xfrm>
            <a:prstGeom prst="rightArrow">
              <a:avLst>
                <a:gd name="adj1" fmla="val 50000"/>
                <a:gd name="adj2" fmla="val 49996"/>
              </a:avLst>
            </a:prstGeom>
            <a:solidFill>
              <a:srgbClr val="00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86" name="Rectangle 85"/>
          <p:cNvSpPr/>
          <p:nvPr/>
        </p:nvSpPr>
        <p:spPr bwMode="auto">
          <a:xfrm>
            <a:off x="7272516" y="5431960"/>
            <a:ext cx="1326004" cy="461665"/>
          </a:xfrm>
          <a:prstGeom prst="rect">
            <a:avLst/>
          </a:prstGeom>
        </p:spPr>
        <p:txBody>
          <a:bodyPr wrap="none">
            <a:spAutoFit/>
          </a:bodyPr>
          <a:lstStyle/>
          <a:p>
            <a:pPr>
              <a:defRPr/>
            </a:pP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too</a:t>
            </a:r>
            <a:r>
              <a:rPr lang="en-US" sz="2400" baseline="-25000" dirty="0">
                <a:solidFill>
                  <a:schemeClr val="accent2"/>
                </a:solidFill>
                <a:effectLst>
                  <a:outerShdw blurRad="38100" dist="38100" dir="2700000" algn="tl">
                    <a:srgbClr val="000000"/>
                  </a:outerShdw>
                </a:effectLst>
              </a:rPr>
              <a:t> long</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grpSp>
        <p:nvGrpSpPr>
          <p:cNvPr id="8" name="Group 7"/>
          <p:cNvGrpSpPr/>
          <p:nvPr/>
        </p:nvGrpSpPr>
        <p:grpSpPr>
          <a:xfrm>
            <a:off x="6208693" y="4369625"/>
            <a:ext cx="1261884" cy="1201518"/>
            <a:chOff x="6208693" y="4419600"/>
            <a:chExt cx="1261884" cy="1201518"/>
          </a:xfrm>
        </p:grpSpPr>
        <p:sp>
          <p:nvSpPr>
            <p:cNvPr id="85" name="Rectangle 84"/>
            <p:cNvSpPr/>
            <p:nvPr/>
          </p:nvSpPr>
          <p:spPr bwMode="auto">
            <a:xfrm>
              <a:off x="6208693" y="4419600"/>
              <a:ext cx="1261884"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100101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87" name="Straight Arrow Connector 86"/>
            <p:cNvCxnSpPr/>
            <p:nvPr/>
          </p:nvCxnSpPr>
          <p:spPr bwMode="auto">
            <a:xfrm>
              <a:off x="6781800" y="4953000"/>
              <a:ext cx="493187" cy="668118"/>
            </a:xfrm>
            <a:prstGeom prst="straightConnector1">
              <a:avLst/>
            </a:prstGeom>
            <a:noFill/>
            <a:ln w="25400" cap="sq" cmpd="sng" algn="ctr">
              <a:solidFill>
                <a:schemeClr val="accent1"/>
              </a:solidFill>
              <a:prstDash val="solid"/>
              <a:round/>
              <a:headEnd type="none" w="med" len="med"/>
              <a:tailEnd type="arrow"/>
            </a:ln>
            <a:effectLst/>
          </p:spPr>
        </p:cxnSp>
        <p:sp>
          <p:nvSpPr>
            <p:cNvPr id="88" name="Rectangle 87"/>
            <p:cNvSpPr/>
            <p:nvPr/>
          </p:nvSpPr>
          <p:spPr bwMode="auto">
            <a:xfrm>
              <a:off x="6526696" y="5150631"/>
              <a:ext cx="56938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0,1</a:t>
              </a:r>
              <a:endParaRPr lang="en-US" sz="2400" dirty="0">
                <a:solidFill>
                  <a:schemeClr val="accent2"/>
                </a:solidFill>
              </a:endParaRPr>
            </a:p>
          </p:txBody>
        </p:sp>
      </p:grpSp>
      <p:grpSp>
        <p:nvGrpSpPr>
          <p:cNvPr id="9" name="Group 8"/>
          <p:cNvGrpSpPr/>
          <p:nvPr/>
        </p:nvGrpSpPr>
        <p:grpSpPr>
          <a:xfrm>
            <a:off x="28006" y="980660"/>
            <a:ext cx="6048678" cy="5496340"/>
            <a:chOff x="28006" y="980660"/>
            <a:chExt cx="6048678" cy="5496340"/>
          </a:xfrm>
        </p:grpSpPr>
        <p:sp>
          <p:nvSpPr>
            <p:cNvPr id="23" name="Rectangle 22"/>
            <p:cNvSpPr/>
            <p:nvPr/>
          </p:nvSpPr>
          <p:spPr bwMode="auto">
            <a:xfrm>
              <a:off x="28006" y="3419060"/>
              <a:ext cx="736099"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sym typeface="Symbol"/>
                </a:rPr>
                <a:t></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4" name="Rectangle 23"/>
            <p:cNvSpPr/>
            <p:nvPr/>
          </p:nvSpPr>
          <p:spPr bwMode="auto">
            <a:xfrm>
              <a:off x="1207450" y="1981200"/>
              <a:ext cx="74892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28" name="Rectangle 27"/>
            <p:cNvSpPr/>
            <p:nvPr/>
          </p:nvSpPr>
          <p:spPr bwMode="auto">
            <a:xfrm>
              <a:off x="2110058" y="1284877"/>
              <a:ext cx="85151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0" name="Rectangle 29"/>
            <p:cNvSpPr/>
            <p:nvPr/>
          </p:nvSpPr>
          <p:spPr bwMode="auto">
            <a:xfrm>
              <a:off x="3110773" y="990600"/>
              <a:ext cx="95410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000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31" name="Rectangle 30"/>
            <p:cNvSpPr/>
            <p:nvPr/>
          </p:nvSpPr>
          <p:spPr bwMode="auto">
            <a:xfrm>
              <a:off x="3124200" y="1605675"/>
              <a:ext cx="87716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 name="Straight Arrow Connector 5"/>
            <p:cNvCxnSpPr/>
            <p:nvPr/>
          </p:nvCxnSpPr>
          <p:spPr bwMode="auto">
            <a:xfrm flipV="1">
              <a:off x="520148" y="2406142"/>
              <a:ext cx="824948" cy="1089120"/>
            </a:xfrm>
            <a:prstGeom prst="straightConnector1">
              <a:avLst/>
            </a:prstGeom>
            <a:noFill/>
            <a:ln w="25400" cap="sq" cmpd="sng" algn="ctr">
              <a:solidFill>
                <a:schemeClr val="accent1"/>
              </a:solidFill>
              <a:prstDash val="solid"/>
              <a:round/>
              <a:headEnd type="none" w="med" len="med"/>
              <a:tailEnd type="arrow"/>
            </a:ln>
            <a:effectLst/>
          </p:spPr>
        </p:cxnSp>
        <p:sp>
          <p:nvSpPr>
            <p:cNvPr id="39" name="Rectangle 38"/>
            <p:cNvSpPr/>
            <p:nvPr/>
          </p:nvSpPr>
          <p:spPr bwMode="auto">
            <a:xfrm>
              <a:off x="659296" y="266253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0" name="Straight Arrow Connector 39"/>
            <p:cNvCxnSpPr/>
            <p:nvPr/>
          </p:nvCxnSpPr>
          <p:spPr bwMode="auto">
            <a:xfrm flipV="1">
              <a:off x="1596888" y="1674168"/>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41" name="Rectangle 40"/>
            <p:cNvSpPr/>
            <p:nvPr/>
          </p:nvSpPr>
          <p:spPr bwMode="auto">
            <a:xfrm>
              <a:off x="1649138" y="1549568"/>
              <a:ext cx="534158" cy="507832"/>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2" name="Straight Arrow Connector 41"/>
            <p:cNvCxnSpPr/>
            <p:nvPr/>
          </p:nvCxnSpPr>
          <p:spPr bwMode="auto">
            <a:xfrm flipV="1">
              <a:off x="2587374" y="12346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43" name="Rectangle 42"/>
            <p:cNvSpPr/>
            <p:nvPr/>
          </p:nvSpPr>
          <p:spPr bwMode="auto">
            <a:xfrm>
              <a:off x="2639738" y="980660"/>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46" name="Straight Arrow Connector 45"/>
            <p:cNvCxnSpPr/>
            <p:nvPr/>
          </p:nvCxnSpPr>
          <p:spPr bwMode="auto">
            <a:xfrm>
              <a:off x="583096" y="3987752"/>
              <a:ext cx="762000" cy="1005004"/>
            </a:xfrm>
            <a:prstGeom prst="straightConnector1">
              <a:avLst/>
            </a:prstGeom>
            <a:noFill/>
            <a:ln w="25400" cap="sq" cmpd="sng" algn="ctr">
              <a:solidFill>
                <a:schemeClr val="accent1"/>
              </a:solidFill>
              <a:prstDash val="solid"/>
              <a:round/>
              <a:headEnd type="none" w="med" len="med"/>
              <a:tailEnd type="arrow"/>
            </a:ln>
            <a:effectLst/>
          </p:spPr>
        </p:cxnSp>
        <p:cxnSp>
          <p:nvCxnSpPr>
            <p:cNvPr id="48" name="Straight Arrow Connector 47"/>
            <p:cNvCxnSpPr/>
            <p:nvPr/>
          </p:nvCxnSpPr>
          <p:spPr bwMode="auto">
            <a:xfrm>
              <a:off x="1618314" y="2525620"/>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50" name="Straight Arrow Connector 49"/>
            <p:cNvCxnSpPr/>
            <p:nvPr/>
          </p:nvCxnSpPr>
          <p:spPr bwMode="auto">
            <a:xfrm>
              <a:off x="2614342" y="169188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2" name="Rectangle 51"/>
            <p:cNvSpPr/>
            <p:nvPr/>
          </p:nvSpPr>
          <p:spPr bwMode="auto">
            <a:xfrm>
              <a:off x="2657060" y="172738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53" name="Rectangle 52"/>
            <p:cNvSpPr/>
            <p:nvPr/>
          </p:nvSpPr>
          <p:spPr bwMode="auto">
            <a:xfrm>
              <a:off x="1613165" y="2616368"/>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54" name="Rectangle 53"/>
            <p:cNvSpPr/>
            <p:nvPr/>
          </p:nvSpPr>
          <p:spPr bwMode="auto">
            <a:xfrm>
              <a:off x="2183296" y="2700419"/>
              <a:ext cx="85151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5" name="Rectangle 54"/>
            <p:cNvSpPr/>
            <p:nvPr/>
          </p:nvSpPr>
          <p:spPr bwMode="auto">
            <a:xfrm>
              <a:off x="3184011" y="2406142"/>
              <a:ext cx="95410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010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56" name="Rectangle 55"/>
            <p:cNvSpPr/>
            <p:nvPr/>
          </p:nvSpPr>
          <p:spPr bwMode="auto">
            <a:xfrm>
              <a:off x="3197438" y="3021217"/>
              <a:ext cx="86953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011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57" name="Straight Arrow Connector 56"/>
            <p:cNvCxnSpPr/>
            <p:nvPr/>
          </p:nvCxnSpPr>
          <p:spPr bwMode="auto">
            <a:xfrm flipV="1">
              <a:off x="2660612" y="26502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58" name="Rectangle 57"/>
            <p:cNvSpPr/>
            <p:nvPr/>
          </p:nvSpPr>
          <p:spPr bwMode="auto">
            <a:xfrm>
              <a:off x="2712976" y="2396202"/>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59" name="Straight Arrow Connector 58"/>
            <p:cNvCxnSpPr/>
            <p:nvPr/>
          </p:nvCxnSpPr>
          <p:spPr bwMode="auto">
            <a:xfrm>
              <a:off x="2687580" y="3107427"/>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0" name="Rectangle 59"/>
            <p:cNvSpPr/>
            <p:nvPr/>
          </p:nvSpPr>
          <p:spPr bwMode="auto">
            <a:xfrm>
              <a:off x="2730298" y="3142927"/>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61" name="Rectangle 60"/>
            <p:cNvSpPr/>
            <p:nvPr/>
          </p:nvSpPr>
          <p:spPr bwMode="auto">
            <a:xfrm>
              <a:off x="583096" y="4267200"/>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62" name="Rectangle 61"/>
            <p:cNvSpPr/>
            <p:nvPr/>
          </p:nvSpPr>
          <p:spPr bwMode="auto">
            <a:xfrm>
              <a:off x="1192696" y="4853608"/>
              <a:ext cx="74892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3" name="Rectangle 62"/>
            <p:cNvSpPr/>
            <p:nvPr/>
          </p:nvSpPr>
          <p:spPr bwMode="auto">
            <a:xfrm>
              <a:off x="2095304" y="4157285"/>
              <a:ext cx="85151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4" name="Rectangle 63"/>
            <p:cNvSpPr/>
            <p:nvPr/>
          </p:nvSpPr>
          <p:spPr bwMode="auto">
            <a:xfrm>
              <a:off x="3096019" y="3863008"/>
              <a:ext cx="954107"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65" name="Rectangle 64"/>
            <p:cNvSpPr/>
            <p:nvPr/>
          </p:nvSpPr>
          <p:spPr bwMode="auto">
            <a:xfrm>
              <a:off x="3109446" y="4478083"/>
              <a:ext cx="87716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101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66" name="Straight Arrow Connector 65"/>
            <p:cNvCxnSpPr/>
            <p:nvPr/>
          </p:nvCxnSpPr>
          <p:spPr bwMode="auto">
            <a:xfrm flipV="1">
              <a:off x="1582134" y="4546576"/>
              <a:ext cx="564982" cy="446180"/>
            </a:xfrm>
            <a:prstGeom prst="straightConnector1">
              <a:avLst/>
            </a:prstGeom>
            <a:noFill/>
            <a:ln w="25400" cap="sq" cmpd="sng" algn="ctr">
              <a:solidFill>
                <a:schemeClr val="accent1"/>
              </a:solidFill>
              <a:prstDash val="solid"/>
              <a:round/>
              <a:headEnd type="none" w="med" len="med"/>
              <a:tailEnd type="arrow"/>
            </a:ln>
            <a:effectLst/>
          </p:spPr>
        </p:cxnSp>
        <p:sp>
          <p:nvSpPr>
            <p:cNvPr id="67" name="Rectangle 66"/>
            <p:cNvSpPr/>
            <p:nvPr/>
          </p:nvSpPr>
          <p:spPr bwMode="auto">
            <a:xfrm>
              <a:off x="1634384" y="4421976"/>
              <a:ext cx="534158" cy="507832"/>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68" name="Straight Arrow Connector 67"/>
            <p:cNvCxnSpPr/>
            <p:nvPr/>
          </p:nvCxnSpPr>
          <p:spPr bwMode="auto">
            <a:xfrm flipV="1">
              <a:off x="2572620" y="41070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69" name="Rectangle 68"/>
            <p:cNvSpPr/>
            <p:nvPr/>
          </p:nvSpPr>
          <p:spPr bwMode="auto">
            <a:xfrm>
              <a:off x="2624984" y="3853068"/>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0" name="Straight Arrow Connector 69"/>
            <p:cNvCxnSpPr/>
            <p:nvPr/>
          </p:nvCxnSpPr>
          <p:spPr bwMode="auto">
            <a:xfrm>
              <a:off x="1603560" y="5398028"/>
              <a:ext cx="564982" cy="446180"/>
            </a:xfrm>
            <a:prstGeom prst="straightConnector1">
              <a:avLst/>
            </a:prstGeom>
            <a:noFill/>
            <a:ln w="25400" cap="sq" cmpd="sng" algn="ctr">
              <a:solidFill>
                <a:schemeClr val="accent1"/>
              </a:solidFill>
              <a:prstDash val="solid"/>
              <a:round/>
              <a:headEnd type="none" w="med" len="med"/>
              <a:tailEnd type="arrow"/>
            </a:ln>
            <a:effectLst/>
          </p:spPr>
        </p:cxnSp>
        <p:cxnSp>
          <p:nvCxnSpPr>
            <p:cNvPr id="71" name="Straight Arrow Connector 70"/>
            <p:cNvCxnSpPr/>
            <p:nvPr/>
          </p:nvCxnSpPr>
          <p:spPr bwMode="auto">
            <a:xfrm>
              <a:off x="2599588" y="4564293"/>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2" name="Rectangle 71"/>
            <p:cNvSpPr/>
            <p:nvPr/>
          </p:nvSpPr>
          <p:spPr bwMode="auto">
            <a:xfrm>
              <a:off x="2642306" y="4599793"/>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73" name="Rectangle 72"/>
            <p:cNvSpPr/>
            <p:nvPr/>
          </p:nvSpPr>
          <p:spPr bwMode="auto">
            <a:xfrm>
              <a:off x="1598411" y="5488776"/>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74" name="Rectangle 73"/>
            <p:cNvSpPr/>
            <p:nvPr/>
          </p:nvSpPr>
          <p:spPr bwMode="auto">
            <a:xfrm>
              <a:off x="2168542" y="5572827"/>
              <a:ext cx="843885"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5" name="Rectangle 74"/>
            <p:cNvSpPr/>
            <p:nvPr/>
          </p:nvSpPr>
          <p:spPr bwMode="auto">
            <a:xfrm>
              <a:off x="3169257" y="5278550"/>
              <a:ext cx="946478"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110</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sp>
          <p:nvSpPr>
            <p:cNvPr id="76" name="Rectangle 75"/>
            <p:cNvSpPr/>
            <p:nvPr/>
          </p:nvSpPr>
          <p:spPr bwMode="auto">
            <a:xfrm>
              <a:off x="3182684" y="5893625"/>
              <a:ext cx="861903"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q</a:t>
              </a:r>
              <a:r>
                <a:rPr lang="en-US" sz="2400" baseline="-25000" dirty="0">
                  <a:solidFill>
                    <a:schemeClr val="accent2"/>
                  </a:solidFill>
                  <a:effectLst>
                    <a:outerShdw blurRad="38100" dist="38100" dir="2700000" algn="tl">
                      <a:srgbClr val="000000"/>
                    </a:outerShdw>
                  </a:effectLst>
                </a:rPr>
                <a:t>111</a:t>
              </a:r>
              <a:r>
                <a:rPr lang="en-US" sz="2400" dirty="0">
                  <a:solidFill>
                    <a:schemeClr val="accent2"/>
                  </a:solidFill>
                  <a:effectLst>
                    <a:outerShdw blurRad="38100" dist="38100" dir="2700000" algn="tl">
                      <a:srgbClr val="000000"/>
                    </a:outerShdw>
                  </a:effectLst>
                </a:rPr>
                <a:t>   </a:t>
              </a:r>
              <a:endParaRPr lang="en-US" sz="2400" dirty="0">
                <a:solidFill>
                  <a:schemeClr val="accent2"/>
                </a:solidFill>
              </a:endParaRPr>
            </a:p>
          </p:txBody>
        </p:sp>
        <p:cxnSp>
          <p:nvCxnSpPr>
            <p:cNvPr id="77" name="Straight Arrow Connector 76"/>
            <p:cNvCxnSpPr/>
            <p:nvPr/>
          </p:nvCxnSpPr>
          <p:spPr bwMode="auto">
            <a:xfrm flipV="1">
              <a:off x="2645858" y="55226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78" name="Rectangle 77"/>
            <p:cNvSpPr/>
            <p:nvPr/>
          </p:nvSpPr>
          <p:spPr bwMode="auto">
            <a:xfrm>
              <a:off x="2698222" y="5268610"/>
              <a:ext cx="534158" cy="55861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0    </a:t>
              </a:r>
              <a:endParaRPr lang="en-US" sz="2400" dirty="0">
                <a:solidFill>
                  <a:schemeClr val="accent2"/>
                </a:solidFill>
              </a:endParaRPr>
            </a:p>
          </p:txBody>
        </p:sp>
        <p:cxnSp>
          <p:nvCxnSpPr>
            <p:cNvPr id="79" name="Straight Arrow Connector 78"/>
            <p:cNvCxnSpPr/>
            <p:nvPr/>
          </p:nvCxnSpPr>
          <p:spPr bwMode="auto">
            <a:xfrm>
              <a:off x="2672826" y="5979835"/>
              <a:ext cx="559554" cy="213115"/>
            </a:xfrm>
            <a:prstGeom prst="straightConnector1">
              <a:avLst/>
            </a:prstGeom>
            <a:noFill/>
            <a:ln w="25400" cap="sq" cmpd="sng" algn="ctr">
              <a:solidFill>
                <a:schemeClr val="accent1"/>
              </a:solidFill>
              <a:prstDash val="solid"/>
              <a:round/>
              <a:headEnd type="none" w="med" len="med"/>
              <a:tailEnd type="arrow"/>
            </a:ln>
            <a:effectLst/>
          </p:spPr>
        </p:cxnSp>
        <p:sp>
          <p:nvSpPr>
            <p:cNvPr id="80" name="Rectangle 79"/>
            <p:cNvSpPr/>
            <p:nvPr/>
          </p:nvSpPr>
          <p:spPr bwMode="auto">
            <a:xfrm>
              <a:off x="2715544" y="6015335"/>
              <a:ext cx="646331" cy="461665"/>
            </a:xfrm>
            <a:prstGeom prst="rect">
              <a:avLst/>
            </a:prstGeom>
          </p:spPr>
          <p:txBody>
            <a:bodyPr wrap="none">
              <a:spAutoFit/>
            </a:bodyPr>
            <a:lstStyle/>
            <a:p>
              <a:pPr>
                <a:defRPr/>
              </a:pPr>
              <a:r>
                <a:rPr lang="en-US" sz="2400" dirty="0">
                  <a:solidFill>
                    <a:schemeClr val="accent2"/>
                  </a:solidFill>
                  <a:effectLst>
                    <a:outerShdw blurRad="38100" dist="38100" dir="2700000" algn="tl">
                      <a:srgbClr val="000000"/>
                    </a:outerShdw>
                  </a:effectLst>
                </a:rPr>
                <a:t>1    </a:t>
              </a:r>
              <a:endParaRPr lang="en-US" sz="2400" dirty="0">
                <a:solidFill>
                  <a:schemeClr val="accent2"/>
                </a:solidFill>
              </a:endParaRPr>
            </a:p>
          </p:txBody>
        </p:sp>
        <p:sp>
          <p:nvSpPr>
            <p:cNvPr id="91" name="Rectangle 90"/>
            <p:cNvSpPr/>
            <p:nvPr/>
          </p:nvSpPr>
          <p:spPr bwMode="auto">
            <a:xfrm>
              <a:off x="4545496" y="4089737"/>
              <a:ext cx="1531188" cy="1015663"/>
            </a:xfrm>
            <a:prstGeom prst="rect">
              <a:avLst/>
            </a:prstGeom>
          </p:spPr>
          <p:txBody>
            <a:bodyPr wrap="none">
              <a:spAutoFit/>
            </a:bodyPr>
            <a:lstStyle/>
            <a:p>
              <a:pPr>
                <a:defRPr/>
              </a:pPr>
              <a:r>
                <a:rPr lang="en-US" sz="6000" dirty="0">
                  <a:solidFill>
                    <a:schemeClr val="accent2"/>
                  </a:solidFill>
                  <a:effectLst>
                    <a:outerShdw blurRad="38100" dist="38100" dir="2700000" algn="tl">
                      <a:srgbClr val="000000"/>
                    </a:outerShdw>
                  </a:effectLst>
                </a:rPr>
                <a:t>…   </a:t>
              </a:r>
              <a:endParaRPr lang="en-US" sz="6000" dirty="0">
                <a:solidFill>
                  <a:schemeClr val="accent2"/>
                </a:solidFill>
              </a:endParaRPr>
            </a:p>
          </p:txBody>
        </p:sp>
      </p:grpSp>
      <p:sp>
        <p:nvSpPr>
          <p:cNvPr id="81" name="Rectangle 20"/>
          <p:cNvSpPr>
            <a:spLocks noChangeArrowheads="1"/>
          </p:cNvSpPr>
          <p:nvPr/>
        </p:nvSpPr>
        <p:spPr bwMode="auto">
          <a:xfrm>
            <a:off x="7386891" y="2438400"/>
            <a:ext cx="1653786"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answer</a:t>
            </a:r>
            <a:r>
              <a:rPr lang="en-US" sz="2400" dirty="0">
                <a:solidFill>
                  <a:schemeClr val="accent2"/>
                </a:solidFill>
                <a:effectLst>
                  <a:outerShdw blurRad="38100" dist="38100" dir="2700000" algn="tl">
                    <a:srgbClr val="000000"/>
                  </a:outerShdw>
                </a:effectLst>
              </a:rPr>
              <a:t> </a:t>
            </a:r>
            <a:r>
              <a:rPr lang="en-US" sz="2400" baseline="-25000" dirty="0">
                <a:solidFill>
                  <a:schemeClr val="accent2"/>
                </a:solidFill>
                <a:effectLst>
                  <a:outerShdw blurRad="38100" dist="38100" dir="2700000" algn="tl">
                    <a:srgbClr val="000000"/>
                  </a:outerShdw>
                </a:effectLst>
              </a:rPr>
              <a:t>Yes</a:t>
            </a:r>
            <a:endParaRPr lang="en-US" sz="2400" i="1" dirty="0">
              <a:solidFill>
                <a:schemeClr val="accent2"/>
              </a:solidFill>
              <a:effectLst>
                <a:outerShdw blurRad="38100" dist="38100" dir="2700000" algn="tl">
                  <a:srgbClr val="000000"/>
                </a:outerShdw>
              </a:effectLst>
            </a:endParaRPr>
          </a:p>
        </p:txBody>
      </p:sp>
      <p:sp>
        <p:nvSpPr>
          <p:cNvPr id="84" name="Rectangle 20"/>
          <p:cNvSpPr>
            <a:spLocks noChangeArrowheads="1"/>
          </p:cNvSpPr>
          <p:nvPr/>
        </p:nvSpPr>
        <p:spPr bwMode="auto">
          <a:xfrm>
            <a:off x="7374012" y="2915819"/>
            <a:ext cx="1661673" cy="461665"/>
          </a:xfrm>
          <a:prstGeom prst="rect">
            <a:avLst/>
          </a:prstGeom>
          <a:noFill/>
          <a:ln w="25400" cap="sq" algn="ctr">
            <a:noFill/>
            <a:miter lim="800000"/>
            <a:headEnd/>
            <a:tailEnd/>
          </a:ln>
          <a:effectLst/>
        </p:spPr>
        <p:txBody>
          <a:bodyPr wrap="none" lIns="274320" rIns="274320">
            <a:spAutoFit/>
          </a:bodyPr>
          <a:lstStyle/>
          <a:p>
            <a:pPr eaLnBrk="0" hangingPunct="0">
              <a:defRPr/>
            </a:pP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answer</a:t>
            </a:r>
            <a:r>
              <a:rPr lang="en-US" sz="2400" dirty="0">
                <a:solidFill>
                  <a:schemeClr val="accent2"/>
                </a:solidFill>
                <a:effectLst>
                  <a:outerShdw blurRad="38100" dist="38100" dir="2700000" algn="tl">
                    <a:srgbClr val="000000"/>
                  </a:outerShdw>
                </a:effectLst>
              </a:rPr>
              <a:t> </a:t>
            </a:r>
            <a:r>
              <a:rPr lang="en-US" sz="2400" baseline="-25000" dirty="0">
                <a:solidFill>
                  <a:schemeClr val="accent2"/>
                </a:solidFill>
                <a:effectLst>
                  <a:outerShdw blurRad="38100" dist="38100" dir="2700000" algn="tl">
                    <a:srgbClr val="000000"/>
                  </a:outerShdw>
                </a:effectLst>
              </a:rPr>
              <a:t>NO</a:t>
            </a:r>
            <a:endParaRPr lang="en-US" sz="2400" i="1" dirty="0">
              <a:solidFill>
                <a:schemeClr val="accent2"/>
              </a:solidFill>
              <a:effectLst>
                <a:outerShdw blurRad="38100" dist="38100" dir="2700000" algn="tl">
                  <a:srgbClr val="000000"/>
                </a:outerShdw>
              </a:effectLst>
            </a:endParaRPr>
          </a:p>
        </p:txBody>
      </p:sp>
      <p:cxnSp>
        <p:nvCxnSpPr>
          <p:cNvPr id="94" name="Straight Arrow Connector 93"/>
          <p:cNvCxnSpPr/>
          <p:nvPr/>
        </p:nvCxnSpPr>
        <p:spPr bwMode="auto">
          <a:xfrm>
            <a:off x="3750675" y="1515709"/>
            <a:ext cx="3864813" cy="1224102"/>
          </a:xfrm>
          <a:prstGeom prst="straightConnector1">
            <a:avLst/>
          </a:prstGeom>
          <a:noFill/>
          <a:ln w="25400" cap="sq" cmpd="sng" algn="ctr">
            <a:solidFill>
              <a:srgbClr val="FF0000"/>
            </a:solidFill>
            <a:prstDash val="solid"/>
            <a:round/>
            <a:headEnd type="none" w="med" len="med"/>
            <a:tailEnd type="arrow"/>
          </a:ln>
          <a:effectLst/>
        </p:spPr>
      </p:cxnSp>
      <p:cxnSp>
        <p:nvCxnSpPr>
          <p:cNvPr id="97" name="Straight Arrow Connector 96"/>
          <p:cNvCxnSpPr/>
          <p:nvPr/>
        </p:nvCxnSpPr>
        <p:spPr bwMode="auto">
          <a:xfrm>
            <a:off x="3810000" y="2010398"/>
            <a:ext cx="3784101" cy="1190002"/>
          </a:xfrm>
          <a:prstGeom prst="straightConnector1">
            <a:avLst/>
          </a:prstGeom>
          <a:noFill/>
          <a:ln w="25400" cap="sq" cmpd="sng" algn="ctr">
            <a:solidFill>
              <a:srgbClr val="FF0000"/>
            </a:solidFill>
            <a:prstDash val="solid"/>
            <a:round/>
            <a:headEnd type="none" w="med" len="med"/>
            <a:tailEnd type="arrow"/>
          </a:ln>
          <a:effectLst/>
        </p:spPr>
      </p:cxnSp>
      <p:cxnSp>
        <p:nvCxnSpPr>
          <p:cNvPr id="99" name="Straight Arrow Connector 98"/>
          <p:cNvCxnSpPr/>
          <p:nvPr/>
        </p:nvCxnSpPr>
        <p:spPr bwMode="auto">
          <a:xfrm>
            <a:off x="3797121" y="2772398"/>
            <a:ext cx="3673456" cy="441586"/>
          </a:xfrm>
          <a:prstGeom prst="straightConnector1">
            <a:avLst/>
          </a:prstGeom>
          <a:noFill/>
          <a:ln w="25400" cap="sq" cmpd="sng" algn="ctr">
            <a:solidFill>
              <a:srgbClr val="FF0000"/>
            </a:solidFill>
            <a:prstDash val="solid"/>
            <a:round/>
            <a:headEnd type="none" w="med" len="med"/>
            <a:tailEnd type="arrow"/>
          </a:ln>
          <a:effectLst/>
        </p:spPr>
      </p:cxnSp>
      <p:cxnSp>
        <p:nvCxnSpPr>
          <p:cNvPr id="100" name="Straight Arrow Connector 99"/>
          <p:cNvCxnSpPr/>
          <p:nvPr/>
        </p:nvCxnSpPr>
        <p:spPr bwMode="auto">
          <a:xfrm flipV="1">
            <a:off x="3784242" y="2717442"/>
            <a:ext cx="3698383" cy="635358"/>
          </a:xfrm>
          <a:prstGeom prst="straightConnector1">
            <a:avLst/>
          </a:prstGeom>
          <a:noFill/>
          <a:ln w="25400" cap="sq" cmpd="sng" algn="ctr">
            <a:solidFill>
              <a:srgbClr val="FF0000"/>
            </a:solidFill>
            <a:prstDash val="solid"/>
            <a:round/>
            <a:headEnd type="none" w="med" len="med"/>
            <a:tailEnd type="arrow"/>
          </a:ln>
          <a:effectLst/>
        </p:spPr>
      </p:cxnSp>
      <p:cxnSp>
        <p:nvCxnSpPr>
          <p:cNvPr id="101" name="Straight Arrow Connector 100"/>
          <p:cNvCxnSpPr>
            <a:endCxn id="84" idx="1"/>
          </p:cNvCxnSpPr>
          <p:nvPr/>
        </p:nvCxnSpPr>
        <p:spPr bwMode="auto">
          <a:xfrm flipV="1">
            <a:off x="3771363" y="3146652"/>
            <a:ext cx="3602649" cy="1120548"/>
          </a:xfrm>
          <a:prstGeom prst="straightConnector1">
            <a:avLst/>
          </a:prstGeom>
          <a:noFill/>
          <a:ln w="25400" cap="sq" cmpd="sng" algn="ctr">
            <a:solidFill>
              <a:srgbClr val="FF0000"/>
            </a:solidFill>
            <a:prstDash val="solid"/>
            <a:round/>
            <a:headEnd type="none" w="med" len="med"/>
            <a:tailEnd type="arrow"/>
          </a:ln>
          <a:effectLst/>
        </p:spPr>
      </p:cxnSp>
      <p:cxnSp>
        <p:nvCxnSpPr>
          <p:cNvPr id="102" name="Straight Arrow Connector 101"/>
          <p:cNvCxnSpPr/>
          <p:nvPr/>
        </p:nvCxnSpPr>
        <p:spPr bwMode="auto">
          <a:xfrm flipV="1">
            <a:off x="3810141" y="3200400"/>
            <a:ext cx="3660436" cy="1629398"/>
          </a:xfrm>
          <a:prstGeom prst="straightConnector1">
            <a:avLst/>
          </a:prstGeom>
          <a:noFill/>
          <a:ln w="25400" cap="sq" cmpd="sng" algn="ctr">
            <a:solidFill>
              <a:srgbClr val="FF0000"/>
            </a:solidFill>
            <a:prstDash val="solid"/>
            <a:round/>
            <a:headEnd type="none" w="med" len="med"/>
            <a:tailEnd type="arrow"/>
          </a:ln>
          <a:effectLst/>
        </p:spPr>
      </p:cxnSp>
      <p:cxnSp>
        <p:nvCxnSpPr>
          <p:cNvPr id="103" name="Straight Arrow Connector 102"/>
          <p:cNvCxnSpPr/>
          <p:nvPr/>
        </p:nvCxnSpPr>
        <p:spPr bwMode="auto">
          <a:xfrm flipV="1">
            <a:off x="3810000" y="2748710"/>
            <a:ext cx="3672625" cy="2890090"/>
          </a:xfrm>
          <a:prstGeom prst="straightConnector1">
            <a:avLst/>
          </a:prstGeom>
          <a:noFill/>
          <a:ln w="25400" cap="sq" cmpd="sng" algn="ctr">
            <a:solidFill>
              <a:srgbClr val="FF0000"/>
            </a:solidFill>
            <a:prstDash val="solid"/>
            <a:round/>
            <a:headEnd type="none" w="med" len="med"/>
            <a:tailEnd type="arrow"/>
          </a:ln>
          <a:effectLst/>
        </p:spPr>
      </p:cxnSp>
      <p:cxnSp>
        <p:nvCxnSpPr>
          <p:cNvPr id="104" name="Straight Arrow Connector 103"/>
          <p:cNvCxnSpPr/>
          <p:nvPr/>
        </p:nvCxnSpPr>
        <p:spPr bwMode="auto">
          <a:xfrm flipV="1">
            <a:off x="3835899" y="3252049"/>
            <a:ext cx="3634678" cy="3025549"/>
          </a:xfrm>
          <a:prstGeom prst="straightConnector1">
            <a:avLst/>
          </a:prstGeom>
          <a:noFill/>
          <a:ln w="25400" cap="sq" cmpd="sng" algn="ctr">
            <a:solidFill>
              <a:srgbClr val="FF0000"/>
            </a:solidFill>
            <a:prstDash val="solid"/>
            <a:round/>
            <a:headEnd type="none" w="med" len="med"/>
            <a:tailEnd type="arrow"/>
          </a:ln>
          <a:effectLst/>
        </p:spPr>
      </p:cxnSp>
      <p:cxnSp>
        <p:nvCxnSpPr>
          <p:cNvPr id="105" name="Straight Arrow Connector 104"/>
          <p:cNvCxnSpPr/>
          <p:nvPr/>
        </p:nvCxnSpPr>
        <p:spPr bwMode="auto">
          <a:xfrm flipV="1">
            <a:off x="2654121" y="3252049"/>
            <a:ext cx="4828504" cy="2618791"/>
          </a:xfrm>
          <a:prstGeom prst="straightConnector1">
            <a:avLst/>
          </a:prstGeom>
          <a:noFill/>
          <a:ln w="25400" cap="sq" cmpd="sng" algn="ctr">
            <a:solidFill>
              <a:srgbClr val="FF0000"/>
            </a:solidFill>
            <a:prstDash val="solid"/>
            <a:round/>
            <a:headEnd type="none" w="med" len="med"/>
            <a:tailEnd type="arrow"/>
          </a:ln>
          <a:effectLst/>
        </p:spPr>
      </p:cxnSp>
      <p:cxnSp>
        <p:nvCxnSpPr>
          <p:cNvPr id="106" name="Straight Arrow Connector 105"/>
          <p:cNvCxnSpPr>
            <a:endCxn id="81" idx="1"/>
          </p:cNvCxnSpPr>
          <p:nvPr/>
        </p:nvCxnSpPr>
        <p:spPr bwMode="auto">
          <a:xfrm flipV="1">
            <a:off x="2603820" y="2669233"/>
            <a:ext cx="4783071" cy="1779565"/>
          </a:xfrm>
          <a:prstGeom prst="straightConnector1">
            <a:avLst/>
          </a:prstGeom>
          <a:noFill/>
          <a:ln w="25400" cap="sq" cmpd="sng" algn="ctr">
            <a:solidFill>
              <a:srgbClr val="FF0000"/>
            </a:solidFill>
            <a:prstDash val="solid"/>
            <a:round/>
            <a:headEnd type="none" w="med" len="med"/>
            <a:tailEnd type="arrow"/>
          </a:ln>
          <a:effectLst/>
        </p:spPr>
      </p:cxnSp>
      <p:cxnSp>
        <p:nvCxnSpPr>
          <p:cNvPr id="107" name="Straight Arrow Connector 106"/>
          <p:cNvCxnSpPr/>
          <p:nvPr/>
        </p:nvCxnSpPr>
        <p:spPr bwMode="auto">
          <a:xfrm flipV="1">
            <a:off x="2680020" y="2700405"/>
            <a:ext cx="4790557" cy="300593"/>
          </a:xfrm>
          <a:prstGeom prst="straightConnector1">
            <a:avLst/>
          </a:prstGeom>
          <a:noFill/>
          <a:ln w="25400" cap="sq" cmpd="sng" algn="ctr">
            <a:solidFill>
              <a:srgbClr val="FF0000"/>
            </a:solidFill>
            <a:prstDash val="solid"/>
            <a:round/>
            <a:headEnd type="none" w="med" len="med"/>
            <a:tailEnd type="arrow"/>
          </a:ln>
          <a:effectLst/>
        </p:spPr>
      </p:cxnSp>
      <p:cxnSp>
        <p:nvCxnSpPr>
          <p:cNvPr id="108" name="Straight Arrow Connector 107"/>
          <p:cNvCxnSpPr>
            <a:endCxn id="81" idx="1"/>
          </p:cNvCxnSpPr>
          <p:nvPr/>
        </p:nvCxnSpPr>
        <p:spPr bwMode="auto">
          <a:xfrm>
            <a:off x="2616699" y="1553198"/>
            <a:ext cx="4770192" cy="1116035"/>
          </a:xfrm>
          <a:prstGeom prst="straightConnector1">
            <a:avLst/>
          </a:prstGeom>
          <a:noFill/>
          <a:ln w="25400" cap="sq" cmpd="sng" algn="ctr">
            <a:solidFill>
              <a:srgbClr val="FF0000"/>
            </a:solidFill>
            <a:prstDash val="solid"/>
            <a:round/>
            <a:headEnd type="none" w="med" len="med"/>
            <a:tailEnd type="arrow"/>
          </a:ln>
          <a:effectLst/>
        </p:spPr>
      </p:cxnSp>
      <p:cxnSp>
        <p:nvCxnSpPr>
          <p:cNvPr id="109" name="Straight Arrow Connector 108"/>
          <p:cNvCxnSpPr>
            <a:endCxn id="84" idx="1"/>
          </p:cNvCxnSpPr>
          <p:nvPr/>
        </p:nvCxnSpPr>
        <p:spPr bwMode="auto">
          <a:xfrm>
            <a:off x="1626099" y="2315198"/>
            <a:ext cx="5747913" cy="831454"/>
          </a:xfrm>
          <a:prstGeom prst="straightConnector1">
            <a:avLst/>
          </a:prstGeom>
          <a:noFill/>
          <a:ln w="25400" cap="sq" cmpd="sng" algn="ctr">
            <a:solidFill>
              <a:srgbClr val="FF0000"/>
            </a:solidFill>
            <a:prstDash val="solid"/>
            <a:round/>
            <a:headEnd type="none" w="med" len="med"/>
            <a:tailEnd type="arrow"/>
          </a:ln>
          <a:effectLst/>
        </p:spPr>
      </p:cxnSp>
      <p:cxnSp>
        <p:nvCxnSpPr>
          <p:cNvPr id="110" name="Straight Arrow Connector 109"/>
          <p:cNvCxnSpPr>
            <a:endCxn id="84" idx="1"/>
          </p:cNvCxnSpPr>
          <p:nvPr/>
        </p:nvCxnSpPr>
        <p:spPr bwMode="auto">
          <a:xfrm flipV="1">
            <a:off x="470079" y="3146652"/>
            <a:ext cx="6903933" cy="553025"/>
          </a:xfrm>
          <a:prstGeom prst="straightConnector1">
            <a:avLst/>
          </a:prstGeom>
          <a:noFill/>
          <a:ln w="25400" cap="sq" cmpd="sng" algn="ctr">
            <a:solidFill>
              <a:srgbClr val="FF0000"/>
            </a:solidFill>
            <a:prstDash val="solid"/>
            <a:round/>
            <a:headEnd type="none" w="med" len="med"/>
            <a:tailEnd type="arrow"/>
          </a:ln>
          <a:effectLst/>
        </p:spPr>
      </p:cxnSp>
      <p:cxnSp>
        <p:nvCxnSpPr>
          <p:cNvPr id="111" name="Straight Arrow Connector 110"/>
          <p:cNvCxnSpPr/>
          <p:nvPr/>
        </p:nvCxnSpPr>
        <p:spPr bwMode="auto">
          <a:xfrm flipV="1">
            <a:off x="6553200" y="3320542"/>
            <a:ext cx="1040901" cy="1229008"/>
          </a:xfrm>
          <a:prstGeom prst="straightConnector1">
            <a:avLst/>
          </a:prstGeom>
          <a:noFill/>
          <a:ln w="25400" cap="sq" cmpd="sng" algn="ctr">
            <a:solidFill>
              <a:srgbClr val="FF0000"/>
            </a:solidFill>
            <a:prstDash val="solid"/>
            <a:round/>
            <a:headEnd type="none" w="med" len="med"/>
            <a:tailEnd type="arrow"/>
          </a:ln>
          <a:effectLst/>
        </p:spPr>
      </p:cxnSp>
      <p:sp>
        <p:nvSpPr>
          <p:cNvPr id="112" name="Rectangle 20"/>
          <p:cNvSpPr>
            <a:spLocks noChangeArrowheads="1"/>
          </p:cNvSpPr>
          <p:nvPr/>
        </p:nvSpPr>
        <p:spPr bwMode="auto">
          <a:xfrm>
            <a:off x="4260291" y="838200"/>
            <a:ext cx="4883709" cy="830997"/>
          </a:xfrm>
          <a:prstGeom prst="rect">
            <a:avLst/>
          </a:prstGeom>
          <a:noFill/>
          <a:ln w="25400" cap="sq" algn="ctr">
            <a:noFill/>
            <a:miter lim="800000"/>
            <a:headEnd/>
            <a:tailEnd/>
          </a:ln>
          <a:effectLst/>
        </p:spPr>
        <p:txBody>
          <a:bodyPr wrap="none" lIns="274320" rIns="274320">
            <a:spAutoFit/>
          </a:bodyPr>
          <a:lstStyle/>
          <a:p>
            <a:pPr eaLnBrk="0" hangingPunct="0">
              <a:defRPr/>
            </a:pPr>
            <a:r>
              <a:rPr lang="el-GR" sz="2400" i="1" dirty="0">
                <a:solidFill>
                  <a:schemeClr val="accent2"/>
                </a:solidFill>
                <a:effectLst>
                  <a:outerShdw blurRad="38100" dist="38100" dir="2700000" algn="tl">
                    <a:srgbClr val="000000"/>
                  </a:outerShdw>
                </a:effectLst>
                <a:sym typeface="Symbol"/>
              </a:rPr>
              <a:t>α</a:t>
            </a:r>
            <a:r>
              <a:rPr lang="en-CA" sz="2400" i="1" dirty="0">
                <a:solidFill>
                  <a:schemeClr val="accent2"/>
                </a:solidFill>
                <a:effectLst>
                  <a:outerShdw blurRad="38100" dist="38100" dir="2700000" algn="tl">
                    <a:srgbClr val="000000"/>
                  </a:outerShdw>
                </a:effectLst>
                <a:sym typeface="Symbol"/>
              </a:rPr>
              <a:t>  |</a:t>
            </a:r>
            <a:r>
              <a:rPr lang="el-GR" sz="2400" i="1" dirty="0">
                <a:solidFill>
                  <a:schemeClr val="accent2"/>
                </a:solidFill>
                <a:effectLst>
                  <a:outerShdw blurRad="38100" dist="38100" dir="2700000" algn="tl">
                    <a:srgbClr val="000000"/>
                  </a:outerShdw>
                </a:effectLst>
                <a:sym typeface="Symbol"/>
              </a:rPr>
              <a:t>α</a:t>
            </a:r>
            <a:r>
              <a:rPr lang="en-CA" sz="2400" i="1" dirty="0">
                <a:solidFill>
                  <a:schemeClr val="accent2"/>
                </a:solidFill>
                <a:effectLst>
                  <a:outerShdw blurRad="38100" dist="38100" dir="2700000" algn="tl">
                    <a:srgbClr val="000000"/>
                  </a:outerShdw>
                </a:effectLst>
                <a:sym typeface="Symbol"/>
              </a:rPr>
              <a:t>|≤6,</a:t>
            </a:r>
            <a:r>
              <a:rPr lang="en-US" sz="2400" i="1" dirty="0">
                <a:solidFill>
                  <a:schemeClr val="accent2"/>
                </a:solidFill>
                <a:effectLst>
                  <a:outerShdw blurRad="38100" dist="38100" dir="2700000" algn="tl">
                    <a:srgbClr val="000000"/>
                  </a:outerShdw>
                </a:effectLst>
                <a:sym typeface="Symbol"/>
              </a:rPr>
              <a:t>  </a:t>
            </a:r>
            <a:br>
              <a:rPr lang="en-CA" sz="2400" i="1" dirty="0">
                <a:solidFill>
                  <a:schemeClr val="accent2"/>
                </a:solidFill>
                <a:effectLst>
                  <a:outerShdw blurRad="38100" dist="38100" dir="2700000" algn="tl">
                    <a:srgbClr val="000000"/>
                  </a:outerShdw>
                </a:effectLst>
              </a:rPr>
            </a:br>
            <a:r>
              <a:rPr lang="en-CA"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rPr>
              <a:t>(q</a:t>
            </a:r>
            <a:r>
              <a:rPr lang="el-GR" sz="2400" i="1" baseline="-25000" dirty="0">
                <a:solidFill>
                  <a:schemeClr val="accent2"/>
                </a:solidFill>
                <a:effectLst>
                  <a:outerShdw blurRad="38100" dist="38100" dir="2700000" algn="tl">
                    <a:srgbClr val="000000"/>
                  </a:outerShdw>
                </a:effectLst>
                <a:sym typeface="Symbol"/>
              </a:rPr>
              <a:t>α</a:t>
            </a:r>
            <a:r>
              <a:rPr lang="en-US" sz="2400" i="1" dirty="0">
                <a:solidFill>
                  <a:schemeClr val="accent2"/>
                </a:solidFill>
                <a:effectLst>
                  <a:outerShdw blurRad="38100" dist="38100" dir="2700000" algn="tl">
                    <a:srgbClr val="000000"/>
                  </a:outerShdw>
                </a:effectLst>
              </a:rPr>
              <a:t>, b)  = &lt;</a:t>
            </a:r>
            <a:r>
              <a:rPr lang="en-US" sz="2400" dirty="0" err="1">
                <a:solidFill>
                  <a:schemeClr val="accent2"/>
                </a:solidFill>
                <a:effectLst>
                  <a:outerShdw blurRad="38100" dist="38100" dir="2700000" algn="tl">
                    <a:srgbClr val="000000"/>
                  </a:outerShdw>
                </a:effectLst>
              </a:rPr>
              <a:t>q</a:t>
            </a:r>
            <a:r>
              <a:rPr lang="en-US" sz="2400" baseline="-25000" dirty="0" err="1">
                <a:solidFill>
                  <a:schemeClr val="accent2"/>
                </a:solidFill>
                <a:effectLst>
                  <a:outerShdw blurRad="38100" dist="38100" dir="2700000" algn="tl">
                    <a:srgbClr val="000000"/>
                  </a:outerShdw>
                </a:effectLst>
              </a:rPr>
              <a:t>answer</a:t>
            </a:r>
            <a:r>
              <a:rPr lang="en-US" sz="2400" dirty="0">
                <a:solidFill>
                  <a:schemeClr val="accent2"/>
                </a:solidFill>
                <a:effectLst>
                  <a:outerShdw blurRad="38100" dist="38100" dir="2700000" algn="tl">
                    <a:srgbClr val="000000"/>
                  </a:outerShdw>
                </a:effectLst>
              </a:rPr>
              <a:t> </a:t>
            </a:r>
            <a:r>
              <a:rPr lang="en-US" sz="2400" baseline="-25000" dirty="0">
                <a:solidFill>
                  <a:schemeClr val="accent2"/>
                </a:solidFill>
                <a:effectLst>
                  <a:outerShdw blurRad="38100" dist="38100" dir="2700000" algn="tl">
                    <a:srgbClr val="000000"/>
                  </a:outerShdw>
                </a:effectLst>
              </a:rPr>
              <a:t>f(</a:t>
            </a:r>
            <a:r>
              <a:rPr lang="el-GR" sz="2400" baseline="-25000" dirty="0">
                <a:solidFill>
                  <a:schemeClr val="accent2"/>
                </a:solidFill>
                <a:effectLst>
                  <a:outerShdw blurRad="38100" dist="38100" dir="2700000" algn="tl">
                    <a:srgbClr val="000000"/>
                  </a:outerShdw>
                </a:effectLst>
              </a:rPr>
              <a:t>α</a:t>
            </a:r>
            <a:r>
              <a:rPr lang="en-CA" sz="2400" baseline="-25000" dirty="0">
                <a:solidFill>
                  <a:schemeClr val="accent2"/>
                </a:solidFill>
                <a:effectLst>
                  <a:outerShdw blurRad="38100" dist="38100" dir="2700000" algn="tl">
                    <a:srgbClr val="000000"/>
                  </a:outerShdw>
                </a:effectLst>
              </a:rPr>
              <a:t>)</a:t>
            </a:r>
            <a:r>
              <a:rPr lang="en-US" sz="2400" i="1" dirty="0">
                <a:solidFill>
                  <a:schemeClr val="accent2"/>
                </a:solidFill>
                <a:effectLst>
                  <a:outerShdw blurRad="38100" dist="38100" dir="2700000" algn="tl">
                    <a:srgbClr val="000000"/>
                  </a:outerShdw>
                </a:effectLst>
              </a:rPr>
              <a:t>, b, stay&gt;</a:t>
            </a:r>
          </a:p>
        </p:txBody>
      </p:sp>
      <p:sp>
        <p:nvSpPr>
          <p:cNvPr id="95" name="Rectangle 94"/>
          <p:cNvSpPr/>
          <p:nvPr/>
        </p:nvSpPr>
        <p:spPr bwMode="auto">
          <a:xfrm>
            <a:off x="5257798" y="2775118"/>
            <a:ext cx="503256" cy="830997"/>
          </a:xfrm>
          <a:prstGeom prst="rect">
            <a:avLst/>
          </a:prstGeom>
        </p:spPr>
        <p:txBody>
          <a:bodyPr wrap="square">
            <a:spAutoFit/>
          </a:bodyPr>
          <a:lstStyle/>
          <a:p>
            <a:pPr>
              <a:defRPr/>
            </a:pPr>
            <a:r>
              <a:rPr lang="en-US" sz="4800" dirty="0">
                <a:solidFill>
                  <a:schemeClr val="accent2"/>
                </a:solidFill>
                <a:effectLst>
                  <a:outerShdw blurRad="38100" dist="38100" dir="2700000" algn="tl">
                    <a:srgbClr val="000000"/>
                  </a:outerShdw>
                </a:effectLst>
              </a:rPr>
              <a:t>b</a:t>
            </a:r>
            <a:endParaRPr lang="en-US" sz="4800" dirty="0">
              <a:solidFill>
                <a:schemeClr val="accent2"/>
              </a:solidFill>
            </a:endParaRPr>
          </a:p>
        </p:txBody>
      </p:sp>
      <p:sp>
        <p:nvSpPr>
          <p:cNvPr id="113" name="Rectangle 112"/>
          <p:cNvSpPr/>
          <p:nvPr/>
        </p:nvSpPr>
        <p:spPr bwMode="auto">
          <a:xfrm>
            <a:off x="5105400" y="6096000"/>
            <a:ext cx="3998852" cy="830997"/>
          </a:xfrm>
          <a:prstGeom prst="rect">
            <a:avLst/>
          </a:prstGeom>
        </p:spPr>
        <p:txBody>
          <a:bodyPr wrap="none">
            <a:spAutoFit/>
          </a:bodyPr>
          <a:lstStyle/>
          <a:p>
            <a:pPr>
              <a:defRPr/>
            </a:pPr>
            <a:r>
              <a:rPr lang="en-US" sz="2400" dirty="0">
                <a:effectLst>
                  <a:outerShdw blurRad="38100" dist="38100" dir="2700000" algn="tl">
                    <a:srgbClr val="000000"/>
                  </a:outerShdw>
                </a:effectLst>
              </a:rPr>
              <a:t>We will later see that this is a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Deterministic Finite Automata.</a:t>
            </a:r>
            <a:endParaRPr lang="en-US" sz="2400" dirty="0"/>
          </a:p>
        </p:txBody>
      </p:sp>
    </p:spTree>
    <p:extLst>
      <p:ext uri="{BB962C8B-B14F-4D97-AF65-F5344CB8AC3E}">
        <p14:creationId xmlns:p14="http://schemas.microsoft.com/office/powerpoint/2010/main" val="306067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3"/>
                                        </p:tgtEl>
                                        <p:attrNameLst>
                                          <p:attrName>style.visibility</p:attrName>
                                        </p:attrNameLst>
                                      </p:cBhvr>
                                      <p:to>
                                        <p:strVal val="visible"/>
                                      </p:to>
                                    </p:set>
                                    <p:anim calcmode="lin" valueType="num">
                                      <p:cBhvr additive="base">
                                        <p:cTn id="7" dur="500" fill="hold"/>
                                        <p:tgtEl>
                                          <p:spTgt spid="113"/>
                                        </p:tgtEl>
                                        <p:attrNameLst>
                                          <p:attrName>ppt_x</p:attrName>
                                        </p:attrNameLst>
                                      </p:cBhvr>
                                      <p:tavLst>
                                        <p:tav tm="0">
                                          <p:val>
                                            <p:strVal val="#ppt_x"/>
                                          </p:val>
                                        </p:tav>
                                        <p:tav tm="100000">
                                          <p:val>
                                            <p:strVal val="#ppt_x"/>
                                          </p:val>
                                        </p:tav>
                                      </p:tavLst>
                                    </p:anim>
                                    <p:anim calcmode="lin" valueType="num">
                                      <p:cBhvr additive="base">
                                        <p:cTn id="8" dur="500" fill="hold"/>
                                        <p:tgtEl>
                                          <p:spTgt spid="1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529107"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aphicFrame>
        <p:nvGraphicFramePr>
          <p:cNvPr id="2" name="Table 1"/>
          <p:cNvGraphicFramePr>
            <a:graphicFrameLocks noGrp="1"/>
          </p:cNvGraphicFramePr>
          <p:nvPr>
            <p:extLst>
              <p:ext uri="{D42A27DB-BD31-4B8C-83A1-F6EECF244321}">
                <p14:modId xmlns:p14="http://schemas.microsoft.com/office/powerpoint/2010/main" val="3016728463"/>
              </p:ext>
            </p:extLst>
          </p:nvPr>
        </p:nvGraphicFramePr>
        <p:xfrm>
          <a:off x="1828800" y="1676402"/>
          <a:ext cx="6825634" cy="3457832"/>
        </p:xfrm>
        <a:graphic>
          <a:graphicData uri="http://schemas.openxmlformats.org/drawingml/2006/table">
            <a:tbl>
              <a:tblPr firstRow="1" firstCol="1" bandRow="1">
                <a:tableStyleId>{5C22544A-7EE6-4342-B048-85BDC9FD1C3A}</a:tableStyleId>
              </a:tblPr>
              <a:tblGrid>
                <a:gridCol w="1307829">
                  <a:extLst>
                    <a:ext uri="{9D8B030D-6E8A-4147-A177-3AD203B41FA5}">
                      <a16:colId xmlns:a16="http://schemas.microsoft.com/office/drawing/2014/main" val="20000"/>
                    </a:ext>
                  </a:extLst>
                </a:gridCol>
                <a:gridCol w="1758266">
                  <a:extLst>
                    <a:ext uri="{9D8B030D-6E8A-4147-A177-3AD203B41FA5}">
                      <a16:colId xmlns:a16="http://schemas.microsoft.com/office/drawing/2014/main" val="20001"/>
                    </a:ext>
                  </a:extLst>
                </a:gridCol>
                <a:gridCol w="1792497">
                  <a:extLst>
                    <a:ext uri="{9D8B030D-6E8A-4147-A177-3AD203B41FA5}">
                      <a16:colId xmlns:a16="http://schemas.microsoft.com/office/drawing/2014/main" val="20002"/>
                    </a:ext>
                  </a:extLst>
                </a:gridCol>
                <a:gridCol w="1967042">
                  <a:extLst>
                    <a:ext uri="{9D8B030D-6E8A-4147-A177-3AD203B41FA5}">
                      <a16:colId xmlns:a16="http://schemas.microsoft.com/office/drawing/2014/main" val="20003"/>
                    </a:ext>
                  </a:extLst>
                </a:gridCol>
              </a:tblGrid>
              <a:tr h="386509">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solidFill>
                            <a:schemeClr val="tx1"/>
                          </a:solidFill>
                          <a:latin typeface="Times New Roman" panose="02020603050405020304" pitchFamily="18" charset="0"/>
                          <a:cs typeface="Times New Roman" panose="02020603050405020304" pitchFamily="18" charset="0"/>
                        </a:rPr>
                        <a:t>q</a:t>
                      </a:r>
                      <a:r>
                        <a:rPr lang="en-US" sz="1800" baseline="-25000" dirty="0">
                          <a:solidFill>
                            <a:schemeClr val="tx1"/>
                          </a:solidFill>
                          <a:effectLst>
                            <a:outerShdw blurRad="38100" dist="38100" dir="2700000" algn="tl">
                              <a:srgbClr val="000000"/>
                            </a:outerShdw>
                          </a:effectLst>
                          <a:sym typeface="Symbol"/>
                        </a:rPr>
                        <a:t></a:t>
                      </a:r>
                      <a:endParaRPr lang="en-CA" baseline="-250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644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&lt;q</a:t>
                      </a:r>
                      <a:r>
                        <a:rPr lang="en-CA" baseline="-25000" dirty="0">
                          <a:latin typeface="Times New Roman" panose="02020603050405020304" pitchFamily="18" charset="0"/>
                          <a:cs typeface="Times New Roman" panose="02020603050405020304" pitchFamily="18" charset="0"/>
                        </a:rPr>
                        <a:t>10</a:t>
                      </a:r>
                      <a:r>
                        <a:rPr lang="en-CA" baseline="0" dirty="0">
                          <a:latin typeface="Times New Roman" panose="02020603050405020304" pitchFamily="18" charset="0"/>
                          <a:cs typeface="Times New Roman" panose="02020603050405020304" pitchFamily="18" charset="0"/>
                        </a:rPr>
                        <a:t>, 0, R&gt;</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&lt;q</a:t>
                      </a:r>
                      <a:r>
                        <a:rPr lang="en-CA" baseline="-25000" dirty="0">
                          <a:latin typeface="Times New Roman" panose="02020603050405020304" pitchFamily="18" charset="0"/>
                          <a:cs typeface="Times New Roman" panose="02020603050405020304" pitchFamily="18" charset="0"/>
                        </a:rPr>
                        <a:t>11</a:t>
                      </a:r>
                      <a:r>
                        <a:rPr lang="en-CA" baseline="0" dirty="0">
                          <a:latin typeface="Times New Roman" panose="02020603050405020304" pitchFamily="18" charset="0"/>
                          <a:cs typeface="Times New Roman" panose="02020603050405020304" pitchFamily="18" charset="0"/>
                        </a:rPr>
                        <a:t>, 0, R&gt;</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&lt;</a:t>
                      </a:r>
                      <a:r>
                        <a:rPr lang="en-CA"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answer</a:t>
                      </a:r>
                      <a:r>
                        <a:rPr lang="en-CA" baseline="-25000" dirty="0">
                          <a:latin typeface="Times New Roman" panose="02020603050405020304" pitchFamily="18" charset="0"/>
                          <a:cs typeface="Times New Roman" panose="02020603050405020304" pitchFamily="18" charset="0"/>
                        </a:rPr>
                        <a:t> Yes</a:t>
                      </a:r>
                      <a:r>
                        <a:rPr lang="en-CA" baseline="0" dirty="0">
                          <a:latin typeface="Times New Roman" panose="02020603050405020304" pitchFamily="18" charset="0"/>
                          <a:cs typeface="Times New Roman" panose="02020603050405020304" pitchFamily="18" charset="0"/>
                        </a:rPr>
                        <a:t>, b, R&gt;</a:t>
                      </a:r>
                      <a:endParaRPr lang="en-CA"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00</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&lt;</a:t>
                      </a:r>
                      <a:r>
                        <a:rPr lang="en-CA"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answer</a:t>
                      </a:r>
                      <a:r>
                        <a:rPr lang="en-CA" baseline="-25000" dirty="0">
                          <a:latin typeface="Times New Roman" panose="02020603050405020304" pitchFamily="18" charset="0"/>
                          <a:cs typeface="Times New Roman" panose="02020603050405020304" pitchFamily="18" charset="0"/>
                        </a:rPr>
                        <a:t> No</a:t>
                      </a:r>
                      <a:r>
                        <a:rPr lang="en-CA" baseline="0" dirty="0">
                          <a:latin typeface="Times New Roman" panose="02020603050405020304" pitchFamily="18" charset="0"/>
                          <a:cs typeface="Times New Roman" panose="02020603050405020304" pitchFamily="18" charset="0"/>
                        </a:rPr>
                        <a:t>, b, R&gt;</a:t>
                      </a:r>
                      <a:endParaRPr lang="en-CA"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01</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5"/>
                  </a:ext>
                </a:extLst>
              </a:tr>
              <a:tr h="386509">
                <a:tc>
                  <a:txBody>
                    <a:bodyPr/>
                    <a:lstStyle/>
                    <a:p>
                      <a:pPr algn="ctr"/>
                      <a:r>
                        <a:rPr lang="en-CA" dirty="0">
                          <a:latin typeface="Times New Roman" panose="02020603050405020304" pitchFamily="18" charset="0"/>
                          <a:cs typeface="Times New Roman" panose="02020603050405020304" pitchFamily="18" charset="0"/>
                        </a:rPr>
                        <a:t>….</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111111</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7"/>
                  </a:ext>
                </a:extLst>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halt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8"/>
                  </a:ext>
                </a:extLst>
              </a:tr>
            </a:tbl>
          </a:graphicData>
        </a:graphic>
      </p:graphicFrame>
      <p:sp>
        <p:nvSpPr>
          <p:cNvPr id="10" name="Text Box 4"/>
          <p:cNvSpPr txBox="1">
            <a:spLocks noChangeArrowheads="1"/>
          </p:cNvSpPr>
          <p:nvPr/>
        </p:nvSpPr>
        <p:spPr bwMode="auto">
          <a:xfrm>
            <a:off x="5486400" y="1233488"/>
            <a:ext cx="3113468" cy="519112"/>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c</a:t>
            </a:r>
            <a:r>
              <a:rPr lang="el-GR" dirty="0">
                <a:effectLst>
                  <a:outerShdw blurRad="38100" dist="38100" dir="2700000" algn="tl">
                    <a:srgbClr val="000000"/>
                  </a:outerShdw>
                </a:effectLst>
                <a:cs typeface="+mn-cs"/>
              </a:rPr>
              <a:t>ϵ∑</a:t>
            </a:r>
            <a:r>
              <a:rPr lang="en-CA" dirty="0">
                <a:effectLst>
                  <a:outerShdw blurRad="38100" dist="38100" dir="2700000" algn="tl">
                    <a:srgbClr val="000000"/>
                  </a:outerShdw>
                </a:effectLst>
                <a:cs typeface="+mn-cs"/>
              </a:rPr>
              <a:t> seen on tape</a:t>
            </a:r>
            <a:endParaRPr lang="en-US" dirty="0">
              <a:effectLst>
                <a:outerShdw blurRad="38100" dist="38100" dir="2700000" algn="tl">
                  <a:srgbClr val="000000"/>
                </a:outerShdw>
              </a:effectLst>
              <a:cs typeface="+mn-cs"/>
            </a:endParaRPr>
          </a:p>
        </p:txBody>
      </p:sp>
      <p:sp>
        <p:nvSpPr>
          <p:cNvPr id="11" name="Text Box 6"/>
          <p:cNvSpPr txBox="1">
            <a:spLocks noChangeArrowheads="1"/>
          </p:cNvSpPr>
          <p:nvPr/>
        </p:nvSpPr>
        <p:spPr bwMode="auto">
          <a:xfrm>
            <a:off x="838200" y="6498434"/>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Times New Roman" pitchFamily="18" charset="0"/>
              </a:rPr>
              <a:t>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sp>
        <p:nvSpPr>
          <p:cNvPr id="12" name="Text Box 4"/>
          <p:cNvSpPr txBox="1">
            <a:spLocks noChangeArrowheads="1"/>
          </p:cNvSpPr>
          <p:nvPr/>
        </p:nvSpPr>
        <p:spPr bwMode="auto">
          <a:xfrm rot="16200000">
            <a:off x="-75924" y="3287056"/>
            <a:ext cx="3113468" cy="52322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dirty="0">
                <a:cs typeface="+mn-cs"/>
              </a:rPr>
              <a:t>Current State</a:t>
            </a:r>
            <a:endParaRPr lang="en-US" dirty="0">
              <a:cs typeface="+mn-cs"/>
            </a:endParaRPr>
          </a:p>
        </p:txBody>
      </p:sp>
    </p:spTree>
    <p:extLst>
      <p:ext uri="{BB962C8B-B14F-4D97-AF65-F5344CB8AC3E}">
        <p14:creationId xmlns:p14="http://schemas.microsoft.com/office/powerpoint/2010/main" val="2134997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06500" name="Text Box 5"/>
          <p:cNvSpPr txBox="1">
            <a:spLocks noChangeArrowheads="1"/>
          </p:cNvSpPr>
          <p:nvPr/>
        </p:nvSpPr>
        <p:spPr bwMode="auto">
          <a:xfrm>
            <a:off x="381000" y="533400"/>
            <a:ext cx="63103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A computational problem is computable</a:t>
            </a:r>
          </a:p>
          <a:p>
            <a:pPr>
              <a:spcBef>
                <a:spcPct val="0"/>
              </a:spcBef>
            </a:pPr>
            <a:endParaRPr lang="en-US" altLang="en-US" sz="2800" dirty="0">
              <a:solidFill>
                <a:schemeClr val="accent2"/>
              </a:solidFill>
              <a:latin typeface="Times New Roman" pitchFamily="18" charset="0"/>
            </a:endParaRPr>
          </a:p>
          <a:p>
            <a:pPr>
              <a:spcBef>
                <a:spcPct val="0"/>
              </a:spcBef>
              <a:buFontTx/>
              <a:buChar char="•"/>
            </a:pPr>
            <a:endParaRPr lang="en-US" altLang="en-US" sz="2800" dirty="0">
              <a:latin typeface="Times New Roman" pitchFamily="18" charset="0"/>
            </a:endParaRPr>
          </a:p>
          <a:p>
            <a:pPr>
              <a:spcBef>
                <a:spcPct val="0"/>
              </a:spcBef>
              <a:buFontTx/>
              <a:buChar char="•"/>
            </a:pPr>
            <a:r>
              <a:rPr lang="en-US" altLang="en-US" sz="2800" dirty="0">
                <a:latin typeface="Times New Roman" pitchFamily="18" charset="0"/>
              </a:rPr>
              <a:t>by a </a:t>
            </a:r>
            <a:r>
              <a:rPr lang="en-US" altLang="en-US" sz="2800" dirty="0">
                <a:solidFill>
                  <a:schemeClr val="accent2"/>
                </a:solidFill>
                <a:latin typeface="Times New Roman" pitchFamily="18" charset="0"/>
              </a:rPr>
              <a:t>Turing Machine</a:t>
            </a:r>
          </a:p>
        </p:txBody>
      </p:sp>
      <p:grpSp>
        <p:nvGrpSpPr>
          <p:cNvPr id="4" name="Group 3"/>
          <p:cNvGrpSpPr/>
          <p:nvPr/>
        </p:nvGrpSpPr>
        <p:grpSpPr>
          <a:xfrm>
            <a:off x="4038600" y="1846263"/>
            <a:ext cx="4630738" cy="523875"/>
            <a:chOff x="4038600" y="1846263"/>
            <a:chExt cx="4630738" cy="523875"/>
          </a:xfrm>
        </p:grpSpPr>
        <p:sp>
          <p:nvSpPr>
            <p:cNvPr id="23" name="Line 21"/>
            <p:cNvSpPr>
              <a:spLocks noChangeShapeType="1"/>
            </p:cNvSpPr>
            <p:nvPr/>
          </p:nvSpPr>
          <p:spPr bwMode="auto">
            <a:xfrm flipH="1">
              <a:off x="4038600" y="2133600"/>
              <a:ext cx="1219200"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25"/>
            <p:cNvSpPr/>
            <p:nvPr/>
          </p:nvSpPr>
          <p:spPr bwMode="auto">
            <a:xfrm>
              <a:off x="5432425" y="1846263"/>
              <a:ext cx="3236913" cy="523875"/>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 </a:t>
              </a:r>
              <a:r>
                <a:rPr lang="en-US" dirty="0">
                  <a:solidFill>
                    <a:schemeClr val="accent2"/>
                  </a:solidFill>
                  <a:effectLst>
                    <a:outerShdw blurRad="38100" dist="38100" dir="2700000" algn="tl">
                      <a:srgbClr val="000000"/>
                    </a:outerShdw>
                  </a:effectLst>
                  <a:cs typeface="+mn-cs"/>
                </a:rPr>
                <a:t>Multi-Tape TM</a:t>
              </a:r>
            </a:p>
          </p:txBody>
        </p:sp>
      </p:grpSp>
      <p:sp>
        <p:nvSpPr>
          <p:cNvPr id="31" name="Text Box 28"/>
          <p:cNvSpPr txBox="1">
            <a:spLocks noChangeArrowheads="1"/>
          </p:cNvSpPr>
          <p:nvPr/>
        </p:nvSpPr>
        <p:spPr bwMode="auto">
          <a:xfrm>
            <a:off x="2819400" y="2743200"/>
            <a:ext cx="4046538" cy="1816100"/>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TM</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simulates</a:t>
            </a:r>
            <a:br>
              <a:rPr lang="en-US" dirty="0">
                <a:effectLst>
                  <a:outerShdw blurRad="38100" dist="38100" dir="2700000" algn="tl">
                    <a:srgbClr val="000000"/>
                  </a:outerShdw>
                </a:effectLst>
                <a:cs typeface="+mn-cs"/>
              </a:rPr>
            </a:br>
            <a:r>
              <a:rPr lang="en-US" dirty="0">
                <a:solidFill>
                  <a:schemeClr val="accent2"/>
                </a:solidFill>
                <a:effectLst>
                  <a:outerShdw blurRad="38100" dist="38100" dir="2700000" algn="tl">
                    <a:srgbClr val="000000"/>
                  </a:outerShdw>
                </a:effectLst>
                <a:cs typeface="+mn-cs"/>
              </a:rPr>
              <a:t> Multi-Tape TM</a:t>
            </a:r>
            <a:r>
              <a:rPr lang="en-US" dirty="0">
                <a:effectLst>
                  <a:outerShdw blurRad="38100" dist="38100" dir="2700000" algn="tl">
                    <a:srgbClr val="000000"/>
                  </a:outerShdw>
                </a:effectLst>
                <a:cs typeface="+mn-cs"/>
              </a:rPr>
              <a:t> </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by interweaving tapes.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1+#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06500" name="Text Box 5"/>
          <p:cNvSpPr txBox="1">
            <a:spLocks noChangeArrowheads="1"/>
          </p:cNvSpPr>
          <p:nvPr/>
        </p:nvSpPr>
        <p:spPr bwMode="auto">
          <a:xfrm>
            <a:off x="381000" y="533400"/>
            <a:ext cx="63103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A computational problem is computable</a:t>
            </a:r>
          </a:p>
          <a:p>
            <a:pPr>
              <a:spcBef>
                <a:spcPct val="0"/>
              </a:spcBef>
            </a:pPr>
            <a:endParaRPr lang="en-US" altLang="en-US" sz="2800" dirty="0">
              <a:solidFill>
                <a:schemeClr val="accent2"/>
              </a:solidFill>
              <a:latin typeface="Times New Roman" pitchFamily="18" charset="0"/>
            </a:endParaRPr>
          </a:p>
          <a:p>
            <a:pPr>
              <a:spcBef>
                <a:spcPct val="0"/>
              </a:spcBef>
              <a:buFontTx/>
              <a:buChar char="•"/>
            </a:pPr>
            <a:endParaRPr lang="en-US" altLang="en-US" sz="2800" dirty="0">
              <a:latin typeface="Times New Roman" pitchFamily="18" charset="0"/>
            </a:endParaRPr>
          </a:p>
          <a:p>
            <a:pPr>
              <a:spcBef>
                <a:spcPct val="0"/>
              </a:spcBef>
              <a:buFontTx/>
              <a:buChar char="•"/>
            </a:pPr>
            <a:r>
              <a:rPr lang="en-US" altLang="en-US" sz="2800" dirty="0">
                <a:latin typeface="Times New Roman" pitchFamily="18" charset="0"/>
              </a:rPr>
              <a:t>by a </a:t>
            </a:r>
            <a:r>
              <a:rPr lang="en-US" altLang="en-US" sz="2800" dirty="0">
                <a:solidFill>
                  <a:schemeClr val="accent2"/>
                </a:solidFill>
                <a:latin typeface="Times New Roman" pitchFamily="18" charset="0"/>
              </a:rPr>
              <a:t>Turing Machine</a:t>
            </a:r>
          </a:p>
        </p:txBody>
      </p:sp>
      <p:grpSp>
        <p:nvGrpSpPr>
          <p:cNvPr id="4" name="Group 3"/>
          <p:cNvGrpSpPr/>
          <p:nvPr/>
        </p:nvGrpSpPr>
        <p:grpSpPr>
          <a:xfrm>
            <a:off x="4038600" y="1846263"/>
            <a:ext cx="4630738" cy="523875"/>
            <a:chOff x="4038600" y="1846263"/>
            <a:chExt cx="4630738" cy="523875"/>
          </a:xfrm>
        </p:grpSpPr>
        <p:sp>
          <p:nvSpPr>
            <p:cNvPr id="23" name="Line 21"/>
            <p:cNvSpPr>
              <a:spLocks noChangeShapeType="1"/>
            </p:cNvSpPr>
            <p:nvPr/>
          </p:nvSpPr>
          <p:spPr bwMode="auto">
            <a:xfrm flipH="1">
              <a:off x="4038600" y="2133600"/>
              <a:ext cx="1219200"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25"/>
            <p:cNvSpPr/>
            <p:nvPr/>
          </p:nvSpPr>
          <p:spPr bwMode="auto">
            <a:xfrm>
              <a:off x="5432425" y="1846263"/>
              <a:ext cx="3236913" cy="523875"/>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 </a:t>
              </a:r>
              <a:r>
                <a:rPr lang="en-US" dirty="0">
                  <a:solidFill>
                    <a:schemeClr val="accent2"/>
                  </a:solidFill>
                  <a:effectLst>
                    <a:outerShdw blurRad="38100" dist="38100" dir="2700000" algn="tl">
                      <a:srgbClr val="000000"/>
                    </a:outerShdw>
                  </a:effectLst>
                  <a:cs typeface="+mn-cs"/>
                </a:rPr>
                <a:t>Multi-Tape TM</a:t>
              </a:r>
            </a:p>
          </p:txBody>
        </p:sp>
      </p:grpSp>
      <p:sp>
        <p:nvSpPr>
          <p:cNvPr id="2" name="Rectangle 1"/>
          <p:cNvSpPr/>
          <p:nvPr/>
        </p:nvSpPr>
        <p:spPr>
          <a:xfrm>
            <a:off x="76200" y="2679680"/>
            <a:ext cx="9829800" cy="4524315"/>
          </a:xfrm>
          <a:prstGeom prst="rect">
            <a:avLst/>
          </a:prstGeom>
        </p:spPr>
        <p:txBody>
          <a:bodyPr wrap="square" lIns="91440">
            <a:spAutoFit/>
          </a:bodyPr>
          <a:lstStyle/>
          <a:p>
            <a:pPr marL="342900" indent="-342900">
              <a:buFont typeface="Symbol" pitchFamily="18" charset="2"/>
              <a:buChar char=" "/>
            </a:pPr>
            <a:r>
              <a:rPr lang="en-US" altLang="en-US" sz="2400" i="1" dirty="0">
                <a:solidFill>
                  <a:schemeClr val="accent2"/>
                </a:solidFill>
                <a:latin typeface="Symbol" pitchFamily="18" charset="2"/>
              </a:rPr>
              <a:t>" </a:t>
            </a:r>
            <a:r>
              <a:rPr lang="en-US" sz="2400" i="1" dirty="0">
                <a:solidFill>
                  <a:schemeClr val="accent2"/>
                </a:solidFill>
              </a:rPr>
              <a:t>multi-tape TM  </a:t>
            </a:r>
            <a:r>
              <a:rPr lang="en-US" sz="2400" i="1" dirty="0" err="1">
                <a:solidFill>
                  <a:schemeClr val="accent2"/>
                </a:solidFill>
              </a:rPr>
              <a:t>M</a:t>
            </a:r>
            <a:r>
              <a:rPr lang="en-US" sz="2400" i="1" baseline="-25000" dirty="0" err="1">
                <a:solidFill>
                  <a:schemeClr val="accent2"/>
                </a:solidFill>
              </a:rPr>
              <a:t>multi</a:t>
            </a:r>
            <a:r>
              <a:rPr lang="en-US" sz="2400" i="1" dirty="0">
                <a:solidFill>
                  <a:schemeClr val="accent2"/>
                </a:solidFill>
              </a:rPr>
              <a:t>        </a:t>
            </a:r>
            <a:r>
              <a:rPr lang="en-US" altLang="en-US" sz="2400" i="1" dirty="0">
                <a:solidFill>
                  <a:schemeClr val="accent2"/>
                </a:solidFill>
                <a:latin typeface="Symbol" pitchFamily="18" charset="2"/>
              </a:rPr>
              <a:t>$ </a:t>
            </a:r>
            <a:r>
              <a:rPr lang="en-US" sz="2400" i="1" dirty="0">
                <a:solidFill>
                  <a:schemeClr val="accent2"/>
                </a:solidFill>
              </a:rPr>
              <a:t>a single tape TM </a:t>
            </a:r>
            <a:r>
              <a:rPr lang="en-US" sz="2400" i="1" dirty="0" err="1">
                <a:solidFill>
                  <a:schemeClr val="accent2"/>
                </a:solidFill>
              </a:rPr>
              <a:t>M</a:t>
            </a:r>
            <a:r>
              <a:rPr lang="en-US" sz="2400" i="1" baseline="-25000" dirty="0" err="1">
                <a:solidFill>
                  <a:schemeClr val="accent2"/>
                </a:solidFill>
              </a:rPr>
              <a:t>single</a:t>
            </a:r>
            <a:r>
              <a:rPr lang="en-US" sz="2400" i="1" dirty="0">
                <a:solidFill>
                  <a:schemeClr val="accent2"/>
                </a:solidFill>
              </a:rPr>
              <a:t> </a:t>
            </a:r>
            <a:br>
              <a:rPr lang="en-US" sz="2400" i="1" dirty="0">
                <a:solidFill>
                  <a:schemeClr val="accent2"/>
                </a:solidFill>
              </a:rPr>
            </a:br>
            <a:r>
              <a:rPr lang="en-US" sz="2400" i="1" dirty="0">
                <a:solidFill>
                  <a:schemeClr val="accent2"/>
                </a:solidFill>
              </a:rPr>
              <a:t>  </a:t>
            </a:r>
            <a:r>
              <a:rPr lang="en-US" altLang="en-US" sz="2400" i="1" dirty="0">
                <a:solidFill>
                  <a:schemeClr val="accent2"/>
                </a:solidFill>
                <a:latin typeface="Symbol" pitchFamily="18" charset="2"/>
              </a:rPr>
              <a:t>" </a:t>
            </a:r>
            <a:r>
              <a:rPr lang="en-US" sz="2400" i="1" dirty="0">
                <a:solidFill>
                  <a:schemeClr val="accent2"/>
                </a:solidFill>
              </a:rPr>
              <a:t>inputs I        </a:t>
            </a:r>
            <a:r>
              <a:rPr lang="en-US" sz="2400" i="1" dirty="0" err="1">
                <a:solidFill>
                  <a:schemeClr val="accent2"/>
                </a:solidFill>
              </a:rPr>
              <a:t>M</a:t>
            </a:r>
            <a:r>
              <a:rPr lang="en-US" sz="2400" i="1" baseline="-25000" dirty="0" err="1">
                <a:solidFill>
                  <a:schemeClr val="accent2"/>
                </a:solidFill>
              </a:rPr>
              <a:t>multi</a:t>
            </a:r>
            <a:r>
              <a:rPr lang="en-US" sz="2400" i="1" dirty="0">
                <a:solidFill>
                  <a:schemeClr val="accent2"/>
                </a:solidFill>
              </a:rPr>
              <a:t>(I) = </a:t>
            </a:r>
            <a:r>
              <a:rPr lang="en-US" sz="2400" i="1" dirty="0" err="1">
                <a:solidFill>
                  <a:schemeClr val="accent2"/>
                </a:solidFill>
              </a:rPr>
              <a:t>M</a:t>
            </a:r>
            <a:r>
              <a:rPr lang="en-US" sz="2400" i="1" baseline="-25000" dirty="0" err="1">
                <a:solidFill>
                  <a:schemeClr val="accent2"/>
                </a:solidFill>
              </a:rPr>
              <a:t>single</a:t>
            </a:r>
            <a:r>
              <a:rPr lang="en-US" sz="2400" i="1" dirty="0">
                <a:solidFill>
                  <a:schemeClr val="accent2"/>
                </a:solidFill>
              </a:rPr>
              <a:t>(I).</a:t>
            </a:r>
            <a:br>
              <a:rPr lang="en-US" sz="2400" i="1" dirty="0">
                <a:solidFill>
                  <a:schemeClr val="accent2"/>
                </a:solidFill>
              </a:rPr>
            </a:br>
            <a:endParaRPr lang="en-US" sz="2400" i="1" dirty="0">
              <a:solidFill>
                <a:schemeClr val="accent2"/>
              </a:solidFill>
            </a:endParaRPr>
          </a:p>
          <a:p>
            <a:r>
              <a:rPr lang="en-US" sz="2400" dirty="0"/>
              <a:t>First Order Logic Game:</a:t>
            </a:r>
          </a:p>
          <a:p>
            <a:pPr marL="342900" indent="-342900">
              <a:buFont typeface="Arial" panose="020B0604020202020204" pitchFamily="34" charset="0"/>
              <a:buChar char="•"/>
            </a:pPr>
            <a:r>
              <a:rPr lang="en-US" sz="2400" dirty="0"/>
              <a:t>The adversary gives us an arbitrary </a:t>
            </a:r>
            <a:r>
              <a:rPr lang="en-US" sz="2400" i="1" dirty="0" err="1">
                <a:solidFill>
                  <a:schemeClr val="accent2"/>
                </a:solidFill>
              </a:rPr>
              <a:t>M</a:t>
            </a:r>
            <a:r>
              <a:rPr lang="en-US" sz="2400" i="1" baseline="-25000" dirty="0" err="1">
                <a:solidFill>
                  <a:schemeClr val="accent2"/>
                </a:solidFill>
              </a:rPr>
              <a:t>multi</a:t>
            </a:r>
            <a:r>
              <a:rPr lang="en-US" sz="2400" baseline="-25000" dirty="0"/>
              <a:t>.</a:t>
            </a:r>
          </a:p>
          <a:p>
            <a:pPr marL="342900" indent="-342900">
              <a:buFont typeface="Arial" panose="020B0604020202020204" pitchFamily="34" charset="0"/>
              <a:buChar char="•"/>
            </a:pPr>
            <a:r>
              <a:rPr lang="en-US" sz="2400" dirty="0"/>
              <a:t>We construct </a:t>
            </a:r>
            <a:r>
              <a:rPr lang="en-US" sz="2400" i="1" dirty="0" err="1">
                <a:solidFill>
                  <a:schemeClr val="accent2"/>
                </a:solidFill>
              </a:rPr>
              <a:t>M</a:t>
            </a:r>
            <a:r>
              <a:rPr lang="en-US" sz="2400" i="1" baseline="-25000" dirty="0" err="1">
                <a:solidFill>
                  <a:schemeClr val="accent2"/>
                </a:solidFill>
              </a:rPr>
              <a:t>single</a:t>
            </a:r>
            <a:r>
              <a:rPr lang="en-US" sz="2400" dirty="0"/>
              <a:t> </a:t>
            </a:r>
          </a:p>
          <a:p>
            <a:r>
              <a:rPr lang="en-US" sz="2400" dirty="0"/>
              <a:t>        (We know </a:t>
            </a:r>
            <a:r>
              <a:rPr lang="en-US" sz="2400" i="1" dirty="0" err="1">
                <a:solidFill>
                  <a:schemeClr val="accent2"/>
                </a:solidFill>
              </a:rPr>
              <a:t>M</a:t>
            </a:r>
            <a:r>
              <a:rPr lang="en-US" sz="2400" i="1" baseline="-25000" dirty="0" err="1">
                <a:solidFill>
                  <a:schemeClr val="accent2"/>
                </a:solidFill>
              </a:rPr>
              <a:t>multi</a:t>
            </a:r>
            <a:r>
              <a:rPr lang="en-US" sz="2400" dirty="0"/>
              <a:t>  and hence </a:t>
            </a:r>
            <a:r>
              <a:rPr lang="en-US" sz="2400" i="1" dirty="0" err="1">
                <a:solidFill>
                  <a:schemeClr val="accent2"/>
                </a:solidFill>
              </a:rPr>
              <a:t>M</a:t>
            </a:r>
            <a:r>
              <a:rPr lang="en-US" sz="2400" i="1" baseline="-25000" dirty="0" err="1">
                <a:solidFill>
                  <a:schemeClr val="accent2"/>
                </a:solidFill>
              </a:rPr>
              <a:t>single</a:t>
            </a:r>
            <a:r>
              <a:rPr lang="en-US" sz="2400" dirty="0"/>
              <a:t> can be much bigger than </a:t>
            </a:r>
            <a:r>
              <a:rPr lang="en-US" sz="2400" i="1" dirty="0" err="1">
                <a:solidFill>
                  <a:schemeClr val="accent2"/>
                </a:solidFill>
              </a:rPr>
              <a:t>M</a:t>
            </a:r>
            <a:r>
              <a:rPr lang="en-US" sz="2400" i="1" baseline="-25000" dirty="0" err="1">
                <a:solidFill>
                  <a:schemeClr val="accent2"/>
                </a:solidFill>
              </a:rPr>
              <a:t>multi</a:t>
            </a:r>
            <a:r>
              <a:rPr lang="en-US" sz="2400" dirty="0"/>
              <a:t>)</a:t>
            </a:r>
          </a:p>
          <a:p>
            <a:pPr marL="342900" indent="-342900">
              <a:buFont typeface="Arial" panose="020B0604020202020204" pitchFamily="34" charset="0"/>
              <a:buChar char="•"/>
            </a:pPr>
            <a:r>
              <a:rPr lang="en-US" sz="2400" dirty="0"/>
              <a:t>The adversary gives us an arbitrary input</a:t>
            </a:r>
            <a:r>
              <a:rPr lang="en-US" sz="2400" i="1" dirty="0">
                <a:solidFill>
                  <a:schemeClr val="accent2"/>
                </a:solidFill>
              </a:rPr>
              <a:t> I  </a:t>
            </a:r>
          </a:p>
          <a:p>
            <a:r>
              <a:rPr lang="en-US" sz="2400" i="1" dirty="0">
                <a:solidFill>
                  <a:schemeClr val="accent2"/>
                </a:solidFill>
              </a:rPr>
              <a:t>        </a:t>
            </a:r>
            <a:r>
              <a:rPr lang="en-US" sz="2400" dirty="0"/>
              <a:t>(Adversary knows </a:t>
            </a:r>
            <a:r>
              <a:rPr lang="en-US" sz="2400" i="1" dirty="0" err="1">
                <a:solidFill>
                  <a:schemeClr val="accent2"/>
                </a:solidFill>
              </a:rPr>
              <a:t>M</a:t>
            </a:r>
            <a:r>
              <a:rPr lang="en-US" sz="2400" i="1" baseline="-25000" dirty="0" err="1">
                <a:solidFill>
                  <a:schemeClr val="accent2"/>
                </a:solidFill>
              </a:rPr>
              <a:t>single</a:t>
            </a:r>
            <a:r>
              <a:rPr lang="en-US" sz="2400" dirty="0"/>
              <a:t>  and hence </a:t>
            </a:r>
            <a:br>
              <a:rPr lang="en-US" sz="2400" dirty="0"/>
            </a:br>
            <a:r>
              <a:rPr lang="en-US" sz="2400" dirty="0"/>
              <a:t>          </a:t>
            </a:r>
            <a:r>
              <a:rPr lang="en-US" sz="2400" i="1" dirty="0">
                <a:solidFill>
                  <a:schemeClr val="accent2"/>
                </a:solidFill>
              </a:rPr>
              <a:t>I </a:t>
            </a:r>
            <a:r>
              <a:rPr lang="en-US" sz="2400" dirty="0"/>
              <a:t>can be much bigger than </a:t>
            </a:r>
            <a:r>
              <a:rPr lang="en-US" sz="2400" i="1" dirty="0" err="1">
                <a:solidFill>
                  <a:schemeClr val="accent2"/>
                </a:solidFill>
              </a:rPr>
              <a:t>M</a:t>
            </a:r>
            <a:r>
              <a:rPr lang="en-US" sz="2400" i="1" baseline="-25000" dirty="0" err="1">
                <a:solidFill>
                  <a:schemeClr val="accent2"/>
                </a:solidFill>
              </a:rPr>
              <a:t>single</a:t>
            </a:r>
            <a:r>
              <a:rPr lang="en-US" sz="2400" dirty="0"/>
              <a:t>)</a:t>
            </a:r>
          </a:p>
          <a:p>
            <a:pPr marL="342900" indent="-342900">
              <a:buFont typeface="Arial" panose="020B0604020202020204" pitchFamily="34" charset="0"/>
              <a:buChar char="•"/>
            </a:pPr>
            <a:r>
              <a:rPr lang="en-US" sz="2400" dirty="0"/>
              <a:t>Prove </a:t>
            </a:r>
            <a:r>
              <a:rPr lang="en-US" sz="2400" i="1" dirty="0" err="1">
                <a:solidFill>
                  <a:schemeClr val="accent2"/>
                </a:solidFill>
              </a:rPr>
              <a:t>M</a:t>
            </a:r>
            <a:r>
              <a:rPr lang="en-US" sz="2400" i="1" baseline="-25000" dirty="0" err="1">
                <a:solidFill>
                  <a:schemeClr val="accent2"/>
                </a:solidFill>
              </a:rPr>
              <a:t>multi</a:t>
            </a:r>
            <a:r>
              <a:rPr lang="en-US" sz="2400" i="1" dirty="0">
                <a:solidFill>
                  <a:schemeClr val="accent2"/>
                </a:solidFill>
              </a:rPr>
              <a:t>(I) = </a:t>
            </a:r>
            <a:r>
              <a:rPr lang="en-US" sz="2400" i="1" dirty="0" err="1">
                <a:solidFill>
                  <a:schemeClr val="accent2"/>
                </a:solidFill>
              </a:rPr>
              <a:t>M</a:t>
            </a:r>
            <a:r>
              <a:rPr lang="en-US" sz="2400" i="1" baseline="-25000" dirty="0" err="1">
                <a:solidFill>
                  <a:schemeClr val="accent2"/>
                </a:solidFill>
              </a:rPr>
              <a:t>single</a:t>
            </a:r>
            <a:r>
              <a:rPr lang="en-US" sz="2400" i="1" dirty="0">
                <a:solidFill>
                  <a:schemeClr val="accent2"/>
                </a:solidFill>
              </a:rPr>
              <a:t>(I).</a:t>
            </a:r>
            <a:endParaRPr lang="en-US" sz="2400" dirty="0"/>
          </a:p>
          <a:p>
            <a:endParaRPr lang="en-US" sz="2400" i="1" dirty="0">
              <a:solidFill>
                <a:schemeClr val="accent2"/>
              </a:solidFill>
            </a:endParaRPr>
          </a:p>
        </p:txBody>
      </p:sp>
      <p:sp>
        <p:nvSpPr>
          <p:cNvPr id="1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spTree>
    <p:extLst>
      <p:ext uri="{BB962C8B-B14F-4D97-AF65-F5344CB8AC3E}">
        <p14:creationId xmlns:p14="http://schemas.microsoft.com/office/powerpoint/2010/main" val="2663175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4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 dur="4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anim calcmode="lin" valueType="num">
                                      <p:cBhvr additive="base">
                                        <p:cTn id="25"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
                                            <p:txEl>
                                              <p:pRg st="5" end="5"/>
                                            </p:txEl>
                                          </p:spTgt>
                                        </p:tgtEl>
                                        <p:attrNameLst>
                                          <p:attrName>style.visibility</p:attrName>
                                        </p:attrNameLst>
                                      </p:cBhvr>
                                      <p:to>
                                        <p:strVal val="visible"/>
                                      </p:to>
                                    </p:set>
                                    <p:anim calcmode="lin" valueType="num">
                                      <p:cBhvr additive="base">
                                        <p:cTn id="31" dur="500" fill="hold"/>
                                        <p:tgtEl>
                                          <p:spTgt spid="2">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
                                            <p:txEl>
                                              <p:pRg st="7" end="7"/>
                                            </p:txEl>
                                          </p:spTgt>
                                        </p:tgtEl>
                                        <p:attrNameLst>
                                          <p:attrName>style.visibility</p:attrName>
                                        </p:attrNameLst>
                                      </p:cBhvr>
                                      <p:to>
                                        <p:strVal val="visible"/>
                                      </p:to>
                                    </p:set>
                                    <p:anim calcmode="lin" valueType="num">
                                      <p:cBhvr additive="base">
                                        <p:cTn id="37" dur="500" fill="hold"/>
                                        <p:tgtEl>
                                          <p:spTgt spid="2">
                                            <p:txEl>
                                              <p:pRg st="7" end="7"/>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2">
                                            <p:txEl>
                                              <p:pRg st="4" end="4"/>
                                            </p:txEl>
                                          </p:spTgt>
                                        </p:tgtEl>
                                        <p:attrNameLst>
                                          <p:attrName>style.visibility</p:attrName>
                                        </p:attrNameLst>
                                      </p:cBhvr>
                                      <p:to>
                                        <p:strVal val="visible"/>
                                      </p:to>
                                    </p:set>
                                    <p:anim calcmode="lin" valueType="num">
                                      <p:cBhvr additive="base">
                                        <p:cTn id="43" dur="500" fill="hold"/>
                                        <p:tgtEl>
                                          <p:spTgt spid="2">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2">
                                            <p:txEl>
                                              <p:pRg st="6" end="6"/>
                                            </p:txEl>
                                          </p:spTgt>
                                        </p:tgtEl>
                                        <p:attrNameLst>
                                          <p:attrName>style.visibility</p:attrName>
                                        </p:attrNameLst>
                                      </p:cBhvr>
                                      <p:to>
                                        <p:strVal val="visible"/>
                                      </p:to>
                                    </p:set>
                                    <p:anim calcmode="lin" valueType="num">
                                      <p:cBhvr additive="base">
                                        <p:cTn id="49" dur="500" fill="hold"/>
                                        <p:tgtEl>
                                          <p:spTgt spid="2">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2" name="Group 1"/>
          <p:cNvGrpSpPr/>
          <p:nvPr/>
        </p:nvGrpSpPr>
        <p:grpSpPr>
          <a:xfrm>
            <a:off x="284163" y="685800"/>
            <a:ext cx="5735637" cy="2133600"/>
            <a:chOff x="284163" y="685800"/>
            <a:chExt cx="5735637" cy="2133600"/>
          </a:xfrm>
        </p:grpSpPr>
        <p:sp>
          <p:nvSpPr>
            <p:cNvPr id="1321988" name="Rectangle 4"/>
            <p:cNvSpPr>
              <a:spLocks noChangeArrowheads="1"/>
            </p:cNvSpPr>
            <p:nvPr/>
          </p:nvSpPr>
          <p:spPr bwMode="auto">
            <a:xfrm>
              <a:off x="284163" y="6858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7524" name="Group 6"/>
            <p:cNvGrpSpPr>
              <a:grpSpLocks/>
            </p:cNvGrpSpPr>
            <p:nvPr/>
          </p:nvGrpSpPr>
          <p:grpSpPr bwMode="auto">
            <a:xfrm>
              <a:off x="1752600" y="1371600"/>
              <a:ext cx="3429000" cy="395288"/>
              <a:chOff x="528" y="864"/>
              <a:chExt cx="2160" cy="249"/>
            </a:xfrm>
          </p:grpSpPr>
          <p:sp>
            <p:nvSpPr>
              <p:cNvPr id="1321991" name="Rectangle 7"/>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1992" name="Rectangle 8"/>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1993" name="Rectangle 9"/>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1994" name="Rectangle 10"/>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1995" name="Rectangle 11"/>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1996" name="Rectangle 12"/>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1997" name="Line 13"/>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1998" name="Line 14"/>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1999" name="Line 15"/>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0" name="Line 16"/>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1" name="Line 17"/>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2" name="Line 18"/>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3" name="Line 19"/>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4" name="Line 20"/>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5" name="Line 21"/>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2006" name="AutoShape 22"/>
            <p:cNvSpPr>
              <a:spLocks noChangeArrowheads="1"/>
            </p:cNvSpPr>
            <p:nvPr/>
          </p:nvSpPr>
          <p:spPr bwMode="auto">
            <a:xfrm rot="-54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7" name="Line 23"/>
            <p:cNvSpPr>
              <a:spLocks noChangeShapeType="1"/>
            </p:cNvSpPr>
            <p:nvPr/>
          </p:nvSpPr>
          <p:spPr bwMode="auto">
            <a:xfrm>
              <a:off x="53340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08" name="AutoShape 24"/>
            <p:cNvSpPr>
              <a:spLocks noChangeArrowheads="1"/>
            </p:cNvSpPr>
            <p:nvPr/>
          </p:nvSpPr>
          <p:spPr bwMode="auto">
            <a:xfrm rot="-5400000">
              <a:off x="2667000" y="25908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7528" name="Group 25"/>
            <p:cNvGrpSpPr>
              <a:grpSpLocks/>
            </p:cNvGrpSpPr>
            <p:nvPr/>
          </p:nvGrpSpPr>
          <p:grpSpPr bwMode="auto">
            <a:xfrm>
              <a:off x="1752600" y="2209800"/>
              <a:ext cx="4267200" cy="395288"/>
              <a:chOff x="528" y="1392"/>
              <a:chExt cx="2688" cy="249"/>
            </a:xfrm>
          </p:grpSpPr>
          <p:sp>
            <p:nvSpPr>
              <p:cNvPr id="1322010" name="Rectangle 26"/>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2011" name="Rectangle 27"/>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2012" name="Rectangle 28"/>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2013" name="Rectangle 29"/>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2014" name="Rectangle 30"/>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2015" name="Rectangle 31"/>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2016" name="Line 32"/>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17" name="Line 33"/>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18" name="Line 34"/>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19" name="Line 35"/>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0" name="Line 36"/>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1" name="Line 37"/>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2" name="Line 38"/>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3" name="Line 39"/>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4" name="Line 40"/>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5" name="Line 41"/>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2026" name="Line 42"/>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2027" name="Line 43"/>
            <p:cNvSpPr>
              <a:spLocks noChangeShapeType="1"/>
            </p:cNvSpPr>
            <p:nvPr/>
          </p:nvSpPr>
          <p:spPr bwMode="auto">
            <a:xfrm>
              <a:off x="53340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753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2054" name="Text Box 70"/>
          <p:cNvSpPr txBox="1">
            <a:spLocks noChangeArrowheads="1"/>
          </p:cNvSpPr>
          <p:nvPr/>
        </p:nvSpPr>
        <p:spPr bwMode="auto">
          <a:xfrm>
            <a:off x="457200" y="2908300"/>
            <a:ext cx="8686800" cy="3081338"/>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Knowing </a:t>
            </a:r>
          </a:p>
          <a:p>
            <a:pPr lvl="1" eaLnBrk="0" hangingPunct="0">
              <a:buFontTx/>
              <a:buChar char="•"/>
              <a:defRPr/>
            </a:pPr>
            <a:r>
              <a:rPr lang="en-US">
                <a:effectLst>
                  <a:outerShdw blurRad="38100" dist="38100" dir="2700000" algn="tl">
                    <a:srgbClr val="000000"/>
                  </a:outerShdw>
                </a:effectLst>
                <a:cs typeface="+mn-cs"/>
              </a:rPr>
              <a:t>the one state </a:t>
            </a:r>
            <a:r>
              <a:rPr lang="en-US">
                <a:solidFill>
                  <a:schemeClr val="accent2"/>
                </a:solidFill>
                <a:effectLst>
                  <a:outerShdw blurRad="38100" dist="38100" dir="2700000" algn="tl">
                    <a:srgbClr val="000000"/>
                  </a:outerShdw>
                </a:effectLst>
                <a:cs typeface="+mn-cs"/>
              </a:rPr>
              <a:t>q</a:t>
            </a:r>
          </a:p>
          <a:p>
            <a:pPr lvl="1" eaLnBrk="0" hangingPunct="0">
              <a:buFontTx/>
              <a:buChar char="•"/>
              <a:defRPr/>
            </a:pPr>
            <a:r>
              <a:rPr lang="en-US">
                <a:effectLst>
                  <a:outerShdw blurRad="38100" dist="38100" dir="2700000" algn="tl">
                    <a:srgbClr val="000000"/>
                  </a:outerShdw>
                </a:effectLst>
                <a:cs typeface="+mn-cs"/>
              </a:rPr>
              <a:t>the value </a:t>
            </a:r>
            <a:r>
              <a:rPr lang="en-US">
                <a:solidFill>
                  <a:schemeClr val="accent2"/>
                </a:solidFill>
                <a:effectLst>
                  <a:outerShdw blurRad="38100" dist="38100" dir="2700000" algn="tl">
                    <a:srgbClr val="000000"/>
                  </a:outerShdw>
                </a:effectLst>
                <a:cs typeface="+mn-cs"/>
              </a:rPr>
              <a:t>c</a:t>
            </a:r>
            <a:r>
              <a:rPr lang="en-US" baseline="-25000">
                <a:solidFill>
                  <a:schemeClr val="accent2"/>
                </a:solidFill>
                <a:effectLst>
                  <a:outerShdw blurRad="38100" dist="38100" dir="2700000" algn="tl">
                    <a:srgbClr val="000000"/>
                  </a:outerShdw>
                </a:effectLst>
                <a:cs typeface="+mn-cs"/>
              </a:rPr>
              <a:t>i</a:t>
            </a:r>
            <a:r>
              <a:rPr lang="en-US">
                <a:effectLst>
                  <a:outerShdw blurRad="38100" dist="38100" dir="2700000" algn="tl">
                    <a:srgbClr val="000000"/>
                  </a:outerShdw>
                </a:effectLst>
                <a:cs typeface="+mn-cs"/>
              </a:rPr>
              <a:t> under each head </a:t>
            </a:r>
          </a:p>
          <a:p>
            <a:pPr eaLnBrk="0" hangingPunct="0">
              <a:buFontTx/>
              <a:buChar char="•"/>
              <a:defRPr/>
            </a:pPr>
            <a:r>
              <a:rPr lang="en-US">
                <a:effectLst>
                  <a:outerShdw blurRad="38100" dist="38100" dir="2700000" algn="tl">
                    <a:srgbClr val="000000"/>
                  </a:outerShdw>
                </a:effectLst>
                <a:cs typeface="+mn-cs"/>
              </a:rPr>
              <a:t>Automata decides </a:t>
            </a:r>
          </a:p>
          <a:p>
            <a:pPr lvl="1" eaLnBrk="0" hangingPunct="0">
              <a:buFontTx/>
              <a:buChar char="•"/>
              <a:defRPr/>
            </a:pPr>
            <a:r>
              <a:rPr lang="en-US">
                <a:effectLst>
                  <a:outerShdw blurRad="38100" dist="38100" dir="2700000" algn="tl">
                    <a:srgbClr val="000000"/>
                  </a:outerShdw>
                </a:effectLst>
                <a:cs typeface="+mn-cs"/>
              </a:rPr>
              <a:t>New state </a:t>
            </a:r>
            <a:r>
              <a:rPr lang="en-US">
                <a:solidFill>
                  <a:schemeClr val="accent2"/>
                </a:solidFill>
                <a:effectLst>
                  <a:outerShdw blurRad="38100" dist="38100" dir="2700000" algn="tl">
                    <a:srgbClr val="000000"/>
                  </a:outerShdw>
                </a:effectLst>
                <a:cs typeface="+mn-cs"/>
              </a:rPr>
              <a:t>q’</a:t>
            </a:r>
            <a:r>
              <a:rPr lang="en-US">
                <a:effectLst>
                  <a:outerShdw blurRad="38100" dist="38100" dir="2700000" algn="tl">
                    <a:srgbClr val="000000"/>
                  </a:outerShdw>
                </a:effectLst>
                <a:cs typeface="+mn-cs"/>
              </a:rPr>
              <a:t> </a:t>
            </a:r>
          </a:p>
          <a:p>
            <a:pPr lvl="1" eaLnBrk="0" hangingPunct="0">
              <a:buFontTx/>
              <a:buChar char="•"/>
              <a:defRPr/>
            </a:pPr>
            <a:r>
              <a:rPr lang="en-US">
                <a:effectLst>
                  <a:outerShdw blurRad="38100" dist="38100" dir="2700000" algn="tl">
                    <a:srgbClr val="000000"/>
                  </a:outerShdw>
                </a:effectLst>
                <a:cs typeface="+mn-cs"/>
              </a:rPr>
              <a:t>For each head what to write &amp; whether to move.</a:t>
            </a:r>
            <a:endParaRPr lang="en-US">
              <a:solidFill>
                <a:schemeClr val="accent2"/>
              </a:solidFill>
              <a:effectLst>
                <a:outerShdw blurRad="38100" dist="38100" dir="2700000" algn="tl">
                  <a:srgbClr val="000000"/>
                </a:outerShdw>
              </a:effectLst>
              <a:cs typeface="+mn-cs"/>
            </a:endParaRPr>
          </a:p>
          <a:p>
            <a:pPr eaLnBrk="0" hangingPunct="0">
              <a:defRPr/>
            </a:pPr>
            <a:r>
              <a:rPr lang="en-US">
                <a:effectLst>
                  <a:outerShdw blurRad="38100" dist="38100" dir="2700000" algn="tl">
                    <a:srgbClr val="000000"/>
                  </a:outerShdw>
                </a:effectLst>
                <a:cs typeface="Times New Roman" pitchFamily="18" charset="0"/>
              </a:rPr>
              <a:t>ie </a:t>
            </a:r>
            <a:r>
              <a:rPr lang="el-GR">
                <a:solidFill>
                  <a:schemeClr val="accent2"/>
                </a:solidFill>
                <a:effectLst>
                  <a:outerShdw blurRad="38100" dist="38100" dir="2700000" algn="tl">
                    <a:srgbClr val="000000"/>
                  </a:outerShdw>
                </a:effectLst>
                <a:cs typeface="Times New Roman" pitchFamily="18" charset="0"/>
              </a:rPr>
              <a:t>δ</a:t>
            </a:r>
            <a:r>
              <a:rPr lang="en-US">
                <a:solidFill>
                  <a:schemeClr val="accent2"/>
                </a:solidFill>
                <a:effectLst>
                  <a:outerShdw blurRad="38100" dist="38100" dir="2700000" algn="tl">
                    <a:srgbClr val="000000"/>
                  </a:outerShdw>
                </a:effectLst>
                <a:cs typeface="Times New Roman" pitchFamily="18" charset="0"/>
              </a:rPr>
              <a:t>(q,c</a:t>
            </a:r>
            <a:r>
              <a:rPr lang="en-US" baseline="-25000">
                <a:solidFill>
                  <a:schemeClr val="accent2"/>
                </a:solidFill>
                <a:effectLst>
                  <a:outerShdw blurRad="38100" dist="38100" dir="2700000" algn="tl">
                    <a:srgbClr val="000000"/>
                  </a:outerShdw>
                </a:effectLst>
                <a:cs typeface="Times New Roman" pitchFamily="18" charset="0"/>
              </a:rPr>
              <a:t>1</a:t>
            </a:r>
            <a:r>
              <a:rPr lang="en-US">
                <a:solidFill>
                  <a:schemeClr val="accent2"/>
                </a:solidFill>
                <a:effectLst>
                  <a:outerShdw blurRad="38100" dist="38100" dir="2700000" algn="tl">
                    <a:srgbClr val="000000"/>
                  </a:outerShdw>
                </a:effectLst>
                <a:cs typeface="Times New Roman" pitchFamily="18" charset="0"/>
              </a:rPr>
              <a:t>,c</a:t>
            </a:r>
            <a:r>
              <a:rPr lang="en-US" baseline="-25000">
                <a:solidFill>
                  <a:schemeClr val="accent2"/>
                </a:solidFill>
                <a:effectLst>
                  <a:outerShdw blurRad="38100" dist="38100" dir="2700000" algn="tl">
                    <a:srgbClr val="000000"/>
                  </a:outerShdw>
                </a:effectLst>
                <a:cs typeface="Times New Roman" pitchFamily="18" charset="0"/>
              </a:rPr>
              <a:t>2</a:t>
            </a:r>
            <a:r>
              <a:rPr lang="en-US">
                <a:solidFill>
                  <a:schemeClr val="accent2"/>
                </a:solidFill>
                <a:effectLst>
                  <a:outerShdw blurRad="38100" dist="38100" dir="2700000" algn="tl">
                    <a:srgbClr val="000000"/>
                  </a:outerShdw>
                </a:effectLst>
                <a:cs typeface="Times New Roman" pitchFamily="18" charset="0"/>
              </a:rPr>
              <a:t>) = </a:t>
            </a:r>
            <a:r>
              <a:rPr lang="en-US">
                <a:solidFill>
                  <a:schemeClr val="accent2"/>
                </a:solidFill>
                <a:effectLst>
                  <a:outerShdw blurRad="38100" dist="38100" dir="2700000" algn="tl">
                    <a:srgbClr val="000000"/>
                  </a:outerShdw>
                </a:effectLst>
                <a:cs typeface="+mn-cs"/>
              </a:rPr>
              <a:t>&lt;q’,c’</a:t>
            </a:r>
            <a:r>
              <a:rPr lang="en-US" baseline="-25000">
                <a:solidFill>
                  <a:schemeClr val="accent2"/>
                </a:solidFill>
                <a:effectLst>
                  <a:outerShdw blurRad="38100" dist="38100" dir="2700000" algn="tl">
                    <a:srgbClr val="000000"/>
                  </a:outerShdw>
                </a:effectLst>
                <a:cs typeface="+mn-cs"/>
              </a:rPr>
              <a:t>1</a:t>
            </a:r>
            <a:r>
              <a:rPr lang="en-US">
                <a:solidFill>
                  <a:schemeClr val="accent2"/>
                </a:solidFill>
                <a:effectLst>
                  <a:outerShdw blurRad="38100" dist="38100" dir="2700000" algn="tl">
                    <a:srgbClr val="000000"/>
                  </a:outerShdw>
                </a:effectLst>
                <a:cs typeface="+mn-cs"/>
              </a:rPr>
              <a:t>,direction</a:t>
            </a:r>
            <a:r>
              <a:rPr lang="en-US" baseline="-25000">
                <a:solidFill>
                  <a:schemeClr val="accent2"/>
                </a:solidFill>
                <a:effectLst>
                  <a:outerShdw blurRad="38100" dist="38100" dir="2700000" algn="tl">
                    <a:srgbClr val="000000"/>
                  </a:outerShdw>
                </a:effectLst>
                <a:cs typeface="+mn-cs"/>
              </a:rPr>
              <a:t>1</a:t>
            </a:r>
            <a:r>
              <a:rPr lang="en-US">
                <a:solidFill>
                  <a:schemeClr val="accent2"/>
                </a:solidFill>
                <a:effectLst>
                  <a:outerShdw blurRad="38100" dist="38100" dir="2700000" algn="tl">
                    <a:srgbClr val="000000"/>
                  </a:outerShdw>
                </a:effectLst>
                <a:cs typeface="+mn-cs"/>
              </a:rPr>
              <a:t>,c’</a:t>
            </a:r>
            <a:r>
              <a:rPr lang="en-US" baseline="-25000">
                <a:solidFill>
                  <a:schemeClr val="accent2"/>
                </a:solidFill>
                <a:effectLst>
                  <a:outerShdw blurRad="38100" dist="38100" dir="2700000" algn="tl">
                    <a:srgbClr val="000000"/>
                  </a:outerShdw>
                </a:effectLst>
                <a:cs typeface="+mn-cs"/>
              </a:rPr>
              <a:t>2</a:t>
            </a:r>
            <a:r>
              <a:rPr lang="en-US">
                <a:solidFill>
                  <a:schemeClr val="accent2"/>
                </a:solidFill>
                <a:effectLst>
                  <a:outerShdw blurRad="38100" dist="38100" dir="2700000" algn="tl">
                    <a:srgbClr val="000000"/>
                  </a:outerShdw>
                </a:effectLst>
                <a:cs typeface="+mn-cs"/>
              </a:rPr>
              <a:t>,direction</a:t>
            </a:r>
            <a:r>
              <a:rPr lang="en-US" baseline="-25000">
                <a:solidFill>
                  <a:schemeClr val="accent2"/>
                </a:solidFill>
                <a:effectLst>
                  <a:outerShdw blurRad="38100" dist="38100" dir="2700000" algn="tl">
                    <a:srgbClr val="000000"/>
                  </a:outerShdw>
                </a:effectLst>
                <a:cs typeface="+mn-cs"/>
              </a:rPr>
              <a:t>2</a:t>
            </a:r>
            <a:r>
              <a:rPr lang="en-US">
                <a:solidFill>
                  <a:schemeClr val="accent2"/>
                </a:solidFill>
                <a:effectLst>
                  <a:outerShdw blurRad="38100" dist="38100" dir="2700000" algn="tl">
                    <a:srgbClr val="000000"/>
                  </a:outerShdw>
                </a:effectLst>
                <a:cs typeface="+mn-cs"/>
              </a:rPr>
              <a:t>&gt;</a:t>
            </a:r>
            <a:r>
              <a:rPr lang="en-US">
                <a:effectLst>
                  <a:outerShdw blurRad="38100" dist="38100" dir="2700000" algn="tl">
                    <a:srgbClr val="000000"/>
                  </a:outerShdw>
                </a:effectLst>
                <a:cs typeface="+mn-cs"/>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22054">
                                            <p:txEl>
                                              <p:pRg st="0" end="0"/>
                                            </p:txEl>
                                          </p:spTgt>
                                        </p:tgtEl>
                                        <p:attrNameLst>
                                          <p:attrName>style.visibility</p:attrName>
                                        </p:attrNameLst>
                                      </p:cBhvr>
                                      <p:to>
                                        <p:strVal val="visible"/>
                                      </p:to>
                                    </p:set>
                                    <p:anim calcmode="lin" valueType="num">
                                      <p:cBhvr additive="base">
                                        <p:cTn id="13" dur="500" fill="hold"/>
                                        <p:tgtEl>
                                          <p:spTgt spid="132205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22054">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322054">
                                            <p:txEl>
                                              <p:pRg st="1" end="1"/>
                                            </p:txEl>
                                          </p:spTgt>
                                        </p:tgtEl>
                                        <p:attrNameLst>
                                          <p:attrName>style.visibility</p:attrName>
                                        </p:attrNameLst>
                                      </p:cBhvr>
                                      <p:to>
                                        <p:strVal val="visible"/>
                                      </p:to>
                                    </p:set>
                                    <p:anim calcmode="lin" valueType="num">
                                      <p:cBhvr additive="base">
                                        <p:cTn id="17" dur="500" fill="hold"/>
                                        <p:tgtEl>
                                          <p:spTgt spid="132205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22054">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322054">
                                            <p:txEl>
                                              <p:pRg st="2" end="2"/>
                                            </p:txEl>
                                          </p:spTgt>
                                        </p:tgtEl>
                                        <p:attrNameLst>
                                          <p:attrName>style.visibility</p:attrName>
                                        </p:attrNameLst>
                                      </p:cBhvr>
                                      <p:to>
                                        <p:strVal val="visible"/>
                                      </p:to>
                                    </p:set>
                                    <p:anim calcmode="lin" valueType="num">
                                      <p:cBhvr additive="base">
                                        <p:cTn id="21" dur="500" fill="hold"/>
                                        <p:tgtEl>
                                          <p:spTgt spid="1322054">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3220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322054">
                                            <p:txEl>
                                              <p:pRg st="3" end="3"/>
                                            </p:txEl>
                                          </p:spTgt>
                                        </p:tgtEl>
                                        <p:attrNameLst>
                                          <p:attrName>style.visibility</p:attrName>
                                        </p:attrNameLst>
                                      </p:cBhvr>
                                      <p:to>
                                        <p:strVal val="visible"/>
                                      </p:to>
                                    </p:set>
                                    <p:anim calcmode="lin" valueType="num">
                                      <p:cBhvr additive="base">
                                        <p:cTn id="27" dur="500" fill="hold"/>
                                        <p:tgtEl>
                                          <p:spTgt spid="1322054">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322054">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322054">
                                            <p:txEl>
                                              <p:pRg st="4" end="4"/>
                                            </p:txEl>
                                          </p:spTgt>
                                        </p:tgtEl>
                                        <p:attrNameLst>
                                          <p:attrName>style.visibility</p:attrName>
                                        </p:attrNameLst>
                                      </p:cBhvr>
                                      <p:to>
                                        <p:strVal val="visible"/>
                                      </p:to>
                                    </p:set>
                                    <p:anim calcmode="lin" valueType="num">
                                      <p:cBhvr additive="base">
                                        <p:cTn id="31" dur="500" fill="hold"/>
                                        <p:tgtEl>
                                          <p:spTgt spid="1322054">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22054">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322054">
                                            <p:txEl>
                                              <p:pRg st="5" end="5"/>
                                            </p:txEl>
                                          </p:spTgt>
                                        </p:tgtEl>
                                        <p:attrNameLst>
                                          <p:attrName>style.visibility</p:attrName>
                                        </p:attrNameLst>
                                      </p:cBhvr>
                                      <p:to>
                                        <p:strVal val="visible"/>
                                      </p:to>
                                    </p:set>
                                    <p:anim calcmode="lin" valueType="num">
                                      <p:cBhvr additive="base">
                                        <p:cTn id="35" dur="500" fill="hold"/>
                                        <p:tgtEl>
                                          <p:spTgt spid="1322054">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2205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322054">
                                            <p:txEl>
                                              <p:pRg st="6" end="6"/>
                                            </p:txEl>
                                          </p:spTgt>
                                        </p:tgtEl>
                                        <p:attrNameLst>
                                          <p:attrName>style.visibility</p:attrName>
                                        </p:attrNameLst>
                                      </p:cBhvr>
                                      <p:to>
                                        <p:strVal val="visible"/>
                                      </p:to>
                                    </p:set>
                                    <p:anim calcmode="lin" valueType="num">
                                      <p:cBhvr additive="base">
                                        <p:cTn id="41" dur="500" fill="hold"/>
                                        <p:tgtEl>
                                          <p:spTgt spid="1322054">
                                            <p:txEl>
                                              <p:pRg st="6" end="6"/>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2205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36525" y="2971800"/>
            <a:ext cx="5707063" cy="900113"/>
            <a:chOff x="-136525" y="2971800"/>
            <a:chExt cx="5707063" cy="900113"/>
          </a:xfrm>
        </p:grpSpPr>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3" name="Group 2"/>
          <p:cNvGrpSpPr/>
          <p:nvPr/>
        </p:nvGrpSpPr>
        <p:grpSpPr>
          <a:xfrm>
            <a:off x="1066800" y="3886200"/>
            <a:ext cx="7543800" cy="2871365"/>
            <a:chOff x="1066800" y="3886200"/>
            <a:chExt cx="7543800" cy="2871365"/>
          </a:xfrm>
        </p:grpSpPr>
        <p:sp>
          <p:nvSpPr>
            <p:cNvPr id="84" name="Rectangle 7"/>
            <p:cNvSpPr>
              <a:spLocks noChangeArrowheads="1"/>
            </p:cNvSpPr>
            <p:nvPr/>
          </p:nvSpPr>
          <p:spPr bwMode="auto">
            <a:xfrm>
              <a:off x="1066800" y="3886200"/>
              <a:ext cx="754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buFontTx/>
                <a:buChar char="•"/>
              </a:pPr>
              <a:r>
                <a:rPr lang="en-US" altLang="en-US" sz="2800" dirty="0">
                  <a:latin typeface="Times New Roman" pitchFamily="18" charset="0"/>
                </a:rPr>
                <a:t> Do not worry about the entire simulation.</a:t>
              </a:r>
            </a:p>
          </p:txBody>
        </p:sp>
        <p:grpSp>
          <p:nvGrpSpPr>
            <p:cNvPr id="85" name="Group 84"/>
            <p:cNvGrpSpPr>
              <a:grpSpLocks/>
            </p:cNvGrpSpPr>
            <p:nvPr/>
          </p:nvGrpSpPr>
          <p:grpSpPr bwMode="auto">
            <a:xfrm>
              <a:off x="2286000" y="4572000"/>
              <a:ext cx="3328565" cy="2185565"/>
              <a:chOff x="2743200" y="4353348"/>
              <a:chExt cx="3328565" cy="2185565"/>
            </a:xfrm>
          </p:grpSpPr>
          <p:grpSp>
            <p:nvGrpSpPr>
              <p:cNvPr id="86" name="Group 15"/>
              <p:cNvGrpSpPr>
                <a:grpSpLocks/>
              </p:cNvGrpSpPr>
              <p:nvPr/>
            </p:nvGrpSpPr>
            <p:grpSpPr bwMode="auto">
              <a:xfrm>
                <a:off x="2832100" y="4648200"/>
                <a:ext cx="339725" cy="330200"/>
                <a:chOff x="1784" y="2928"/>
                <a:chExt cx="214" cy="208"/>
              </a:xfrm>
            </p:grpSpPr>
            <p:sp>
              <p:nvSpPr>
                <p:cNvPr id="96" name="Freeform 10"/>
                <p:cNvSpPr>
                  <a:spLocks/>
                </p:cNvSpPr>
                <p:nvPr/>
              </p:nvSpPr>
              <p:spPr bwMode="auto">
                <a:xfrm>
                  <a:off x="1861" y="3009"/>
                  <a:ext cx="72" cy="127"/>
                </a:xfrm>
                <a:custGeom>
                  <a:avLst/>
                  <a:gdLst>
                    <a:gd name="T0" fmla="*/ 0 w 215"/>
                    <a:gd name="T1" fmla="*/ 0 h 382"/>
                    <a:gd name="T2" fmla="*/ 0 w 215"/>
                    <a:gd name="T3" fmla="*/ 0 h 382"/>
                    <a:gd name="T4" fmla="*/ 0 w 215"/>
                    <a:gd name="T5" fmla="*/ 0 h 382"/>
                    <a:gd name="T6" fmla="*/ 0 w 215"/>
                    <a:gd name="T7" fmla="*/ 0 h 382"/>
                    <a:gd name="T8" fmla="*/ 0 w 215"/>
                    <a:gd name="T9" fmla="*/ 0 h 382"/>
                    <a:gd name="T10" fmla="*/ 0 w 215"/>
                    <a:gd name="T11" fmla="*/ 0 h 382"/>
                    <a:gd name="T12" fmla="*/ 0 w 215"/>
                    <a:gd name="T13" fmla="*/ 0 h 382"/>
                    <a:gd name="T14" fmla="*/ 0 w 215"/>
                    <a:gd name="T15" fmla="*/ 0 h 382"/>
                    <a:gd name="T16" fmla="*/ 0 w 215"/>
                    <a:gd name="T17" fmla="*/ 0 h 382"/>
                    <a:gd name="T18" fmla="*/ 0 w 215"/>
                    <a:gd name="T19" fmla="*/ 0 h 382"/>
                    <a:gd name="T20" fmla="*/ 0 w 215"/>
                    <a:gd name="T21" fmla="*/ 0 h 382"/>
                    <a:gd name="T22" fmla="*/ 0 w 215"/>
                    <a:gd name="T23" fmla="*/ 0 h 382"/>
                    <a:gd name="T24" fmla="*/ 0 w 215"/>
                    <a:gd name="T25" fmla="*/ 0 h 382"/>
                    <a:gd name="T26" fmla="*/ 0 w 215"/>
                    <a:gd name="T27" fmla="*/ 0 h 382"/>
                    <a:gd name="T28" fmla="*/ 0 w 215"/>
                    <a:gd name="T29" fmla="*/ 0 h 382"/>
                    <a:gd name="T30" fmla="*/ 0 w 215"/>
                    <a:gd name="T31" fmla="*/ 0 h 382"/>
                    <a:gd name="T32" fmla="*/ 0 w 215"/>
                    <a:gd name="T33" fmla="*/ 0 h 382"/>
                    <a:gd name="T34" fmla="*/ 0 w 215"/>
                    <a:gd name="T35" fmla="*/ 0 h 382"/>
                    <a:gd name="T36" fmla="*/ 0 w 215"/>
                    <a:gd name="T37" fmla="*/ 0 h 382"/>
                    <a:gd name="T38" fmla="*/ 0 w 215"/>
                    <a:gd name="T39" fmla="*/ 0 h 382"/>
                    <a:gd name="T40" fmla="*/ 0 w 215"/>
                    <a:gd name="T41" fmla="*/ 0 h 3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382"/>
                    <a:gd name="T65" fmla="*/ 215 w 215"/>
                    <a:gd name="T66" fmla="*/ 382 h 3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382">
                      <a:moveTo>
                        <a:pt x="69" y="346"/>
                      </a:moveTo>
                      <a:lnTo>
                        <a:pt x="72" y="284"/>
                      </a:lnTo>
                      <a:lnTo>
                        <a:pt x="57" y="236"/>
                      </a:lnTo>
                      <a:lnTo>
                        <a:pt x="31" y="196"/>
                      </a:lnTo>
                      <a:lnTo>
                        <a:pt x="0" y="134"/>
                      </a:lnTo>
                      <a:lnTo>
                        <a:pt x="3" y="94"/>
                      </a:lnTo>
                      <a:lnTo>
                        <a:pt x="24" y="43"/>
                      </a:lnTo>
                      <a:lnTo>
                        <a:pt x="65" y="10"/>
                      </a:lnTo>
                      <a:lnTo>
                        <a:pt x="101" y="0"/>
                      </a:lnTo>
                      <a:lnTo>
                        <a:pt x="138" y="7"/>
                      </a:lnTo>
                      <a:lnTo>
                        <a:pt x="163" y="21"/>
                      </a:lnTo>
                      <a:lnTo>
                        <a:pt x="196" y="50"/>
                      </a:lnTo>
                      <a:lnTo>
                        <a:pt x="215" y="94"/>
                      </a:lnTo>
                      <a:lnTo>
                        <a:pt x="207" y="138"/>
                      </a:lnTo>
                      <a:lnTo>
                        <a:pt x="182" y="177"/>
                      </a:lnTo>
                      <a:lnTo>
                        <a:pt x="145" y="239"/>
                      </a:lnTo>
                      <a:lnTo>
                        <a:pt x="138" y="284"/>
                      </a:lnTo>
                      <a:lnTo>
                        <a:pt x="141" y="320"/>
                      </a:lnTo>
                      <a:lnTo>
                        <a:pt x="124" y="356"/>
                      </a:lnTo>
                      <a:lnTo>
                        <a:pt x="105" y="382"/>
                      </a:lnTo>
                      <a:lnTo>
                        <a:pt x="69" y="346"/>
                      </a:lnTo>
                      <a:close/>
                    </a:path>
                  </a:pathLst>
                </a:custGeom>
                <a:solidFill>
                  <a:schemeClr val="tx2"/>
                </a:solidFill>
                <a:ln w="6350">
                  <a:solidFill>
                    <a:srgbClr val="000000"/>
                  </a:solidFill>
                  <a:round/>
                  <a:headEnd/>
                  <a:tailEnd/>
                </a:ln>
              </p:spPr>
              <p:txBody>
                <a:bodyPr/>
                <a:lstStyle/>
                <a:p>
                  <a:endParaRPr lang="en-CA"/>
                </a:p>
              </p:txBody>
            </p:sp>
            <p:sp>
              <p:nvSpPr>
                <p:cNvPr id="97" name="Freeform 11"/>
                <p:cNvSpPr>
                  <a:spLocks/>
                </p:cNvSpPr>
                <p:nvPr/>
              </p:nvSpPr>
              <p:spPr bwMode="auto">
                <a:xfrm>
                  <a:off x="1784" y="3002"/>
                  <a:ext cx="53" cy="25"/>
                </a:xfrm>
                <a:custGeom>
                  <a:avLst/>
                  <a:gdLst>
                    <a:gd name="T0" fmla="*/ 0 w 157"/>
                    <a:gd name="T1" fmla="*/ 0 h 74"/>
                    <a:gd name="T2" fmla="*/ 0 w 157"/>
                    <a:gd name="T3" fmla="*/ 0 h 74"/>
                    <a:gd name="T4" fmla="*/ 0 w 157"/>
                    <a:gd name="T5" fmla="*/ 0 h 74"/>
                    <a:gd name="T6" fmla="*/ 0 w 157"/>
                    <a:gd name="T7" fmla="*/ 0 h 74"/>
                    <a:gd name="T8" fmla="*/ 0 w 157"/>
                    <a:gd name="T9" fmla="*/ 0 h 74"/>
                    <a:gd name="T10" fmla="*/ 0 w 157"/>
                    <a:gd name="T11" fmla="*/ 0 h 74"/>
                    <a:gd name="T12" fmla="*/ 0 60000 65536"/>
                    <a:gd name="T13" fmla="*/ 0 60000 65536"/>
                    <a:gd name="T14" fmla="*/ 0 60000 65536"/>
                    <a:gd name="T15" fmla="*/ 0 60000 65536"/>
                    <a:gd name="T16" fmla="*/ 0 60000 65536"/>
                    <a:gd name="T17" fmla="*/ 0 60000 65536"/>
                    <a:gd name="T18" fmla="*/ 0 w 157"/>
                    <a:gd name="T19" fmla="*/ 0 h 74"/>
                    <a:gd name="T20" fmla="*/ 157 w 15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157" h="74">
                      <a:moveTo>
                        <a:pt x="157" y="74"/>
                      </a:moveTo>
                      <a:lnTo>
                        <a:pt x="26" y="51"/>
                      </a:lnTo>
                      <a:lnTo>
                        <a:pt x="0" y="25"/>
                      </a:lnTo>
                      <a:lnTo>
                        <a:pt x="10" y="3"/>
                      </a:lnTo>
                      <a:lnTo>
                        <a:pt x="40" y="0"/>
                      </a:lnTo>
                      <a:lnTo>
                        <a:pt x="157" y="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8" name="Freeform 12"/>
                <p:cNvSpPr>
                  <a:spLocks/>
                </p:cNvSpPr>
                <p:nvPr/>
              </p:nvSpPr>
              <p:spPr bwMode="auto">
                <a:xfrm>
                  <a:off x="1837" y="2938"/>
                  <a:ext cx="23" cy="41"/>
                </a:xfrm>
                <a:custGeom>
                  <a:avLst/>
                  <a:gdLst>
                    <a:gd name="T0" fmla="*/ 0 w 69"/>
                    <a:gd name="T1" fmla="*/ 0 h 122"/>
                    <a:gd name="T2" fmla="*/ 0 w 69"/>
                    <a:gd name="T3" fmla="*/ 0 h 122"/>
                    <a:gd name="T4" fmla="*/ 0 w 69"/>
                    <a:gd name="T5" fmla="*/ 0 h 122"/>
                    <a:gd name="T6" fmla="*/ 0 w 69"/>
                    <a:gd name="T7" fmla="*/ 0 h 122"/>
                    <a:gd name="T8" fmla="*/ 0 w 69"/>
                    <a:gd name="T9" fmla="*/ 0 h 122"/>
                    <a:gd name="T10" fmla="*/ 0 w 69"/>
                    <a:gd name="T11" fmla="*/ 0 h 122"/>
                    <a:gd name="T12" fmla="*/ 0 60000 65536"/>
                    <a:gd name="T13" fmla="*/ 0 60000 65536"/>
                    <a:gd name="T14" fmla="*/ 0 60000 65536"/>
                    <a:gd name="T15" fmla="*/ 0 60000 65536"/>
                    <a:gd name="T16" fmla="*/ 0 60000 65536"/>
                    <a:gd name="T17" fmla="*/ 0 60000 65536"/>
                    <a:gd name="T18" fmla="*/ 0 w 69"/>
                    <a:gd name="T19" fmla="*/ 0 h 122"/>
                    <a:gd name="T20" fmla="*/ 69 w 69"/>
                    <a:gd name="T21" fmla="*/ 122 h 122"/>
                  </a:gdLst>
                  <a:ahLst/>
                  <a:cxnLst>
                    <a:cxn ang="T12">
                      <a:pos x="T0" y="T1"/>
                    </a:cxn>
                    <a:cxn ang="T13">
                      <a:pos x="T2" y="T3"/>
                    </a:cxn>
                    <a:cxn ang="T14">
                      <a:pos x="T4" y="T5"/>
                    </a:cxn>
                    <a:cxn ang="T15">
                      <a:pos x="T6" y="T7"/>
                    </a:cxn>
                    <a:cxn ang="T16">
                      <a:pos x="T8" y="T9"/>
                    </a:cxn>
                    <a:cxn ang="T17">
                      <a:pos x="T10" y="T11"/>
                    </a:cxn>
                  </a:cxnLst>
                  <a:rect l="T18" t="T19" r="T20" b="T21"/>
                  <a:pathLst>
                    <a:path w="69" h="122">
                      <a:moveTo>
                        <a:pt x="69" y="122"/>
                      </a:moveTo>
                      <a:lnTo>
                        <a:pt x="0" y="45"/>
                      </a:lnTo>
                      <a:lnTo>
                        <a:pt x="7" y="12"/>
                      </a:lnTo>
                      <a:lnTo>
                        <a:pt x="41" y="0"/>
                      </a:lnTo>
                      <a:lnTo>
                        <a:pt x="59" y="23"/>
                      </a:lnTo>
                      <a:lnTo>
                        <a:pt x="69" y="1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9" name="Freeform 13"/>
                <p:cNvSpPr>
                  <a:spLocks/>
                </p:cNvSpPr>
                <p:nvPr/>
              </p:nvSpPr>
              <p:spPr bwMode="auto">
                <a:xfrm>
                  <a:off x="1911" y="2928"/>
                  <a:ext cx="19" cy="48"/>
                </a:xfrm>
                <a:custGeom>
                  <a:avLst/>
                  <a:gdLst>
                    <a:gd name="T0" fmla="*/ 0 w 59"/>
                    <a:gd name="T1" fmla="*/ 0 h 145"/>
                    <a:gd name="T2" fmla="*/ 0 w 59"/>
                    <a:gd name="T3" fmla="*/ 0 h 145"/>
                    <a:gd name="T4" fmla="*/ 0 w 59"/>
                    <a:gd name="T5" fmla="*/ 0 h 145"/>
                    <a:gd name="T6" fmla="*/ 0 w 59"/>
                    <a:gd name="T7" fmla="*/ 0 h 145"/>
                    <a:gd name="T8" fmla="*/ 0 w 59"/>
                    <a:gd name="T9" fmla="*/ 0 h 145"/>
                    <a:gd name="T10" fmla="*/ 0 w 59"/>
                    <a:gd name="T11" fmla="*/ 0 h 145"/>
                    <a:gd name="T12" fmla="*/ 0 60000 65536"/>
                    <a:gd name="T13" fmla="*/ 0 60000 65536"/>
                    <a:gd name="T14" fmla="*/ 0 60000 65536"/>
                    <a:gd name="T15" fmla="*/ 0 60000 65536"/>
                    <a:gd name="T16" fmla="*/ 0 60000 65536"/>
                    <a:gd name="T17" fmla="*/ 0 60000 65536"/>
                    <a:gd name="T18" fmla="*/ 0 w 59"/>
                    <a:gd name="T19" fmla="*/ 0 h 145"/>
                    <a:gd name="T20" fmla="*/ 59 w 59"/>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59" h="145">
                      <a:moveTo>
                        <a:pt x="9" y="145"/>
                      </a:moveTo>
                      <a:lnTo>
                        <a:pt x="0" y="37"/>
                      </a:lnTo>
                      <a:lnTo>
                        <a:pt x="32" y="0"/>
                      </a:lnTo>
                      <a:lnTo>
                        <a:pt x="59" y="15"/>
                      </a:lnTo>
                      <a:lnTo>
                        <a:pt x="55" y="44"/>
                      </a:lnTo>
                      <a:lnTo>
                        <a:pt x="9" y="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00" name="Freeform 14"/>
                <p:cNvSpPr>
                  <a:spLocks/>
                </p:cNvSpPr>
                <p:nvPr/>
              </p:nvSpPr>
              <p:spPr bwMode="auto">
                <a:xfrm>
                  <a:off x="1951" y="2965"/>
                  <a:ext cx="47" cy="30"/>
                </a:xfrm>
                <a:custGeom>
                  <a:avLst/>
                  <a:gdLst>
                    <a:gd name="T0" fmla="*/ 0 w 141"/>
                    <a:gd name="T1" fmla="*/ 0 h 91"/>
                    <a:gd name="T2" fmla="*/ 0 w 141"/>
                    <a:gd name="T3" fmla="*/ 0 h 91"/>
                    <a:gd name="T4" fmla="*/ 0 w 141"/>
                    <a:gd name="T5" fmla="*/ 0 h 91"/>
                    <a:gd name="T6" fmla="*/ 0 w 141"/>
                    <a:gd name="T7" fmla="*/ 0 h 91"/>
                    <a:gd name="T8" fmla="*/ 0 w 141"/>
                    <a:gd name="T9" fmla="*/ 0 h 91"/>
                    <a:gd name="T10" fmla="*/ 0 w 141"/>
                    <a:gd name="T11" fmla="*/ 0 h 91"/>
                    <a:gd name="T12" fmla="*/ 0 60000 65536"/>
                    <a:gd name="T13" fmla="*/ 0 60000 65536"/>
                    <a:gd name="T14" fmla="*/ 0 60000 65536"/>
                    <a:gd name="T15" fmla="*/ 0 60000 65536"/>
                    <a:gd name="T16" fmla="*/ 0 60000 65536"/>
                    <a:gd name="T17" fmla="*/ 0 60000 65536"/>
                    <a:gd name="T18" fmla="*/ 0 w 141"/>
                    <a:gd name="T19" fmla="*/ 0 h 91"/>
                    <a:gd name="T20" fmla="*/ 141 w 141"/>
                    <a:gd name="T21" fmla="*/ 91 h 91"/>
                  </a:gdLst>
                  <a:ahLst/>
                  <a:cxnLst>
                    <a:cxn ang="T12">
                      <a:pos x="T0" y="T1"/>
                    </a:cxn>
                    <a:cxn ang="T13">
                      <a:pos x="T2" y="T3"/>
                    </a:cxn>
                    <a:cxn ang="T14">
                      <a:pos x="T4" y="T5"/>
                    </a:cxn>
                    <a:cxn ang="T15">
                      <a:pos x="T6" y="T7"/>
                    </a:cxn>
                    <a:cxn ang="T16">
                      <a:pos x="T8" y="T9"/>
                    </a:cxn>
                    <a:cxn ang="T17">
                      <a:pos x="T10" y="T11"/>
                    </a:cxn>
                  </a:cxnLst>
                  <a:rect l="T18" t="T19" r="T20" b="T21"/>
                  <a:pathLst>
                    <a:path w="141" h="91">
                      <a:moveTo>
                        <a:pt x="0" y="91"/>
                      </a:moveTo>
                      <a:lnTo>
                        <a:pt x="105" y="0"/>
                      </a:lnTo>
                      <a:lnTo>
                        <a:pt x="141" y="18"/>
                      </a:lnTo>
                      <a:lnTo>
                        <a:pt x="138" y="48"/>
                      </a:lnTo>
                      <a:lnTo>
                        <a:pt x="119" y="62"/>
                      </a:lnTo>
                      <a:lnTo>
                        <a:pt x="0" y="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7" name="Group 22"/>
              <p:cNvGrpSpPr>
                <a:grpSpLocks/>
              </p:cNvGrpSpPr>
              <p:nvPr/>
            </p:nvGrpSpPr>
            <p:grpSpPr bwMode="auto">
              <a:xfrm>
                <a:off x="2743200" y="4759325"/>
                <a:ext cx="622300" cy="1779588"/>
                <a:chOff x="1728" y="2998"/>
                <a:chExt cx="392" cy="1121"/>
              </a:xfrm>
            </p:grpSpPr>
            <p:sp>
              <p:nvSpPr>
                <p:cNvPr id="90" name="Freeform 16"/>
                <p:cNvSpPr>
                  <a:spLocks/>
                </p:cNvSpPr>
                <p:nvPr/>
              </p:nvSpPr>
              <p:spPr bwMode="auto">
                <a:xfrm>
                  <a:off x="1799" y="3183"/>
                  <a:ext cx="196" cy="195"/>
                </a:xfrm>
                <a:custGeom>
                  <a:avLst/>
                  <a:gdLst>
                    <a:gd name="T0" fmla="*/ 0 w 590"/>
                    <a:gd name="T1" fmla="*/ 0 h 585"/>
                    <a:gd name="T2" fmla="*/ 0 w 590"/>
                    <a:gd name="T3" fmla="*/ 0 h 585"/>
                    <a:gd name="T4" fmla="*/ 0 w 590"/>
                    <a:gd name="T5" fmla="*/ 0 h 585"/>
                    <a:gd name="T6" fmla="*/ 0 w 590"/>
                    <a:gd name="T7" fmla="*/ 0 h 585"/>
                    <a:gd name="T8" fmla="*/ 0 w 590"/>
                    <a:gd name="T9" fmla="*/ 0 h 585"/>
                    <a:gd name="T10" fmla="*/ 0 w 590"/>
                    <a:gd name="T11" fmla="*/ 0 h 585"/>
                    <a:gd name="T12" fmla="*/ 0 w 590"/>
                    <a:gd name="T13" fmla="*/ 0 h 585"/>
                    <a:gd name="T14" fmla="*/ 0 w 590"/>
                    <a:gd name="T15" fmla="*/ 0 h 585"/>
                    <a:gd name="T16" fmla="*/ 0 w 590"/>
                    <a:gd name="T17" fmla="*/ 0 h 585"/>
                    <a:gd name="T18" fmla="*/ 0 w 590"/>
                    <a:gd name="T19" fmla="*/ 0 h 585"/>
                    <a:gd name="T20" fmla="*/ 0 w 590"/>
                    <a:gd name="T21" fmla="*/ 0 h 585"/>
                    <a:gd name="T22" fmla="*/ 0 w 590"/>
                    <a:gd name="T23" fmla="*/ 0 h 585"/>
                    <a:gd name="T24" fmla="*/ 0 w 590"/>
                    <a:gd name="T25" fmla="*/ 0 h 585"/>
                    <a:gd name="T26" fmla="*/ 0 w 590"/>
                    <a:gd name="T27" fmla="*/ 0 h 585"/>
                    <a:gd name="T28" fmla="*/ 0 w 590"/>
                    <a:gd name="T29" fmla="*/ 0 h 585"/>
                    <a:gd name="T30" fmla="*/ 0 w 590"/>
                    <a:gd name="T31" fmla="*/ 0 h 585"/>
                    <a:gd name="T32" fmla="*/ 0 w 590"/>
                    <a:gd name="T33" fmla="*/ 0 h 585"/>
                    <a:gd name="T34" fmla="*/ 0 w 590"/>
                    <a:gd name="T35" fmla="*/ 0 h 585"/>
                    <a:gd name="T36" fmla="*/ 0 w 590"/>
                    <a:gd name="T37" fmla="*/ 0 h 585"/>
                    <a:gd name="T38" fmla="*/ 0 w 590"/>
                    <a:gd name="T39" fmla="*/ 0 h 585"/>
                    <a:gd name="T40" fmla="*/ 0 w 590"/>
                    <a:gd name="T41" fmla="*/ 0 h 585"/>
                    <a:gd name="T42" fmla="*/ 0 w 590"/>
                    <a:gd name="T43" fmla="*/ 0 h 58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90"/>
                    <a:gd name="T67" fmla="*/ 0 h 585"/>
                    <a:gd name="T68" fmla="*/ 590 w 590"/>
                    <a:gd name="T69" fmla="*/ 585 h 58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90" h="585">
                      <a:moveTo>
                        <a:pt x="385" y="169"/>
                      </a:moveTo>
                      <a:lnTo>
                        <a:pt x="313" y="60"/>
                      </a:lnTo>
                      <a:lnTo>
                        <a:pt x="240" y="0"/>
                      </a:lnTo>
                      <a:lnTo>
                        <a:pt x="153" y="0"/>
                      </a:lnTo>
                      <a:lnTo>
                        <a:pt x="58" y="38"/>
                      </a:lnTo>
                      <a:lnTo>
                        <a:pt x="15" y="103"/>
                      </a:lnTo>
                      <a:lnTo>
                        <a:pt x="0" y="191"/>
                      </a:lnTo>
                      <a:lnTo>
                        <a:pt x="15" y="308"/>
                      </a:lnTo>
                      <a:lnTo>
                        <a:pt x="72" y="439"/>
                      </a:lnTo>
                      <a:lnTo>
                        <a:pt x="175" y="528"/>
                      </a:lnTo>
                      <a:lnTo>
                        <a:pt x="254" y="571"/>
                      </a:lnTo>
                      <a:lnTo>
                        <a:pt x="335" y="585"/>
                      </a:lnTo>
                      <a:lnTo>
                        <a:pt x="400" y="564"/>
                      </a:lnTo>
                      <a:lnTo>
                        <a:pt x="436" y="528"/>
                      </a:lnTo>
                      <a:lnTo>
                        <a:pt x="459" y="439"/>
                      </a:lnTo>
                      <a:lnTo>
                        <a:pt x="452" y="337"/>
                      </a:lnTo>
                      <a:lnTo>
                        <a:pt x="429" y="250"/>
                      </a:lnTo>
                      <a:lnTo>
                        <a:pt x="574" y="169"/>
                      </a:lnTo>
                      <a:lnTo>
                        <a:pt x="590" y="133"/>
                      </a:lnTo>
                      <a:lnTo>
                        <a:pt x="574" y="117"/>
                      </a:lnTo>
                      <a:lnTo>
                        <a:pt x="414" y="213"/>
                      </a:lnTo>
                      <a:lnTo>
                        <a:pt x="385" y="16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17"/>
                <p:cNvSpPr>
                  <a:spLocks/>
                </p:cNvSpPr>
                <p:nvPr/>
              </p:nvSpPr>
              <p:spPr bwMode="auto">
                <a:xfrm>
                  <a:off x="1940" y="2998"/>
                  <a:ext cx="175" cy="43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 name="Freeform 18"/>
                <p:cNvSpPr>
                  <a:spLocks/>
                </p:cNvSpPr>
                <p:nvPr/>
              </p:nvSpPr>
              <p:spPr bwMode="auto">
                <a:xfrm>
                  <a:off x="1728" y="3400"/>
                  <a:ext cx="158" cy="263"/>
                </a:xfrm>
                <a:custGeom>
                  <a:avLst/>
                  <a:gdLst>
                    <a:gd name="T0" fmla="*/ 0 w 475"/>
                    <a:gd name="T1" fmla="*/ 0 h 788"/>
                    <a:gd name="T2" fmla="*/ 0 w 475"/>
                    <a:gd name="T3" fmla="*/ 0 h 788"/>
                    <a:gd name="T4" fmla="*/ 0 w 475"/>
                    <a:gd name="T5" fmla="*/ 0 h 788"/>
                    <a:gd name="T6" fmla="*/ 0 w 475"/>
                    <a:gd name="T7" fmla="*/ 0 h 788"/>
                    <a:gd name="T8" fmla="*/ 0 w 475"/>
                    <a:gd name="T9" fmla="*/ 0 h 788"/>
                    <a:gd name="T10" fmla="*/ 0 w 475"/>
                    <a:gd name="T11" fmla="*/ 0 h 788"/>
                    <a:gd name="T12" fmla="*/ 0 w 475"/>
                    <a:gd name="T13" fmla="*/ 0 h 788"/>
                    <a:gd name="T14" fmla="*/ 0 w 475"/>
                    <a:gd name="T15" fmla="*/ 0 h 788"/>
                    <a:gd name="T16" fmla="*/ 0 w 475"/>
                    <a:gd name="T17" fmla="*/ 0 h 788"/>
                    <a:gd name="T18" fmla="*/ 0 w 475"/>
                    <a:gd name="T19" fmla="*/ 0 h 788"/>
                    <a:gd name="T20" fmla="*/ 0 w 475"/>
                    <a:gd name="T21" fmla="*/ 0 h 788"/>
                    <a:gd name="T22" fmla="*/ 0 w 475"/>
                    <a:gd name="T23" fmla="*/ 0 h 788"/>
                    <a:gd name="T24" fmla="*/ 0 w 475"/>
                    <a:gd name="T25" fmla="*/ 0 h 788"/>
                    <a:gd name="T26" fmla="*/ 0 w 475"/>
                    <a:gd name="T27" fmla="*/ 0 h 788"/>
                    <a:gd name="T28" fmla="*/ 0 w 475"/>
                    <a:gd name="T29" fmla="*/ 0 h 788"/>
                    <a:gd name="T30" fmla="*/ 0 w 475"/>
                    <a:gd name="T31" fmla="*/ 0 h 788"/>
                    <a:gd name="T32" fmla="*/ 0 w 475"/>
                    <a:gd name="T33" fmla="*/ 0 h 788"/>
                    <a:gd name="T34" fmla="*/ 0 w 475"/>
                    <a:gd name="T35" fmla="*/ 0 h 788"/>
                    <a:gd name="T36" fmla="*/ 0 w 475"/>
                    <a:gd name="T37" fmla="*/ 0 h 788"/>
                    <a:gd name="T38" fmla="*/ 0 w 475"/>
                    <a:gd name="T39" fmla="*/ 0 h 788"/>
                    <a:gd name="T40" fmla="*/ 0 w 475"/>
                    <a:gd name="T41" fmla="*/ 0 h 788"/>
                    <a:gd name="T42" fmla="*/ 0 w 475"/>
                    <a:gd name="T43" fmla="*/ 0 h 788"/>
                    <a:gd name="T44" fmla="*/ 0 w 475"/>
                    <a:gd name="T45" fmla="*/ 0 h 788"/>
                    <a:gd name="T46" fmla="*/ 0 w 475"/>
                    <a:gd name="T47" fmla="*/ 0 h 788"/>
                    <a:gd name="T48" fmla="*/ 0 w 475"/>
                    <a:gd name="T49" fmla="*/ 0 h 788"/>
                    <a:gd name="T50" fmla="*/ 0 w 475"/>
                    <a:gd name="T51" fmla="*/ 0 h 788"/>
                    <a:gd name="T52" fmla="*/ 0 w 475"/>
                    <a:gd name="T53" fmla="*/ 0 h 788"/>
                    <a:gd name="T54" fmla="*/ 0 w 475"/>
                    <a:gd name="T55" fmla="*/ 0 h 788"/>
                    <a:gd name="T56" fmla="*/ 0 w 475"/>
                    <a:gd name="T57" fmla="*/ 0 h 788"/>
                    <a:gd name="T58" fmla="*/ 0 w 475"/>
                    <a:gd name="T59" fmla="*/ 0 h 788"/>
                    <a:gd name="T60" fmla="*/ 0 w 475"/>
                    <a:gd name="T61" fmla="*/ 0 h 788"/>
                    <a:gd name="T62" fmla="*/ 0 w 475"/>
                    <a:gd name="T63" fmla="*/ 0 h 788"/>
                    <a:gd name="T64" fmla="*/ 0 w 475"/>
                    <a:gd name="T65" fmla="*/ 0 h 788"/>
                    <a:gd name="T66" fmla="*/ 0 w 475"/>
                    <a:gd name="T67" fmla="*/ 0 h 788"/>
                    <a:gd name="T68" fmla="*/ 0 w 475"/>
                    <a:gd name="T69" fmla="*/ 0 h 788"/>
                    <a:gd name="T70" fmla="*/ 0 w 475"/>
                    <a:gd name="T71" fmla="*/ 0 h 7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5"/>
                    <a:gd name="T109" fmla="*/ 0 h 788"/>
                    <a:gd name="T110" fmla="*/ 475 w 475"/>
                    <a:gd name="T111" fmla="*/ 788 h 78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5" h="788">
                      <a:moveTo>
                        <a:pt x="475" y="21"/>
                      </a:moveTo>
                      <a:lnTo>
                        <a:pt x="423" y="0"/>
                      </a:lnTo>
                      <a:lnTo>
                        <a:pt x="313" y="7"/>
                      </a:lnTo>
                      <a:lnTo>
                        <a:pt x="218" y="81"/>
                      </a:lnTo>
                      <a:lnTo>
                        <a:pt x="79" y="234"/>
                      </a:lnTo>
                      <a:lnTo>
                        <a:pt x="7" y="358"/>
                      </a:lnTo>
                      <a:lnTo>
                        <a:pt x="0" y="401"/>
                      </a:lnTo>
                      <a:lnTo>
                        <a:pt x="36" y="482"/>
                      </a:lnTo>
                      <a:lnTo>
                        <a:pt x="115" y="518"/>
                      </a:lnTo>
                      <a:lnTo>
                        <a:pt x="218" y="562"/>
                      </a:lnTo>
                      <a:lnTo>
                        <a:pt x="299" y="583"/>
                      </a:lnTo>
                      <a:lnTo>
                        <a:pt x="335" y="621"/>
                      </a:lnTo>
                      <a:lnTo>
                        <a:pt x="313" y="671"/>
                      </a:lnTo>
                      <a:lnTo>
                        <a:pt x="255" y="731"/>
                      </a:lnTo>
                      <a:lnTo>
                        <a:pt x="182" y="738"/>
                      </a:lnTo>
                      <a:lnTo>
                        <a:pt x="131" y="715"/>
                      </a:lnTo>
                      <a:lnTo>
                        <a:pt x="101" y="738"/>
                      </a:lnTo>
                      <a:lnTo>
                        <a:pt x="108" y="767"/>
                      </a:lnTo>
                      <a:lnTo>
                        <a:pt x="167" y="788"/>
                      </a:lnTo>
                      <a:lnTo>
                        <a:pt x="255" y="788"/>
                      </a:lnTo>
                      <a:lnTo>
                        <a:pt x="335" y="767"/>
                      </a:lnTo>
                      <a:lnTo>
                        <a:pt x="379" y="738"/>
                      </a:lnTo>
                      <a:lnTo>
                        <a:pt x="408" y="686"/>
                      </a:lnTo>
                      <a:lnTo>
                        <a:pt x="423" y="628"/>
                      </a:lnTo>
                      <a:lnTo>
                        <a:pt x="387" y="576"/>
                      </a:lnTo>
                      <a:lnTo>
                        <a:pt x="299" y="540"/>
                      </a:lnTo>
                      <a:lnTo>
                        <a:pt x="196" y="511"/>
                      </a:lnTo>
                      <a:lnTo>
                        <a:pt x="108" y="460"/>
                      </a:lnTo>
                      <a:lnTo>
                        <a:pt x="87" y="416"/>
                      </a:lnTo>
                      <a:lnTo>
                        <a:pt x="101" y="336"/>
                      </a:lnTo>
                      <a:lnTo>
                        <a:pt x="167" y="234"/>
                      </a:lnTo>
                      <a:lnTo>
                        <a:pt x="248" y="175"/>
                      </a:lnTo>
                      <a:lnTo>
                        <a:pt x="372" y="131"/>
                      </a:lnTo>
                      <a:lnTo>
                        <a:pt x="475" y="110"/>
                      </a:lnTo>
                      <a:lnTo>
                        <a:pt x="475" y="50"/>
                      </a:lnTo>
                      <a:lnTo>
                        <a:pt x="475"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19"/>
                <p:cNvSpPr>
                  <a:spLocks/>
                </p:cNvSpPr>
                <p:nvPr/>
              </p:nvSpPr>
              <p:spPr bwMode="auto">
                <a:xfrm>
                  <a:off x="1857" y="3388"/>
                  <a:ext cx="148" cy="324"/>
                </a:xfrm>
                <a:custGeom>
                  <a:avLst/>
                  <a:gdLst>
                    <a:gd name="T0" fmla="*/ 0 w 444"/>
                    <a:gd name="T1" fmla="*/ 0 h 970"/>
                    <a:gd name="T2" fmla="*/ 0 w 444"/>
                    <a:gd name="T3" fmla="*/ 0 h 970"/>
                    <a:gd name="T4" fmla="*/ 0 w 444"/>
                    <a:gd name="T5" fmla="*/ 0 h 970"/>
                    <a:gd name="T6" fmla="*/ 0 w 444"/>
                    <a:gd name="T7" fmla="*/ 0 h 970"/>
                    <a:gd name="T8" fmla="*/ 0 w 444"/>
                    <a:gd name="T9" fmla="*/ 0 h 970"/>
                    <a:gd name="T10" fmla="*/ 0 w 444"/>
                    <a:gd name="T11" fmla="*/ 0 h 970"/>
                    <a:gd name="T12" fmla="*/ 0 w 444"/>
                    <a:gd name="T13" fmla="*/ 0 h 970"/>
                    <a:gd name="T14" fmla="*/ 0 w 444"/>
                    <a:gd name="T15" fmla="*/ 0 h 970"/>
                    <a:gd name="T16" fmla="*/ 0 w 444"/>
                    <a:gd name="T17" fmla="*/ 0 h 970"/>
                    <a:gd name="T18" fmla="*/ 0 w 444"/>
                    <a:gd name="T19" fmla="*/ 0 h 970"/>
                    <a:gd name="T20" fmla="*/ 0 w 444"/>
                    <a:gd name="T21" fmla="*/ 0 h 970"/>
                    <a:gd name="T22" fmla="*/ 0 w 444"/>
                    <a:gd name="T23" fmla="*/ 0 h 970"/>
                    <a:gd name="T24" fmla="*/ 0 w 444"/>
                    <a:gd name="T25" fmla="*/ 0 h 970"/>
                    <a:gd name="T26" fmla="*/ 0 w 444"/>
                    <a:gd name="T27" fmla="*/ 0 h 970"/>
                    <a:gd name="T28" fmla="*/ 0 w 444"/>
                    <a:gd name="T29" fmla="*/ 0 h 970"/>
                    <a:gd name="T30" fmla="*/ 0 w 444"/>
                    <a:gd name="T31" fmla="*/ 0 h 970"/>
                    <a:gd name="T32" fmla="*/ 0 w 444"/>
                    <a:gd name="T33" fmla="*/ 0 h 970"/>
                    <a:gd name="T34" fmla="*/ 0 w 444"/>
                    <a:gd name="T35" fmla="*/ 0 h 970"/>
                    <a:gd name="T36" fmla="*/ 0 w 444"/>
                    <a:gd name="T37" fmla="*/ 0 h 970"/>
                    <a:gd name="T38" fmla="*/ 0 w 444"/>
                    <a:gd name="T39" fmla="*/ 0 h 970"/>
                    <a:gd name="T40" fmla="*/ 0 w 444"/>
                    <a:gd name="T41" fmla="*/ 0 h 9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4"/>
                    <a:gd name="T64" fmla="*/ 0 h 970"/>
                    <a:gd name="T65" fmla="*/ 444 w 444"/>
                    <a:gd name="T66" fmla="*/ 970 h 97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4" h="970">
                      <a:moveTo>
                        <a:pt x="386" y="306"/>
                      </a:moveTo>
                      <a:lnTo>
                        <a:pt x="342" y="124"/>
                      </a:lnTo>
                      <a:lnTo>
                        <a:pt x="291" y="36"/>
                      </a:lnTo>
                      <a:lnTo>
                        <a:pt x="182" y="0"/>
                      </a:lnTo>
                      <a:lnTo>
                        <a:pt x="72" y="14"/>
                      </a:lnTo>
                      <a:lnTo>
                        <a:pt x="21" y="109"/>
                      </a:lnTo>
                      <a:lnTo>
                        <a:pt x="29" y="226"/>
                      </a:lnTo>
                      <a:lnTo>
                        <a:pt x="57" y="416"/>
                      </a:lnTo>
                      <a:lnTo>
                        <a:pt x="57" y="583"/>
                      </a:lnTo>
                      <a:lnTo>
                        <a:pt x="21" y="729"/>
                      </a:lnTo>
                      <a:lnTo>
                        <a:pt x="0" y="810"/>
                      </a:lnTo>
                      <a:lnTo>
                        <a:pt x="14" y="882"/>
                      </a:lnTo>
                      <a:lnTo>
                        <a:pt x="65" y="920"/>
                      </a:lnTo>
                      <a:lnTo>
                        <a:pt x="131" y="956"/>
                      </a:lnTo>
                      <a:lnTo>
                        <a:pt x="196" y="970"/>
                      </a:lnTo>
                      <a:lnTo>
                        <a:pt x="277" y="970"/>
                      </a:lnTo>
                      <a:lnTo>
                        <a:pt x="372" y="897"/>
                      </a:lnTo>
                      <a:lnTo>
                        <a:pt x="444" y="743"/>
                      </a:lnTo>
                      <a:lnTo>
                        <a:pt x="437" y="605"/>
                      </a:lnTo>
                      <a:lnTo>
                        <a:pt x="394" y="444"/>
                      </a:lnTo>
                      <a:lnTo>
                        <a:pt x="386" y="3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0"/>
                <p:cNvSpPr>
                  <a:spLocks/>
                </p:cNvSpPr>
                <p:nvPr/>
              </p:nvSpPr>
              <p:spPr bwMode="auto">
                <a:xfrm>
                  <a:off x="1813" y="3651"/>
                  <a:ext cx="112" cy="468"/>
                </a:xfrm>
                <a:custGeom>
                  <a:avLst/>
                  <a:gdLst>
                    <a:gd name="T0" fmla="*/ 0 w 338"/>
                    <a:gd name="T1" fmla="*/ 0 h 1403"/>
                    <a:gd name="T2" fmla="*/ 0 w 338"/>
                    <a:gd name="T3" fmla="*/ 0 h 1403"/>
                    <a:gd name="T4" fmla="*/ 0 w 338"/>
                    <a:gd name="T5" fmla="*/ 0 h 1403"/>
                    <a:gd name="T6" fmla="*/ 0 w 338"/>
                    <a:gd name="T7" fmla="*/ 0 h 1403"/>
                    <a:gd name="T8" fmla="*/ 0 w 338"/>
                    <a:gd name="T9" fmla="*/ 0 h 1403"/>
                    <a:gd name="T10" fmla="*/ 0 w 338"/>
                    <a:gd name="T11" fmla="*/ 0 h 1403"/>
                    <a:gd name="T12" fmla="*/ 0 w 338"/>
                    <a:gd name="T13" fmla="*/ 0 h 1403"/>
                    <a:gd name="T14" fmla="*/ 0 w 338"/>
                    <a:gd name="T15" fmla="*/ 0 h 1403"/>
                    <a:gd name="T16" fmla="*/ 0 w 338"/>
                    <a:gd name="T17" fmla="*/ 0 h 1403"/>
                    <a:gd name="T18" fmla="*/ 0 w 338"/>
                    <a:gd name="T19" fmla="*/ 0 h 1403"/>
                    <a:gd name="T20" fmla="*/ 0 w 338"/>
                    <a:gd name="T21" fmla="*/ 0 h 1403"/>
                    <a:gd name="T22" fmla="*/ 0 w 338"/>
                    <a:gd name="T23" fmla="*/ 0 h 1403"/>
                    <a:gd name="T24" fmla="*/ 0 w 338"/>
                    <a:gd name="T25" fmla="*/ 0 h 1403"/>
                    <a:gd name="T26" fmla="*/ 0 w 338"/>
                    <a:gd name="T27" fmla="*/ 0 h 1403"/>
                    <a:gd name="T28" fmla="*/ 0 w 338"/>
                    <a:gd name="T29" fmla="*/ 0 h 1403"/>
                    <a:gd name="T30" fmla="*/ 0 w 338"/>
                    <a:gd name="T31" fmla="*/ 0 h 1403"/>
                    <a:gd name="T32" fmla="*/ 0 w 338"/>
                    <a:gd name="T33" fmla="*/ 0 h 1403"/>
                    <a:gd name="T34" fmla="*/ 0 w 338"/>
                    <a:gd name="T35" fmla="*/ 0 h 1403"/>
                    <a:gd name="T36" fmla="*/ 0 w 338"/>
                    <a:gd name="T37" fmla="*/ 0 h 1403"/>
                    <a:gd name="T38" fmla="*/ 0 w 338"/>
                    <a:gd name="T39" fmla="*/ 0 h 1403"/>
                    <a:gd name="T40" fmla="*/ 0 w 338"/>
                    <a:gd name="T41" fmla="*/ 0 h 1403"/>
                    <a:gd name="T42" fmla="*/ 0 w 338"/>
                    <a:gd name="T43" fmla="*/ 0 h 1403"/>
                    <a:gd name="T44" fmla="*/ 0 w 338"/>
                    <a:gd name="T45" fmla="*/ 0 h 1403"/>
                    <a:gd name="T46" fmla="*/ 0 w 338"/>
                    <a:gd name="T47" fmla="*/ 0 h 1403"/>
                    <a:gd name="T48" fmla="*/ 0 w 338"/>
                    <a:gd name="T49" fmla="*/ 0 h 1403"/>
                    <a:gd name="T50" fmla="*/ 0 w 338"/>
                    <a:gd name="T51" fmla="*/ 0 h 1403"/>
                    <a:gd name="T52" fmla="*/ 0 w 338"/>
                    <a:gd name="T53" fmla="*/ 0 h 1403"/>
                    <a:gd name="T54" fmla="*/ 0 w 338"/>
                    <a:gd name="T55" fmla="*/ 0 h 1403"/>
                    <a:gd name="T56" fmla="*/ 0 w 338"/>
                    <a:gd name="T57" fmla="*/ 0 h 14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8"/>
                    <a:gd name="T88" fmla="*/ 0 h 1403"/>
                    <a:gd name="T89" fmla="*/ 338 w 338"/>
                    <a:gd name="T90" fmla="*/ 1403 h 14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8" h="1403">
                      <a:moveTo>
                        <a:pt x="322" y="22"/>
                      </a:moveTo>
                      <a:lnTo>
                        <a:pt x="235" y="0"/>
                      </a:lnTo>
                      <a:lnTo>
                        <a:pt x="183" y="22"/>
                      </a:lnTo>
                      <a:lnTo>
                        <a:pt x="162" y="94"/>
                      </a:lnTo>
                      <a:lnTo>
                        <a:pt x="183" y="496"/>
                      </a:lnTo>
                      <a:lnTo>
                        <a:pt x="183" y="591"/>
                      </a:lnTo>
                      <a:lnTo>
                        <a:pt x="154" y="767"/>
                      </a:lnTo>
                      <a:lnTo>
                        <a:pt x="147" y="971"/>
                      </a:lnTo>
                      <a:lnTo>
                        <a:pt x="162" y="1073"/>
                      </a:lnTo>
                      <a:lnTo>
                        <a:pt x="147" y="1131"/>
                      </a:lnTo>
                      <a:lnTo>
                        <a:pt x="45" y="1219"/>
                      </a:lnTo>
                      <a:lnTo>
                        <a:pt x="0" y="1329"/>
                      </a:lnTo>
                      <a:lnTo>
                        <a:pt x="9" y="1365"/>
                      </a:lnTo>
                      <a:lnTo>
                        <a:pt x="88" y="1403"/>
                      </a:lnTo>
                      <a:lnTo>
                        <a:pt x="110" y="1387"/>
                      </a:lnTo>
                      <a:lnTo>
                        <a:pt x="118" y="1322"/>
                      </a:lnTo>
                      <a:lnTo>
                        <a:pt x="140" y="1226"/>
                      </a:lnTo>
                      <a:lnTo>
                        <a:pt x="176" y="1183"/>
                      </a:lnTo>
                      <a:lnTo>
                        <a:pt x="219" y="1154"/>
                      </a:lnTo>
                      <a:lnTo>
                        <a:pt x="257" y="1117"/>
                      </a:lnTo>
                      <a:lnTo>
                        <a:pt x="264" y="1088"/>
                      </a:lnTo>
                      <a:lnTo>
                        <a:pt x="242" y="1052"/>
                      </a:lnTo>
                      <a:lnTo>
                        <a:pt x="219" y="1030"/>
                      </a:lnTo>
                      <a:lnTo>
                        <a:pt x="205" y="942"/>
                      </a:lnTo>
                      <a:lnTo>
                        <a:pt x="219" y="758"/>
                      </a:lnTo>
                      <a:lnTo>
                        <a:pt x="271" y="548"/>
                      </a:lnTo>
                      <a:lnTo>
                        <a:pt x="322" y="379"/>
                      </a:lnTo>
                      <a:lnTo>
                        <a:pt x="338" y="175"/>
                      </a:lnTo>
                      <a:lnTo>
                        <a:pt x="322"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1"/>
                <p:cNvSpPr>
                  <a:spLocks/>
                </p:cNvSpPr>
                <p:nvPr/>
              </p:nvSpPr>
              <p:spPr bwMode="auto">
                <a:xfrm>
                  <a:off x="1935" y="3651"/>
                  <a:ext cx="185" cy="394"/>
                </a:xfrm>
                <a:custGeom>
                  <a:avLst/>
                  <a:gdLst>
                    <a:gd name="T0" fmla="*/ 0 w 555"/>
                    <a:gd name="T1" fmla="*/ 0 h 1183"/>
                    <a:gd name="T2" fmla="*/ 0 w 555"/>
                    <a:gd name="T3" fmla="*/ 0 h 1183"/>
                    <a:gd name="T4" fmla="*/ 0 w 555"/>
                    <a:gd name="T5" fmla="*/ 0 h 1183"/>
                    <a:gd name="T6" fmla="*/ 0 w 555"/>
                    <a:gd name="T7" fmla="*/ 0 h 1183"/>
                    <a:gd name="T8" fmla="*/ 0 w 555"/>
                    <a:gd name="T9" fmla="*/ 0 h 1183"/>
                    <a:gd name="T10" fmla="*/ 0 w 555"/>
                    <a:gd name="T11" fmla="*/ 0 h 1183"/>
                    <a:gd name="T12" fmla="*/ 0 w 555"/>
                    <a:gd name="T13" fmla="*/ 0 h 1183"/>
                    <a:gd name="T14" fmla="*/ 0 w 555"/>
                    <a:gd name="T15" fmla="*/ 0 h 1183"/>
                    <a:gd name="T16" fmla="*/ 0 w 555"/>
                    <a:gd name="T17" fmla="*/ 0 h 1183"/>
                    <a:gd name="T18" fmla="*/ 0 w 555"/>
                    <a:gd name="T19" fmla="*/ 0 h 1183"/>
                    <a:gd name="T20" fmla="*/ 0 w 555"/>
                    <a:gd name="T21" fmla="*/ 0 h 1183"/>
                    <a:gd name="T22" fmla="*/ 0 w 555"/>
                    <a:gd name="T23" fmla="*/ 0 h 1183"/>
                    <a:gd name="T24" fmla="*/ 0 w 555"/>
                    <a:gd name="T25" fmla="*/ 0 h 1183"/>
                    <a:gd name="T26" fmla="*/ 0 w 555"/>
                    <a:gd name="T27" fmla="*/ 0 h 1183"/>
                    <a:gd name="T28" fmla="*/ 0 w 555"/>
                    <a:gd name="T29" fmla="*/ 0 h 1183"/>
                    <a:gd name="T30" fmla="*/ 0 w 555"/>
                    <a:gd name="T31" fmla="*/ 0 h 1183"/>
                    <a:gd name="T32" fmla="*/ 0 w 555"/>
                    <a:gd name="T33" fmla="*/ 0 h 1183"/>
                    <a:gd name="T34" fmla="*/ 0 w 555"/>
                    <a:gd name="T35" fmla="*/ 0 h 1183"/>
                    <a:gd name="T36" fmla="*/ 0 w 555"/>
                    <a:gd name="T37" fmla="*/ 0 h 1183"/>
                    <a:gd name="T38" fmla="*/ 0 w 555"/>
                    <a:gd name="T39" fmla="*/ 0 h 1183"/>
                    <a:gd name="T40" fmla="*/ 0 w 555"/>
                    <a:gd name="T41" fmla="*/ 0 h 1183"/>
                    <a:gd name="T42" fmla="*/ 0 w 555"/>
                    <a:gd name="T43" fmla="*/ 0 h 1183"/>
                    <a:gd name="T44" fmla="*/ 0 w 555"/>
                    <a:gd name="T45" fmla="*/ 0 h 1183"/>
                    <a:gd name="T46" fmla="*/ 0 w 555"/>
                    <a:gd name="T47" fmla="*/ 0 h 1183"/>
                    <a:gd name="T48" fmla="*/ 0 w 555"/>
                    <a:gd name="T49" fmla="*/ 0 h 1183"/>
                    <a:gd name="T50" fmla="*/ 0 w 555"/>
                    <a:gd name="T51" fmla="*/ 0 h 1183"/>
                    <a:gd name="T52" fmla="*/ 0 w 555"/>
                    <a:gd name="T53" fmla="*/ 0 h 1183"/>
                    <a:gd name="T54" fmla="*/ 0 w 555"/>
                    <a:gd name="T55" fmla="*/ 0 h 1183"/>
                    <a:gd name="T56" fmla="*/ 0 w 555"/>
                    <a:gd name="T57" fmla="*/ 0 h 1183"/>
                    <a:gd name="T58" fmla="*/ 0 w 555"/>
                    <a:gd name="T59" fmla="*/ 0 h 1183"/>
                    <a:gd name="T60" fmla="*/ 0 w 555"/>
                    <a:gd name="T61" fmla="*/ 0 h 1183"/>
                    <a:gd name="T62" fmla="*/ 0 w 555"/>
                    <a:gd name="T63" fmla="*/ 0 h 11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55"/>
                    <a:gd name="T97" fmla="*/ 0 h 1183"/>
                    <a:gd name="T98" fmla="*/ 555 w 555"/>
                    <a:gd name="T99" fmla="*/ 1183 h 11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55" h="1183">
                      <a:moveTo>
                        <a:pt x="182" y="175"/>
                      </a:moveTo>
                      <a:lnTo>
                        <a:pt x="168" y="58"/>
                      </a:lnTo>
                      <a:lnTo>
                        <a:pt x="103" y="0"/>
                      </a:lnTo>
                      <a:lnTo>
                        <a:pt x="8" y="7"/>
                      </a:lnTo>
                      <a:lnTo>
                        <a:pt x="0" y="58"/>
                      </a:lnTo>
                      <a:lnTo>
                        <a:pt x="8" y="168"/>
                      </a:lnTo>
                      <a:lnTo>
                        <a:pt x="58" y="335"/>
                      </a:lnTo>
                      <a:lnTo>
                        <a:pt x="96" y="459"/>
                      </a:lnTo>
                      <a:lnTo>
                        <a:pt x="139" y="627"/>
                      </a:lnTo>
                      <a:lnTo>
                        <a:pt x="153" y="773"/>
                      </a:lnTo>
                      <a:lnTo>
                        <a:pt x="153" y="890"/>
                      </a:lnTo>
                      <a:lnTo>
                        <a:pt x="132" y="978"/>
                      </a:lnTo>
                      <a:lnTo>
                        <a:pt x="110" y="1007"/>
                      </a:lnTo>
                      <a:lnTo>
                        <a:pt x="110" y="1036"/>
                      </a:lnTo>
                      <a:lnTo>
                        <a:pt x="139" y="1080"/>
                      </a:lnTo>
                      <a:lnTo>
                        <a:pt x="189" y="1095"/>
                      </a:lnTo>
                      <a:lnTo>
                        <a:pt x="270" y="1095"/>
                      </a:lnTo>
                      <a:lnTo>
                        <a:pt x="416" y="1131"/>
                      </a:lnTo>
                      <a:lnTo>
                        <a:pt x="459" y="1183"/>
                      </a:lnTo>
                      <a:lnTo>
                        <a:pt x="526" y="1153"/>
                      </a:lnTo>
                      <a:lnTo>
                        <a:pt x="555" y="1080"/>
                      </a:lnTo>
                      <a:lnTo>
                        <a:pt x="526" y="1052"/>
                      </a:lnTo>
                      <a:lnTo>
                        <a:pt x="402" y="1036"/>
                      </a:lnTo>
                      <a:lnTo>
                        <a:pt x="263" y="1036"/>
                      </a:lnTo>
                      <a:lnTo>
                        <a:pt x="204" y="1029"/>
                      </a:lnTo>
                      <a:lnTo>
                        <a:pt x="189" y="985"/>
                      </a:lnTo>
                      <a:lnTo>
                        <a:pt x="204" y="904"/>
                      </a:lnTo>
                      <a:lnTo>
                        <a:pt x="213" y="766"/>
                      </a:lnTo>
                      <a:lnTo>
                        <a:pt x="197" y="613"/>
                      </a:lnTo>
                      <a:lnTo>
                        <a:pt x="175" y="409"/>
                      </a:lnTo>
                      <a:lnTo>
                        <a:pt x="182" y="233"/>
                      </a:lnTo>
                      <a:lnTo>
                        <a:pt x="182" y="17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pic>
            <p:nvPicPr>
              <p:cNvPr id="88" name="Picture 20" descr="C:\Users\Jeff\Documents\154512_10150923856771030_83636976029_9805650_440571230_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8600" y="4353348"/>
                <a:ext cx="2033165" cy="203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 name="Rectangle 66"/>
              <p:cNvSpPr>
                <a:spLocks noChangeArrowheads="1"/>
              </p:cNvSpPr>
              <p:nvPr/>
            </p:nvSpPr>
            <p:spPr bwMode="auto">
              <a:xfrm>
                <a:off x="4343400" y="5697736"/>
                <a:ext cx="647700" cy="338554"/>
              </a:xfrm>
              <a:prstGeom prst="rect">
                <a:avLst/>
              </a:prstGeom>
              <a:solidFill>
                <a:srgbClr val="93856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1600">
                    <a:latin typeface="Tempus Sans ITC" pitchFamily="82" charset="0"/>
                  </a:rPr>
                  <a:t>next</a:t>
                </a:r>
                <a:endParaRPr lang="en-CA" altLang="en-US" sz="1600">
                  <a:latin typeface="Tempus Sans ITC" pitchFamily="82" charset="0"/>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36525" y="2971800"/>
            <a:ext cx="5707063" cy="900113"/>
            <a:chOff x="-136525" y="2971800"/>
            <a:chExt cx="5707063" cy="900113"/>
          </a:xfrm>
        </p:grpSpPr>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64" name="Group 63"/>
          <p:cNvGrpSpPr>
            <a:grpSpLocks/>
          </p:cNvGrpSpPr>
          <p:nvPr/>
        </p:nvGrpSpPr>
        <p:grpSpPr bwMode="auto">
          <a:xfrm>
            <a:off x="762001" y="4024313"/>
            <a:ext cx="6934199" cy="2833687"/>
            <a:chOff x="457200" y="2743200"/>
            <a:chExt cx="8340725" cy="3962400"/>
          </a:xfrm>
        </p:grpSpPr>
        <p:sp>
          <p:nvSpPr>
            <p:cNvPr id="65" name="Rectangle 3"/>
            <p:cNvSpPr txBox="1">
              <a:spLocks noChangeArrowheads="1"/>
            </p:cNvSpPr>
            <p:nvPr/>
          </p:nvSpPr>
          <p:spPr>
            <a:xfrm>
              <a:off x="990600" y="2743200"/>
              <a:ext cx="7543800" cy="1524000"/>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algn="ctr" eaLnBrk="1" hangingPunct="1">
                <a:buFontTx/>
                <a:buNone/>
                <a:defRPr/>
              </a:pPr>
              <a:r>
                <a:rPr lang="en-CA" altLang="en-US" sz="2400" kern="0" dirty="0"/>
                <a:t>Leap into the middle of the algorithm. </a:t>
              </a:r>
              <a:endParaRPr lang="en-US" altLang="en-US" sz="2400" kern="0" dirty="0"/>
            </a:p>
            <a:p>
              <a:pPr algn="ctr" eaLnBrk="1" hangingPunct="1">
                <a:buFontTx/>
                <a:buNone/>
                <a:defRPr/>
              </a:pPr>
              <a:r>
                <a:rPr lang="en-CA" altLang="en-US" sz="2400" kern="0" dirty="0"/>
                <a:t>What would you like your data structure to look like when you are half done?</a:t>
              </a:r>
            </a:p>
            <a:p>
              <a:pPr algn="ctr" eaLnBrk="1" hangingPunct="1">
                <a:buFontTx/>
                <a:buNone/>
                <a:defRPr/>
              </a:pPr>
              <a:endParaRPr lang="en-CA" altLang="en-US" sz="2400" kern="0" dirty="0"/>
            </a:p>
          </p:txBody>
        </p:sp>
        <p:pic>
          <p:nvPicPr>
            <p:cNvPr id="6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69" name="Group 7"/>
            <p:cNvGrpSpPr>
              <a:grpSpLocks/>
            </p:cNvGrpSpPr>
            <p:nvPr/>
          </p:nvGrpSpPr>
          <p:grpSpPr bwMode="auto">
            <a:xfrm>
              <a:off x="4040188" y="4337050"/>
              <a:ext cx="812800" cy="1751013"/>
              <a:chOff x="2545" y="1969"/>
              <a:chExt cx="512" cy="1103"/>
            </a:xfrm>
          </p:grpSpPr>
          <p:grpSp>
            <p:nvGrpSpPr>
              <p:cNvPr id="70" name="Group 8"/>
              <p:cNvGrpSpPr>
                <a:grpSpLocks/>
              </p:cNvGrpSpPr>
              <p:nvPr/>
            </p:nvGrpSpPr>
            <p:grpSpPr bwMode="auto">
              <a:xfrm>
                <a:off x="2545" y="2054"/>
                <a:ext cx="512" cy="1018"/>
                <a:chOff x="2545" y="2054"/>
                <a:chExt cx="512" cy="1018"/>
              </a:xfrm>
            </p:grpSpPr>
            <p:sp>
              <p:nvSpPr>
                <p:cNvPr id="74"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1" name="Group 15"/>
              <p:cNvGrpSpPr>
                <a:grpSpLocks/>
              </p:cNvGrpSpPr>
              <p:nvPr/>
            </p:nvGrpSpPr>
            <p:grpSpPr bwMode="auto">
              <a:xfrm>
                <a:off x="2853" y="1969"/>
                <a:ext cx="93" cy="125"/>
                <a:chOff x="2853" y="1969"/>
                <a:chExt cx="93" cy="125"/>
              </a:xfrm>
            </p:grpSpPr>
            <p:sp>
              <p:nvSpPr>
                <p:cNvPr id="72"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3292262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ppt_x"/>
                                          </p:val>
                                        </p:tav>
                                        <p:tav tm="100000">
                                          <p:val>
                                            <p:strVal val="#ppt_x"/>
                                          </p:val>
                                        </p:tav>
                                      </p:tavLst>
                                    </p:anim>
                                    <p:anim calcmode="lin" valueType="num">
                                      <p:cBhvr additive="base">
                                        <p:cTn id="8"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136525" y="2971800"/>
            <a:ext cx="5707063" cy="900113"/>
            <a:chOff x="-136525" y="2971800"/>
            <a:chExt cx="5707063" cy="900113"/>
          </a:xfrm>
        </p:grpSpPr>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64" name="Group 63"/>
          <p:cNvGrpSpPr>
            <a:grpSpLocks/>
          </p:cNvGrpSpPr>
          <p:nvPr/>
        </p:nvGrpSpPr>
        <p:grpSpPr bwMode="auto">
          <a:xfrm>
            <a:off x="762001" y="5163011"/>
            <a:ext cx="6934199" cy="1694990"/>
            <a:chOff x="457200" y="4335463"/>
            <a:chExt cx="8340725" cy="2370137"/>
          </a:xfrm>
        </p:grpSpPr>
        <p:pic>
          <p:nvPicPr>
            <p:cNvPr id="6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91400" y="4564063"/>
              <a:ext cx="1406525" cy="126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4335463"/>
              <a:ext cx="1222375" cy="178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Freeform 6"/>
            <p:cNvSpPr>
              <a:spLocks/>
            </p:cNvSpPr>
            <p:nvPr/>
          </p:nvSpPr>
          <p:spPr bwMode="auto">
            <a:xfrm>
              <a:off x="1295400" y="5853113"/>
              <a:ext cx="6705600" cy="852487"/>
            </a:xfrm>
            <a:custGeom>
              <a:avLst/>
              <a:gdLst>
                <a:gd name="T0" fmla="*/ 0 w 4224"/>
                <a:gd name="T1" fmla="*/ 2147483647 h 537"/>
                <a:gd name="T2" fmla="*/ 2147483647 w 4224"/>
                <a:gd name="T3" fmla="*/ 2147483647 h 537"/>
                <a:gd name="T4" fmla="*/ 2147483647 w 4224"/>
                <a:gd name="T5" fmla="*/ 2147483647 h 537"/>
                <a:gd name="T6" fmla="*/ 2147483647 w 4224"/>
                <a:gd name="T7" fmla="*/ 2147483647 h 537"/>
                <a:gd name="T8" fmla="*/ 2147483647 w 4224"/>
                <a:gd name="T9" fmla="*/ 2147483647 h 537"/>
                <a:gd name="T10" fmla="*/ 2147483647 w 4224"/>
                <a:gd name="T11" fmla="*/ 2147483647 h 537"/>
                <a:gd name="T12" fmla="*/ 0 60000 65536"/>
                <a:gd name="T13" fmla="*/ 0 60000 65536"/>
                <a:gd name="T14" fmla="*/ 0 60000 65536"/>
                <a:gd name="T15" fmla="*/ 0 60000 65536"/>
                <a:gd name="T16" fmla="*/ 0 60000 65536"/>
                <a:gd name="T17" fmla="*/ 0 60000 65536"/>
                <a:gd name="T18" fmla="*/ 0 w 4224"/>
                <a:gd name="T19" fmla="*/ 0 h 537"/>
                <a:gd name="T20" fmla="*/ 4224 w 4224"/>
                <a:gd name="T21" fmla="*/ 537 h 537"/>
              </a:gdLst>
              <a:ahLst/>
              <a:cxnLst>
                <a:cxn ang="T12">
                  <a:pos x="T0" y="T1"/>
                </a:cxn>
                <a:cxn ang="T13">
                  <a:pos x="T2" y="T3"/>
                </a:cxn>
                <a:cxn ang="T14">
                  <a:pos x="T4" y="T5"/>
                </a:cxn>
                <a:cxn ang="T15">
                  <a:pos x="T6" y="T7"/>
                </a:cxn>
                <a:cxn ang="T16">
                  <a:pos x="T8" y="T9"/>
                </a:cxn>
                <a:cxn ang="T17">
                  <a:pos x="T10" y="T11"/>
                </a:cxn>
              </a:cxnLst>
              <a:rect l="T18" t="T19" r="T20" b="T21"/>
              <a:pathLst>
                <a:path w="4224" h="537">
                  <a:moveTo>
                    <a:pt x="0" y="148"/>
                  </a:moveTo>
                  <a:cubicBezTo>
                    <a:pt x="119" y="209"/>
                    <a:pt x="422" y="537"/>
                    <a:pt x="711" y="515"/>
                  </a:cubicBezTo>
                  <a:cubicBezTo>
                    <a:pt x="1000" y="493"/>
                    <a:pt x="1336" y="34"/>
                    <a:pt x="1732" y="17"/>
                  </a:cubicBezTo>
                  <a:cubicBezTo>
                    <a:pt x="2128" y="0"/>
                    <a:pt x="2764" y="345"/>
                    <a:pt x="3085" y="410"/>
                  </a:cubicBezTo>
                  <a:cubicBezTo>
                    <a:pt x="3406" y="475"/>
                    <a:pt x="3471" y="478"/>
                    <a:pt x="3661" y="410"/>
                  </a:cubicBezTo>
                  <a:cubicBezTo>
                    <a:pt x="3851" y="342"/>
                    <a:pt x="4107" y="89"/>
                    <a:pt x="4224" y="4"/>
                  </a:cubicBezTo>
                </a:path>
              </a:pathLst>
            </a:custGeom>
            <a:noFill/>
            <a:ln w="5715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CA"/>
            </a:p>
          </p:txBody>
        </p:sp>
        <p:grpSp>
          <p:nvGrpSpPr>
            <p:cNvPr id="69" name="Group 7"/>
            <p:cNvGrpSpPr>
              <a:grpSpLocks/>
            </p:cNvGrpSpPr>
            <p:nvPr/>
          </p:nvGrpSpPr>
          <p:grpSpPr bwMode="auto">
            <a:xfrm>
              <a:off x="4040188" y="4337050"/>
              <a:ext cx="812800" cy="1751013"/>
              <a:chOff x="2545" y="1969"/>
              <a:chExt cx="512" cy="1103"/>
            </a:xfrm>
          </p:grpSpPr>
          <p:grpSp>
            <p:nvGrpSpPr>
              <p:cNvPr id="70" name="Group 8"/>
              <p:cNvGrpSpPr>
                <a:grpSpLocks/>
              </p:cNvGrpSpPr>
              <p:nvPr/>
            </p:nvGrpSpPr>
            <p:grpSpPr bwMode="auto">
              <a:xfrm>
                <a:off x="2545" y="2054"/>
                <a:ext cx="512" cy="1018"/>
                <a:chOff x="2545" y="2054"/>
                <a:chExt cx="512" cy="1018"/>
              </a:xfrm>
            </p:grpSpPr>
            <p:sp>
              <p:nvSpPr>
                <p:cNvPr id="74" name="Freeform 9"/>
                <p:cNvSpPr>
                  <a:spLocks/>
                </p:cNvSpPr>
                <p:nvPr/>
              </p:nvSpPr>
              <p:spPr bwMode="auto">
                <a:xfrm>
                  <a:off x="2708" y="2111"/>
                  <a:ext cx="200" cy="222"/>
                </a:xfrm>
                <a:custGeom>
                  <a:avLst/>
                  <a:gdLst>
                    <a:gd name="T0" fmla="*/ 0 w 601"/>
                    <a:gd name="T1" fmla="*/ 0 h 667"/>
                    <a:gd name="T2" fmla="*/ 0 w 601"/>
                    <a:gd name="T3" fmla="*/ 0 h 667"/>
                    <a:gd name="T4" fmla="*/ 0 w 601"/>
                    <a:gd name="T5" fmla="*/ 0 h 667"/>
                    <a:gd name="T6" fmla="*/ 0 w 601"/>
                    <a:gd name="T7" fmla="*/ 0 h 667"/>
                    <a:gd name="T8" fmla="*/ 0 w 601"/>
                    <a:gd name="T9" fmla="*/ 0 h 667"/>
                    <a:gd name="T10" fmla="*/ 0 w 601"/>
                    <a:gd name="T11" fmla="*/ 0 h 667"/>
                    <a:gd name="T12" fmla="*/ 0 w 601"/>
                    <a:gd name="T13" fmla="*/ 0 h 667"/>
                    <a:gd name="T14" fmla="*/ 0 w 601"/>
                    <a:gd name="T15" fmla="*/ 0 h 667"/>
                    <a:gd name="T16" fmla="*/ 0 w 601"/>
                    <a:gd name="T17" fmla="*/ 0 h 667"/>
                    <a:gd name="T18" fmla="*/ 0 w 601"/>
                    <a:gd name="T19" fmla="*/ 0 h 667"/>
                    <a:gd name="T20" fmla="*/ 0 w 601"/>
                    <a:gd name="T21" fmla="*/ 0 h 667"/>
                    <a:gd name="T22" fmla="*/ 0 w 601"/>
                    <a:gd name="T23" fmla="*/ 0 h 667"/>
                    <a:gd name="T24" fmla="*/ 0 w 601"/>
                    <a:gd name="T25" fmla="*/ 0 h 667"/>
                    <a:gd name="T26" fmla="*/ 0 w 601"/>
                    <a:gd name="T27" fmla="*/ 0 h 667"/>
                    <a:gd name="T28" fmla="*/ 0 w 601"/>
                    <a:gd name="T29" fmla="*/ 0 h 667"/>
                    <a:gd name="T30" fmla="*/ 0 w 601"/>
                    <a:gd name="T31" fmla="*/ 0 h 667"/>
                    <a:gd name="T32" fmla="*/ 0 w 601"/>
                    <a:gd name="T33" fmla="*/ 0 h 667"/>
                    <a:gd name="T34" fmla="*/ 0 w 601"/>
                    <a:gd name="T35" fmla="*/ 0 h 667"/>
                    <a:gd name="T36" fmla="*/ 0 w 601"/>
                    <a:gd name="T37" fmla="*/ 0 h 667"/>
                    <a:gd name="T38" fmla="*/ 0 w 601"/>
                    <a:gd name="T39" fmla="*/ 0 h 667"/>
                    <a:gd name="T40" fmla="*/ 0 w 601"/>
                    <a:gd name="T41" fmla="*/ 0 h 667"/>
                    <a:gd name="T42" fmla="*/ 0 w 601"/>
                    <a:gd name="T43" fmla="*/ 0 h 66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1"/>
                    <a:gd name="T67" fmla="*/ 0 h 667"/>
                    <a:gd name="T68" fmla="*/ 601 w 601"/>
                    <a:gd name="T69" fmla="*/ 667 h 66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1" h="667">
                      <a:moveTo>
                        <a:pt x="313" y="154"/>
                      </a:moveTo>
                      <a:lnTo>
                        <a:pt x="260" y="85"/>
                      </a:lnTo>
                      <a:lnTo>
                        <a:pt x="187" y="34"/>
                      </a:lnTo>
                      <a:lnTo>
                        <a:pt x="121" y="0"/>
                      </a:lnTo>
                      <a:lnTo>
                        <a:pt x="68" y="9"/>
                      </a:lnTo>
                      <a:lnTo>
                        <a:pt x="30" y="47"/>
                      </a:lnTo>
                      <a:lnTo>
                        <a:pt x="0" y="163"/>
                      </a:lnTo>
                      <a:lnTo>
                        <a:pt x="12" y="296"/>
                      </a:lnTo>
                      <a:lnTo>
                        <a:pt x="43" y="423"/>
                      </a:lnTo>
                      <a:lnTo>
                        <a:pt x="78" y="522"/>
                      </a:lnTo>
                      <a:lnTo>
                        <a:pt x="143" y="625"/>
                      </a:lnTo>
                      <a:lnTo>
                        <a:pt x="200" y="667"/>
                      </a:lnTo>
                      <a:lnTo>
                        <a:pt x="278" y="667"/>
                      </a:lnTo>
                      <a:lnTo>
                        <a:pt x="356" y="638"/>
                      </a:lnTo>
                      <a:lnTo>
                        <a:pt x="396" y="564"/>
                      </a:lnTo>
                      <a:lnTo>
                        <a:pt x="417" y="471"/>
                      </a:lnTo>
                      <a:lnTo>
                        <a:pt x="409" y="355"/>
                      </a:lnTo>
                      <a:lnTo>
                        <a:pt x="592" y="368"/>
                      </a:lnTo>
                      <a:lnTo>
                        <a:pt x="601" y="317"/>
                      </a:lnTo>
                      <a:lnTo>
                        <a:pt x="392" y="296"/>
                      </a:lnTo>
                      <a:lnTo>
                        <a:pt x="339" y="176"/>
                      </a:lnTo>
                      <a:lnTo>
                        <a:pt x="313" y="15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 name="Freeform 10"/>
                <p:cNvSpPr>
                  <a:spLocks/>
                </p:cNvSpPr>
                <p:nvPr/>
              </p:nvSpPr>
              <p:spPr bwMode="auto">
                <a:xfrm>
                  <a:off x="2545" y="2054"/>
                  <a:ext cx="231" cy="356"/>
                </a:xfrm>
                <a:custGeom>
                  <a:avLst/>
                  <a:gdLst>
                    <a:gd name="T0" fmla="*/ 0 w 692"/>
                    <a:gd name="T1" fmla="*/ 0 h 1069"/>
                    <a:gd name="T2" fmla="*/ 0 w 692"/>
                    <a:gd name="T3" fmla="*/ 0 h 1069"/>
                    <a:gd name="T4" fmla="*/ 0 w 692"/>
                    <a:gd name="T5" fmla="*/ 0 h 1069"/>
                    <a:gd name="T6" fmla="*/ 0 w 692"/>
                    <a:gd name="T7" fmla="*/ 0 h 1069"/>
                    <a:gd name="T8" fmla="*/ 0 w 692"/>
                    <a:gd name="T9" fmla="*/ 0 h 1069"/>
                    <a:gd name="T10" fmla="*/ 0 w 692"/>
                    <a:gd name="T11" fmla="*/ 0 h 1069"/>
                    <a:gd name="T12" fmla="*/ 0 w 692"/>
                    <a:gd name="T13" fmla="*/ 0 h 1069"/>
                    <a:gd name="T14" fmla="*/ 0 w 692"/>
                    <a:gd name="T15" fmla="*/ 0 h 1069"/>
                    <a:gd name="T16" fmla="*/ 0 w 692"/>
                    <a:gd name="T17" fmla="*/ 0 h 1069"/>
                    <a:gd name="T18" fmla="*/ 0 w 692"/>
                    <a:gd name="T19" fmla="*/ 0 h 1069"/>
                    <a:gd name="T20" fmla="*/ 0 w 692"/>
                    <a:gd name="T21" fmla="*/ 0 h 1069"/>
                    <a:gd name="T22" fmla="*/ 0 w 692"/>
                    <a:gd name="T23" fmla="*/ 0 h 1069"/>
                    <a:gd name="T24" fmla="*/ 0 w 692"/>
                    <a:gd name="T25" fmla="*/ 0 h 1069"/>
                    <a:gd name="T26" fmla="*/ 0 w 692"/>
                    <a:gd name="T27" fmla="*/ 0 h 1069"/>
                    <a:gd name="T28" fmla="*/ 0 w 692"/>
                    <a:gd name="T29" fmla="*/ 0 h 1069"/>
                    <a:gd name="T30" fmla="*/ 0 w 692"/>
                    <a:gd name="T31" fmla="*/ 0 h 1069"/>
                    <a:gd name="T32" fmla="*/ 0 w 692"/>
                    <a:gd name="T33" fmla="*/ 0 h 1069"/>
                    <a:gd name="T34" fmla="*/ 0 w 692"/>
                    <a:gd name="T35" fmla="*/ 0 h 1069"/>
                    <a:gd name="T36" fmla="*/ 0 w 692"/>
                    <a:gd name="T37" fmla="*/ 0 h 1069"/>
                    <a:gd name="T38" fmla="*/ 0 w 692"/>
                    <a:gd name="T39" fmla="*/ 0 h 1069"/>
                    <a:gd name="T40" fmla="*/ 0 w 692"/>
                    <a:gd name="T41" fmla="*/ 0 h 1069"/>
                    <a:gd name="T42" fmla="*/ 0 w 692"/>
                    <a:gd name="T43" fmla="*/ 0 h 1069"/>
                    <a:gd name="T44" fmla="*/ 0 w 692"/>
                    <a:gd name="T45" fmla="*/ 0 h 1069"/>
                    <a:gd name="T46" fmla="*/ 0 w 692"/>
                    <a:gd name="T47" fmla="*/ 0 h 1069"/>
                    <a:gd name="T48" fmla="*/ 0 w 692"/>
                    <a:gd name="T49" fmla="*/ 0 h 1069"/>
                    <a:gd name="T50" fmla="*/ 0 w 692"/>
                    <a:gd name="T51" fmla="*/ 0 h 1069"/>
                    <a:gd name="T52" fmla="*/ 0 w 692"/>
                    <a:gd name="T53" fmla="*/ 0 h 1069"/>
                    <a:gd name="T54" fmla="*/ 0 w 692"/>
                    <a:gd name="T55" fmla="*/ 0 h 1069"/>
                    <a:gd name="T56" fmla="*/ 0 w 692"/>
                    <a:gd name="T57" fmla="*/ 0 h 1069"/>
                    <a:gd name="T58" fmla="*/ 0 w 692"/>
                    <a:gd name="T59" fmla="*/ 0 h 1069"/>
                    <a:gd name="T60" fmla="*/ 0 w 692"/>
                    <a:gd name="T61" fmla="*/ 0 h 1069"/>
                    <a:gd name="T62" fmla="*/ 0 w 692"/>
                    <a:gd name="T63" fmla="*/ 0 h 1069"/>
                    <a:gd name="T64" fmla="*/ 0 w 692"/>
                    <a:gd name="T65" fmla="*/ 0 h 1069"/>
                    <a:gd name="T66" fmla="*/ 0 w 692"/>
                    <a:gd name="T67" fmla="*/ 0 h 1069"/>
                    <a:gd name="T68" fmla="*/ 0 w 692"/>
                    <a:gd name="T69" fmla="*/ 0 h 1069"/>
                    <a:gd name="T70" fmla="*/ 0 w 692"/>
                    <a:gd name="T71" fmla="*/ 0 h 1069"/>
                    <a:gd name="T72" fmla="*/ 0 w 692"/>
                    <a:gd name="T73" fmla="*/ 0 h 1069"/>
                    <a:gd name="T74" fmla="*/ 0 w 692"/>
                    <a:gd name="T75" fmla="*/ 0 h 1069"/>
                    <a:gd name="T76" fmla="*/ 0 w 692"/>
                    <a:gd name="T77" fmla="*/ 0 h 1069"/>
                    <a:gd name="T78" fmla="*/ 0 w 692"/>
                    <a:gd name="T79" fmla="*/ 0 h 1069"/>
                    <a:gd name="T80" fmla="*/ 0 w 692"/>
                    <a:gd name="T81" fmla="*/ 0 h 1069"/>
                    <a:gd name="T82" fmla="*/ 0 w 692"/>
                    <a:gd name="T83" fmla="*/ 0 h 1069"/>
                    <a:gd name="T84" fmla="*/ 0 w 692"/>
                    <a:gd name="T85" fmla="*/ 0 h 1069"/>
                    <a:gd name="T86" fmla="*/ 0 w 692"/>
                    <a:gd name="T87" fmla="*/ 0 h 1069"/>
                    <a:gd name="T88" fmla="*/ 0 w 692"/>
                    <a:gd name="T89" fmla="*/ 0 h 10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92"/>
                    <a:gd name="T136" fmla="*/ 0 h 1069"/>
                    <a:gd name="T137" fmla="*/ 692 w 692"/>
                    <a:gd name="T138" fmla="*/ 1069 h 106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92" h="1069">
                      <a:moveTo>
                        <a:pt x="403" y="25"/>
                      </a:moveTo>
                      <a:lnTo>
                        <a:pt x="490" y="0"/>
                      </a:lnTo>
                      <a:lnTo>
                        <a:pt x="560" y="4"/>
                      </a:lnTo>
                      <a:lnTo>
                        <a:pt x="613" y="42"/>
                      </a:lnTo>
                      <a:lnTo>
                        <a:pt x="648" y="102"/>
                      </a:lnTo>
                      <a:lnTo>
                        <a:pt x="635" y="165"/>
                      </a:lnTo>
                      <a:lnTo>
                        <a:pt x="586" y="165"/>
                      </a:lnTo>
                      <a:lnTo>
                        <a:pt x="599" y="114"/>
                      </a:lnTo>
                      <a:lnTo>
                        <a:pt x="560" y="68"/>
                      </a:lnTo>
                      <a:lnTo>
                        <a:pt x="522" y="51"/>
                      </a:lnTo>
                      <a:lnTo>
                        <a:pt x="456" y="68"/>
                      </a:lnTo>
                      <a:lnTo>
                        <a:pt x="482" y="119"/>
                      </a:lnTo>
                      <a:lnTo>
                        <a:pt x="490" y="165"/>
                      </a:lnTo>
                      <a:lnTo>
                        <a:pt x="482" y="205"/>
                      </a:lnTo>
                      <a:lnTo>
                        <a:pt x="417" y="222"/>
                      </a:lnTo>
                      <a:lnTo>
                        <a:pt x="347" y="209"/>
                      </a:lnTo>
                      <a:lnTo>
                        <a:pt x="334" y="179"/>
                      </a:lnTo>
                      <a:lnTo>
                        <a:pt x="260" y="260"/>
                      </a:lnTo>
                      <a:lnTo>
                        <a:pt x="217" y="350"/>
                      </a:lnTo>
                      <a:lnTo>
                        <a:pt x="156" y="465"/>
                      </a:lnTo>
                      <a:lnTo>
                        <a:pt x="117" y="568"/>
                      </a:lnTo>
                      <a:lnTo>
                        <a:pt x="100" y="667"/>
                      </a:lnTo>
                      <a:lnTo>
                        <a:pt x="113" y="718"/>
                      </a:lnTo>
                      <a:lnTo>
                        <a:pt x="182" y="783"/>
                      </a:lnTo>
                      <a:lnTo>
                        <a:pt x="326" y="838"/>
                      </a:lnTo>
                      <a:lnTo>
                        <a:pt x="403" y="863"/>
                      </a:lnTo>
                      <a:lnTo>
                        <a:pt x="482" y="876"/>
                      </a:lnTo>
                      <a:lnTo>
                        <a:pt x="599" y="923"/>
                      </a:lnTo>
                      <a:lnTo>
                        <a:pt x="686" y="954"/>
                      </a:lnTo>
                      <a:lnTo>
                        <a:pt x="692" y="1013"/>
                      </a:lnTo>
                      <a:lnTo>
                        <a:pt x="648" y="1056"/>
                      </a:lnTo>
                      <a:lnTo>
                        <a:pt x="596" y="1069"/>
                      </a:lnTo>
                      <a:lnTo>
                        <a:pt x="517" y="1030"/>
                      </a:lnTo>
                      <a:lnTo>
                        <a:pt x="334" y="936"/>
                      </a:lnTo>
                      <a:lnTo>
                        <a:pt x="182" y="872"/>
                      </a:lnTo>
                      <a:lnTo>
                        <a:pt x="77" y="800"/>
                      </a:lnTo>
                      <a:lnTo>
                        <a:pt x="8" y="735"/>
                      </a:lnTo>
                      <a:lnTo>
                        <a:pt x="0" y="658"/>
                      </a:lnTo>
                      <a:lnTo>
                        <a:pt x="38" y="555"/>
                      </a:lnTo>
                      <a:lnTo>
                        <a:pt x="117" y="401"/>
                      </a:lnTo>
                      <a:lnTo>
                        <a:pt x="190" y="273"/>
                      </a:lnTo>
                      <a:lnTo>
                        <a:pt x="282" y="140"/>
                      </a:lnTo>
                      <a:lnTo>
                        <a:pt x="352" y="63"/>
                      </a:lnTo>
                      <a:lnTo>
                        <a:pt x="439" y="25"/>
                      </a:lnTo>
                      <a:lnTo>
                        <a:pt x="403"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 name="Freeform 11"/>
                <p:cNvSpPr>
                  <a:spLocks/>
                </p:cNvSpPr>
                <p:nvPr/>
              </p:nvSpPr>
              <p:spPr bwMode="auto">
                <a:xfrm>
                  <a:off x="2762" y="2349"/>
                  <a:ext cx="121" cy="335"/>
                </a:xfrm>
                <a:custGeom>
                  <a:avLst/>
                  <a:gdLst>
                    <a:gd name="T0" fmla="*/ 0 w 362"/>
                    <a:gd name="T1" fmla="*/ 0 h 1004"/>
                    <a:gd name="T2" fmla="*/ 0 w 362"/>
                    <a:gd name="T3" fmla="*/ 0 h 1004"/>
                    <a:gd name="T4" fmla="*/ 0 w 362"/>
                    <a:gd name="T5" fmla="*/ 0 h 1004"/>
                    <a:gd name="T6" fmla="*/ 0 w 362"/>
                    <a:gd name="T7" fmla="*/ 0 h 1004"/>
                    <a:gd name="T8" fmla="*/ 0 w 362"/>
                    <a:gd name="T9" fmla="*/ 0 h 1004"/>
                    <a:gd name="T10" fmla="*/ 0 w 362"/>
                    <a:gd name="T11" fmla="*/ 0 h 1004"/>
                    <a:gd name="T12" fmla="*/ 0 w 362"/>
                    <a:gd name="T13" fmla="*/ 0 h 1004"/>
                    <a:gd name="T14" fmla="*/ 0 w 362"/>
                    <a:gd name="T15" fmla="*/ 0 h 1004"/>
                    <a:gd name="T16" fmla="*/ 0 w 362"/>
                    <a:gd name="T17" fmla="*/ 0 h 1004"/>
                    <a:gd name="T18" fmla="*/ 0 w 362"/>
                    <a:gd name="T19" fmla="*/ 0 h 1004"/>
                    <a:gd name="T20" fmla="*/ 0 w 362"/>
                    <a:gd name="T21" fmla="*/ 0 h 1004"/>
                    <a:gd name="T22" fmla="*/ 0 w 362"/>
                    <a:gd name="T23" fmla="*/ 0 h 1004"/>
                    <a:gd name="T24" fmla="*/ 0 w 362"/>
                    <a:gd name="T25" fmla="*/ 0 h 1004"/>
                    <a:gd name="T26" fmla="*/ 0 w 362"/>
                    <a:gd name="T27" fmla="*/ 0 h 1004"/>
                    <a:gd name="T28" fmla="*/ 0 w 362"/>
                    <a:gd name="T29" fmla="*/ 0 h 1004"/>
                    <a:gd name="T30" fmla="*/ 0 w 362"/>
                    <a:gd name="T31" fmla="*/ 0 h 1004"/>
                    <a:gd name="T32" fmla="*/ 0 w 362"/>
                    <a:gd name="T33" fmla="*/ 0 h 1004"/>
                    <a:gd name="T34" fmla="*/ 0 w 362"/>
                    <a:gd name="T35" fmla="*/ 0 h 1004"/>
                    <a:gd name="T36" fmla="*/ 0 w 362"/>
                    <a:gd name="T37" fmla="*/ 0 h 1004"/>
                    <a:gd name="T38" fmla="*/ 0 w 362"/>
                    <a:gd name="T39" fmla="*/ 0 h 1004"/>
                    <a:gd name="T40" fmla="*/ 0 w 362"/>
                    <a:gd name="T41" fmla="*/ 0 h 1004"/>
                    <a:gd name="T42" fmla="*/ 0 w 362"/>
                    <a:gd name="T43" fmla="*/ 0 h 1004"/>
                    <a:gd name="T44" fmla="*/ 0 w 362"/>
                    <a:gd name="T45" fmla="*/ 0 h 10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2"/>
                    <a:gd name="T70" fmla="*/ 0 h 1004"/>
                    <a:gd name="T71" fmla="*/ 362 w 362"/>
                    <a:gd name="T72" fmla="*/ 1004 h 10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2" h="1004">
                      <a:moveTo>
                        <a:pt x="22" y="78"/>
                      </a:moveTo>
                      <a:lnTo>
                        <a:pt x="36" y="27"/>
                      </a:lnTo>
                      <a:lnTo>
                        <a:pt x="92" y="0"/>
                      </a:lnTo>
                      <a:lnTo>
                        <a:pt x="143" y="0"/>
                      </a:lnTo>
                      <a:lnTo>
                        <a:pt x="209" y="39"/>
                      </a:lnTo>
                      <a:lnTo>
                        <a:pt x="271" y="129"/>
                      </a:lnTo>
                      <a:lnTo>
                        <a:pt x="314" y="223"/>
                      </a:lnTo>
                      <a:lnTo>
                        <a:pt x="335" y="350"/>
                      </a:lnTo>
                      <a:lnTo>
                        <a:pt x="354" y="500"/>
                      </a:lnTo>
                      <a:lnTo>
                        <a:pt x="362" y="645"/>
                      </a:lnTo>
                      <a:lnTo>
                        <a:pt x="362" y="833"/>
                      </a:lnTo>
                      <a:lnTo>
                        <a:pt x="335" y="949"/>
                      </a:lnTo>
                      <a:lnTo>
                        <a:pt x="288" y="991"/>
                      </a:lnTo>
                      <a:lnTo>
                        <a:pt x="205" y="1004"/>
                      </a:lnTo>
                      <a:lnTo>
                        <a:pt x="118" y="1001"/>
                      </a:lnTo>
                      <a:lnTo>
                        <a:pt x="74" y="949"/>
                      </a:lnTo>
                      <a:lnTo>
                        <a:pt x="49" y="860"/>
                      </a:lnTo>
                      <a:lnTo>
                        <a:pt x="26" y="770"/>
                      </a:lnTo>
                      <a:lnTo>
                        <a:pt x="9" y="607"/>
                      </a:lnTo>
                      <a:lnTo>
                        <a:pt x="0" y="424"/>
                      </a:lnTo>
                      <a:lnTo>
                        <a:pt x="0" y="210"/>
                      </a:lnTo>
                      <a:lnTo>
                        <a:pt x="22" y="116"/>
                      </a:lnTo>
                      <a:lnTo>
                        <a:pt x="22" y="7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7" name="Freeform 12"/>
                <p:cNvSpPr>
                  <a:spLocks/>
                </p:cNvSpPr>
                <p:nvPr/>
              </p:nvSpPr>
              <p:spPr bwMode="auto">
                <a:xfrm>
                  <a:off x="2818" y="2358"/>
                  <a:ext cx="184" cy="257"/>
                </a:xfrm>
                <a:custGeom>
                  <a:avLst/>
                  <a:gdLst>
                    <a:gd name="T0" fmla="*/ 0 w 553"/>
                    <a:gd name="T1" fmla="*/ 0 h 771"/>
                    <a:gd name="T2" fmla="*/ 0 w 553"/>
                    <a:gd name="T3" fmla="*/ 0 h 771"/>
                    <a:gd name="T4" fmla="*/ 0 w 553"/>
                    <a:gd name="T5" fmla="*/ 0 h 771"/>
                    <a:gd name="T6" fmla="*/ 0 w 553"/>
                    <a:gd name="T7" fmla="*/ 0 h 771"/>
                    <a:gd name="T8" fmla="*/ 0 w 553"/>
                    <a:gd name="T9" fmla="*/ 0 h 771"/>
                    <a:gd name="T10" fmla="*/ 0 w 553"/>
                    <a:gd name="T11" fmla="*/ 0 h 771"/>
                    <a:gd name="T12" fmla="*/ 0 w 553"/>
                    <a:gd name="T13" fmla="*/ 0 h 771"/>
                    <a:gd name="T14" fmla="*/ 0 w 553"/>
                    <a:gd name="T15" fmla="*/ 0 h 771"/>
                    <a:gd name="T16" fmla="*/ 0 w 553"/>
                    <a:gd name="T17" fmla="*/ 0 h 771"/>
                    <a:gd name="T18" fmla="*/ 0 w 553"/>
                    <a:gd name="T19" fmla="*/ 0 h 771"/>
                    <a:gd name="T20" fmla="*/ 0 w 553"/>
                    <a:gd name="T21" fmla="*/ 0 h 771"/>
                    <a:gd name="T22" fmla="*/ 0 w 553"/>
                    <a:gd name="T23" fmla="*/ 0 h 771"/>
                    <a:gd name="T24" fmla="*/ 0 w 553"/>
                    <a:gd name="T25" fmla="*/ 0 h 771"/>
                    <a:gd name="T26" fmla="*/ 0 w 553"/>
                    <a:gd name="T27" fmla="*/ 0 h 771"/>
                    <a:gd name="T28" fmla="*/ 0 w 553"/>
                    <a:gd name="T29" fmla="*/ 0 h 771"/>
                    <a:gd name="T30" fmla="*/ 0 w 553"/>
                    <a:gd name="T31" fmla="*/ 0 h 771"/>
                    <a:gd name="T32" fmla="*/ 0 w 553"/>
                    <a:gd name="T33" fmla="*/ 0 h 771"/>
                    <a:gd name="T34" fmla="*/ 0 w 553"/>
                    <a:gd name="T35" fmla="*/ 0 h 771"/>
                    <a:gd name="T36" fmla="*/ 0 w 553"/>
                    <a:gd name="T37" fmla="*/ 0 h 771"/>
                    <a:gd name="T38" fmla="*/ 0 w 553"/>
                    <a:gd name="T39" fmla="*/ 0 h 771"/>
                    <a:gd name="T40" fmla="*/ 0 w 553"/>
                    <a:gd name="T41" fmla="*/ 0 h 771"/>
                    <a:gd name="T42" fmla="*/ 0 w 553"/>
                    <a:gd name="T43" fmla="*/ 0 h 771"/>
                    <a:gd name="T44" fmla="*/ 0 w 553"/>
                    <a:gd name="T45" fmla="*/ 0 h 771"/>
                    <a:gd name="T46" fmla="*/ 0 w 553"/>
                    <a:gd name="T47" fmla="*/ 0 h 771"/>
                    <a:gd name="T48" fmla="*/ 0 w 553"/>
                    <a:gd name="T49" fmla="*/ 0 h 771"/>
                    <a:gd name="T50" fmla="*/ 0 w 553"/>
                    <a:gd name="T51" fmla="*/ 0 h 771"/>
                    <a:gd name="T52" fmla="*/ 0 w 553"/>
                    <a:gd name="T53" fmla="*/ 0 h 771"/>
                    <a:gd name="T54" fmla="*/ 0 w 553"/>
                    <a:gd name="T55" fmla="*/ 0 h 771"/>
                    <a:gd name="T56" fmla="*/ 0 w 553"/>
                    <a:gd name="T57" fmla="*/ 0 h 771"/>
                    <a:gd name="T58" fmla="*/ 0 w 553"/>
                    <a:gd name="T59" fmla="*/ 0 h 771"/>
                    <a:gd name="T60" fmla="*/ 0 w 553"/>
                    <a:gd name="T61" fmla="*/ 0 h 771"/>
                    <a:gd name="T62" fmla="*/ 0 w 553"/>
                    <a:gd name="T63" fmla="*/ 0 h 771"/>
                    <a:gd name="T64" fmla="*/ 0 w 553"/>
                    <a:gd name="T65" fmla="*/ 0 h 771"/>
                    <a:gd name="T66" fmla="*/ 0 w 553"/>
                    <a:gd name="T67" fmla="*/ 0 h 771"/>
                    <a:gd name="T68" fmla="*/ 0 w 553"/>
                    <a:gd name="T69" fmla="*/ 0 h 7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3"/>
                    <a:gd name="T106" fmla="*/ 0 h 771"/>
                    <a:gd name="T107" fmla="*/ 553 w 553"/>
                    <a:gd name="T108" fmla="*/ 771 h 7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3" h="771">
                      <a:moveTo>
                        <a:pt x="30" y="0"/>
                      </a:moveTo>
                      <a:lnTo>
                        <a:pt x="143" y="13"/>
                      </a:lnTo>
                      <a:lnTo>
                        <a:pt x="261" y="34"/>
                      </a:lnTo>
                      <a:lnTo>
                        <a:pt x="383" y="103"/>
                      </a:lnTo>
                      <a:lnTo>
                        <a:pt x="470" y="154"/>
                      </a:lnTo>
                      <a:lnTo>
                        <a:pt x="526" y="228"/>
                      </a:lnTo>
                      <a:lnTo>
                        <a:pt x="553" y="270"/>
                      </a:lnTo>
                      <a:lnTo>
                        <a:pt x="500" y="395"/>
                      </a:lnTo>
                      <a:lnTo>
                        <a:pt x="417" y="471"/>
                      </a:lnTo>
                      <a:lnTo>
                        <a:pt x="317" y="526"/>
                      </a:lnTo>
                      <a:lnTo>
                        <a:pt x="265" y="561"/>
                      </a:lnTo>
                      <a:lnTo>
                        <a:pt x="174" y="578"/>
                      </a:lnTo>
                      <a:lnTo>
                        <a:pt x="170" y="612"/>
                      </a:lnTo>
                      <a:lnTo>
                        <a:pt x="240" y="642"/>
                      </a:lnTo>
                      <a:lnTo>
                        <a:pt x="339" y="669"/>
                      </a:lnTo>
                      <a:lnTo>
                        <a:pt x="434" y="720"/>
                      </a:lnTo>
                      <a:lnTo>
                        <a:pt x="396" y="758"/>
                      </a:lnTo>
                      <a:lnTo>
                        <a:pt x="357" y="771"/>
                      </a:lnTo>
                      <a:lnTo>
                        <a:pt x="300" y="715"/>
                      </a:lnTo>
                      <a:lnTo>
                        <a:pt x="213" y="680"/>
                      </a:lnTo>
                      <a:lnTo>
                        <a:pt x="143" y="655"/>
                      </a:lnTo>
                      <a:lnTo>
                        <a:pt x="143" y="604"/>
                      </a:lnTo>
                      <a:lnTo>
                        <a:pt x="157" y="549"/>
                      </a:lnTo>
                      <a:lnTo>
                        <a:pt x="200" y="526"/>
                      </a:lnTo>
                      <a:lnTo>
                        <a:pt x="339" y="471"/>
                      </a:lnTo>
                      <a:lnTo>
                        <a:pt x="417" y="386"/>
                      </a:lnTo>
                      <a:lnTo>
                        <a:pt x="474" y="296"/>
                      </a:lnTo>
                      <a:lnTo>
                        <a:pt x="461" y="253"/>
                      </a:lnTo>
                      <a:lnTo>
                        <a:pt x="417" y="201"/>
                      </a:lnTo>
                      <a:lnTo>
                        <a:pt x="313" y="129"/>
                      </a:lnTo>
                      <a:lnTo>
                        <a:pt x="187" y="103"/>
                      </a:lnTo>
                      <a:lnTo>
                        <a:pt x="104" y="99"/>
                      </a:lnTo>
                      <a:lnTo>
                        <a:pt x="30" y="99"/>
                      </a:lnTo>
                      <a:lnTo>
                        <a:pt x="0" y="51"/>
                      </a:lnTo>
                      <a:lnTo>
                        <a:pt x="3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8" name="Freeform 13"/>
                <p:cNvSpPr>
                  <a:spLocks/>
                </p:cNvSpPr>
                <p:nvPr/>
              </p:nvSpPr>
              <p:spPr bwMode="auto">
                <a:xfrm>
                  <a:off x="2833" y="2650"/>
                  <a:ext cx="224" cy="415"/>
                </a:xfrm>
                <a:custGeom>
                  <a:avLst/>
                  <a:gdLst>
                    <a:gd name="T0" fmla="*/ 0 w 672"/>
                    <a:gd name="T1" fmla="*/ 0 h 1246"/>
                    <a:gd name="T2" fmla="*/ 0 w 672"/>
                    <a:gd name="T3" fmla="*/ 0 h 1246"/>
                    <a:gd name="T4" fmla="*/ 0 w 672"/>
                    <a:gd name="T5" fmla="*/ 0 h 1246"/>
                    <a:gd name="T6" fmla="*/ 0 w 672"/>
                    <a:gd name="T7" fmla="*/ 0 h 1246"/>
                    <a:gd name="T8" fmla="*/ 0 w 672"/>
                    <a:gd name="T9" fmla="*/ 0 h 1246"/>
                    <a:gd name="T10" fmla="*/ 0 w 672"/>
                    <a:gd name="T11" fmla="*/ 0 h 1246"/>
                    <a:gd name="T12" fmla="*/ 0 w 672"/>
                    <a:gd name="T13" fmla="*/ 0 h 1246"/>
                    <a:gd name="T14" fmla="*/ 0 w 672"/>
                    <a:gd name="T15" fmla="*/ 0 h 1246"/>
                    <a:gd name="T16" fmla="*/ 0 w 672"/>
                    <a:gd name="T17" fmla="*/ 0 h 1246"/>
                    <a:gd name="T18" fmla="*/ 0 w 672"/>
                    <a:gd name="T19" fmla="*/ 0 h 1246"/>
                    <a:gd name="T20" fmla="*/ 0 w 672"/>
                    <a:gd name="T21" fmla="*/ 0 h 1246"/>
                    <a:gd name="T22" fmla="*/ 0 w 672"/>
                    <a:gd name="T23" fmla="*/ 0 h 1246"/>
                    <a:gd name="T24" fmla="*/ 0 w 672"/>
                    <a:gd name="T25" fmla="*/ 0 h 1246"/>
                    <a:gd name="T26" fmla="*/ 0 w 672"/>
                    <a:gd name="T27" fmla="*/ 0 h 1246"/>
                    <a:gd name="T28" fmla="*/ 0 w 672"/>
                    <a:gd name="T29" fmla="*/ 0 h 1246"/>
                    <a:gd name="T30" fmla="*/ 0 w 672"/>
                    <a:gd name="T31" fmla="*/ 0 h 1246"/>
                    <a:gd name="T32" fmla="*/ 0 w 672"/>
                    <a:gd name="T33" fmla="*/ 0 h 1246"/>
                    <a:gd name="T34" fmla="*/ 0 w 672"/>
                    <a:gd name="T35" fmla="*/ 0 h 1246"/>
                    <a:gd name="T36" fmla="*/ 0 w 672"/>
                    <a:gd name="T37" fmla="*/ 0 h 1246"/>
                    <a:gd name="T38" fmla="*/ 0 w 672"/>
                    <a:gd name="T39" fmla="*/ 0 h 1246"/>
                    <a:gd name="T40" fmla="*/ 0 w 672"/>
                    <a:gd name="T41" fmla="*/ 0 h 1246"/>
                    <a:gd name="T42" fmla="*/ 0 w 672"/>
                    <a:gd name="T43" fmla="*/ 0 h 1246"/>
                    <a:gd name="T44" fmla="*/ 0 w 672"/>
                    <a:gd name="T45" fmla="*/ 0 h 1246"/>
                    <a:gd name="T46" fmla="*/ 0 w 672"/>
                    <a:gd name="T47" fmla="*/ 0 h 1246"/>
                    <a:gd name="T48" fmla="*/ 0 w 672"/>
                    <a:gd name="T49" fmla="*/ 0 h 1246"/>
                    <a:gd name="T50" fmla="*/ 0 w 672"/>
                    <a:gd name="T51" fmla="*/ 0 h 1246"/>
                    <a:gd name="T52" fmla="*/ 0 w 672"/>
                    <a:gd name="T53" fmla="*/ 0 h 1246"/>
                    <a:gd name="T54" fmla="*/ 0 w 672"/>
                    <a:gd name="T55" fmla="*/ 0 h 1246"/>
                    <a:gd name="T56" fmla="*/ 0 w 672"/>
                    <a:gd name="T57" fmla="*/ 0 h 1246"/>
                    <a:gd name="T58" fmla="*/ 0 w 672"/>
                    <a:gd name="T59" fmla="*/ 0 h 1246"/>
                    <a:gd name="T60" fmla="*/ 0 w 672"/>
                    <a:gd name="T61" fmla="*/ 0 h 1246"/>
                    <a:gd name="T62" fmla="*/ 0 w 672"/>
                    <a:gd name="T63" fmla="*/ 0 h 1246"/>
                    <a:gd name="T64" fmla="*/ 0 w 672"/>
                    <a:gd name="T65" fmla="*/ 0 h 1246"/>
                    <a:gd name="T66" fmla="*/ 0 w 672"/>
                    <a:gd name="T67" fmla="*/ 0 h 1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2"/>
                    <a:gd name="T103" fmla="*/ 0 h 1246"/>
                    <a:gd name="T104" fmla="*/ 672 w 672"/>
                    <a:gd name="T105" fmla="*/ 1246 h 12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2" h="1246">
                      <a:moveTo>
                        <a:pt x="77" y="0"/>
                      </a:moveTo>
                      <a:lnTo>
                        <a:pt x="17" y="0"/>
                      </a:lnTo>
                      <a:lnTo>
                        <a:pt x="0" y="89"/>
                      </a:lnTo>
                      <a:lnTo>
                        <a:pt x="43" y="142"/>
                      </a:lnTo>
                      <a:lnTo>
                        <a:pt x="182" y="266"/>
                      </a:lnTo>
                      <a:lnTo>
                        <a:pt x="305" y="424"/>
                      </a:lnTo>
                      <a:lnTo>
                        <a:pt x="384" y="587"/>
                      </a:lnTo>
                      <a:lnTo>
                        <a:pt x="395" y="693"/>
                      </a:lnTo>
                      <a:lnTo>
                        <a:pt x="392" y="771"/>
                      </a:lnTo>
                      <a:lnTo>
                        <a:pt x="357" y="946"/>
                      </a:lnTo>
                      <a:lnTo>
                        <a:pt x="313" y="1088"/>
                      </a:lnTo>
                      <a:lnTo>
                        <a:pt x="274" y="1170"/>
                      </a:lnTo>
                      <a:lnTo>
                        <a:pt x="265" y="1221"/>
                      </a:lnTo>
                      <a:lnTo>
                        <a:pt x="305" y="1221"/>
                      </a:lnTo>
                      <a:lnTo>
                        <a:pt x="365" y="1204"/>
                      </a:lnTo>
                      <a:lnTo>
                        <a:pt x="384" y="1208"/>
                      </a:lnTo>
                      <a:lnTo>
                        <a:pt x="510" y="1216"/>
                      </a:lnTo>
                      <a:lnTo>
                        <a:pt x="606" y="1246"/>
                      </a:lnTo>
                      <a:lnTo>
                        <a:pt x="640" y="1229"/>
                      </a:lnTo>
                      <a:lnTo>
                        <a:pt x="672" y="1164"/>
                      </a:lnTo>
                      <a:lnTo>
                        <a:pt x="640" y="1130"/>
                      </a:lnTo>
                      <a:lnTo>
                        <a:pt x="497" y="1126"/>
                      </a:lnTo>
                      <a:lnTo>
                        <a:pt x="395" y="1139"/>
                      </a:lnTo>
                      <a:lnTo>
                        <a:pt x="344" y="1164"/>
                      </a:lnTo>
                      <a:lnTo>
                        <a:pt x="352" y="1105"/>
                      </a:lnTo>
                      <a:lnTo>
                        <a:pt x="405" y="1014"/>
                      </a:lnTo>
                      <a:lnTo>
                        <a:pt x="448" y="874"/>
                      </a:lnTo>
                      <a:lnTo>
                        <a:pt x="484" y="754"/>
                      </a:lnTo>
                      <a:lnTo>
                        <a:pt x="457" y="617"/>
                      </a:lnTo>
                      <a:lnTo>
                        <a:pt x="418" y="471"/>
                      </a:lnTo>
                      <a:lnTo>
                        <a:pt x="339" y="304"/>
                      </a:lnTo>
                      <a:lnTo>
                        <a:pt x="226" y="150"/>
                      </a:lnTo>
                      <a:lnTo>
                        <a:pt x="130" y="38"/>
                      </a:lnTo>
                      <a:lnTo>
                        <a:pt x="7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 name="Freeform 14"/>
                <p:cNvSpPr>
                  <a:spLocks/>
                </p:cNvSpPr>
                <p:nvPr/>
              </p:nvSpPr>
              <p:spPr bwMode="auto">
                <a:xfrm>
                  <a:off x="2692" y="2649"/>
                  <a:ext cx="151" cy="423"/>
                </a:xfrm>
                <a:custGeom>
                  <a:avLst/>
                  <a:gdLst>
                    <a:gd name="T0" fmla="*/ 0 w 453"/>
                    <a:gd name="T1" fmla="*/ 0 h 1270"/>
                    <a:gd name="T2" fmla="*/ 0 w 453"/>
                    <a:gd name="T3" fmla="*/ 0 h 1270"/>
                    <a:gd name="T4" fmla="*/ 0 w 453"/>
                    <a:gd name="T5" fmla="*/ 0 h 1270"/>
                    <a:gd name="T6" fmla="*/ 0 w 453"/>
                    <a:gd name="T7" fmla="*/ 0 h 1270"/>
                    <a:gd name="T8" fmla="*/ 0 w 453"/>
                    <a:gd name="T9" fmla="*/ 0 h 1270"/>
                    <a:gd name="T10" fmla="*/ 0 w 453"/>
                    <a:gd name="T11" fmla="*/ 0 h 1270"/>
                    <a:gd name="T12" fmla="*/ 0 w 453"/>
                    <a:gd name="T13" fmla="*/ 0 h 1270"/>
                    <a:gd name="T14" fmla="*/ 0 w 453"/>
                    <a:gd name="T15" fmla="*/ 0 h 1270"/>
                    <a:gd name="T16" fmla="*/ 0 w 453"/>
                    <a:gd name="T17" fmla="*/ 0 h 1270"/>
                    <a:gd name="T18" fmla="*/ 0 w 453"/>
                    <a:gd name="T19" fmla="*/ 0 h 1270"/>
                    <a:gd name="T20" fmla="*/ 0 w 453"/>
                    <a:gd name="T21" fmla="*/ 0 h 1270"/>
                    <a:gd name="T22" fmla="*/ 0 w 453"/>
                    <a:gd name="T23" fmla="*/ 0 h 1270"/>
                    <a:gd name="T24" fmla="*/ 0 w 453"/>
                    <a:gd name="T25" fmla="*/ 0 h 1270"/>
                    <a:gd name="T26" fmla="*/ 0 w 453"/>
                    <a:gd name="T27" fmla="*/ 0 h 1270"/>
                    <a:gd name="T28" fmla="*/ 0 w 453"/>
                    <a:gd name="T29" fmla="*/ 0 h 1270"/>
                    <a:gd name="T30" fmla="*/ 0 w 453"/>
                    <a:gd name="T31" fmla="*/ 0 h 1270"/>
                    <a:gd name="T32" fmla="*/ 0 w 453"/>
                    <a:gd name="T33" fmla="*/ 0 h 1270"/>
                    <a:gd name="T34" fmla="*/ 0 w 453"/>
                    <a:gd name="T35" fmla="*/ 0 h 1270"/>
                    <a:gd name="T36" fmla="*/ 0 w 453"/>
                    <a:gd name="T37" fmla="*/ 0 h 1270"/>
                    <a:gd name="T38" fmla="*/ 0 w 453"/>
                    <a:gd name="T39" fmla="*/ 0 h 1270"/>
                    <a:gd name="T40" fmla="*/ 0 w 453"/>
                    <a:gd name="T41" fmla="*/ 0 h 1270"/>
                    <a:gd name="T42" fmla="*/ 0 w 453"/>
                    <a:gd name="T43" fmla="*/ 0 h 1270"/>
                    <a:gd name="T44" fmla="*/ 0 w 453"/>
                    <a:gd name="T45" fmla="*/ 0 h 1270"/>
                    <a:gd name="T46" fmla="*/ 0 w 453"/>
                    <a:gd name="T47" fmla="*/ 0 h 1270"/>
                    <a:gd name="T48" fmla="*/ 0 w 453"/>
                    <a:gd name="T49" fmla="*/ 0 h 1270"/>
                    <a:gd name="T50" fmla="*/ 0 w 453"/>
                    <a:gd name="T51" fmla="*/ 0 h 1270"/>
                    <a:gd name="T52" fmla="*/ 0 w 453"/>
                    <a:gd name="T53" fmla="*/ 0 h 1270"/>
                    <a:gd name="T54" fmla="*/ 0 w 453"/>
                    <a:gd name="T55" fmla="*/ 0 h 1270"/>
                    <a:gd name="T56" fmla="*/ 0 w 453"/>
                    <a:gd name="T57" fmla="*/ 0 h 1270"/>
                    <a:gd name="T58" fmla="*/ 0 w 453"/>
                    <a:gd name="T59" fmla="*/ 0 h 1270"/>
                    <a:gd name="T60" fmla="*/ 0 w 453"/>
                    <a:gd name="T61" fmla="*/ 0 h 1270"/>
                    <a:gd name="T62" fmla="*/ 0 w 453"/>
                    <a:gd name="T63" fmla="*/ 0 h 12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3"/>
                    <a:gd name="T97" fmla="*/ 0 h 1270"/>
                    <a:gd name="T98" fmla="*/ 453 w 453"/>
                    <a:gd name="T99" fmla="*/ 1270 h 12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3" h="1270">
                      <a:moveTo>
                        <a:pt x="313" y="0"/>
                      </a:moveTo>
                      <a:lnTo>
                        <a:pt x="257" y="120"/>
                      </a:lnTo>
                      <a:lnTo>
                        <a:pt x="217" y="295"/>
                      </a:lnTo>
                      <a:lnTo>
                        <a:pt x="170" y="488"/>
                      </a:lnTo>
                      <a:lnTo>
                        <a:pt x="127" y="684"/>
                      </a:lnTo>
                      <a:lnTo>
                        <a:pt x="127" y="757"/>
                      </a:lnTo>
                      <a:lnTo>
                        <a:pt x="170" y="886"/>
                      </a:lnTo>
                      <a:lnTo>
                        <a:pt x="230" y="954"/>
                      </a:lnTo>
                      <a:lnTo>
                        <a:pt x="287" y="1040"/>
                      </a:lnTo>
                      <a:lnTo>
                        <a:pt x="327" y="1103"/>
                      </a:lnTo>
                      <a:lnTo>
                        <a:pt x="309" y="1133"/>
                      </a:lnTo>
                      <a:lnTo>
                        <a:pt x="209" y="1146"/>
                      </a:lnTo>
                      <a:lnTo>
                        <a:pt x="48" y="1171"/>
                      </a:lnTo>
                      <a:lnTo>
                        <a:pt x="0" y="1211"/>
                      </a:lnTo>
                      <a:lnTo>
                        <a:pt x="40" y="1245"/>
                      </a:lnTo>
                      <a:lnTo>
                        <a:pt x="131" y="1270"/>
                      </a:lnTo>
                      <a:lnTo>
                        <a:pt x="236" y="1219"/>
                      </a:lnTo>
                      <a:lnTo>
                        <a:pt x="313" y="1184"/>
                      </a:lnTo>
                      <a:lnTo>
                        <a:pt x="413" y="1171"/>
                      </a:lnTo>
                      <a:lnTo>
                        <a:pt x="453" y="1159"/>
                      </a:lnTo>
                      <a:lnTo>
                        <a:pt x="440" y="1116"/>
                      </a:lnTo>
                      <a:lnTo>
                        <a:pt x="327" y="1006"/>
                      </a:lnTo>
                      <a:lnTo>
                        <a:pt x="261" y="890"/>
                      </a:lnTo>
                      <a:lnTo>
                        <a:pt x="204" y="812"/>
                      </a:lnTo>
                      <a:lnTo>
                        <a:pt x="196" y="736"/>
                      </a:lnTo>
                      <a:lnTo>
                        <a:pt x="223" y="608"/>
                      </a:lnTo>
                      <a:lnTo>
                        <a:pt x="283" y="475"/>
                      </a:lnTo>
                      <a:lnTo>
                        <a:pt x="349" y="249"/>
                      </a:lnTo>
                      <a:lnTo>
                        <a:pt x="405" y="116"/>
                      </a:lnTo>
                      <a:lnTo>
                        <a:pt x="400" y="38"/>
                      </a:lnTo>
                      <a:lnTo>
                        <a:pt x="349" y="0"/>
                      </a:lnTo>
                      <a:lnTo>
                        <a:pt x="31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71" name="Group 15"/>
              <p:cNvGrpSpPr>
                <a:grpSpLocks/>
              </p:cNvGrpSpPr>
              <p:nvPr/>
            </p:nvGrpSpPr>
            <p:grpSpPr bwMode="auto">
              <a:xfrm>
                <a:off x="2853" y="1969"/>
                <a:ext cx="93" cy="125"/>
                <a:chOff x="2853" y="1969"/>
                <a:chExt cx="93" cy="125"/>
              </a:xfrm>
            </p:grpSpPr>
            <p:sp>
              <p:nvSpPr>
                <p:cNvPr id="72" name="Freeform 16"/>
                <p:cNvSpPr>
                  <a:spLocks/>
                </p:cNvSpPr>
                <p:nvPr/>
              </p:nvSpPr>
              <p:spPr bwMode="auto">
                <a:xfrm>
                  <a:off x="2871" y="1969"/>
                  <a:ext cx="75" cy="87"/>
                </a:xfrm>
                <a:custGeom>
                  <a:avLst/>
                  <a:gdLst>
                    <a:gd name="T0" fmla="*/ 0 w 224"/>
                    <a:gd name="T1" fmla="*/ 0 h 260"/>
                    <a:gd name="T2" fmla="*/ 0 w 224"/>
                    <a:gd name="T3" fmla="*/ 0 h 260"/>
                    <a:gd name="T4" fmla="*/ 0 w 224"/>
                    <a:gd name="T5" fmla="*/ 0 h 260"/>
                    <a:gd name="T6" fmla="*/ 0 w 224"/>
                    <a:gd name="T7" fmla="*/ 0 h 260"/>
                    <a:gd name="T8" fmla="*/ 0 w 224"/>
                    <a:gd name="T9" fmla="*/ 0 h 260"/>
                    <a:gd name="T10" fmla="*/ 0 w 224"/>
                    <a:gd name="T11" fmla="*/ 0 h 260"/>
                    <a:gd name="T12" fmla="*/ 0 w 224"/>
                    <a:gd name="T13" fmla="*/ 0 h 260"/>
                    <a:gd name="T14" fmla="*/ 0 w 224"/>
                    <a:gd name="T15" fmla="*/ 0 h 260"/>
                    <a:gd name="T16" fmla="*/ 0 w 224"/>
                    <a:gd name="T17" fmla="*/ 0 h 260"/>
                    <a:gd name="T18" fmla="*/ 0 w 224"/>
                    <a:gd name="T19" fmla="*/ 0 h 260"/>
                    <a:gd name="T20" fmla="*/ 0 w 224"/>
                    <a:gd name="T21" fmla="*/ 0 h 260"/>
                    <a:gd name="T22" fmla="*/ 0 w 224"/>
                    <a:gd name="T23" fmla="*/ 0 h 260"/>
                    <a:gd name="T24" fmla="*/ 0 w 224"/>
                    <a:gd name="T25" fmla="*/ 0 h 260"/>
                    <a:gd name="T26" fmla="*/ 0 w 224"/>
                    <a:gd name="T27" fmla="*/ 0 h 260"/>
                    <a:gd name="T28" fmla="*/ 0 w 224"/>
                    <a:gd name="T29" fmla="*/ 0 h 260"/>
                    <a:gd name="T30" fmla="*/ 0 w 224"/>
                    <a:gd name="T31" fmla="*/ 0 h 260"/>
                    <a:gd name="T32" fmla="*/ 0 w 224"/>
                    <a:gd name="T33" fmla="*/ 0 h 260"/>
                    <a:gd name="T34" fmla="*/ 0 w 224"/>
                    <a:gd name="T35" fmla="*/ 0 h 260"/>
                    <a:gd name="T36" fmla="*/ 0 w 224"/>
                    <a:gd name="T37" fmla="*/ 0 h 260"/>
                    <a:gd name="T38" fmla="*/ 0 w 224"/>
                    <a:gd name="T39" fmla="*/ 0 h 260"/>
                    <a:gd name="T40" fmla="*/ 0 w 224"/>
                    <a:gd name="T41" fmla="*/ 0 h 260"/>
                    <a:gd name="T42" fmla="*/ 0 w 224"/>
                    <a:gd name="T43" fmla="*/ 0 h 2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24"/>
                    <a:gd name="T67" fmla="*/ 0 h 260"/>
                    <a:gd name="T68" fmla="*/ 224 w 224"/>
                    <a:gd name="T69" fmla="*/ 260 h 2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24" h="260">
                      <a:moveTo>
                        <a:pt x="27" y="11"/>
                      </a:moveTo>
                      <a:lnTo>
                        <a:pt x="87" y="0"/>
                      </a:lnTo>
                      <a:lnTo>
                        <a:pt x="145" y="4"/>
                      </a:lnTo>
                      <a:lnTo>
                        <a:pt x="198" y="29"/>
                      </a:lnTo>
                      <a:lnTo>
                        <a:pt x="224" y="76"/>
                      </a:lnTo>
                      <a:lnTo>
                        <a:pt x="224" y="114"/>
                      </a:lnTo>
                      <a:lnTo>
                        <a:pt x="198" y="165"/>
                      </a:lnTo>
                      <a:lnTo>
                        <a:pt x="153" y="196"/>
                      </a:lnTo>
                      <a:lnTo>
                        <a:pt x="87" y="196"/>
                      </a:lnTo>
                      <a:lnTo>
                        <a:pt x="48" y="221"/>
                      </a:lnTo>
                      <a:lnTo>
                        <a:pt x="34" y="260"/>
                      </a:lnTo>
                      <a:lnTo>
                        <a:pt x="0" y="247"/>
                      </a:lnTo>
                      <a:lnTo>
                        <a:pt x="13" y="196"/>
                      </a:lnTo>
                      <a:lnTo>
                        <a:pt x="61" y="165"/>
                      </a:lnTo>
                      <a:lnTo>
                        <a:pt x="140" y="158"/>
                      </a:lnTo>
                      <a:lnTo>
                        <a:pt x="171" y="127"/>
                      </a:lnTo>
                      <a:lnTo>
                        <a:pt x="179" y="80"/>
                      </a:lnTo>
                      <a:lnTo>
                        <a:pt x="145" y="38"/>
                      </a:lnTo>
                      <a:lnTo>
                        <a:pt x="92" y="38"/>
                      </a:lnTo>
                      <a:lnTo>
                        <a:pt x="34" y="51"/>
                      </a:lnTo>
                      <a:lnTo>
                        <a:pt x="13" y="38"/>
                      </a:lnTo>
                      <a:lnTo>
                        <a:pt x="27"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17"/>
                <p:cNvSpPr>
                  <a:spLocks/>
                </p:cNvSpPr>
                <p:nvPr/>
              </p:nvSpPr>
              <p:spPr bwMode="auto">
                <a:xfrm>
                  <a:off x="2853" y="2070"/>
                  <a:ext cx="23" cy="24"/>
                </a:xfrm>
                <a:custGeom>
                  <a:avLst/>
                  <a:gdLst>
                    <a:gd name="T0" fmla="*/ 0 w 70"/>
                    <a:gd name="T1" fmla="*/ 0 h 71"/>
                    <a:gd name="T2" fmla="*/ 0 w 70"/>
                    <a:gd name="T3" fmla="*/ 0 h 71"/>
                    <a:gd name="T4" fmla="*/ 0 w 70"/>
                    <a:gd name="T5" fmla="*/ 0 h 71"/>
                    <a:gd name="T6" fmla="*/ 0 w 70"/>
                    <a:gd name="T7" fmla="*/ 0 h 71"/>
                    <a:gd name="T8" fmla="*/ 0 w 70"/>
                    <a:gd name="T9" fmla="*/ 0 h 71"/>
                    <a:gd name="T10" fmla="*/ 0 w 70"/>
                    <a:gd name="T11" fmla="*/ 0 h 71"/>
                    <a:gd name="T12" fmla="*/ 0 w 70"/>
                    <a:gd name="T13" fmla="*/ 0 h 71"/>
                    <a:gd name="T14" fmla="*/ 0 60000 65536"/>
                    <a:gd name="T15" fmla="*/ 0 60000 65536"/>
                    <a:gd name="T16" fmla="*/ 0 60000 65536"/>
                    <a:gd name="T17" fmla="*/ 0 60000 65536"/>
                    <a:gd name="T18" fmla="*/ 0 60000 65536"/>
                    <a:gd name="T19" fmla="*/ 0 60000 65536"/>
                    <a:gd name="T20" fmla="*/ 0 60000 65536"/>
                    <a:gd name="T21" fmla="*/ 0 w 70"/>
                    <a:gd name="T22" fmla="*/ 0 h 71"/>
                    <a:gd name="T23" fmla="*/ 70 w 70"/>
                    <a:gd name="T24" fmla="*/ 71 h 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71">
                      <a:moveTo>
                        <a:pt x="70" y="4"/>
                      </a:moveTo>
                      <a:lnTo>
                        <a:pt x="35" y="0"/>
                      </a:lnTo>
                      <a:lnTo>
                        <a:pt x="11" y="26"/>
                      </a:lnTo>
                      <a:lnTo>
                        <a:pt x="0" y="67"/>
                      </a:lnTo>
                      <a:lnTo>
                        <a:pt x="35" y="71"/>
                      </a:lnTo>
                      <a:lnTo>
                        <a:pt x="63" y="52"/>
                      </a:lnTo>
                      <a:lnTo>
                        <a:pt x="70"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62" name="Text Box 103"/>
          <p:cNvSpPr txBox="1">
            <a:spLocks noChangeArrowheads="1"/>
          </p:cNvSpPr>
          <p:nvPr/>
        </p:nvSpPr>
        <p:spPr bwMode="auto">
          <a:xfrm>
            <a:off x="1905000" y="3886200"/>
            <a:ext cx="7086600" cy="211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lnSpc>
                <a:spcPct val="90000"/>
              </a:lnSpc>
              <a:buFontTx/>
              <a:buNone/>
              <a:defRPr/>
            </a:pPr>
            <a:r>
              <a:rPr lang="en-CA" altLang="en-US" sz="2800" kern="0" dirty="0">
                <a:cs typeface="+mn-cs"/>
              </a:rPr>
              <a:t>A </a:t>
            </a:r>
            <a:r>
              <a:rPr lang="en-CA" altLang="en-US" sz="2800" kern="0" dirty="0">
                <a:solidFill>
                  <a:schemeClr val="tx2"/>
                </a:solidFill>
                <a:cs typeface="+mn-cs"/>
              </a:rPr>
              <a:t>loop invariant </a:t>
            </a:r>
            <a:r>
              <a:rPr lang="en-CA" altLang="en-US" sz="2800" kern="0" dirty="0">
                <a:cs typeface="+mn-cs"/>
              </a:rPr>
              <a:t>is an assertion that must be true  about the state of the data structure </a:t>
            </a:r>
            <a:br>
              <a:rPr lang="en-CA" altLang="en-US" sz="2800" kern="0" dirty="0">
                <a:cs typeface="+mn-cs"/>
              </a:rPr>
            </a:br>
            <a:r>
              <a:rPr lang="en-CA" altLang="en-US" sz="2800" kern="0" dirty="0">
                <a:cs typeface="+mn-cs"/>
              </a:rPr>
              <a:t>every time the algorithm is </a:t>
            </a:r>
            <a:br>
              <a:rPr lang="en-CA" altLang="en-US" sz="2800" kern="0" dirty="0">
                <a:cs typeface="+mn-cs"/>
              </a:rPr>
            </a:br>
            <a:r>
              <a:rPr lang="en-CA" altLang="en-US" sz="2800" kern="0" dirty="0">
                <a:cs typeface="+mn-cs"/>
              </a:rPr>
              <a:t>at the top of the loop.</a:t>
            </a:r>
            <a:endParaRPr lang="en-CA" altLang="en-US" sz="2800" dirty="0">
              <a:cs typeface="+mn-cs"/>
            </a:endParaRPr>
          </a:p>
          <a:p>
            <a:pPr eaLnBrk="1" hangingPunct="1">
              <a:lnSpc>
                <a:spcPct val="90000"/>
              </a:lnSpc>
              <a:buFontTx/>
              <a:buNone/>
              <a:defRPr/>
            </a:pPr>
            <a:endParaRPr lang="en-US" altLang="en-US" sz="2800" kern="0" dirty="0">
              <a:cs typeface="+mn-cs"/>
            </a:endParaRPr>
          </a:p>
        </p:txBody>
      </p:sp>
      <p:grpSp>
        <p:nvGrpSpPr>
          <p:cNvPr id="63" name="Group 22"/>
          <p:cNvGrpSpPr>
            <a:grpSpLocks/>
          </p:cNvGrpSpPr>
          <p:nvPr/>
        </p:nvGrpSpPr>
        <p:grpSpPr bwMode="auto">
          <a:xfrm>
            <a:off x="4419600" y="3200746"/>
            <a:ext cx="762000" cy="609254"/>
            <a:chOff x="1224" y="2539"/>
            <a:chExt cx="2280" cy="1785"/>
          </a:xfrm>
        </p:grpSpPr>
        <p:sp>
          <p:nvSpPr>
            <p:cNvPr id="80"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5"/>
              <a:srcRect/>
              <a:tile tx="0" ty="0" sx="100000" sy="100000" flip="none" algn="tl"/>
            </a:blipFill>
            <a:ln w="9525">
              <a:solidFill>
                <a:srgbClr val="000000"/>
              </a:solidFill>
              <a:round/>
              <a:headEnd/>
              <a:tailEnd/>
            </a:ln>
          </p:spPr>
          <p:txBody>
            <a:bodyPr/>
            <a:lstStyle/>
            <a:p>
              <a:endParaRPr lang="en-CA"/>
            </a:p>
          </p:txBody>
        </p:sp>
        <p:grpSp>
          <p:nvGrpSpPr>
            <p:cNvPr id="81" name="Group 24"/>
            <p:cNvGrpSpPr>
              <a:grpSpLocks/>
            </p:cNvGrpSpPr>
            <p:nvPr/>
          </p:nvGrpSpPr>
          <p:grpSpPr bwMode="auto">
            <a:xfrm>
              <a:off x="1584" y="2688"/>
              <a:ext cx="1216" cy="1440"/>
              <a:chOff x="2641" y="1488"/>
              <a:chExt cx="2655" cy="2488"/>
            </a:xfrm>
          </p:grpSpPr>
          <p:grpSp>
            <p:nvGrpSpPr>
              <p:cNvPr id="82" name="Group 25"/>
              <p:cNvGrpSpPr>
                <a:grpSpLocks/>
              </p:cNvGrpSpPr>
              <p:nvPr/>
            </p:nvGrpSpPr>
            <p:grpSpPr bwMode="auto">
              <a:xfrm>
                <a:off x="2641" y="1488"/>
                <a:ext cx="2496" cy="2436"/>
                <a:chOff x="2641" y="1488"/>
                <a:chExt cx="2496" cy="2436"/>
              </a:xfrm>
            </p:grpSpPr>
            <p:sp>
              <p:nvSpPr>
                <p:cNvPr id="87"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8"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9"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3" name="Group 32"/>
              <p:cNvGrpSpPr>
                <a:grpSpLocks/>
              </p:cNvGrpSpPr>
              <p:nvPr/>
            </p:nvGrpSpPr>
            <p:grpSpPr bwMode="auto">
              <a:xfrm>
                <a:off x="4864" y="3099"/>
                <a:ext cx="432" cy="877"/>
                <a:chOff x="4864" y="3099"/>
                <a:chExt cx="432" cy="877"/>
              </a:xfrm>
            </p:grpSpPr>
            <p:sp>
              <p:nvSpPr>
                <p:cNvPr id="84"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6"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179784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2">
                                            <p:txEl>
                                              <p:pRg st="0" end="0"/>
                                            </p:txEl>
                                          </p:spTgt>
                                        </p:tgtEl>
                                        <p:attrNameLst>
                                          <p:attrName>style.visibility</p:attrName>
                                        </p:attrNameLst>
                                      </p:cBhvr>
                                      <p:to>
                                        <p:strVal val="visible"/>
                                      </p:to>
                                    </p:set>
                                    <p:anim calcmode="lin" valueType="num">
                                      <p:cBhvr additive="base">
                                        <p:cTn id="7"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500" fill="hold"/>
                                        <p:tgtEl>
                                          <p:spTgt spid="63"/>
                                        </p:tgtEl>
                                        <p:attrNameLst>
                                          <p:attrName>ppt_x</p:attrName>
                                        </p:attrNameLst>
                                      </p:cBhvr>
                                      <p:tavLst>
                                        <p:tav tm="0">
                                          <p:val>
                                            <p:strVal val="0-#ppt_w/2"/>
                                          </p:val>
                                        </p:tav>
                                        <p:tav tm="100000">
                                          <p:val>
                                            <p:strVal val="#ppt_x"/>
                                          </p:val>
                                        </p:tav>
                                      </p:tavLst>
                                    </p:anim>
                                    <p:anim calcmode="lin" valueType="num">
                                      <p:cBhvr additive="base">
                                        <p:cTn id="12"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cxnSp>
        <p:nvCxnSpPr>
          <p:cNvPr id="31748" name="Straight Connector 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2" name="Text Box 4"/>
          <p:cNvSpPr txBox="1">
            <a:spLocks noChangeArrowheads="1"/>
          </p:cNvSpPr>
          <p:nvPr/>
        </p:nvSpPr>
        <p:spPr bwMode="auto">
          <a:xfrm>
            <a:off x="4724400" y="609600"/>
            <a:ext cx="4724400" cy="243205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sz="2400" dirty="0">
                <a:effectLst>
                  <a:outerShdw blurRad="38100" dist="38100" dir="2700000" algn="tl">
                    <a:srgbClr val="000000"/>
                  </a:outerShdw>
                </a:effectLst>
                <a:cs typeface="+mn-cs"/>
              </a:rPr>
              <a:t>In the early </a:t>
            </a:r>
            <a:r>
              <a:rPr lang="en-US" sz="2400" dirty="0" err="1">
                <a:effectLst>
                  <a:outerShdw blurRad="38100" dist="38100" dir="2700000" algn="tl">
                    <a:srgbClr val="000000"/>
                  </a:outerShdw>
                </a:effectLst>
                <a:cs typeface="+mn-cs"/>
              </a:rPr>
              <a:t>80’s</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structured</a:t>
            </a: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programming</a:t>
            </a:r>
            <a:r>
              <a:rPr lang="en-US" sz="2400" dirty="0">
                <a:effectLst>
                  <a:outerShdw blurRad="38100" dist="38100" dir="2700000" algn="tl">
                    <a:srgbClr val="000000"/>
                  </a:outerShdw>
                </a:effectLst>
                <a:cs typeface="+mn-cs"/>
              </a:rPr>
              <a:t> was enforced.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a:t>
            </a:r>
            <a:r>
              <a:rPr lang="en-US" sz="2400" dirty="0" err="1">
                <a:effectLst>
                  <a:outerShdw blurRad="38100" dist="38100" dir="2700000" algn="tl">
                    <a:srgbClr val="000000"/>
                  </a:outerShdw>
                </a:effectLst>
                <a:cs typeface="+mn-cs"/>
              </a:rPr>
              <a:t>Goto”s</a:t>
            </a:r>
            <a:r>
              <a:rPr lang="en-US" sz="2400" dirty="0">
                <a:effectLst>
                  <a:outerShdw blurRad="38100" dist="38100" dir="2700000" algn="tl">
                    <a:srgbClr val="000000"/>
                  </a:outerShdw>
                </a:effectLst>
                <a:cs typeface="+mn-cs"/>
              </a:rPr>
              <a:t> were not allowed.</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Programs were controlled with</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rgbClr val="00FFFF"/>
                </a:solidFill>
                <a:effectLst>
                  <a:outerShdw blurRad="38100" dist="38100" dir="2700000" algn="tl">
                    <a:srgbClr val="000000"/>
                  </a:outerShdw>
                </a:effectLst>
                <a:cs typeface="+mn-cs"/>
              </a:rPr>
              <a:t>while</a:t>
            </a:r>
            <a:r>
              <a:rPr lang="en-US" sz="2400" dirty="0">
                <a:effectLst>
                  <a:outerShdw blurRad="38100" dist="38100" dir="2700000" algn="tl">
                    <a:srgbClr val="000000"/>
                  </a:outerShdw>
                </a:effectLst>
                <a:cs typeface="+mn-cs"/>
              </a:rPr>
              <a:t> (and </a:t>
            </a:r>
            <a:r>
              <a:rPr lang="en-US" sz="2400" dirty="0">
                <a:solidFill>
                  <a:srgbClr val="00FFFF"/>
                </a:solidFill>
                <a:effectLst>
                  <a:outerShdw blurRad="38100" dist="38100" dir="2700000" algn="tl">
                    <a:srgbClr val="000000"/>
                  </a:outerShdw>
                </a:effectLst>
                <a:cs typeface="+mn-cs"/>
              </a:rPr>
              <a:t>if</a:t>
            </a:r>
            <a:r>
              <a:rPr lang="en-US" sz="2400" dirty="0">
                <a:effectLst>
                  <a:outerShdw blurRad="38100" dist="38100" dir="2700000" algn="tl">
                    <a:srgbClr val="000000"/>
                  </a:outerShdw>
                </a:effectLst>
                <a:cs typeface="+mn-cs"/>
              </a:rPr>
              <a:t>) commands.   </a:t>
            </a:r>
            <a:endParaRPr lang="en-US" dirty="0">
              <a:effectLst>
                <a:outerShdw blurRad="38100" dist="38100" dir="2700000" algn="tl">
                  <a:srgbClr val="000000"/>
                </a:outerShdw>
              </a:effectLst>
              <a:cs typeface="+mn-cs"/>
            </a:endParaRPr>
          </a:p>
        </p:txBody>
      </p:sp>
      <p:sp>
        <p:nvSpPr>
          <p:cNvPr id="14" name="Text Box 4"/>
          <p:cNvSpPr txBox="1">
            <a:spLocks noChangeArrowheads="1"/>
          </p:cNvSpPr>
          <p:nvPr/>
        </p:nvSpPr>
        <p:spPr bwMode="auto">
          <a:xfrm>
            <a:off x="4724400" y="3389313"/>
            <a:ext cx="4724400" cy="830262"/>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solidFill>
                  <a:srgbClr val="00FFFF"/>
                </a:solidFill>
                <a:effectLst>
                  <a:outerShdw blurRad="38100" dist="38100" dir="2700000" algn="tl">
                    <a:srgbClr val="000000"/>
                  </a:outerShdw>
                </a:effectLst>
                <a:cs typeface="+mn-cs"/>
              </a:rPr>
              <a:t>for</a:t>
            </a:r>
            <a:r>
              <a:rPr lang="en-US" sz="2400" dirty="0">
                <a:effectLst>
                  <a:outerShdw blurRad="38100" dist="38100" dir="2700000" algn="tl">
                    <a:srgbClr val="000000"/>
                  </a:outerShdw>
                </a:effectLst>
                <a:cs typeface="+mn-cs"/>
              </a:rPr>
              <a:t>( x = 0; x&lt;10; ++x )</a:t>
            </a:r>
          </a:p>
          <a:p>
            <a:pPr eaLnBrk="0" hangingPunct="0">
              <a:spcBef>
                <a:spcPts val="0"/>
              </a:spcBef>
              <a:defRPr/>
            </a:pPr>
            <a:r>
              <a:rPr lang="en-US" sz="2400" dirty="0">
                <a:effectLst>
                  <a:outerShdw blurRad="38100" dist="38100" dir="2700000" algn="tl">
                    <a:srgbClr val="000000"/>
                  </a:outerShdw>
                </a:effectLst>
                <a:cs typeface="+mn-cs"/>
              </a:rPr>
              <a:t>    print(“Hi”)</a:t>
            </a:r>
          </a:p>
        </p:txBody>
      </p:sp>
      <p:sp>
        <p:nvSpPr>
          <p:cNvPr id="15" name="Text Box 4"/>
          <p:cNvSpPr txBox="1">
            <a:spLocks noChangeArrowheads="1"/>
          </p:cNvSpPr>
          <p:nvPr/>
        </p:nvSpPr>
        <p:spPr bwMode="auto">
          <a:xfrm>
            <a:off x="4572000" y="4943475"/>
            <a:ext cx="4343400" cy="83026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sz="2400" dirty="0">
                <a:effectLst>
                  <a:outerShdw blurRad="38100" dist="38100" dir="2700000" algn="tl">
                    <a:srgbClr val="000000"/>
                  </a:outerShdw>
                </a:effectLst>
                <a:cs typeface="+mn-cs"/>
              </a:rPr>
              <a:t>It is still hard for me to know how many “</a:t>
            </a:r>
            <a:r>
              <a:rPr lang="en-US" sz="2400" dirty="0" err="1">
                <a:effectLst>
                  <a:outerShdw blurRad="38100" dist="38100" dir="2700000" algn="tl">
                    <a:srgbClr val="000000"/>
                  </a:outerShdw>
                </a:effectLst>
                <a:cs typeface="+mn-cs"/>
              </a:rPr>
              <a:t>Hi”s</a:t>
            </a:r>
            <a:r>
              <a:rPr lang="en-US" sz="2400" dirty="0">
                <a:effectLst>
                  <a:outerShdw blurRad="38100" dist="38100" dir="2700000" algn="tl">
                    <a:srgbClr val="000000"/>
                  </a:outerShdw>
                </a:effectLst>
                <a:cs typeface="+mn-cs"/>
              </a:rPr>
              <a:t> get printed </a:t>
            </a:r>
            <a:r>
              <a:rPr lang="en-US" sz="2400" dirty="0">
                <a:effectLst>
                  <a:outerShdw blurRad="38100" dist="38100" dir="2700000" algn="tl">
                    <a:srgbClr val="000000"/>
                  </a:outerShdw>
                </a:effectLst>
                <a:cs typeface="+mn-cs"/>
                <a:sym typeface="Wingdings" pitchFamily="2" charset="2"/>
              </a:rPr>
              <a:t></a:t>
            </a:r>
            <a:endParaRPr lang="en-US" sz="2400" dirty="0">
              <a:effectLst>
                <a:outerShdw blurRad="38100" dist="38100" dir="2700000" algn="tl">
                  <a:srgbClr val="000000"/>
                </a:outerShdw>
              </a:effectLst>
              <a:cs typeface="+mn-cs"/>
            </a:endParaRPr>
          </a:p>
        </p:txBody>
      </p:sp>
      <p:sp>
        <p:nvSpPr>
          <p:cNvPr id="16" name="Text Box 4"/>
          <p:cNvSpPr txBox="1">
            <a:spLocks noChangeArrowheads="1"/>
          </p:cNvSpPr>
          <p:nvPr/>
        </p:nvSpPr>
        <p:spPr bwMode="auto">
          <a:xfrm>
            <a:off x="76200" y="619125"/>
            <a:ext cx="4724400" cy="13239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Invariant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In the </a:t>
            </a:r>
            <a:r>
              <a:rPr lang="en-US" sz="2400" dirty="0" err="1">
                <a:effectLst>
                  <a:outerShdw blurRad="38100" dist="38100" dir="2700000" algn="tl">
                    <a:srgbClr val="000000"/>
                  </a:outerShdw>
                </a:effectLst>
                <a:cs typeface="+mn-cs"/>
              </a:rPr>
              <a:t>90’s</a:t>
            </a:r>
            <a:r>
              <a:rPr lang="en-US" sz="2400" dirty="0">
                <a:effectLst>
                  <a:outerShdw blurRad="38100" dist="38100" dir="2700000" algn="tl">
                    <a:srgbClr val="000000"/>
                  </a:outerShdw>
                </a:effectLst>
                <a:cs typeface="+mn-cs"/>
              </a:rPr>
              <a:t>, the importance of</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loop invariants </a:t>
            </a:r>
            <a:r>
              <a:rPr lang="en-US" sz="2400" dirty="0">
                <a:effectLst>
                  <a:outerShdw blurRad="38100" dist="38100" dir="2700000" algn="tl">
                    <a:srgbClr val="000000"/>
                  </a:outerShdw>
                </a:effectLst>
                <a:cs typeface="+mn-cs"/>
              </a:rPr>
              <a:t>was realized. </a:t>
            </a:r>
            <a:r>
              <a:rPr lang="en-US" dirty="0">
                <a:effectLst>
                  <a:outerShdw blurRad="38100" dist="38100" dir="2700000" algn="tl">
                    <a:srgbClr val="000000"/>
                  </a:outerShdw>
                </a:effectLst>
                <a:cs typeface="+mn-cs"/>
              </a:rPr>
              <a:t> </a:t>
            </a:r>
            <a:endParaRPr lang="en-US" sz="2400" dirty="0">
              <a:effectLst>
                <a:outerShdw blurRad="38100" dist="38100" dir="2700000" algn="tl">
                  <a:srgbClr val="000000"/>
                </a:outerShdw>
              </a:effectLst>
              <a:cs typeface="+mn-cs"/>
            </a:endParaRPr>
          </a:p>
        </p:txBody>
      </p:sp>
      <p:grpSp>
        <p:nvGrpSpPr>
          <p:cNvPr id="2" name="Group 1"/>
          <p:cNvGrpSpPr/>
          <p:nvPr/>
        </p:nvGrpSpPr>
        <p:grpSpPr>
          <a:xfrm>
            <a:off x="-1828800" y="2362200"/>
            <a:ext cx="7772400" cy="3810000"/>
            <a:chOff x="-1828800" y="2362200"/>
            <a:chExt cx="7772400" cy="3810000"/>
          </a:xfrm>
        </p:grpSpPr>
        <p:pic>
          <p:nvPicPr>
            <p:cNvPr id="9" name="Picture 3" descr="eshe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800" y="3423444"/>
              <a:ext cx="3966345" cy="2748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2"/>
            <p:cNvSpPr>
              <a:spLocks noChangeArrowheads="1"/>
            </p:cNvSpPr>
            <p:nvPr/>
          </p:nvSpPr>
          <p:spPr bwMode="auto">
            <a:xfrm>
              <a:off x="-1828800" y="2362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i="0" dirty="0"/>
                <a:t>A Paradigm Shift</a:t>
              </a:r>
              <a:endParaRPr lang="en-CA" altLang="en-US" i="0" dirty="0"/>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16200000">
              <a:off x="584" y="3015"/>
              <a:ext cx="96" cy="96"/>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79" name="Text Box 71"/>
          <p:cNvSpPr txBox="1">
            <a:spLocks noChangeArrowheads="1"/>
          </p:cNvSpPr>
          <p:nvPr/>
        </p:nvSpPr>
        <p:spPr bwMode="auto">
          <a:xfrm>
            <a:off x="-228600" y="4953000"/>
            <a:ext cx="9309894" cy="1815882"/>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dirty="0">
                <a:effectLst>
                  <a:outerShdw blurRad="38100" dist="38100" dir="2700000" algn="tl">
                    <a:srgbClr val="000000"/>
                  </a:outerShdw>
                </a:effectLst>
                <a:cs typeface="+mn-cs"/>
              </a:rPr>
              <a:t>The cells from the multi-tape TM are interwoven on the single tape TM</a:t>
            </a:r>
          </a:p>
          <a:p>
            <a:pPr marL="457200" indent="-457200" eaLnBrk="0" hangingPunct="0">
              <a:buFont typeface="Arial" panose="020B0604020202020204" pitchFamily="34" charset="0"/>
              <a:buChar char="•"/>
              <a:defRPr/>
            </a:pPr>
            <a:r>
              <a:rPr lang="en-US" dirty="0">
                <a:effectLst>
                  <a:outerShdw blurRad="38100" dist="38100" dir="2700000" algn="tl">
                    <a:srgbClr val="000000"/>
                  </a:outerShdw>
                </a:effectLst>
                <a:cs typeface="+mn-cs"/>
              </a:rPr>
              <a:t>Each ASCII cell needs a block of 8 bit cells to store the character. </a:t>
            </a:r>
          </a:p>
        </p:txBody>
      </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 name="Rectangle 1"/>
          <p:cNvSpPr/>
          <p:nvPr/>
        </p:nvSpPr>
        <p:spPr>
          <a:xfrm>
            <a:off x="2096037" y="6248400"/>
            <a:ext cx="8305800" cy="523220"/>
          </a:xfrm>
          <a:prstGeom prst="rect">
            <a:avLst/>
          </a:prstGeom>
        </p:spPr>
        <p:txBody>
          <a:bodyPr wrap="square">
            <a:spAutoFit/>
          </a:bodyPr>
          <a:lstStyle/>
          <a:p>
            <a:pPr eaLnBrk="0" hangingPunct="0">
              <a:defRPr/>
            </a:pPr>
            <a:r>
              <a:rPr lang="en-US" dirty="0">
                <a:effectLst>
                  <a:outerShdw blurRad="38100" dist="38100" dir="2700000" algn="tl">
                    <a:srgbClr val="000000"/>
                  </a:outerShdw>
                </a:effectLst>
              </a:rPr>
              <a:t>Plus a bit to indicate whether the head is there.</a:t>
            </a:r>
          </a:p>
        </p:txBody>
      </p:sp>
    </p:spTree>
    <p:extLst>
      <p:ext uri="{BB962C8B-B14F-4D97-AF65-F5344CB8AC3E}">
        <p14:creationId xmlns:p14="http://schemas.microsoft.com/office/powerpoint/2010/main" val="17520723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8559"/>
                                        </p:tgtEl>
                                        <p:attrNameLst>
                                          <p:attrName>style.visibility</p:attrName>
                                        </p:attrNameLst>
                                      </p:cBhvr>
                                      <p:to>
                                        <p:strVal val="visible"/>
                                      </p:to>
                                    </p:set>
                                    <p:anim calcmode="lin" valueType="num">
                                      <p:cBhvr additive="base">
                                        <p:cTn id="7" dur="500" fill="hold"/>
                                        <p:tgtEl>
                                          <p:spTgt spid="108559"/>
                                        </p:tgtEl>
                                        <p:attrNameLst>
                                          <p:attrName>ppt_x</p:attrName>
                                        </p:attrNameLst>
                                      </p:cBhvr>
                                      <p:tavLst>
                                        <p:tav tm="0">
                                          <p:val>
                                            <p:strVal val="#ppt_x"/>
                                          </p:val>
                                        </p:tav>
                                        <p:tav tm="100000">
                                          <p:val>
                                            <p:strVal val="#ppt_x"/>
                                          </p:val>
                                        </p:tav>
                                      </p:tavLst>
                                    </p:anim>
                                    <p:anim calcmode="lin" valueType="num">
                                      <p:cBhvr additive="base">
                                        <p:cTn id="8" dur="500" fill="hold"/>
                                        <p:tgtEl>
                                          <p:spTgt spid="10855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23079">
                                            <p:txEl>
                                              <p:pRg st="0" end="0"/>
                                            </p:txEl>
                                          </p:spTgt>
                                        </p:tgtEl>
                                        <p:attrNameLst>
                                          <p:attrName>style.visibility</p:attrName>
                                        </p:attrNameLst>
                                      </p:cBhvr>
                                      <p:to>
                                        <p:strVal val="visible"/>
                                      </p:to>
                                    </p:set>
                                    <p:anim calcmode="lin" valueType="num">
                                      <p:cBhvr additive="base">
                                        <p:cTn id="13" dur="500" fill="hold"/>
                                        <p:tgtEl>
                                          <p:spTgt spid="1323079">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2307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323079">
                                            <p:txEl>
                                              <p:pRg st="1" end="1"/>
                                            </p:txEl>
                                          </p:spTgt>
                                        </p:tgtEl>
                                        <p:attrNameLst>
                                          <p:attrName>style.visibility</p:attrName>
                                        </p:attrNameLst>
                                      </p:cBhvr>
                                      <p:to>
                                        <p:strVal val="visible"/>
                                      </p:to>
                                    </p:set>
                                    <p:anim calcmode="lin" valueType="num">
                                      <p:cBhvr additive="base">
                                        <p:cTn id="19" dur="500" fill="hold"/>
                                        <p:tgtEl>
                                          <p:spTgt spid="1323079">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2307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ppt_x"/>
                                          </p:val>
                                        </p:tav>
                                        <p:tav tm="100000">
                                          <p:val>
                                            <p:strVal val="#ppt_x"/>
                                          </p:val>
                                        </p:tav>
                                      </p:tavLst>
                                    </p:anim>
                                    <p:anim calcmode="lin" valueType="num">
                                      <p:cBhvr additive="base">
                                        <p:cTn id="2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16200000">
              <a:off x="584" y="3015"/>
              <a:ext cx="96" cy="96"/>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79" name="Text Box 71"/>
          <p:cNvSpPr txBox="1">
            <a:spLocks noChangeArrowheads="1"/>
          </p:cNvSpPr>
          <p:nvPr/>
        </p:nvSpPr>
        <p:spPr bwMode="auto">
          <a:xfrm>
            <a:off x="-228600" y="4953000"/>
            <a:ext cx="9309894" cy="523220"/>
          </a:xfrm>
          <a:prstGeom prst="rect">
            <a:avLst/>
          </a:prstGeom>
          <a:noFill/>
          <a:ln w="38100" cap="sq">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i="1" dirty="0" err="1">
                <a:effectLst>
                  <a:outerShdw blurRad="38100" dist="38100" dir="2700000" algn="tl">
                    <a:srgbClr val="000000"/>
                  </a:outerShdw>
                </a:effectLst>
                <a:cs typeface="+mn-cs"/>
              </a:rPr>
              <a:t>q</a:t>
            </a:r>
            <a:r>
              <a:rPr lang="en-US" i="1" baseline="-25000" dirty="0" err="1">
                <a:effectLst>
                  <a:outerShdw blurRad="38100" dist="38100" dir="2700000" algn="tl">
                    <a:srgbClr val="000000"/>
                  </a:outerShdw>
                </a:effectLst>
                <a:cs typeface="+mn-cs"/>
              </a:rPr>
              <a:t>single</a:t>
            </a:r>
            <a:r>
              <a:rPr lang="en-US" dirty="0">
                <a:effectLst>
                  <a:outerShdw blurRad="38100" dist="38100" dir="2700000" algn="tl">
                    <a:srgbClr val="000000"/>
                  </a:outerShdw>
                </a:effectLst>
                <a:cs typeface="+mn-cs"/>
              </a:rPr>
              <a:t> stores in states the state of </a:t>
            </a:r>
            <a:r>
              <a:rPr lang="en-US" i="1" dirty="0" err="1">
                <a:effectLst>
                  <a:outerShdw blurRad="38100" dist="38100" dir="2700000" algn="tl">
                    <a:srgbClr val="000000"/>
                  </a:outerShdw>
                </a:effectLst>
              </a:rPr>
              <a:t>q</a:t>
            </a:r>
            <a:r>
              <a:rPr lang="en-US" i="1" baseline="-25000" dirty="0" err="1">
                <a:effectLst>
                  <a:outerShdw blurRad="38100" dist="38100" dir="2700000" algn="tl">
                    <a:srgbClr val="000000"/>
                  </a:outerShdw>
                </a:effectLst>
              </a:rPr>
              <a:t>multi</a:t>
            </a:r>
            <a:endParaRPr lang="en-US" dirty="0">
              <a:effectLst>
                <a:outerShdw blurRad="38100" dist="38100" dir="2700000" algn="tl">
                  <a:srgbClr val="000000"/>
                </a:outerShdw>
              </a:effectLst>
              <a:cs typeface="+mn-cs"/>
            </a:endParaRPr>
          </a:p>
        </p:txBody>
      </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 name="Rectangle 1"/>
          <p:cNvSpPr/>
          <p:nvPr/>
        </p:nvSpPr>
        <p:spPr>
          <a:xfrm>
            <a:off x="591087" y="115318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98" name="Rectangle 97"/>
          <p:cNvSpPr/>
          <p:nvPr/>
        </p:nvSpPr>
        <p:spPr>
          <a:xfrm>
            <a:off x="-18513" y="373380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Tree>
    <p:extLst>
      <p:ext uri="{BB962C8B-B14F-4D97-AF65-F5344CB8AC3E}">
        <p14:creationId xmlns:p14="http://schemas.microsoft.com/office/powerpoint/2010/main" val="1217964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23079"/>
                                        </p:tgtEl>
                                        <p:attrNameLst>
                                          <p:attrName>style.visibility</p:attrName>
                                        </p:attrNameLst>
                                      </p:cBhvr>
                                      <p:to>
                                        <p:strVal val="visible"/>
                                      </p:to>
                                    </p:set>
                                    <p:anim calcmode="lin" valueType="num">
                                      <p:cBhvr additive="base">
                                        <p:cTn id="7" dur="500" fill="hold"/>
                                        <p:tgtEl>
                                          <p:spTgt spid="1323079"/>
                                        </p:tgtEl>
                                        <p:attrNameLst>
                                          <p:attrName>ppt_x</p:attrName>
                                        </p:attrNameLst>
                                      </p:cBhvr>
                                      <p:tavLst>
                                        <p:tav tm="0">
                                          <p:val>
                                            <p:strVal val="#ppt_x"/>
                                          </p:val>
                                        </p:tav>
                                        <p:tav tm="100000">
                                          <p:val>
                                            <p:strVal val="#ppt_x"/>
                                          </p:val>
                                        </p:tav>
                                      </p:tavLst>
                                    </p:anim>
                                    <p:anim calcmode="lin" valueType="num">
                                      <p:cBhvr additive="base">
                                        <p:cTn id="8" dur="500" fill="hold"/>
                                        <p:tgtEl>
                                          <p:spTgt spid="132307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500" fill="hold"/>
                                        <p:tgtEl>
                                          <p:spTgt spid="98"/>
                                        </p:tgtEl>
                                        <p:attrNameLst>
                                          <p:attrName>ppt_x</p:attrName>
                                        </p:attrNameLst>
                                      </p:cBhvr>
                                      <p:tavLst>
                                        <p:tav tm="0">
                                          <p:val>
                                            <p:strVal val="#ppt_x"/>
                                          </p:val>
                                        </p:tav>
                                        <p:tav tm="100000">
                                          <p:val>
                                            <p:strVal val="#ppt_x"/>
                                          </p:val>
                                        </p:tav>
                                      </p:tavLst>
                                    </p:anim>
                                    <p:anim calcmode="lin" valueType="num">
                                      <p:cBhvr additive="base">
                                        <p:cTn id="20" dur="500" fill="hold"/>
                                        <p:tgtEl>
                                          <p:spTgt spid="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3079" grpId="0"/>
      <p:bldP spid="2" grpId="0"/>
      <p:bldP spid="98"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16200000">
              <a:off x="584" y="3015"/>
              <a:ext cx="96" cy="96"/>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nvGrpSpPr>
          <p:cNvPr id="83" name="Group 41"/>
          <p:cNvGrpSpPr>
            <a:grpSpLocks/>
          </p:cNvGrpSpPr>
          <p:nvPr/>
        </p:nvGrpSpPr>
        <p:grpSpPr bwMode="auto">
          <a:xfrm>
            <a:off x="914400" y="5037138"/>
            <a:ext cx="7348538" cy="1820862"/>
            <a:chOff x="432" y="1581"/>
            <a:chExt cx="4629" cy="1147"/>
          </a:xfrm>
        </p:grpSpPr>
        <p:sp>
          <p:nvSpPr>
            <p:cNvPr id="98"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99"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100"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101"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102" name="Group 46"/>
            <p:cNvGrpSpPr>
              <a:grpSpLocks noChangeAspect="1"/>
            </p:cNvGrpSpPr>
            <p:nvPr/>
          </p:nvGrpSpPr>
          <p:grpSpPr bwMode="auto">
            <a:xfrm>
              <a:off x="511" y="1920"/>
              <a:ext cx="737" cy="737"/>
              <a:chOff x="4320" y="2016"/>
              <a:chExt cx="912" cy="912"/>
            </a:xfrm>
          </p:grpSpPr>
          <p:grpSp>
            <p:nvGrpSpPr>
              <p:cNvPr id="103" name="Group 47"/>
              <p:cNvGrpSpPr>
                <a:grpSpLocks noChangeAspect="1"/>
              </p:cNvGrpSpPr>
              <p:nvPr/>
            </p:nvGrpSpPr>
            <p:grpSpPr bwMode="auto">
              <a:xfrm>
                <a:off x="4320" y="2016"/>
                <a:ext cx="912" cy="912"/>
                <a:chOff x="2496" y="1104"/>
                <a:chExt cx="912" cy="912"/>
              </a:xfrm>
            </p:grpSpPr>
            <p:grpSp>
              <p:nvGrpSpPr>
                <p:cNvPr id="110" name="Group 48"/>
                <p:cNvGrpSpPr>
                  <a:grpSpLocks noChangeAspect="1"/>
                </p:cNvGrpSpPr>
                <p:nvPr/>
              </p:nvGrpSpPr>
              <p:grpSpPr bwMode="auto">
                <a:xfrm rot="2360341">
                  <a:off x="2592" y="1248"/>
                  <a:ext cx="680" cy="680"/>
                  <a:chOff x="1224" y="1212"/>
                  <a:chExt cx="3144" cy="3112"/>
                </a:xfrm>
              </p:grpSpPr>
              <p:sp>
                <p:nvSpPr>
                  <p:cNvPr id="112"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113"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14" name="Group 51"/>
                  <p:cNvGrpSpPr>
                    <a:grpSpLocks noChangeAspect="1"/>
                  </p:cNvGrpSpPr>
                  <p:nvPr/>
                </p:nvGrpSpPr>
                <p:grpSpPr bwMode="auto">
                  <a:xfrm>
                    <a:off x="1776" y="1212"/>
                    <a:ext cx="1944" cy="2413"/>
                    <a:chOff x="2227" y="1194"/>
                    <a:chExt cx="1944" cy="2413"/>
                  </a:xfrm>
                </p:grpSpPr>
                <p:sp>
                  <p:nvSpPr>
                    <p:cNvPr id="115"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6"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111"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104" name="Group 59"/>
              <p:cNvGrpSpPr>
                <a:grpSpLocks noChangeAspect="1"/>
              </p:cNvGrpSpPr>
              <p:nvPr/>
            </p:nvGrpSpPr>
            <p:grpSpPr bwMode="auto">
              <a:xfrm>
                <a:off x="4368" y="2112"/>
                <a:ext cx="432" cy="240"/>
                <a:chOff x="-1152" y="3504"/>
                <a:chExt cx="432" cy="240"/>
              </a:xfrm>
            </p:grpSpPr>
            <p:grpSp>
              <p:nvGrpSpPr>
                <p:cNvPr id="105" name="Group 60"/>
                <p:cNvGrpSpPr>
                  <a:grpSpLocks noChangeAspect="1"/>
                </p:cNvGrpSpPr>
                <p:nvPr/>
              </p:nvGrpSpPr>
              <p:grpSpPr bwMode="auto">
                <a:xfrm>
                  <a:off x="-1075" y="3504"/>
                  <a:ext cx="256" cy="210"/>
                  <a:chOff x="1728" y="2064"/>
                  <a:chExt cx="768" cy="672"/>
                </a:xfrm>
              </p:grpSpPr>
              <p:sp>
                <p:nvSpPr>
                  <p:cNvPr id="108"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109"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106"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107"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
        <p:nvSpPr>
          <p:cNvPr id="121" name="Rectangle 120"/>
          <p:cNvSpPr/>
          <p:nvPr/>
        </p:nvSpPr>
        <p:spPr>
          <a:xfrm>
            <a:off x="591087" y="115318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22" name="Rectangle 121"/>
          <p:cNvSpPr/>
          <p:nvPr/>
        </p:nvSpPr>
        <p:spPr>
          <a:xfrm>
            <a:off x="-18513" y="373380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Tree>
    <p:extLst>
      <p:ext uri="{BB962C8B-B14F-4D97-AF65-F5344CB8AC3E}">
        <p14:creationId xmlns:p14="http://schemas.microsoft.com/office/powerpoint/2010/main" val="1136924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779816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1: </a:t>
            </a:r>
            <a:r>
              <a:rPr lang="en-US" i="1" dirty="0">
                <a:solidFill>
                  <a:schemeClr val="accent2"/>
                </a:solidFill>
                <a:effectLst>
                  <a:outerShdw blurRad="38100" dist="38100" dir="2700000" algn="tl">
                    <a:srgbClr val="000000"/>
                  </a:outerShdw>
                </a:effectLst>
                <a:cs typeface="+mn-cs"/>
              </a:rPr>
              <a:t>Move right to location of white tape’s head.</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10" name="AutoShape 67"/>
          <p:cNvSpPr>
            <a:spLocks noChangeArrowheads="1"/>
          </p:cNvSpPr>
          <p:nvPr/>
        </p:nvSpPr>
        <p:spPr bwMode="auto">
          <a:xfrm rot="16200000">
            <a:off x="939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8" name="Rectangle 17"/>
          <p:cNvSpPr>
            <a:spLocks noChangeArrowheads="1"/>
          </p:cNvSpPr>
          <p:nvPr/>
        </p:nvSpPr>
        <p:spPr bwMode="auto">
          <a:xfrm>
            <a:off x="1219200" y="5257800"/>
            <a:ext cx="6443431"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i.e. Remember  </a:t>
            </a:r>
            <a:r>
              <a:rPr lang="en-US" i="1"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head position mod 18</a:t>
            </a:r>
            <a:br>
              <a:rPr lang="en-US" i="1" dirty="0">
                <a:solidFill>
                  <a:schemeClr val="accent2"/>
                </a:solidFill>
                <a:effectLst>
                  <a:outerShdw blurRad="38100" dist="38100" dir="2700000" algn="tl">
                    <a:srgbClr val="000000"/>
                  </a:outerShdw>
                </a:effectLst>
                <a:cs typeface="+mn-cs"/>
              </a:rPr>
            </a:br>
            <a:r>
              <a:rPr lang="en-US" i="1" dirty="0">
                <a:solidFill>
                  <a:schemeClr val="accent2"/>
                </a:solidFill>
                <a:effectLst>
                  <a:outerShdw blurRad="38100" dist="38100" dir="2700000" algn="tl">
                    <a:srgbClr val="000000"/>
                  </a:outerShdw>
                </a:effectLst>
                <a:cs typeface="+mn-cs"/>
              </a:rPr>
              <a:t>      move right till </a:t>
            </a:r>
            <a:r>
              <a:rPr lang="en-US" i="1"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=0 and head sees 1. </a:t>
            </a:r>
          </a:p>
        </p:txBody>
      </p:sp>
      <p:sp>
        <p:nvSpPr>
          <p:cNvPr id="99" name="Rectangle 20"/>
          <p:cNvSpPr>
            <a:spLocks noChangeArrowheads="1"/>
          </p:cNvSpPr>
          <p:nvPr/>
        </p:nvSpPr>
        <p:spPr bwMode="auto">
          <a:xfrm>
            <a:off x="100428" y="5973880"/>
            <a:ext cx="952440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&lt;line=1,q=</a:t>
            </a:r>
            <a:r>
              <a:rPr lang="en-US" i="1" baseline="-25000" dirty="0" err="1">
                <a:solidFill>
                  <a:schemeClr val="accent2"/>
                </a:solidFill>
                <a:effectLst>
                  <a:outerShdw blurRad="38100" dist="38100" dir="2700000" algn="tl">
                    <a:srgbClr val="000000"/>
                  </a:outerShdw>
                </a:effectLst>
                <a:cs typeface="+mn-cs"/>
              </a:rPr>
              <a:t>qmult</a:t>
            </a:r>
            <a:r>
              <a:rPr lang="en-US" i="1" baseline="-25000" dirty="0">
                <a:solidFill>
                  <a:schemeClr val="accent2"/>
                </a:solidFill>
                <a:effectLst>
                  <a:outerShdw blurRad="38100" dist="38100" dir="2700000" algn="tl">
                    <a:srgbClr val="000000"/>
                  </a:outerShdw>
                </a:effectLst>
                <a:cs typeface="+mn-cs"/>
              </a:rPr>
              <a:t>, </a:t>
            </a:r>
            <a:r>
              <a:rPr lang="en-US" i="1" baseline="-25000" dirty="0" err="1">
                <a:solidFill>
                  <a:schemeClr val="accent2"/>
                </a:solidFill>
                <a:effectLst>
                  <a:outerShdw blurRad="38100" dist="38100" dir="2700000" algn="tl">
                    <a:srgbClr val="000000"/>
                  </a:outerShdw>
                </a:effectLst>
                <a:cs typeface="+mn-cs"/>
              </a:rPr>
              <a:t>i</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cs typeface="+mn-cs"/>
              </a:rPr>
              <a:t>i</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,0)  = </a:t>
            </a:r>
            <a:r>
              <a:rPr lang="en-US" i="1" dirty="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rPr>
              <a:t> (q</a:t>
            </a:r>
            <a:r>
              <a:rPr lang="en-US" i="1" baseline="-25000" dirty="0">
                <a:solidFill>
                  <a:schemeClr val="accent2"/>
                </a:solidFill>
                <a:effectLst>
                  <a:outerShdw blurRad="38100" dist="38100" dir="2700000" algn="tl">
                    <a:srgbClr val="000000"/>
                  </a:outerShdw>
                </a:effectLst>
              </a:rPr>
              <a:t>&lt;line=1,q=</a:t>
            </a:r>
            <a:r>
              <a:rPr lang="en-US" i="1" baseline="-25000" dirty="0" err="1">
                <a:solidFill>
                  <a:schemeClr val="accent2"/>
                </a:solidFill>
                <a:effectLst>
                  <a:outerShdw blurRad="38100" dist="38100" dir="2700000" algn="tl">
                    <a:srgbClr val="000000"/>
                  </a:outerShdw>
                </a:effectLst>
              </a:rPr>
              <a:t>qmult</a:t>
            </a:r>
            <a:r>
              <a:rPr lang="en-US" i="1" baseline="-25000" dirty="0">
                <a:solidFill>
                  <a:schemeClr val="accent2"/>
                </a:solidFill>
                <a:effectLst>
                  <a:outerShdw blurRad="38100" dist="38100" dir="2700000" algn="tl">
                    <a:srgbClr val="000000"/>
                  </a:outerShdw>
                </a:effectLst>
              </a:rPr>
              <a:t>, </a:t>
            </a:r>
            <a:r>
              <a:rPr lang="en-US" i="1" baseline="-25000" dirty="0" err="1">
                <a:solidFill>
                  <a:schemeClr val="accent2"/>
                </a:solidFill>
                <a:effectLst>
                  <a:outerShdw blurRad="38100" dist="38100" dir="2700000" algn="tl">
                    <a:srgbClr val="000000"/>
                  </a:outerShdw>
                </a:effectLst>
              </a:rPr>
              <a:t>i</a:t>
            </a:r>
            <a:r>
              <a:rPr lang="en-US" i="1" baseline="-25000" dirty="0">
                <a:solidFill>
                  <a:schemeClr val="accent2"/>
                </a:solidFill>
                <a:effectLst>
                  <a:outerShdw blurRad="38100" dist="38100" dir="2700000" algn="tl">
                    <a:srgbClr val="000000"/>
                  </a:outerShdw>
                </a:effectLst>
              </a:rPr>
              <a:t>=i’+1</a:t>
            </a:r>
            <a:r>
              <a:rPr lang="en-US" sz="1600" i="1" baseline="-25000" dirty="0">
                <a:solidFill>
                  <a:schemeClr val="accent2"/>
                </a:solidFill>
                <a:effectLst>
                  <a:outerShdw blurRad="38100" dist="38100" dir="2700000" algn="tl">
                    <a:srgbClr val="000000"/>
                  </a:outerShdw>
                </a:effectLst>
              </a:rPr>
              <a:t>mod18</a:t>
            </a:r>
            <a:r>
              <a:rPr lang="en-US" i="1" baseline="-25000" dirty="0">
                <a:solidFill>
                  <a:schemeClr val="accent2"/>
                </a:solidFill>
                <a:effectLst>
                  <a:outerShdw blurRad="38100" dist="38100" dir="2700000" algn="tl">
                    <a:srgbClr val="000000"/>
                  </a:outerShdw>
                </a:effectLst>
              </a:rPr>
              <a:t>&gt;</a:t>
            </a:r>
            <a:r>
              <a:rPr lang="en-US" i="1" dirty="0">
                <a:solidFill>
                  <a:schemeClr val="accent2"/>
                </a:solidFill>
                <a:effectLst>
                  <a:outerShdw blurRad="38100" dist="38100" dir="2700000" algn="tl">
                    <a:srgbClr val="000000"/>
                  </a:outerShdw>
                </a:effectLst>
              </a:rPr>
              <a:t>,0,right) </a:t>
            </a:r>
            <a:r>
              <a:rPr lang="en-US" i="1" dirty="0">
                <a:solidFill>
                  <a:schemeClr val="accent2"/>
                </a:solidFill>
                <a:effectLst>
                  <a:outerShdw blurRad="38100" dist="38100" dir="2700000" algn="tl">
                    <a:srgbClr val="000000"/>
                  </a:outerShdw>
                </a:effectLst>
                <a:cs typeface="+mn-cs"/>
                <a:sym typeface="Symbol"/>
              </a:rPr>
              <a:t></a:t>
            </a:r>
            <a:r>
              <a:rPr lang="en-US" i="1" dirty="0">
                <a:cs typeface="+mn-cs"/>
              </a:rPr>
              <a:t> </a:t>
            </a:r>
          </a:p>
        </p:txBody>
      </p:sp>
      <p:sp>
        <p:nvSpPr>
          <p:cNvPr id="104" name="Rectangle 20"/>
          <p:cNvSpPr>
            <a:spLocks noChangeArrowheads="1"/>
          </p:cNvSpPr>
          <p:nvPr/>
        </p:nvSpPr>
        <p:spPr bwMode="auto">
          <a:xfrm>
            <a:off x="76200" y="6278920"/>
            <a:ext cx="841672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&lt;line=1,q=</a:t>
            </a:r>
            <a:r>
              <a:rPr lang="en-US" i="1" baseline="-25000" dirty="0" err="1">
                <a:solidFill>
                  <a:schemeClr val="accent2"/>
                </a:solidFill>
                <a:effectLst>
                  <a:outerShdw blurRad="38100" dist="38100" dir="2700000" algn="tl">
                    <a:srgbClr val="000000"/>
                  </a:outerShdw>
                </a:effectLst>
                <a:cs typeface="+mn-cs"/>
              </a:rPr>
              <a:t>qmult</a:t>
            </a:r>
            <a:r>
              <a:rPr lang="en-US" i="1" baseline="-25000" dirty="0">
                <a:solidFill>
                  <a:schemeClr val="accent2"/>
                </a:solidFill>
                <a:effectLst>
                  <a:outerShdw blurRad="38100" dist="38100" dir="2700000" algn="tl">
                    <a:srgbClr val="000000"/>
                  </a:outerShdw>
                </a:effectLst>
                <a:cs typeface="+mn-cs"/>
              </a:rPr>
              <a:t>, </a:t>
            </a:r>
            <a:r>
              <a:rPr lang="en-US" i="1" baseline="-25000" dirty="0" err="1">
                <a:solidFill>
                  <a:schemeClr val="accent2"/>
                </a:solidFill>
                <a:effectLst>
                  <a:outerShdw blurRad="38100" dist="38100" dir="2700000" algn="tl">
                    <a:srgbClr val="000000"/>
                  </a:outerShdw>
                </a:effectLst>
                <a:cs typeface="+mn-cs"/>
              </a:rPr>
              <a:t>i</a:t>
            </a:r>
            <a:r>
              <a:rPr lang="en-US" i="1" baseline="-25000" dirty="0">
                <a:solidFill>
                  <a:schemeClr val="accent2"/>
                </a:solidFill>
                <a:effectLst>
                  <a:outerShdw blurRad="38100" dist="38100" dir="2700000" algn="tl">
                    <a:srgbClr val="000000"/>
                  </a:outerShdw>
                </a:effectLst>
                <a:cs typeface="+mn-cs"/>
              </a:rPr>
              <a:t>=0&gt;</a:t>
            </a:r>
            <a:r>
              <a:rPr lang="en-US" i="1" dirty="0">
                <a:solidFill>
                  <a:schemeClr val="accent2"/>
                </a:solidFill>
                <a:effectLst>
                  <a:outerShdw blurRad="38100" dist="38100" dir="2700000" algn="tl">
                    <a:srgbClr val="000000"/>
                  </a:outerShdw>
                </a:effectLst>
                <a:cs typeface="+mn-cs"/>
              </a:rPr>
              <a:t>,1)  = </a:t>
            </a:r>
            <a:r>
              <a:rPr lang="en-US" i="1" dirty="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rPr>
              <a:t> (q</a:t>
            </a:r>
            <a:r>
              <a:rPr lang="en-US" i="1" baseline="-25000" dirty="0">
                <a:solidFill>
                  <a:schemeClr val="accent2"/>
                </a:solidFill>
                <a:effectLst>
                  <a:outerShdw blurRad="38100" dist="38100" dir="2700000" algn="tl">
                    <a:srgbClr val="000000"/>
                  </a:outerShdw>
                </a:effectLst>
              </a:rPr>
              <a:t>&lt;line=2,q=</a:t>
            </a:r>
            <a:r>
              <a:rPr lang="en-US" i="1" baseline="-25000" dirty="0" err="1">
                <a:solidFill>
                  <a:schemeClr val="accent2"/>
                </a:solidFill>
                <a:effectLst>
                  <a:outerShdw blurRad="38100" dist="38100" dir="2700000" algn="tl">
                    <a:srgbClr val="000000"/>
                  </a:outerShdw>
                </a:effectLst>
              </a:rPr>
              <a:t>qmult</a:t>
            </a:r>
            <a:r>
              <a:rPr lang="en-US" i="1" baseline="-25000" dirty="0">
                <a:solidFill>
                  <a:schemeClr val="accent2"/>
                </a:solidFill>
                <a:effectLst>
                  <a:outerShdw blurRad="38100" dist="38100" dir="2700000" algn="tl">
                    <a:srgbClr val="000000"/>
                  </a:outerShdw>
                </a:effectLst>
              </a:rPr>
              <a:t>, </a:t>
            </a:r>
            <a:r>
              <a:rPr lang="en-US" i="1" baseline="-25000" dirty="0" err="1">
                <a:solidFill>
                  <a:schemeClr val="accent2"/>
                </a:solidFill>
                <a:effectLst>
                  <a:outerShdw blurRad="38100" dist="38100" dir="2700000" algn="tl">
                    <a:srgbClr val="000000"/>
                  </a:outerShdw>
                </a:effectLst>
              </a:rPr>
              <a:t>i</a:t>
            </a:r>
            <a:r>
              <a:rPr lang="en-US" i="1" baseline="-25000" dirty="0">
                <a:solidFill>
                  <a:schemeClr val="accent2"/>
                </a:solidFill>
                <a:effectLst>
                  <a:outerShdw blurRad="38100" dist="38100" dir="2700000" algn="tl">
                    <a:srgbClr val="000000"/>
                  </a:outerShdw>
                </a:effectLst>
              </a:rPr>
              <a:t>=0&gt;</a:t>
            </a:r>
            <a:r>
              <a:rPr lang="en-US" i="1" dirty="0">
                <a:solidFill>
                  <a:schemeClr val="accent2"/>
                </a:solidFill>
                <a:effectLst>
                  <a:outerShdw blurRad="38100" dist="38100" dir="2700000" algn="tl">
                    <a:srgbClr val="000000"/>
                  </a:outerShdw>
                </a:effectLst>
              </a:rPr>
              <a:t>,1,stay) </a:t>
            </a:r>
            <a:r>
              <a:rPr lang="en-US" i="1" dirty="0">
                <a:solidFill>
                  <a:schemeClr val="accent2"/>
                </a:solidFill>
                <a:effectLst>
                  <a:outerShdw blurRad="38100" dist="38100" dir="2700000" algn="tl">
                    <a:srgbClr val="000000"/>
                  </a:outerShdw>
                </a:effectLst>
                <a:cs typeface="+mn-cs"/>
                <a:sym typeface="Symbol"/>
              </a:rPr>
              <a:t></a:t>
            </a:r>
            <a:r>
              <a:rPr lang="en-US" i="1" dirty="0">
                <a:cs typeface="+mn-cs"/>
              </a:rPr>
              <a:t> </a:t>
            </a:r>
          </a:p>
        </p:txBody>
      </p:sp>
      <p:grpSp>
        <p:nvGrpSpPr>
          <p:cNvPr id="5" name="Group 4"/>
          <p:cNvGrpSpPr/>
          <p:nvPr/>
        </p:nvGrpSpPr>
        <p:grpSpPr>
          <a:xfrm>
            <a:off x="990600" y="4505980"/>
            <a:ext cx="3022601" cy="523220"/>
            <a:chOff x="990600" y="4505980"/>
            <a:chExt cx="3022601" cy="523220"/>
          </a:xfrm>
        </p:grpSpPr>
        <p:cxnSp>
          <p:nvCxnSpPr>
            <p:cNvPr id="3" name="Straight Arrow Connector 2"/>
            <p:cNvCxnSpPr/>
            <p:nvPr/>
          </p:nvCxnSpPr>
          <p:spPr bwMode="auto">
            <a:xfrm>
              <a:off x="990600" y="4710113"/>
              <a:ext cx="3022601" cy="0"/>
            </a:xfrm>
            <a:prstGeom prst="straightConnector1">
              <a:avLst/>
            </a:prstGeom>
            <a:noFill/>
            <a:ln w="12700" cap="sq" cmpd="sng" algn="ctr">
              <a:solidFill>
                <a:schemeClr val="hlink"/>
              </a:solidFill>
              <a:prstDash val="solid"/>
              <a:round/>
              <a:headEnd type="arrow"/>
              <a:tailEnd type="arrow"/>
            </a:ln>
            <a:effectLst/>
          </p:spPr>
        </p:cxnSp>
        <p:sp>
          <p:nvSpPr>
            <p:cNvPr id="105" name="Rectangle 104"/>
            <p:cNvSpPr/>
            <p:nvPr/>
          </p:nvSpPr>
          <p:spPr>
            <a:xfrm>
              <a:off x="1810287" y="4505980"/>
              <a:ext cx="1085313" cy="523220"/>
            </a:xfrm>
            <a:prstGeom prst="rect">
              <a:avLst/>
            </a:prstGeom>
          </p:spPr>
          <p:txBody>
            <a:bodyPr wrap="square">
              <a:spAutoFit/>
            </a:bodyPr>
            <a:lstStyle/>
            <a:p>
              <a:pPr eaLnBrk="0" hangingPunct="0">
                <a:defRPr/>
              </a:pPr>
              <a:r>
                <a:rPr lang="en-US" i="1" dirty="0">
                  <a:solidFill>
                    <a:srgbClr val="FF0000"/>
                  </a:solidFill>
                  <a:effectLst>
                    <a:outerShdw blurRad="38100" dist="38100" dir="2700000" algn="tl">
                      <a:srgbClr val="000000"/>
                    </a:outerShdw>
                  </a:effectLst>
                </a:rPr>
                <a:t>18</a:t>
              </a:r>
              <a:endParaRPr lang="en-US" dirty="0">
                <a:solidFill>
                  <a:srgbClr val="FF0000"/>
                </a:solidFill>
                <a:effectLst>
                  <a:outerShdw blurRad="38100" dist="38100" dir="2700000" algn="tl">
                    <a:srgbClr val="000000"/>
                  </a:outerShdw>
                </a:effectLst>
              </a:endParaRPr>
            </a:p>
          </p:txBody>
        </p:sp>
      </p:grpSp>
      <p:grpSp>
        <p:nvGrpSpPr>
          <p:cNvPr id="4" name="Group 3"/>
          <p:cNvGrpSpPr/>
          <p:nvPr/>
        </p:nvGrpSpPr>
        <p:grpSpPr>
          <a:xfrm>
            <a:off x="884144" y="4490591"/>
            <a:ext cx="6166944" cy="317720"/>
            <a:chOff x="884144" y="4490591"/>
            <a:chExt cx="6166944" cy="317720"/>
          </a:xfrm>
        </p:grpSpPr>
        <p:sp>
          <p:nvSpPr>
            <p:cNvPr id="2" name="Rectangle 1"/>
            <p:cNvSpPr/>
            <p:nvPr/>
          </p:nvSpPr>
          <p:spPr>
            <a:xfrm>
              <a:off x="884144" y="4490591"/>
              <a:ext cx="261610" cy="276999"/>
            </a:xfrm>
            <a:prstGeom prst="rect">
              <a:avLst/>
            </a:prstGeom>
          </p:spPr>
          <p:txBody>
            <a:bodyPr wrap="none">
              <a:spAutoFit/>
            </a:bodyPr>
            <a:lstStyle/>
            <a:p>
              <a:r>
                <a:rPr lang="en-US" sz="1200" dirty="0"/>
                <a:t>0</a:t>
              </a:r>
            </a:p>
          </p:txBody>
        </p:sp>
        <p:sp>
          <p:nvSpPr>
            <p:cNvPr id="100" name="Rectangle 99"/>
            <p:cNvSpPr/>
            <p:nvPr/>
          </p:nvSpPr>
          <p:spPr>
            <a:xfrm>
              <a:off x="3791044" y="4522434"/>
              <a:ext cx="338554" cy="276999"/>
            </a:xfrm>
            <a:prstGeom prst="rect">
              <a:avLst/>
            </a:prstGeom>
          </p:spPr>
          <p:txBody>
            <a:bodyPr wrap="none">
              <a:spAutoFit/>
            </a:bodyPr>
            <a:lstStyle/>
            <a:p>
              <a:r>
                <a:rPr lang="en-US" sz="1200" dirty="0"/>
                <a:t>18</a:t>
              </a:r>
            </a:p>
          </p:txBody>
        </p:sp>
        <p:sp>
          <p:nvSpPr>
            <p:cNvPr id="103" name="Rectangle 102"/>
            <p:cNvSpPr/>
            <p:nvPr/>
          </p:nvSpPr>
          <p:spPr>
            <a:xfrm>
              <a:off x="6712534" y="4531312"/>
              <a:ext cx="338554" cy="276999"/>
            </a:xfrm>
            <a:prstGeom prst="rect">
              <a:avLst/>
            </a:prstGeom>
          </p:spPr>
          <p:txBody>
            <a:bodyPr wrap="none">
              <a:spAutoFit/>
            </a:bodyPr>
            <a:lstStyle/>
            <a:p>
              <a:r>
                <a:rPr lang="en-US" sz="1200" dirty="0"/>
                <a:t>36</a:t>
              </a:r>
            </a:p>
          </p:txBody>
        </p:sp>
      </p:grpSp>
    </p:spTree>
    <p:extLst>
      <p:ext uri="{BB962C8B-B14F-4D97-AF65-F5344CB8AC3E}">
        <p14:creationId xmlns:p14="http://schemas.microsoft.com/office/powerpoint/2010/main" val="153034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1.11111E-6 3.33333E-6 L 0.63889 3.33333E-6 " pathEditMode="relative" rAng="0" ptsTypes="AA">
                                      <p:cBhvr>
                                        <p:cTn id="12" dur="2000" fill="hold"/>
                                        <p:tgtEl>
                                          <p:spTgt spid="110"/>
                                        </p:tgtEl>
                                        <p:attrNameLst>
                                          <p:attrName>ppt_x</p:attrName>
                                          <p:attrName>ppt_y</p:attrName>
                                        </p:attrNameLst>
                                      </p:cBhvr>
                                      <p:rCtr x="31944" y="0"/>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98"/>
                                        </p:tgtEl>
                                        <p:attrNameLst>
                                          <p:attrName>style.visibility</p:attrName>
                                        </p:attrNameLst>
                                      </p:cBhvr>
                                      <p:to>
                                        <p:strVal val="visible"/>
                                      </p:to>
                                    </p:set>
                                    <p:anim calcmode="lin" valueType="num">
                                      <p:cBhvr additive="base">
                                        <p:cTn id="17" dur="500" fill="hold"/>
                                        <p:tgtEl>
                                          <p:spTgt spid="98"/>
                                        </p:tgtEl>
                                        <p:attrNameLst>
                                          <p:attrName>ppt_x</p:attrName>
                                        </p:attrNameLst>
                                      </p:cBhvr>
                                      <p:tavLst>
                                        <p:tav tm="0">
                                          <p:val>
                                            <p:strVal val="#ppt_x"/>
                                          </p:val>
                                        </p:tav>
                                        <p:tav tm="100000">
                                          <p:val>
                                            <p:strVal val="#ppt_x"/>
                                          </p:val>
                                        </p:tav>
                                      </p:tavLst>
                                    </p:anim>
                                    <p:anim calcmode="lin" valueType="num">
                                      <p:cBhvr additive="base">
                                        <p:cTn id="18" dur="500" fill="hold"/>
                                        <p:tgtEl>
                                          <p:spTgt spid="9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99"/>
                                        </p:tgtEl>
                                        <p:attrNameLst>
                                          <p:attrName>style.visibility</p:attrName>
                                        </p:attrNameLst>
                                      </p:cBhvr>
                                      <p:to>
                                        <p:strVal val="visible"/>
                                      </p:to>
                                    </p:set>
                                    <p:anim calcmode="lin" valueType="num">
                                      <p:cBhvr additive="base">
                                        <p:cTn id="31" dur="500" fill="hold"/>
                                        <p:tgtEl>
                                          <p:spTgt spid="99"/>
                                        </p:tgtEl>
                                        <p:attrNameLst>
                                          <p:attrName>ppt_x</p:attrName>
                                        </p:attrNameLst>
                                      </p:cBhvr>
                                      <p:tavLst>
                                        <p:tav tm="0">
                                          <p:val>
                                            <p:strVal val="#ppt_x"/>
                                          </p:val>
                                        </p:tav>
                                        <p:tav tm="100000">
                                          <p:val>
                                            <p:strVal val="#ppt_x"/>
                                          </p:val>
                                        </p:tav>
                                      </p:tavLst>
                                    </p:anim>
                                    <p:anim calcmode="lin" valueType="num">
                                      <p:cBhvr additive="base">
                                        <p:cTn id="32"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04"/>
                                        </p:tgtEl>
                                        <p:attrNameLst>
                                          <p:attrName>style.visibility</p:attrName>
                                        </p:attrNameLst>
                                      </p:cBhvr>
                                      <p:to>
                                        <p:strVal val="visible"/>
                                      </p:to>
                                    </p:set>
                                    <p:anim calcmode="lin" valueType="num">
                                      <p:cBhvr additive="base">
                                        <p:cTn id="37" dur="500" fill="hold"/>
                                        <p:tgtEl>
                                          <p:spTgt spid="104"/>
                                        </p:tgtEl>
                                        <p:attrNameLst>
                                          <p:attrName>ppt_x</p:attrName>
                                        </p:attrNameLst>
                                      </p:cBhvr>
                                      <p:tavLst>
                                        <p:tav tm="0">
                                          <p:val>
                                            <p:strVal val="#ppt_x"/>
                                          </p:val>
                                        </p:tav>
                                        <p:tav tm="100000">
                                          <p:val>
                                            <p:strVal val="#ppt_x"/>
                                          </p:val>
                                        </p:tav>
                                      </p:tavLst>
                                    </p:anim>
                                    <p:anim calcmode="lin" valueType="num">
                                      <p:cBhvr additive="base">
                                        <p:cTn id="38"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110" grpId="0" animBg="1"/>
      <p:bldP spid="98" grpId="0"/>
      <p:bldP spid="99" grpId="0"/>
      <p:bldP spid="104"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779816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1: </a:t>
            </a:r>
            <a:r>
              <a:rPr lang="en-US" i="1" dirty="0">
                <a:solidFill>
                  <a:schemeClr val="accent2"/>
                </a:solidFill>
                <a:effectLst>
                  <a:outerShdw blurRad="38100" dist="38100" dir="2700000" algn="tl">
                    <a:srgbClr val="000000"/>
                  </a:outerShdw>
                </a:effectLst>
                <a:cs typeface="+mn-cs"/>
              </a:rPr>
              <a:t>Move right to location of white tape’s head.</a:t>
            </a:r>
          </a:p>
        </p:txBody>
      </p:sp>
      <p:sp>
        <p:nvSpPr>
          <p:cNvPr id="100" name="Rectangle 17"/>
          <p:cNvSpPr>
            <a:spLocks noChangeArrowheads="1"/>
          </p:cNvSpPr>
          <p:nvPr/>
        </p:nvSpPr>
        <p:spPr bwMode="auto">
          <a:xfrm>
            <a:off x="304800" y="5334000"/>
            <a:ext cx="700236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2: </a:t>
            </a:r>
            <a:r>
              <a:rPr lang="en-US" i="1" dirty="0">
                <a:solidFill>
                  <a:schemeClr val="accent2"/>
                </a:solidFill>
                <a:effectLst>
                  <a:outerShdw blurRad="38100" dist="38100" dir="2700000" algn="tl">
                    <a:srgbClr val="000000"/>
                  </a:outerShdw>
                </a:effectLst>
                <a:cs typeface="+mn-cs"/>
              </a:rPr>
              <a:t>Learn the character on the tape there.</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10" name="AutoShape 67"/>
          <p:cNvSpPr>
            <a:spLocks noChangeArrowheads="1"/>
          </p:cNvSpPr>
          <p:nvPr/>
        </p:nvSpPr>
        <p:spPr bwMode="auto">
          <a:xfrm rot="16200000">
            <a:off x="6781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1" name="Rectangle 110"/>
          <p:cNvSpPr/>
          <p:nvPr/>
        </p:nvSpPr>
        <p:spPr>
          <a:xfrm>
            <a:off x="7144288" y="3820180"/>
            <a:ext cx="446344"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L</a:t>
            </a:r>
            <a:endParaRPr lang="en-US" dirty="0">
              <a:solidFill>
                <a:schemeClr val="accent1"/>
              </a:solidFill>
              <a:effectLst>
                <a:outerShdw blurRad="38100" dist="38100" dir="2700000" algn="tl">
                  <a:srgbClr val="000000"/>
                </a:outerShdw>
              </a:effectLst>
            </a:endParaRPr>
          </a:p>
        </p:txBody>
      </p:sp>
    </p:spTree>
    <p:extLst>
      <p:ext uri="{BB962C8B-B14F-4D97-AF65-F5344CB8AC3E}">
        <p14:creationId xmlns:p14="http://schemas.microsoft.com/office/powerpoint/2010/main" val="1256661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 fill="hold"/>
                                        <p:tgtEl>
                                          <p:spTgt spid="100"/>
                                        </p:tgtEl>
                                        <p:attrNameLst>
                                          <p:attrName>ppt_x</p:attrName>
                                        </p:attrNameLst>
                                      </p:cBhvr>
                                      <p:tavLst>
                                        <p:tav tm="0">
                                          <p:val>
                                            <p:strVal val="#ppt_x"/>
                                          </p:val>
                                        </p:tav>
                                        <p:tav tm="100000">
                                          <p:val>
                                            <p:strVal val="#ppt_x"/>
                                          </p:val>
                                        </p:tav>
                                      </p:tavLst>
                                    </p:anim>
                                    <p:anim calcmode="lin" valueType="num">
                                      <p:cBhvr additive="base">
                                        <p:cTn id="8"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111"/>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8.33333E-7 1.11111E-6 L -0.78073 0.07153 " pathEditMode="relative" rAng="0" ptsTypes="AA">
                                      <p:cBhvr>
                                        <p:cTn id="14" dur="2000" fill="hold"/>
                                        <p:tgtEl>
                                          <p:spTgt spid="111"/>
                                        </p:tgtEl>
                                        <p:attrNameLst>
                                          <p:attrName>ppt_x</p:attrName>
                                          <p:attrName>ppt_y</p:attrName>
                                        </p:attrNameLst>
                                      </p:cBhvr>
                                      <p:rCtr x="-39045" y="35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P spid="111" grpId="0"/>
      <p:bldP spid="111" grpId="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779816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1: </a:t>
            </a:r>
            <a:r>
              <a:rPr lang="en-US" i="1" dirty="0">
                <a:solidFill>
                  <a:schemeClr val="accent2"/>
                </a:solidFill>
                <a:effectLst>
                  <a:outerShdw blurRad="38100" dist="38100" dir="2700000" algn="tl">
                    <a:srgbClr val="000000"/>
                  </a:outerShdw>
                </a:effectLst>
                <a:cs typeface="+mn-cs"/>
              </a:rPr>
              <a:t>Move right to location of white tape’s head.</a:t>
            </a:r>
          </a:p>
        </p:txBody>
      </p:sp>
      <p:sp>
        <p:nvSpPr>
          <p:cNvPr id="100" name="Rectangle 17"/>
          <p:cNvSpPr>
            <a:spLocks noChangeArrowheads="1"/>
          </p:cNvSpPr>
          <p:nvPr/>
        </p:nvSpPr>
        <p:spPr bwMode="auto">
          <a:xfrm>
            <a:off x="304800" y="5334000"/>
            <a:ext cx="700236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2: </a:t>
            </a:r>
            <a:r>
              <a:rPr lang="en-US" i="1" dirty="0">
                <a:solidFill>
                  <a:schemeClr val="accent2"/>
                </a:solidFill>
                <a:effectLst>
                  <a:outerShdw blurRad="38100" dist="38100" dir="2700000" algn="tl">
                    <a:srgbClr val="000000"/>
                  </a:outerShdw>
                </a:effectLst>
                <a:cs typeface="+mn-cs"/>
              </a:rPr>
              <a:t>Learn the character on the tape there.</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7" name="Rectangle 17"/>
          <p:cNvSpPr>
            <a:spLocks noChangeArrowheads="1"/>
          </p:cNvSpPr>
          <p:nvPr/>
        </p:nvSpPr>
        <p:spPr bwMode="auto">
          <a:xfrm>
            <a:off x="315136" y="5715000"/>
            <a:ext cx="795685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 </a:t>
            </a:r>
            <a:r>
              <a:rPr lang="en-US" i="1" dirty="0">
                <a:solidFill>
                  <a:schemeClr val="accent2"/>
                </a:solidFill>
                <a:effectLst>
                  <a:outerShdw blurRad="38100" dist="38100" dir="2700000" algn="tl">
                    <a:srgbClr val="000000"/>
                  </a:outerShdw>
                </a:effectLst>
                <a:cs typeface="+mn-cs"/>
              </a:rPr>
              <a:t>Move right to location of yellow tape’s head.</a:t>
            </a:r>
          </a:p>
        </p:txBody>
      </p:sp>
      <p:sp>
        <p:nvSpPr>
          <p:cNvPr id="108" name="Rectangle 17"/>
          <p:cNvSpPr>
            <a:spLocks noChangeArrowheads="1"/>
          </p:cNvSpPr>
          <p:nvPr/>
        </p:nvSpPr>
        <p:spPr bwMode="auto">
          <a:xfrm>
            <a:off x="315136" y="6135687"/>
            <a:ext cx="700236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4: </a:t>
            </a:r>
            <a:r>
              <a:rPr lang="en-US" i="1" dirty="0">
                <a:solidFill>
                  <a:schemeClr val="accent2"/>
                </a:solidFill>
                <a:effectLst>
                  <a:outerShdw blurRad="38100" dist="38100" dir="2700000" algn="tl">
                    <a:srgbClr val="000000"/>
                  </a:outerShdw>
                </a:effectLst>
                <a:cs typeface="+mn-cs"/>
              </a:rPr>
              <a:t>Learn the character on the tape there.</a:t>
            </a:r>
          </a:p>
        </p:txBody>
      </p:sp>
      <p:sp>
        <p:nvSpPr>
          <p:cNvPr id="110" name="AutoShape 67"/>
          <p:cNvSpPr>
            <a:spLocks noChangeArrowheads="1"/>
          </p:cNvSpPr>
          <p:nvPr/>
        </p:nvSpPr>
        <p:spPr bwMode="auto">
          <a:xfrm rot="16200000">
            <a:off x="939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1" name="Rectangle 110"/>
          <p:cNvSpPr/>
          <p:nvPr/>
        </p:nvSpPr>
        <p:spPr>
          <a:xfrm>
            <a:off x="5725856" y="3820180"/>
            <a:ext cx="446344"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5</a:t>
            </a:r>
            <a:endParaRPr lang="en-US" dirty="0">
              <a:solidFill>
                <a:schemeClr val="accent1"/>
              </a:solidFill>
              <a:effectLst>
                <a:outerShdw blurRad="38100" dist="38100" dir="2700000" algn="tl">
                  <a:srgbClr val="000000"/>
                </a:outerShdw>
              </a:effectLst>
            </a:endParaRPr>
          </a:p>
        </p:txBody>
      </p:sp>
      <p:sp>
        <p:nvSpPr>
          <p:cNvPr id="98" name="Rectangle 97"/>
          <p:cNvSpPr/>
          <p:nvPr/>
        </p:nvSpPr>
        <p:spPr>
          <a:xfrm>
            <a:off x="-65344" y="4353580"/>
            <a:ext cx="446344"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L</a:t>
            </a:r>
            <a:endParaRPr lang="en-US" dirty="0">
              <a:solidFill>
                <a:schemeClr val="accent1"/>
              </a:solidFill>
              <a:effectLst>
                <a:outerShdw blurRad="38100" dist="38100" dir="2700000" algn="tl">
                  <a:srgbClr val="000000"/>
                </a:outerShdw>
              </a:effectLst>
            </a:endParaRPr>
          </a:p>
        </p:txBody>
      </p:sp>
    </p:spTree>
    <p:extLst>
      <p:ext uri="{BB962C8B-B14F-4D97-AF65-F5344CB8AC3E}">
        <p14:creationId xmlns:p14="http://schemas.microsoft.com/office/powerpoint/2010/main" val="1275795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additive="base">
                                        <p:cTn id="7" dur="500" fill="hold"/>
                                        <p:tgtEl>
                                          <p:spTgt spid="107"/>
                                        </p:tgtEl>
                                        <p:attrNameLst>
                                          <p:attrName>ppt_x</p:attrName>
                                        </p:attrNameLst>
                                      </p:cBhvr>
                                      <p:tavLst>
                                        <p:tav tm="0">
                                          <p:val>
                                            <p:strVal val="#ppt_x"/>
                                          </p:val>
                                        </p:tav>
                                        <p:tav tm="100000">
                                          <p:val>
                                            <p:strVal val="#ppt_x"/>
                                          </p:val>
                                        </p:tav>
                                      </p:tavLst>
                                    </p:anim>
                                    <p:anim calcmode="lin" valueType="num">
                                      <p:cBhvr additive="base">
                                        <p:cTn id="8" dur="500" fill="hold"/>
                                        <p:tgtEl>
                                          <p:spTgt spid="10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1.11111E-6 3.33333E-6 L 0.48056 3.33333E-6 " pathEditMode="relative" rAng="0" ptsTypes="AA">
                                      <p:cBhvr>
                                        <p:cTn id="12" dur="2000" fill="hold"/>
                                        <p:tgtEl>
                                          <p:spTgt spid="110"/>
                                        </p:tgtEl>
                                        <p:attrNameLst>
                                          <p:attrName>ppt_x</p:attrName>
                                          <p:attrName>ppt_y</p:attrName>
                                        </p:attrNameLst>
                                      </p:cBhvr>
                                      <p:rCtr x="24028" y="0"/>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8"/>
                                        </p:tgtEl>
                                        <p:attrNameLst>
                                          <p:attrName>style.visibility</p:attrName>
                                        </p:attrNameLst>
                                      </p:cBhvr>
                                      <p:to>
                                        <p:strVal val="visible"/>
                                      </p:to>
                                    </p:set>
                                    <p:anim calcmode="lin" valueType="num">
                                      <p:cBhvr additive="base">
                                        <p:cTn id="17" dur="500" fill="hold"/>
                                        <p:tgtEl>
                                          <p:spTgt spid="108"/>
                                        </p:tgtEl>
                                        <p:attrNameLst>
                                          <p:attrName>ppt_x</p:attrName>
                                        </p:attrNameLst>
                                      </p:cBhvr>
                                      <p:tavLst>
                                        <p:tav tm="0">
                                          <p:val>
                                            <p:strVal val="#ppt_x"/>
                                          </p:val>
                                        </p:tav>
                                        <p:tav tm="100000">
                                          <p:val>
                                            <p:strVal val="#ppt_x"/>
                                          </p:val>
                                        </p:tav>
                                      </p:tavLst>
                                    </p:anim>
                                    <p:anim calcmode="lin" valueType="num">
                                      <p:cBhvr additive="base">
                                        <p:cTn id="18" dur="500" fill="hold"/>
                                        <p:tgtEl>
                                          <p:spTgt spid="10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1" nodeType="clickEffect">
                                  <p:stCondLst>
                                    <p:cond delay="0"/>
                                  </p:stCondLst>
                                  <p:childTnLst>
                                    <p:set>
                                      <p:cBhvr>
                                        <p:cTn id="22" dur="1" fill="hold">
                                          <p:stCondLst>
                                            <p:cond delay="0"/>
                                          </p:stCondLst>
                                        </p:cTn>
                                        <p:tgtEl>
                                          <p:spTgt spid="111"/>
                                        </p:tgtEl>
                                        <p:attrNameLst>
                                          <p:attrName>style.visibility</p:attrName>
                                        </p:attrNameLst>
                                      </p:cBhvr>
                                      <p:to>
                                        <p:strVal val="visible"/>
                                      </p:to>
                                    </p:set>
                                  </p:childTnLst>
                                </p:cTn>
                              </p:par>
                              <p:par>
                                <p:cTn id="23" presetID="42" presetClass="path" presetSubtype="0" accel="50000" decel="50000" fill="hold" grpId="0" nodeType="withEffect">
                                  <p:stCondLst>
                                    <p:cond delay="0"/>
                                  </p:stCondLst>
                                  <p:childTnLst>
                                    <p:animMotion origin="layout" path="M -8.33333E-7 1.11111E-6 L -0.59219 0.07153 " pathEditMode="relative" rAng="0" ptsTypes="AA">
                                      <p:cBhvr>
                                        <p:cTn id="24" dur="2000" fill="hold"/>
                                        <p:tgtEl>
                                          <p:spTgt spid="111"/>
                                        </p:tgtEl>
                                        <p:attrNameLst>
                                          <p:attrName>ppt_x</p:attrName>
                                          <p:attrName>ppt_y</p:attrName>
                                        </p:attrNameLst>
                                      </p:cBhvr>
                                      <p:rCtr x="-29618" y="35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P spid="110" grpId="0" animBg="1"/>
      <p:bldP spid="111" grpId="0"/>
      <p:bldP spid="111" grpId="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grpSp>
        <p:nvGrpSpPr>
          <p:cNvPr id="108559" name="Group 69"/>
          <p:cNvGrpSpPr>
            <a:grpSpLocks/>
          </p:cNvGrpSpPr>
          <p:nvPr/>
        </p:nvGrpSpPr>
        <p:grpSpPr bwMode="auto">
          <a:xfrm>
            <a:off x="53975" y="3810000"/>
            <a:ext cx="9861550" cy="1143000"/>
            <a:chOff x="34" y="2448"/>
            <a:chExt cx="6212" cy="720"/>
          </a:xfrm>
        </p:grpSpPr>
        <p:sp>
          <p:nvSpPr>
            <p:cNvPr id="1323055" name="Text Box 47"/>
            <p:cNvSpPr txBox="1">
              <a:spLocks noChangeArrowheads="1"/>
            </p:cNvSpPr>
            <p:nvPr/>
          </p:nvSpPr>
          <p:spPr bwMode="auto">
            <a:xfrm>
              <a:off x="519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5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62"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501"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1493"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1701"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1440"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405"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2613"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2352"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3344"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3552"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3291"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4256" y="25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4464" y="2535"/>
              <a:ext cx="624" cy="404"/>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4203" y="2535"/>
              <a:ext cx="254" cy="404"/>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5403" y="2535"/>
              <a:ext cx="624" cy="404"/>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5142" y="2535"/>
              <a:ext cx="254" cy="404"/>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5400000">
              <a:off x="3362" y="2631"/>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5400000">
              <a:off x="4272" y="2638"/>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 y="2448"/>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9448800" cy="523220"/>
          </a:xfrm>
          <a:prstGeom prst="rect">
            <a:avLst/>
          </a:prstGeom>
          <a:noFill/>
          <a:ln w="25400" cap="sq" algn="ctr">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line 5: </a:t>
            </a:r>
            <a:r>
              <a:rPr lang="en-US" i="1" dirty="0">
                <a:solidFill>
                  <a:schemeClr val="accent2"/>
                </a:solidFill>
                <a:effectLst>
                  <a:outerShdw blurRad="38100" dist="38100" dir="2700000" algn="tl">
                    <a:srgbClr val="000000"/>
                  </a:outerShdw>
                </a:effectLst>
                <a:cs typeface="+mn-cs"/>
              </a:rPr>
              <a:t>Use table look up to learn what </a:t>
            </a:r>
            <a:r>
              <a:rPr lang="en-US" i="1" dirty="0" err="1">
                <a:effectLst>
                  <a:outerShdw blurRad="38100" dist="38100" dir="2700000" algn="tl">
                    <a:srgbClr val="000000"/>
                  </a:outerShdw>
                </a:effectLst>
              </a:rPr>
              <a:t>M</a:t>
            </a:r>
            <a:r>
              <a:rPr lang="en-US" i="1" baseline="-25000" dirty="0" err="1">
                <a:effectLst>
                  <a:outerShdw blurRad="38100" dist="38100" dir="2700000" algn="tl">
                    <a:srgbClr val="000000"/>
                  </a:outerShdw>
                </a:effectLst>
              </a:rPr>
              <a:t>multi</a:t>
            </a:r>
            <a:r>
              <a:rPr lang="en-US" dirty="0">
                <a:effectLst>
                  <a:outerShdw blurRad="38100" dist="38100" dir="2700000" algn="tl">
                    <a:srgbClr val="000000"/>
                  </a:outerShdw>
                </a:effectLst>
              </a:rPr>
              <a:t> </a:t>
            </a:r>
            <a:r>
              <a:rPr lang="en-US" i="1" dirty="0">
                <a:solidFill>
                  <a:schemeClr val="accent2"/>
                </a:solidFill>
                <a:effectLst>
                  <a:outerShdw blurRad="38100" dist="38100" dir="2700000" algn="tl">
                    <a:srgbClr val="000000"/>
                  </a:outerShdw>
                </a:effectLst>
                <a:cs typeface="+mn-cs"/>
              </a:rPr>
              <a:t>will do.</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10" name="AutoShape 67"/>
          <p:cNvSpPr>
            <a:spLocks noChangeArrowheads="1"/>
          </p:cNvSpPr>
          <p:nvPr/>
        </p:nvSpPr>
        <p:spPr bwMode="auto">
          <a:xfrm rot="16200000">
            <a:off x="939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1" name="Rectangle 110"/>
          <p:cNvSpPr/>
          <p:nvPr/>
        </p:nvSpPr>
        <p:spPr>
          <a:xfrm>
            <a:off x="304800" y="4353580"/>
            <a:ext cx="446344"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5</a:t>
            </a:r>
            <a:endParaRPr lang="en-US" dirty="0">
              <a:solidFill>
                <a:schemeClr val="accent1"/>
              </a:solidFill>
              <a:effectLst>
                <a:outerShdw blurRad="38100" dist="38100" dir="2700000" algn="tl">
                  <a:srgbClr val="000000"/>
                </a:outerShdw>
              </a:effectLst>
            </a:endParaRPr>
          </a:p>
        </p:txBody>
      </p:sp>
      <p:sp>
        <p:nvSpPr>
          <p:cNvPr id="98" name="Rectangle 97"/>
          <p:cNvSpPr/>
          <p:nvPr/>
        </p:nvSpPr>
        <p:spPr>
          <a:xfrm>
            <a:off x="-65344" y="4353580"/>
            <a:ext cx="446344"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L</a:t>
            </a:r>
            <a:endParaRPr lang="en-US" dirty="0">
              <a:solidFill>
                <a:schemeClr val="accent1"/>
              </a:solidFill>
              <a:effectLst>
                <a:outerShdw blurRad="38100" dist="38100" dir="2700000" algn="tl">
                  <a:srgbClr val="000000"/>
                </a:outerShdw>
              </a:effectLst>
            </a:endParaRPr>
          </a:p>
        </p:txBody>
      </p:sp>
      <p:sp>
        <p:nvSpPr>
          <p:cNvPr id="99" name="Rectangle 19"/>
          <p:cNvSpPr>
            <a:spLocks noChangeArrowheads="1"/>
          </p:cNvSpPr>
          <p:nvPr/>
        </p:nvSpPr>
        <p:spPr bwMode="auto">
          <a:xfrm>
            <a:off x="1178059" y="5410200"/>
            <a:ext cx="7203941" cy="523220"/>
          </a:xfrm>
          <a:prstGeom prst="rect">
            <a:avLst/>
          </a:prstGeom>
          <a:noFill/>
          <a:ln w="25400" cap="sq" algn="ctr">
            <a:noFill/>
            <a:miter lim="800000"/>
            <a:headEnd/>
            <a:tailEnd/>
          </a:ln>
          <a:effectLst/>
        </p:spPr>
        <p:txBody>
          <a:bodyPr wrap="square" lIns="274320" rIns="274320">
            <a:spAutoFit/>
          </a:bodyPr>
          <a:lstStyle/>
          <a:p>
            <a:pPr algn="ctr" eaLnBrk="0" hangingPunct="0">
              <a:defRPr/>
            </a:pPr>
            <a:r>
              <a:rPr lang="el-GR" i="1" dirty="0">
                <a:solidFill>
                  <a:schemeClr val="accent6"/>
                </a:solidFill>
                <a:effectLst>
                  <a:outerShdw blurRad="38100" dist="38100" dir="2700000" algn="tl">
                    <a:srgbClr val="000000"/>
                  </a:outerShdw>
                </a:effectLst>
                <a:cs typeface="+mn-cs"/>
              </a:rPr>
              <a:t>δ</a:t>
            </a:r>
            <a:r>
              <a:rPr lang="en-CA" i="1" baseline="-25000" dirty="0">
                <a:solidFill>
                  <a:schemeClr val="accent6"/>
                </a:solidFill>
                <a:effectLst>
                  <a:outerShdw blurRad="38100" dist="38100" dir="2700000" algn="tl">
                    <a:srgbClr val="000000"/>
                  </a:outerShdw>
                </a:effectLst>
                <a:cs typeface="+mn-cs"/>
              </a:rPr>
              <a:t>Multi</a:t>
            </a:r>
            <a:r>
              <a:rPr lang="en-US" i="1" dirty="0">
                <a:solidFill>
                  <a:schemeClr val="accent6"/>
                </a:solidFill>
                <a:effectLst>
                  <a:outerShdw blurRad="38100" dist="38100" dir="2700000" algn="tl">
                    <a:srgbClr val="000000"/>
                  </a:outerShdw>
                </a:effectLst>
                <a:cs typeface="+mn-cs"/>
              </a:rPr>
              <a:t>(</a:t>
            </a:r>
            <a:r>
              <a:rPr lang="en-US" i="1" dirty="0">
                <a:solidFill>
                  <a:schemeClr val="accent6"/>
                </a:solidFill>
                <a:effectLst>
                  <a:outerShdw blurRad="38100" dist="38100" dir="2700000" algn="tl">
                    <a:srgbClr val="000000"/>
                  </a:outerShdw>
                </a:effectLst>
              </a:rPr>
              <a:t>q</a:t>
            </a:r>
            <a:r>
              <a:rPr lang="en-US" i="1" baseline="-25000" dirty="0">
                <a:solidFill>
                  <a:schemeClr val="accent6"/>
                </a:solidFill>
                <a:effectLst>
                  <a:outerShdw blurRad="38100" dist="38100" dir="2700000" algn="tl">
                    <a:srgbClr val="000000"/>
                  </a:outerShdw>
                </a:effectLst>
              </a:rPr>
              <a:t>multi</a:t>
            </a:r>
            <a:r>
              <a:rPr lang="en-US" i="1" dirty="0">
                <a:solidFill>
                  <a:schemeClr val="accent6"/>
                </a:solidFill>
                <a:effectLst>
                  <a:outerShdw blurRad="38100" dist="38100" dir="2700000" algn="tl">
                    <a:srgbClr val="000000"/>
                  </a:outerShdw>
                </a:effectLst>
                <a:cs typeface="+mn-cs"/>
              </a:rPr>
              <a:t>,L,5) = </a:t>
            </a:r>
            <a:r>
              <a:rPr lang="en-US" i="1" dirty="0">
                <a:solidFill>
                  <a:schemeClr val="accent6"/>
                </a:solidFill>
                <a:effectLst>
                  <a:outerShdw blurRad="38100" dist="38100" dir="2700000" algn="tl">
                    <a:srgbClr val="000000"/>
                  </a:outerShdw>
                </a:effectLst>
                <a:cs typeface="+mn-cs"/>
                <a:sym typeface="Symbol"/>
              </a:rPr>
              <a:t></a:t>
            </a:r>
            <a:r>
              <a:rPr lang="en-US" i="1" dirty="0">
                <a:solidFill>
                  <a:schemeClr val="accent6"/>
                </a:solidFill>
                <a:effectLst>
                  <a:outerShdw blurRad="38100" dist="38100" dir="2700000" algn="tl">
                    <a:srgbClr val="000000"/>
                  </a:outerShdw>
                </a:effectLst>
              </a:rPr>
              <a:t>q’</a:t>
            </a:r>
            <a:r>
              <a:rPr lang="en-US" i="1" baseline="-25000" dirty="0">
                <a:solidFill>
                  <a:schemeClr val="accent6"/>
                </a:solidFill>
                <a:effectLst>
                  <a:outerShdw blurRad="38100" dist="38100" dir="2700000" algn="tl">
                    <a:srgbClr val="000000"/>
                  </a:outerShdw>
                </a:effectLst>
              </a:rPr>
              <a:t>multi</a:t>
            </a:r>
            <a:r>
              <a:rPr lang="en-US" i="1" dirty="0">
                <a:solidFill>
                  <a:schemeClr val="accent6"/>
                </a:solidFill>
                <a:effectLst>
                  <a:outerShdw blurRad="38100" dist="38100" dir="2700000" algn="tl">
                    <a:srgbClr val="000000"/>
                  </a:outerShdw>
                </a:effectLst>
                <a:cs typeface="+mn-cs"/>
              </a:rPr>
              <a:t>,H,right,4,left</a:t>
            </a:r>
            <a:r>
              <a:rPr lang="en-US" i="1" dirty="0">
                <a:solidFill>
                  <a:schemeClr val="accent6"/>
                </a:solidFill>
                <a:effectLst>
                  <a:outerShdw blurRad="38100" dist="38100" dir="2700000" algn="tl">
                    <a:srgbClr val="000000"/>
                  </a:outerShdw>
                </a:effectLst>
                <a:cs typeface="+mn-cs"/>
                <a:sym typeface="Symbol"/>
              </a:rPr>
              <a:t></a:t>
            </a:r>
            <a:r>
              <a:rPr lang="en-US" dirty="0">
                <a:solidFill>
                  <a:schemeClr val="accent6"/>
                </a:solidFill>
                <a:cs typeface="+mn-cs"/>
              </a:rPr>
              <a:t> </a:t>
            </a:r>
          </a:p>
        </p:txBody>
      </p:sp>
      <p:sp>
        <p:nvSpPr>
          <p:cNvPr id="103" name="Rectangle 19"/>
          <p:cNvSpPr>
            <a:spLocks noChangeArrowheads="1"/>
          </p:cNvSpPr>
          <p:nvPr/>
        </p:nvSpPr>
        <p:spPr bwMode="auto">
          <a:xfrm>
            <a:off x="123291" y="5903893"/>
            <a:ext cx="8944509" cy="954107"/>
          </a:xfrm>
          <a:prstGeom prst="rect">
            <a:avLst/>
          </a:prstGeom>
          <a:noFill/>
          <a:ln w="25400" cap="sq" algn="ctr">
            <a:noFill/>
            <a:miter lim="800000"/>
            <a:headEnd/>
            <a:tailEnd/>
          </a:ln>
          <a:effectLst/>
        </p:spPr>
        <p:txBody>
          <a:bodyPr wrap="square" lIns="274320" rIns="274320">
            <a:spAutoFit/>
          </a:bodyPr>
          <a:lstStyle/>
          <a:p>
            <a:pPr algn="ctr" eaLnBrk="0" hangingPunct="0">
              <a:defRPr/>
            </a:pPr>
            <a:r>
              <a:rPr lang="el-GR" i="1" dirty="0">
                <a:solidFill>
                  <a:schemeClr val="accent6"/>
                </a:solidFill>
                <a:effectLst>
                  <a:outerShdw blurRad="38100" dist="38100" dir="2700000" algn="tl">
                    <a:srgbClr val="000000"/>
                  </a:outerShdw>
                </a:effectLst>
                <a:cs typeface="+mn-cs"/>
              </a:rPr>
              <a:t>δ</a:t>
            </a:r>
            <a:r>
              <a:rPr lang="en-CA" i="1" baseline="-25000" dirty="0">
                <a:solidFill>
                  <a:schemeClr val="accent6"/>
                </a:solidFill>
                <a:effectLst>
                  <a:outerShdw blurRad="38100" dist="38100" dir="2700000" algn="tl">
                    <a:srgbClr val="000000"/>
                  </a:outerShdw>
                </a:effectLst>
                <a:cs typeface="+mn-cs"/>
              </a:rPr>
              <a:t>single</a:t>
            </a:r>
            <a:r>
              <a:rPr lang="en-US" i="1" dirty="0">
                <a:solidFill>
                  <a:schemeClr val="accent6"/>
                </a:solidFill>
                <a:effectLst>
                  <a:outerShdw blurRad="38100" dist="38100" dir="2700000" algn="tl">
                    <a:srgbClr val="000000"/>
                  </a:outerShdw>
                </a:effectLst>
                <a:cs typeface="+mn-cs"/>
              </a:rPr>
              <a:t>(  </a:t>
            </a:r>
            <a:r>
              <a:rPr lang="en-US" i="1" dirty="0" err="1">
                <a:solidFill>
                  <a:schemeClr val="accent6"/>
                </a:solidFill>
                <a:effectLst>
                  <a:outerShdw blurRad="38100" dist="38100" dir="2700000" algn="tl">
                    <a:srgbClr val="000000"/>
                  </a:outerShdw>
                </a:effectLst>
              </a:rPr>
              <a:t>q</a:t>
            </a:r>
            <a:r>
              <a:rPr lang="en-US" i="1" baseline="-25000" dirty="0" err="1">
                <a:solidFill>
                  <a:schemeClr val="accent6"/>
                </a:solidFill>
                <a:effectLst>
                  <a:outerShdw blurRad="38100" dist="38100" dir="2700000" algn="tl">
                    <a:srgbClr val="000000"/>
                  </a:outerShdw>
                </a:effectLst>
                <a:sym typeface="Symbol"/>
              </a:rPr>
              <a:t>line</a:t>
            </a:r>
            <a:r>
              <a:rPr lang="en-US" i="1" baseline="-25000" dirty="0">
                <a:solidFill>
                  <a:schemeClr val="accent6"/>
                </a:solidFill>
                <a:effectLst>
                  <a:outerShdw blurRad="38100" dist="38100" dir="2700000" algn="tl">
                    <a:srgbClr val="000000"/>
                  </a:outerShdw>
                </a:effectLst>
                <a:sym typeface="Symbol"/>
              </a:rPr>
              <a:t>=5,q=qmulti,c1=L,c2=5</a:t>
            </a:r>
            <a:r>
              <a:rPr lang="en-US" i="1" dirty="0">
                <a:solidFill>
                  <a:schemeClr val="accent6"/>
                </a:solidFill>
                <a:effectLst>
                  <a:outerShdw blurRad="38100" dist="38100" dir="2700000" algn="tl">
                    <a:srgbClr val="000000"/>
                  </a:outerShdw>
                </a:effectLst>
                <a:cs typeface="+mn-cs"/>
              </a:rPr>
              <a:t>,  0) =</a:t>
            </a:r>
          </a:p>
          <a:p>
            <a:pPr algn="ctr" eaLnBrk="0" hangingPunct="0">
              <a:defRPr/>
            </a:pPr>
            <a:r>
              <a:rPr lang="en-US" i="1" dirty="0">
                <a:solidFill>
                  <a:schemeClr val="accent6"/>
                </a:solidFill>
                <a:effectLst>
                  <a:outerShdw blurRad="38100" dist="38100" dir="2700000" algn="tl">
                    <a:srgbClr val="000000"/>
                  </a:outerShdw>
                </a:effectLst>
                <a:sym typeface="Symbol"/>
              </a:rPr>
              <a:t></a:t>
            </a:r>
            <a:r>
              <a:rPr lang="en-US" i="1" dirty="0">
                <a:solidFill>
                  <a:schemeClr val="accent6"/>
                </a:solidFill>
                <a:effectLst>
                  <a:outerShdw blurRad="38100" dist="38100" dir="2700000" algn="tl">
                    <a:srgbClr val="000000"/>
                  </a:outerShdw>
                </a:effectLst>
              </a:rPr>
              <a:t> </a:t>
            </a:r>
            <a:r>
              <a:rPr lang="en-US" i="1" dirty="0" err="1">
                <a:solidFill>
                  <a:schemeClr val="accent6"/>
                </a:solidFill>
                <a:effectLst>
                  <a:outerShdw blurRad="38100" dist="38100" dir="2700000" algn="tl">
                    <a:srgbClr val="000000"/>
                  </a:outerShdw>
                </a:effectLst>
              </a:rPr>
              <a:t>q</a:t>
            </a:r>
            <a:r>
              <a:rPr lang="en-US" i="1" baseline="-25000" dirty="0" err="1">
                <a:solidFill>
                  <a:schemeClr val="accent6"/>
                </a:solidFill>
                <a:effectLst>
                  <a:outerShdw blurRad="38100" dist="38100" dir="2700000" algn="tl">
                    <a:srgbClr val="000000"/>
                  </a:outerShdw>
                </a:effectLst>
                <a:sym typeface="Symbol"/>
              </a:rPr>
              <a:t>line</a:t>
            </a:r>
            <a:r>
              <a:rPr lang="en-US" i="1" baseline="-25000" dirty="0">
                <a:solidFill>
                  <a:schemeClr val="accent6"/>
                </a:solidFill>
                <a:effectLst>
                  <a:outerShdw blurRad="38100" dist="38100" dir="2700000" algn="tl">
                    <a:srgbClr val="000000"/>
                  </a:outerShdw>
                </a:effectLst>
                <a:sym typeface="Symbol"/>
              </a:rPr>
              <a:t>=6,q=q’multi,c1=H,left,c2=4,right</a:t>
            </a:r>
            <a:r>
              <a:rPr lang="en-US" i="1" dirty="0">
                <a:solidFill>
                  <a:schemeClr val="accent6"/>
                </a:solidFill>
                <a:effectLst>
                  <a:outerShdw blurRad="38100" dist="38100" dir="2700000" algn="tl">
                    <a:srgbClr val="000000"/>
                  </a:outerShdw>
                </a:effectLst>
              </a:rPr>
              <a:t>,, 0,stay</a:t>
            </a:r>
            <a:r>
              <a:rPr lang="en-US" i="1" dirty="0">
                <a:solidFill>
                  <a:schemeClr val="accent6"/>
                </a:solidFill>
                <a:effectLst>
                  <a:outerShdw blurRad="38100" dist="38100" dir="2700000" algn="tl">
                    <a:srgbClr val="000000"/>
                  </a:outerShdw>
                </a:effectLst>
                <a:sym typeface="Symbol"/>
              </a:rPr>
              <a:t></a:t>
            </a:r>
            <a:r>
              <a:rPr lang="en-US" dirty="0">
                <a:solidFill>
                  <a:schemeClr val="accent6"/>
                </a:solidFill>
              </a:rPr>
              <a:t> </a:t>
            </a:r>
          </a:p>
        </p:txBody>
      </p:sp>
    </p:spTree>
    <p:extLst>
      <p:ext uri="{BB962C8B-B14F-4D97-AF65-F5344CB8AC3E}">
        <p14:creationId xmlns:p14="http://schemas.microsoft.com/office/powerpoint/2010/main" val="1455079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9"/>
                                        </p:tgtEl>
                                        <p:attrNameLst>
                                          <p:attrName>style.visibility</p:attrName>
                                        </p:attrNameLst>
                                      </p:cBhvr>
                                      <p:to>
                                        <p:strVal val="visible"/>
                                      </p:to>
                                    </p:set>
                                    <p:anim calcmode="lin" valueType="num">
                                      <p:cBhvr additive="base">
                                        <p:cTn id="13" dur="500" fill="hold"/>
                                        <p:tgtEl>
                                          <p:spTgt spid="99"/>
                                        </p:tgtEl>
                                        <p:attrNameLst>
                                          <p:attrName>ppt_x</p:attrName>
                                        </p:attrNameLst>
                                      </p:cBhvr>
                                      <p:tavLst>
                                        <p:tav tm="0">
                                          <p:val>
                                            <p:strVal val="#ppt_x"/>
                                          </p:val>
                                        </p:tav>
                                        <p:tav tm="100000">
                                          <p:val>
                                            <p:strVal val="#ppt_x"/>
                                          </p:val>
                                        </p:tav>
                                      </p:tavLst>
                                    </p:anim>
                                    <p:anim calcmode="lin" valueType="num">
                                      <p:cBhvr additive="base">
                                        <p:cTn id="14"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3"/>
                                        </p:tgtEl>
                                        <p:attrNameLst>
                                          <p:attrName>style.visibility</p:attrName>
                                        </p:attrNameLst>
                                      </p:cBhvr>
                                      <p:to>
                                        <p:strVal val="visible"/>
                                      </p:to>
                                    </p:set>
                                    <p:anim calcmode="lin" valueType="num">
                                      <p:cBhvr additive="base">
                                        <p:cTn id="19" dur="500" fill="hold"/>
                                        <p:tgtEl>
                                          <p:spTgt spid="103"/>
                                        </p:tgtEl>
                                        <p:attrNameLst>
                                          <p:attrName>ppt_x</p:attrName>
                                        </p:attrNameLst>
                                      </p:cBhvr>
                                      <p:tavLst>
                                        <p:tav tm="0">
                                          <p:val>
                                            <p:strVal val="#ppt_x"/>
                                          </p:val>
                                        </p:tav>
                                        <p:tav tm="100000">
                                          <p:val>
                                            <p:strVal val="#ppt_x"/>
                                          </p:val>
                                        </p:tav>
                                      </p:tavLst>
                                    </p:anim>
                                    <p:anim calcmode="lin" valueType="num">
                                      <p:cBhvr additive="base">
                                        <p:cTn id="20"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99" grpId="0"/>
      <p:bldP spid="103"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sp>
        <p:nvSpPr>
          <p:cNvPr id="1323055" name="Text Box 47"/>
          <p:cNvSpPr txBox="1">
            <a:spLocks noChangeArrowheads="1"/>
          </p:cNvSpPr>
          <p:nvPr/>
        </p:nvSpPr>
        <p:spPr bwMode="auto">
          <a:xfrm>
            <a:off x="8247063"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879475"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209675"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95338"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2370138"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2700338"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2286000"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3817938"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4148138"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3733800"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5308600"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5638800"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5224463"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6756400"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dirty="0">
                <a:effectLst>
                  <a:outerShdw blurRad="38100" dist="38100" dir="2700000" algn="tl">
                    <a:srgbClr val="000000"/>
                  </a:outerShdw>
                </a:effectLst>
                <a:cs typeface="+mn-cs"/>
              </a:rPr>
              <a:t>L</a:t>
            </a:r>
            <a:br>
              <a:rPr lang="en-US" sz="1800" dirty="0">
                <a:effectLst>
                  <a:outerShdw blurRad="38100" dist="38100" dir="2700000" algn="tl">
                    <a:srgbClr val="000000"/>
                  </a:outerShdw>
                </a:effectLst>
                <a:cs typeface="+mn-cs"/>
              </a:rPr>
            </a:br>
            <a:r>
              <a:rPr lang="en-US" sz="1800" dirty="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7086600"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6672263"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8577263"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8162925"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16200000">
            <a:off x="5337175" y="4100513"/>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16200000">
            <a:off x="6781800" y="411162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75" y="38100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779816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6: </a:t>
            </a:r>
            <a:r>
              <a:rPr lang="en-US" i="1" dirty="0">
                <a:solidFill>
                  <a:schemeClr val="accent2"/>
                </a:solidFill>
                <a:effectLst>
                  <a:outerShdw blurRad="38100" dist="38100" dir="2700000" algn="tl">
                    <a:srgbClr val="000000"/>
                  </a:outerShdw>
                </a:effectLst>
                <a:cs typeface="+mn-cs"/>
              </a:rPr>
              <a:t>Move right to location of white tape’s head.</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10" name="AutoShape 67"/>
          <p:cNvSpPr>
            <a:spLocks noChangeArrowheads="1"/>
          </p:cNvSpPr>
          <p:nvPr/>
        </p:nvSpPr>
        <p:spPr bwMode="auto">
          <a:xfrm rot="16200000">
            <a:off x="939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0" name="Rectangle 99"/>
          <p:cNvSpPr/>
          <p:nvPr/>
        </p:nvSpPr>
        <p:spPr>
          <a:xfrm>
            <a:off x="0" y="4582180"/>
            <a:ext cx="881856"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4,R</a:t>
            </a:r>
            <a:endParaRPr lang="en-US" dirty="0">
              <a:solidFill>
                <a:schemeClr val="accent1"/>
              </a:solidFill>
              <a:effectLst>
                <a:outerShdw blurRad="38100" dist="38100" dir="2700000" algn="tl">
                  <a:srgbClr val="000000"/>
                </a:outerShdw>
              </a:effectLst>
            </a:endParaRPr>
          </a:p>
        </p:txBody>
      </p:sp>
      <p:sp>
        <p:nvSpPr>
          <p:cNvPr id="103" name="Rectangle 102"/>
          <p:cNvSpPr/>
          <p:nvPr/>
        </p:nvSpPr>
        <p:spPr>
          <a:xfrm>
            <a:off x="-65344" y="4191000"/>
            <a:ext cx="816232"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H</a:t>
            </a:r>
            <a:endParaRPr lang="en-US" dirty="0">
              <a:solidFill>
                <a:schemeClr val="accent1"/>
              </a:solidFill>
              <a:effectLst>
                <a:outerShdw blurRad="38100" dist="38100" dir="2700000" algn="tl">
                  <a:srgbClr val="000000"/>
                </a:outerShdw>
              </a:effectLst>
            </a:endParaRPr>
          </a:p>
        </p:txBody>
      </p:sp>
      <p:sp>
        <p:nvSpPr>
          <p:cNvPr id="106" name="Rectangle 17"/>
          <p:cNvSpPr>
            <a:spLocks noChangeArrowheads="1"/>
          </p:cNvSpPr>
          <p:nvPr/>
        </p:nvSpPr>
        <p:spPr bwMode="auto">
          <a:xfrm>
            <a:off x="304800" y="5334000"/>
            <a:ext cx="510652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7: </a:t>
            </a:r>
            <a:r>
              <a:rPr lang="en-US" i="1" dirty="0">
                <a:solidFill>
                  <a:schemeClr val="accent2"/>
                </a:solidFill>
                <a:effectLst>
                  <a:outerShdw blurRad="38100" dist="38100" dir="2700000" algn="tl">
                    <a:srgbClr val="000000"/>
                  </a:outerShdw>
                </a:effectLst>
                <a:cs typeface="+mn-cs"/>
              </a:rPr>
              <a:t>Write the required value.</a:t>
            </a:r>
          </a:p>
        </p:txBody>
      </p:sp>
      <p:cxnSp>
        <p:nvCxnSpPr>
          <p:cNvPr id="4" name="Straight Connector 3"/>
          <p:cNvCxnSpPr/>
          <p:nvPr/>
        </p:nvCxnSpPr>
        <p:spPr bwMode="auto">
          <a:xfrm flipV="1">
            <a:off x="7162800" y="3995410"/>
            <a:ext cx="685800" cy="594053"/>
          </a:xfrm>
          <a:prstGeom prst="line">
            <a:avLst/>
          </a:prstGeom>
          <a:noFill/>
          <a:ln w="38100" cap="sq" cmpd="sng" algn="ctr">
            <a:solidFill>
              <a:schemeClr val="hlink"/>
            </a:solidFill>
            <a:prstDash val="solid"/>
            <a:round/>
            <a:headEnd type="none" w="med" len="med"/>
            <a:tailEnd type="none" w="med" len="med"/>
          </a:ln>
          <a:effectLst/>
        </p:spPr>
      </p:cxnSp>
      <p:sp>
        <p:nvSpPr>
          <p:cNvPr id="111" name="Rectangle 110"/>
          <p:cNvSpPr/>
          <p:nvPr/>
        </p:nvSpPr>
        <p:spPr>
          <a:xfrm>
            <a:off x="326768" y="4201180"/>
            <a:ext cx="816232"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L</a:t>
            </a:r>
            <a:endParaRPr lang="en-US" dirty="0">
              <a:solidFill>
                <a:schemeClr val="accent1"/>
              </a:solidFill>
              <a:effectLst>
                <a:outerShdw blurRad="38100" dist="38100" dir="2700000" algn="tl">
                  <a:srgbClr val="000000"/>
                </a:outerShdw>
              </a:effectLst>
            </a:endParaRPr>
          </a:p>
        </p:txBody>
      </p:sp>
      <p:sp>
        <p:nvSpPr>
          <p:cNvPr id="112" name="Rectangle 17"/>
          <p:cNvSpPr>
            <a:spLocks noChangeArrowheads="1"/>
          </p:cNvSpPr>
          <p:nvPr/>
        </p:nvSpPr>
        <p:spPr bwMode="auto">
          <a:xfrm>
            <a:off x="304800" y="5725180"/>
            <a:ext cx="500893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8: </a:t>
            </a:r>
            <a:r>
              <a:rPr lang="en-US" i="1" dirty="0">
                <a:solidFill>
                  <a:schemeClr val="accent2"/>
                </a:solidFill>
                <a:effectLst>
                  <a:outerShdw blurRad="38100" dist="38100" dir="2700000" algn="tl">
                    <a:srgbClr val="000000"/>
                  </a:outerShdw>
                </a:effectLst>
                <a:cs typeface="+mn-cs"/>
              </a:rPr>
              <a:t>Move white tape’s head.</a:t>
            </a:r>
          </a:p>
        </p:txBody>
      </p:sp>
    </p:spTree>
    <p:extLst>
      <p:ext uri="{BB962C8B-B14F-4D97-AF65-F5344CB8AC3E}">
        <p14:creationId xmlns:p14="http://schemas.microsoft.com/office/powerpoint/2010/main" val="2148301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1.11111E-6 3.33333E-6 L 0.63889 3.33333E-6 " pathEditMode="relative" rAng="0" ptsTypes="AA">
                                      <p:cBhvr>
                                        <p:cTn id="12" dur="2000" fill="hold"/>
                                        <p:tgtEl>
                                          <p:spTgt spid="110"/>
                                        </p:tgtEl>
                                        <p:attrNameLst>
                                          <p:attrName>ppt_x</p:attrName>
                                          <p:attrName>ppt_y</p:attrName>
                                        </p:attrNameLst>
                                      </p:cBhvr>
                                      <p:rCtr x="31944" y="0"/>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additive="base">
                                        <p:cTn id="17" dur="500" fill="hold"/>
                                        <p:tgtEl>
                                          <p:spTgt spid="106"/>
                                        </p:tgtEl>
                                        <p:attrNameLst>
                                          <p:attrName>ppt_x</p:attrName>
                                        </p:attrNameLst>
                                      </p:cBhvr>
                                      <p:tavLst>
                                        <p:tav tm="0">
                                          <p:val>
                                            <p:strVal val="#ppt_x"/>
                                          </p:val>
                                        </p:tav>
                                        <p:tav tm="100000">
                                          <p:val>
                                            <p:strVal val="#ppt_x"/>
                                          </p:val>
                                        </p:tav>
                                      </p:tavLst>
                                    </p:anim>
                                    <p:anim calcmode="lin" valueType="num">
                                      <p:cBhvr additive="base">
                                        <p:cTn id="18" dur="500" fill="hold"/>
                                        <p:tgtEl>
                                          <p:spTgt spid="10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0" nodeType="clickEffect">
                                  <p:stCondLst>
                                    <p:cond delay="0"/>
                                  </p:stCondLst>
                                  <p:childTnLst>
                                    <p:animMotion origin="layout" path="M 6.93889E-18 4.44444E-6 L 0.7875 -0.06042 " pathEditMode="relative" rAng="0" ptsTypes="AA">
                                      <p:cBhvr>
                                        <p:cTn id="22" dur="2000" fill="hold"/>
                                        <p:tgtEl>
                                          <p:spTgt spid="103"/>
                                        </p:tgtEl>
                                        <p:attrNameLst>
                                          <p:attrName>ppt_x</p:attrName>
                                          <p:attrName>ppt_y</p:attrName>
                                        </p:attrNameLst>
                                      </p:cBhvr>
                                      <p:rCtr x="39375" y="-3032"/>
                                    </p:animMotion>
                                  </p:childTnLst>
                                </p:cTn>
                              </p:par>
                              <p:par>
                                <p:cTn id="23" presetID="2" presetClass="entr" presetSubtype="8"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2"/>
                                        </p:tgtEl>
                                        <p:attrNameLst>
                                          <p:attrName>style.visibility</p:attrName>
                                        </p:attrNameLst>
                                      </p:cBhvr>
                                      <p:to>
                                        <p:strVal val="visible"/>
                                      </p:to>
                                    </p:set>
                                    <p:anim calcmode="lin" valueType="num">
                                      <p:cBhvr additive="base">
                                        <p:cTn id="31" dur="500" fill="hold"/>
                                        <p:tgtEl>
                                          <p:spTgt spid="112"/>
                                        </p:tgtEl>
                                        <p:attrNameLst>
                                          <p:attrName>ppt_x</p:attrName>
                                        </p:attrNameLst>
                                      </p:cBhvr>
                                      <p:tavLst>
                                        <p:tav tm="0">
                                          <p:val>
                                            <p:strVal val="#ppt_x"/>
                                          </p:val>
                                        </p:tav>
                                        <p:tav tm="100000">
                                          <p:val>
                                            <p:strVal val="#ppt_x"/>
                                          </p:val>
                                        </p:tav>
                                      </p:tavLst>
                                    </p:anim>
                                    <p:anim calcmode="lin" valueType="num">
                                      <p:cBhvr additive="base">
                                        <p:cTn id="32"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grpId="0" nodeType="clickEffect">
                                  <p:stCondLst>
                                    <p:cond delay="0"/>
                                  </p:stCondLst>
                                  <p:childTnLst>
                                    <p:animMotion origin="layout" path="M 1.11022E-16 7.40741E-7 L -0.31667 7.40741E-7 " pathEditMode="relative" rAng="0" ptsTypes="AA">
                                      <p:cBhvr>
                                        <p:cTn id="36" dur="2000" fill="hold"/>
                                        <p:tgtEl>
                                          <p:spTgt spid="1323074"/>
                                        </p:tgtEl>
                                        <p:attrNameLst>
                                          <p:attrName>ppt_x</p:attrName>
                                          <p:attrName>ppt_y</p:attrName>
                                        </p:attrNameLst>
                                      </p:cBhvr>
                                      <p:rCtr x="-1583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3074" grpId="0" animBg="1"/>
      <p:bldP spid="83" grpId="0"/>
      <p:bldP spid="110" grpId="0" animBg="1"/>
      <p:bldP spid="103" grpId="0"/>
      <p:bldP spid="106" grpId="0"/>
      <p:bldP spid="112"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1" name="Rectangle 3"/>
          <p:cNvSpPr>
            <a:spLocks noChangeArrowheads="1"/>
          </p:cNvSpPr>
          <p:nvPr/>
        </p:nvSpPr>
        <p:spPr bwMode="auto">
          <a:xfrm>
            <a:off x="284163" y="609600"/>
            <a:ext cx="47434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grpSp>
        <p:nvGrpSpPr>
          <p:cNvPr id="108547" name="Group 4"/>
          <p:cNvGrpSpPr>
            <a:grpSpLocks/>
          </p:cNvGrpSpPr>
          <p:nvPr/>
        </p:nvGrpSpPr>
        <p:grpSpPr bwMode="auto">
          <a:xfrm>
            <a:off x="1752600" y="12954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8" name="AutoShape 20"/>
          <p:cNvSpPr>
            <a:spLocks noChangeArrowheads="1"/>
          </p:cNvSpPr>
          <p:nvPr/>
        </p:nvSpPr>
        <p:spPr bwMode="auto">
          <a:xfrm rot="-5400000">
            <a:off x="3124200" y="1676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9" name="Line 21"/>
          <p:cNvSpPr>
            <a:spLocks noChangeShapeType="1"/>
          </p:cNvSpPr>
          <p:nvPr/>
        </p:nvSpPr>
        <p:spPr bwMode="auto">
          <a:xfrm>
            <a:off x="5334000" y="16875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0" name="AutoShape 22"/>
          <p:cNvSpPr>
            <a:spLocks noChangeArrowheads="1"/>
          </p:cNvSpPr>
          <p:nvPr/>
        </p:nvSpPr>
        <p:spPr bwMode="auto">
          <a:xfrm rot="-5400000">
            <a:off x="2667000" y="2514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08551" name="Group 23"/>
          <p:cNvGrpSpPr>
            <a:grpSpLocks/>
          </p:cNvGrpSpPr>
          <p:nvPr/>
        </p:nvGrpSpPr>
        <p:grpSpPr bwMode="auto">
          <a:xfrm>
            <a:off x="1752600" y="2133600"/>
            <a:ext cx="4267200" cy="395288"/>
            <a:chOff x="528" y="1392"/>
            <a:chExt cx="2688" cy="249"/>
          </a:xfrm>
        </p:grpSpPr>
        <p:sp>
          <p:nvSpPr>
            <p:cNvPr id="1323032"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3"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34"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3</a:t>
              </a:r>
            </a:p>
          </p:txBody>
        </p:sp>
        <p:sp>
          <p:nvSpPr>
            <p:cNvPr id="1323035"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3036"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3037"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3038"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39"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0"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1"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2"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3"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4"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5"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6"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7"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48"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49" name="Line 41"/>
          <p:cNvSpPr>
            <a:spLocks noChangeShapeType="1"/>
          </p:cNvSpPr>
          <p:nvPr/>
        </p:nvSpPr>
        <p:spPr bwMode="auto">
          <a:xfrm>
            <a:off x="5334000" y="12954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5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2954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53" name="Rectangle 45"/>
          <p:cNvSpPr>
            <a:spLocks noChangeArrowheads="1"/>
          </p:cNvSpPr>
          <p:nvPr/>
        </p:nvSpPr>
        <p:spPr bwMode="auto">
          <a:xfrm>
            <a:off x="-136525" y="29718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08558" name="Text Box 44"/>
          <p:cNvSpPr txBox="1">
            <a:spLocks noChangeArrowheads="1"/>
          </p:cNvSpPr>
          <p:nvPr/>
        </p:nvSpPr>
        <p:spPr bwMode="auto">
          <a:xfrm>
            <a:off x="152400" y="3352800"/>
            <a:ext cx="54181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50000"/>
              </a:spcBef>
            </a:pPr>
            <a:r>
              <a:rPr lang="en-US" altLang="en-US" sz="2800">
                <a:solidFill>
                  <a:schemeClr val="accent2"/>
                </a:solidFill>
                <a:latin typeface="Times New Roman" pitchFamily="18" charset="0"/>
              </a:rPr>
              <a:t>Single-tape 0/1-celled TM</a:t>
            </a:r>
            <a:endParaRPr lang="en-US" altLang="en-US" sz="2800">
              <a:latin typeface="Times New Roman" pitchFamily="18" charset="0"/>
            </a:endParaRPr>
          </a:p>
        </p:txBody>
      </p:sp>
      <p:sp>
        <p:nvSpPr>
          <p:cNvPr id="1323055" name="Text Box 47"/>
          <p:cNvSpPr txBox="1">
            <a:spLocks noChangeArrowheads="1"/>
          </p:cNvSpPr>
          <p:nvPr/>
        </p:nvSpPr>
        <p:spPr bwMode="auto">
          <a:xfrm>
            <a:off x="8247063"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4</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879475"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209675"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95338"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9" name="Text Box 51"/>
          <p:cNvSpPr txBox="1">
            <a:spLocks noChangeArrowheads="1"/>
          </p:cNvSpPr>
          <p:nvPr/>
        </p:nvSpPr>
        <p:spPr bwMode="auto">
          <a:xfrm>
            <a:off x="2370138"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2</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00110010</a:t>
            </a:r>
          </a:p>
        </p:txBody>
      </p:sp>
      <p:sp>
        <p:nvSpPr>
          <p:cNvPr id="1323060" name="Rectangle 52"/>
          <p:cNvSpPr>
            <a:spLocks noChangeArrowheads="1"/>
          </p:cNvSpPr>
          <p:nvPr/>
        </p:nvSpPr>
        <p:spPr bwMode="auto">
          <a:xfrm>
            <a:off x="2700338"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1" name="Rectangle 53"/>
          <p:cNvSpPr>
            <a:spLocks noChangeArrowheads="1"/>
          </p:cNvSpPr>
          <p:nvPr/>
        </p:nvSpPr>
        <p:spPr bwMode="auto">
          <a:xfrm>
            <a:off x="2286000"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3817938"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3" name="Rectangle 55"/>
          <p:cNvSpPr>
            <a:spLocks noChangeArrowheads="1"/>
          </p:cNvSpPr>
          <p:nvPr/>
        </p:nvSpPr>
        <p:spPr bwMode="auto">
          <a:xfrm>
            <a:off x="4148138"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4" name="Rectangle 56"/>
          <p:cNvSpPr>
            <a:spLocks noChangeArrowheads="1"/>
          </p:cNvSpPr>
          <p:nvPr/>
        </p:nvSpPr>
        <p:spPr bwMode="auto">
          <a:xfrm>
            <a:off x="3733800"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5" name="Text Box 57"/>
          <p:cNvSpPr txBox="1">
            <a:spLocks noChangeArrowheads="1"/>
          </p:cNvSpPr>
          <p:nvPr/>
        </p:nvSpPr>
        <p:spPr bwMode="auto">
          <a:xfrm>
            <a:off x="5308600"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5</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00110101</a:t>
            </a:r>
          </a:p>
        </p:txBody>
      </p:sp>
      <p:sp>
        <p:nvSpPr>
          <p:cNvPr id="1323066" name="Rectangle 58"/>
          <p:cNvSpPr>
            <a:spLocks noChangeArrowheads="1"/>
          </p:cNvSpPr>
          <p:nvPr/>
        </p:nvSpPr>
        <p:spPr bwMode="auto">
          <a:xfrm>
            <a:off x="5638800"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7" name="Rectangle 59"/>
          <p:cNvSpPr>
            <a:spLocks noChangeArrowheads="1"/>
          </p:cNvSpPr>
          <p:nvPr/>
        </p:nvSpPr>
        <p:spPr bwMode="auto">
          <a:xfrm>
            <a:off x="5224463"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8" name="Text Box 60"/>
          <p:cNvSpPr txBox="1">
            <a:spLocks noChangeArrowheads="1"/>
          </p:cNvSpPr>
          <p:nvPr/>
        </p:nvSpPr>
        <p:spPr bwMode="auto">
          <a:xfrm>
            <a:off x="6756400" y="394811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dirty="0">
                <a:effectLst>
                  <a:outerShdw blurRad="38100" dist="38100" dir="2700000" algn="tl">
                    <a:srgbClr val="000000"/>
                  </a:outerShdw>
                </a:effectLst>
                <a:cs typeface="+mn-cs"/>
              </a:rPr>
              <a:t>L</a:t>
            </a:r>
            <a:br>
              <a:rPr lang="en-US" sz="1800" dirty="0">
                <a:effectLst>
                  <a:outerShdw blurRad="38100" dist="38100" dir="2700000" algn="tl">
                    <a:srgbClr val="000000"/>
                  </a:outerShdw>
                </a:effectLst>
                <a:cs typeface="+mn-cs"/>
              </a:rPr>
            </a:br>
            <a:r>
              <a:rPr lang="en-US" sz="1800" dirty="0">
                <a:effectLst>
                  <a:outerShdw blurRad="38100" dist="38100" dir="2700000" algn="tl">
                    <a:srgbClr val="000000"/>
                  </a:outerShdw>
                </a:effectLst>
                <a:cs typeface="+mn-cs"/>
              </a:rPr>
              <a:t>01001101</a:t>
            </a:r>
          </a:p>
        </p:txBody>
      </p:sp>
      <p:sp>
        <p:nvSpPr>
          <p:cNvPr id="1323069" name="Rectangle 61"/>
          <p:cNvSpPr>
            <a:spLocks noChangeArrowheads="1"/>
          </p:cNvSpPr>
          <p:nvPr/>
        </p:nvSpPr>
        <p:spPr bwMode="auto">
          <a:xfrm>
            <a:off x="7086600" y="3948113"/>
            <a:ext cx="990600" cy="641350"/>
          </a:xfrm>
          <a:prstGeom prst="rect">
            <a:avLst/>
          </a:prstGeom>
          <a:noFill/>
          <a:ln w="9525" cap="sq">
            <a:solidFill>
              <a:schemeClr val="tx1"/>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0" name="Rectangle 62"/>
          <p:cNvSpPr>
            <a:spLocks noChangeArrowheads="1"/>
          </p:cNvSpPr>
          <p:nvPr/>
        </p:nvSpPr>
        <p:spPr bwMode="auto">
          <a:xfrm>
            <a:off x="6672263" y="3948113"/>
            <a:ext cx="403225" cy="641350"/>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1" name="Rectangle 63"/>
          <p:cNvSpPr>
            <a:spLocks noChangeArrowheads="1"/>
          </p:cNvSpPr>
          <p:nvPr/>
        </p:nvSpPr>
        <p:spPr bwMode="auto">
          <a:xfrm>
            <a:off x="8577263" y="3948113"/>
            <a:ext cx="990600" cy="641350"/>
          </a:xfrm>
          <a:prstGeom prst="rect">
            <a:avLst/>
          </a:prstGeom>
          <a:noFill/>
          <a:ln w="9525" cap="sq">
            <a:solidFill>
              <a:schemeClr val="tx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2" name="Rectangle 64"/>
          <p:cNvSpPr>
            <a:spLocks noChangeArrowheads="1"/>
          </p:cNvSpPr>
          <p:nvPr/>
        </p:nvSpPr>
        <p:spPr bwMode="auto">
          <a:xfrm>
            <a:off x="8162925" y="3948113"/>
            <a:ext cx="403225" cy="641350"/>
          </a:xfrm>
          <a:prstGeom prst="rect">
            <a:avLst/>
          </a:prstGeom>
          <a:noFill/>
          <a:ln w="9525" cap="sq">
            <a:solidFill>
              <a:schemeClr val="tx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3" name="AutoShape 65"/>
          <p:cNvSpPr>
            <a:spLocks noChangeArrowheads="1"/>
          </p:cNvSpPr>
          <p:nvPr/>
        </p:nvSpPr>
        <p:spPr bwMode="auto">
          <a:xfrm rot="16200000">
            <a:off x="5337175" y="4100513"/>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4" name="AutoShape 66"/>
          <p:cNvSpPr>
            <a:spLocks noChangeArrowheads="1"/>
          </p:cNvSpPr>
          <p:nvPr/>
        </p:nvSpPr>
        <p:spPr bwMode="auto">
          <a:xfrm rot="16200000">
            <a:off x="3862136" y="41148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0858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75" y="38100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grpSp>
        <p:nvGrpSpPr>
          <p:cNvPr id="84" name="Group 22"/>
          <p:cNvGrpSpPr>
            <a:grpSpLocks/>
          </p:cNvGrpSpPr>
          <p:nvPr/>
        </p:nvGrpSpPr>
        <p:grpSpPr bwMode="auto">
          <a:xfrm>
            <a:off x="4419600" y="3200746"/>
            <a:ext cx="762000" cy="609254"/>
            <a:chOff x="1224" y="2539"/>
            <a:chExt cx="2280" cy="1785"/>
          </a:xfrm>
        </p:grpSpPr>
        <p:sp>
          <p:nvSpPr>
            <p:cNvPr id="8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86" name="Group 24"/>
            <p:cNvGrpSpPr>
              <a:grpSpLocks/>
            </p:cNvGrpSpPr>
            <p:nvPr/>
          </p:nvGrpSpPr>
          <p:grpSpPr bwMode="auto">
            <a:xfrm>
              <a:off x="1584" y="2688"/>
              <a:ext cx="1216" cy="1440"/>
              <a:chOff x="2641" y="1488"/>
              <a:chExt cx="2655" cy="2488"/>
            </a:xfrm>
          </p:grpSpPr>
          <p:grpSp>
            <p:nvGrpSpPr>
              <p:cNvPr id="87" name="Group 25"/>
              <p:cNvGrpSpPr>
                <a:grpSpLocks/>
              </p:cNvGrpSpPr>
              <p:nvPr/>
            </p:nvGrpSpPr>
            <p:grpSpPr bwMode="auto">
              <a:xfrm>
                <a:off x="2641" y="1488"/>
                <a:ext cx="2496" cy="2436"/>
                <a:chOff x="2641" y="1488"/>
                <a:chExt cx="2496" cy="2436"/>
              </a:xfrm>
            </p:grpSpPr>
            <p:sp>
              <p:nvSpPr>
                <p:cNvPr id="92"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3"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4"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5"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6"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7"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88" name="Group 32"/>
              <p:cNvGrpSpPr>
                <a:grpSpLocks/>
              </p:cNvGrpSpPr>
              <p:nvPr/>
            </p:nvGrpSpPr>
            <p:grpSpPr bwMode="auto">
              <a:xfrm>
                <a:off x="4864" y="3099"/>
                <a:ext cx="432" cy="877"/>
                <a:chOff x="4864" y="3099"/>
                <a:chExt cx="432" cy="877"/>
              </a:xfrm>
            </p:grpSpPr>
            <p:sp>
              <p:nvSpPr>
                <p:cNvPr id="89"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0"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91"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83" name="Rectangle 17"/>
          <p:cNvSpPr>
            <a:spLocks noChangeArrowheads="1"/>
          </p:cNvSpPr>
          <p:nvPr/>
        </p:nvSpPr>
        <p:spPr bwMode="auto">
          <a:xfrm>
            <a:off x="304800" y="4913313"/>
            <a:ext cx="813639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9: </a:t>
            </a:r>
            <a:r>
              <a:rPr lang="en-US" i="1" dirty="0">
                <a:solidFill>
                  <a:schemeClr val="accent2"/>
                </a:solidFill>
                <a:effectLst>
                  <a:outerShdw blurRad="38100" dist="38100" dir="2700000" algn="tl">
                    <a:srgbClr val="000000"/>
                  </a:outerShdw>
                </a:effectLst>
                <a:cs typeface="+mn-cs"/>
              </a:rPr>
              <a:t>Move right to location of yellow tape’s head.</a:t>
            </a:r>
          </a:p>
        </p:txBody>
      </p:sp>
      <p:sp>
        <p:nvSpPr>
          <p:cNvPr id="101" name="Rectangle 100"/>
          <p:cNvSpPr/>
          <p:nvPr/>
        </p:nvSpPr>
        <p:spPr>
          <a:xfrm>
            <a:off x="591087" y="115318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02" name="Rectangle 101"/>
          <p:cNvSpPr/>
          <p:nvPr/>
        </p:nvSpPr>
        <p:spPr>
          <a:xfrm>
            <a:off x="-18513" y="3733800"/>
            <a:ext cx="1085313" cy="523220"/>
          </a:xfrm>
          <a:prstGeom prst="rect">
            <a:avLst/>
          </a:prstGeom>
        </p:spPr>
        <p:txBody>
          <a:bodyPr wrap="square">
            <a:spAutoFit/>
          </a:bodyPr>
          <a:lstStyle/>
          <a:p>
            <a:pPr eaLnBrk="0" hangingPunct="0">
              <a:defRPr/>
            </a:pPr>
            <a:r>
              <a:rPr lang="en-US" i="1" dirty="0" err="1">
                <a:solidFill>
                  <a:schemeClr val="accent1"/>
                </a:solidFill>
                <a:effectLst>
                  <a:outerShdw blurRad="38100" dist="38100" dir="2700000" algn="tl">
                    <a:srgbClr val="000000"/>
                  </a:outerShdw>
                </a:effectLst>
              </a:rPr>
              <a:t>q</a:t>
            </a:r>
            <a:r>
              <a:rPr lang="en-US" i="1" baseline="-25000" dirty="0" err="1">
                <a:solidFill>
                  <a:schemeClr val="accent1"/>
                </a:solidFill>
                <a:effectLst>
                  <a:outerShdw blurRad="38100" dist="38100" dir="2700000" algn="tl">
                    <a:srgbClr val="000000"/>
                  </a:outerShdw>
                </a:effectLst>
              </a:rPr>
              <a:t>multi</a:t>
            </a:r>
            <a:endParaRPr lang="en-US" dirty="0">
              <a:solidFill>
                <a:schemeClr val="accent1"/>
              </a:solidFill>
              <a:effectLst>
                <a:outerShdw blurRad="38100" dist="38100" dir="2700000" algn="tl">
                  <a:srgbClr val="000000"/>
                </a:outerShdw>
              </a:effectLst>
            </a:endParaRPr>
          </a:p>
        </p:txBody>
      </p:sp>
      <p:sp>
        <p:nvSpPr>
          <p:cNvPr id="110" name="AutoShape 67"/>
          <p:cNvSpPr>
            <a:spLocks noChangeArrowheads="1"/>
          </p:cNvSpPr>
          <p:nvPr/>
        </p:nvSpPr>
        <p:spPr bwMode="auto">
          <a:xfrm rot="16200000">
            <a:off x="939800" y="4710113"/>
            <a:ext cx="152400" cy="152400"/>
          </a:xfrm>
          <a:prstGeom prst="homePlate">
            <a:avLst>
              <a:gd name="adj" fmla="val 25000"/>
            </a:avLst>
          </a:prstGeom>
          <a:noFill/>
          <a:ln w="38100" cap="sq">
            <a:solidFill>
              <a:schemeClr val="hlink"/>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0" name="Rectangle 99"/>
          <p:cNvSpPr/>
          <p:nvPr/>
        </p:nvSpPr>
        <p:spPr>
          <a:xfrm>
            <a:off x="0" y="4582180"/>
            <a:ext cx="881856"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4</a:t>
            </a:r>
            <a:endParaRPr lang="en-US" dirty="0">
              <a:solidFill>
                <a:schemeClr val="accent1"/>
              </a:solidFill>
              <a:effectLst>
                <a:outerShdw blurRad="38100" dist="38100" dir="2700000" algn="tl">
                  <a:srgbClr val="000000"/>
                </a:outerShdw>
              </a:effectLst>
            </a:endParaRPr>
          </a:p>
        </p:txBody>
      </p:sp>
      <p:sp>
        <p:nvSpPr>
          <p:cNvPr id="103" name="Rectangle 102"/>
          <p:cNvSpPr/>
          <p:nvPr/>
        </p:nvSpPr>
        <p:spPr>
          <a:xfrm>
            <a:off x="-65344" y="4191000"/>
            <a:ext cx="816232"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H</a:t>
            </a:r>
            <a:endParaRPr lang="en-US" dirty="0">
              <a:solidFill>
                <a:schemeClr val="accent1"/>
              </a:solidFill>
              <a:effectLst>
                <a:outerShdw blurRad="38100" dist="38100" dir="2700000" algn="tl">
                  <a:srgbClr val="000000"/>
                </a:outerShdw>
              </a:effectLst>
            </a:endParaRPr>
          </a:p>
        </p:txBody>
      </p:sp>
      <p:sp>
        <p:nvSpPr>
          <p:cNvPr id="106" name="Rectangle 17"/>
          <p:cNvSpPr>
            <a:spLocks noChangeArrowheads="1"/>
          </p:cNvSpPr>
          <p:nvPr/>
        </p:nvSpPr>
        <p:spPr bwMode="auto">
          <a:xfrm>
            <a:off x="304800" y="5334000"/>
            <a:ext cx="528606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10: </a:t>
            </a:r>
            <a:r>
              <a:rPr lang="en-US" i="1" dirty="0">
                <a:solidFill>
                  <a:schemeClr val="accent2"/>
                </a:solidFill>
                <a:effectLst>
                  <a:outerShdw blurRad="38100" dist="38100" dir="2700000" algn="tl">
                    <a:srgbClr val="000000"/>
                  </a:outerShdw>
                </a:effectLst>
                <a:cs typeface="+mn-cs"/>
              </a:rPr>
              <a:t>Write the required value.</a:t>
            </a:r>
          </a:p>
        </p:txBody>
      </p:sp>
      <p:cxnSp>
        <p:nvCxnSpPr>
          <p:cNvPr id="4" name="Straight Connector 3"/>
          <p:cNvCxnSpPr/>
          <p:nvPr/>
        </p:nvCxnSpPr>
        <p:spPr bwMode="auto">
          <a:xfrm flipV="1">
            <a:off x="4260516" y="4019473"/>
            <a:ext cx="685800" cy="594053"/>
          </a:xfrm>
          <a:prstGeom prst="line">
            <a:avLst/>
          </a:prstGeom>
          <a:noFill/>
          <a:ln w="38100" cap="sq" cmpd="sng" algn="ctr">
            <a:solidFill>
              <a:schemeClr val="hlink"/>
            </a:solidFill>
            <a:prstDash val="solid"/>
            <a:round/>
            <a:headEnd type="none" w="med" len="med"/>
            <a:tailEnd type="none" w="med" len="med"/>
          </a:ln>
          <a:effectLst/>
        </p:spPr>
      </p:cxnSp>
      <p:sp>
        <p:nvSpPr>
          <p:cNvPr id="111" name="Rectangle 110"/>
          <p:cNvSpPr/>
          <p:nvPr/>
        </p:nvSpPr>
        <p:spPr>
          <a:xfrm>
            <a:off x="326768" y="4201180"/>
            <a:ext cx="816232"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L</a:t>
            </a:r>
            <a:endParaRPr lang="en-US" dirty="0">
              <a:solidFill>
                <a:schemeClr val="accent1"/>
              </a:solidFill>
              <a:effectLst>
                <a:outerShdw blurRad="38100" dist="38100" dir="2700000" algn="tl">
                  <a:srgbClr val="000000"/>
                </a:outerShdw>
              </a:effectLst>
            </a:endParaRPr>
          </a:p>
        </p:txBody>
      </p:sp>
      <p:sp>
        <p:nvSpPr>
          <p:cNvPr id="112" name="Rectangle 17"/>
          <p:cNvSpPr>
            <a:spLocks noChangeArrowheads="1"/>
          </p:cNvSpPr>
          <p:nvPr/>
        </p:nvSpPr>
        <p:spPr bwMode="auto">
          <a:xfrm>
            <a:off x="304800" y="5725180"/>
            <a:ext cx="517513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11: </a:t>
            </a:r>
            <a:r>
              <a:rPr lang="en-US" i="1" dirty="0">
                <a:solidFill>
                  <a:schemeClr val="accent2"/>
                </a:solidFill>
                <a:effectLst>
                  <a:outerShdw blurRad="38100" dist="38100" dir="2700000" algn="tl">
                    <a:srgbClr val="000000"/>
                  </a:outerShdw>
                </a:effectLst>
                <a:cs typeface="+mn-cs"/>
              </a:rPr>
              <a:t>Move white tape’s head.</a:t>
            </a:r>
          </a:p>
        </p:txBody>
      </p:sp>
      <p:sp>
        <p:nvSpPr>
          <p:cNvPr id="98" name="Rectangle 97"/>
          <p:cNvSpPr/>
          <p:nvPr/>
        </p:nvSpPr>
        <p:spPr>
          <a:xfrm>
            <a:off x="7010400" y="3505200"/>
            <a:ext cx="816232"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H</a:t>
            </a:r>
            <a:endParaRPr lang="en-US" dirty="0">
              <a:solidFill>
                <a:schemeClr val="accent1"/>
              </a:solidFill>
              <a:effectLst>
                <a:outerShdw blurRad="38100" dist="38100" dir="2700000" algn="tl">
                  <a:srgbClr val="000000"/>
                </a:outerShdw>
              </a:effectLst>
            </a:endParaRPr>
          </a:p>
        </p:txBody>
      </p:sp>
      <p:sp>
        <p:nvSpPr>
          <p:cNvPr id="99" name="Rectangle 98"/>
          <p:cNvSpPr/>
          <p:nvPr/>
        </p:nvSpPr>
        <p:spPr>
          <a:xfrm>
            <a:off x="328864" y="4522020"/>
            <a:ext cx="816232" cy="523220"/>
          </a:xfrm>
          <a:prstGeom prst="rect">
            <a:avLst/>
          </a:prstGeom>
        </p:spPr>
        <p:txBody>
          <a:bodyPr wrap="square">
            <a:spAutoFit/>
          </a:bodyPr>
          <a:lstStyle/>
          <a:p>
            <a:pPr eaLnBrk="0" hangingPunct="0">
              <a:defRPr/>
            </a:pPr>
            <a:r>
              <a:rPr lang="en-US" i="1" dirty="0">
                <a:solidFill>
                  <a:schemeClr val="accent1"/>
                </a:solidFill>
                <a:effectLst>
                  <a:outerShdw blurRad="38100" dist="38100" dir="2700000" algn="tl">
                    <a:srgbClr val="000000"/>
                  </a:outerShdw>
                </a:effectLst>
              </a:rPr>
              <a:t>R</a:t>
            </a:r>
            <a:endParaRPr lang="en-US" dirty="0">
              <a:solidFill>
                <a:schemeClr val="accent1"/>
              </a:solidFill>
              <a:effectLst>
                <a:outerShdw blurRad="38100" dist="38100" dir="2700000" algn="tl">
                  <a:srgbClr val="000000"/>
                </a:outerShdw>
              </a:effectLst>
            </a:endParaRPr>
          </a:p>
        </p:txBody>
      </p:sp>
      <p:grpSp>
        <p:nvGrpSpPr>
          <p:cNvPr id="104" name="Group 22"/>
          <p:cNvGrpSpPr>
            <a:grpSpLocks/>
          </p:cNvGrpSpPr>
          <p:nvPr/>
        </p:nvGrpSpPr>
        <p:grpSpPr bwMode="auto">
          <a:xfrm>
            <a:off x="2895600" y="6248400"/>
            <a:ext cx="762000" cy="609254"/>
            <a:chOff x="1224" y="2539"/>
            <a:chExt cx="2280" cy="1785"/>
          </a:xfrm>
        </p:grpSpPr>
        <p:sp>
          <p:nvSpPr>
            <p:cNvPr id="105"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07" name="Group 24"/>
            <p:cNvGrpSpPr>
              <a:grpSpLocks/>
            </p:cNvGrpSpPr>
            <p:nvPr/>
          </p:nvGrpSpPr>
          <p:grpSpPr bwMode="auto">
            <a:xfrm>
              <a:off x="1584" y="2688"/>
              <a:ext cx="1216" cy="1440"/>
              <a:chOff x="2641" y="1488"/>
              <a:chExt cx="2655" cy="2488"/>
            </a:xfrm>
          </p:grpSpPr>
          <p:grpSp>
            <p:nvGrpSpPr>
              <p:cNvPr id="108" name="Group 25"/>
              <p:cNvGrpSpPr>
                <a:grpSpLocks/>
              </p:cNvGrpSpPr>
              <p:nvPr/>
            </p:nvGrpSpPr>
            <p:grpSpPr bwMode="auto">
              <a:xfrm>
                <a:off x="2641" y="1488"/>
                <a:ext cx="2496" cy="2436"/>
                <a:chOff x="2641" y="1488"/>
                <a:chExt cx="2496" cy="2436"/>
              </a:xfrm>
            </p:grpSpPr>
            <p:sp>
              <p:nvSpPr>
                <p:cNvPr id="116"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7"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8"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9"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0"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09" name="Group 32"/>
              <p:cNvGrpSpPr>
                <a:grpSpLocks/>
              </p:cNvGrpSpPr>
              <p:nvPr/>
            </p:nvGrpSpPr>
            <p:grpSpPr bwMode="auto">
              <a:xfrm>
                <a:off x="4864" y="3099"/>
                <a:ext cx="432" cy="877"/>
                <a:chOff x="4864" y="3099"/>
                <a:chExt cx="432" cy="877"/>
              </a:xfrm>
            </p:grpSpPr>
            <p:sp>
              <p:nvSpPr>
                <p:cNvPr id="113"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4"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15"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Tree>
    <p:extLst>
      <p:ext uri="{BB962C8B-B14F-4D97-AF65-F5344CB8AC3E}">
        <p14:creationId xmlns:p14="http://schemas.microsoft.com/office/powerpoint/2010/main" val="1496684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1.11111E-6 3.33333E-6 L 0.31389 3.33333E-6 " pathEditMode="relative" rAng="0" ptsTypes="AA">
                                      <p:cBhvr>
                                        <p:cTn id="12" dur="2000" fill="hold"/>
                                        <p:tgtEl>
                                          <p:spTgt spid="110"/>
                                        </p:tgtEl>
                                        <p:attrNameLst>
                                          <p:attrName>ppt_x</p:attrName>
                                          <p:attrName>ppt_y</p:attrName>
                                        </p:attrNameLst>
                                      </p:cBhvr>
                                      <p:rCtr x="15694" y="0"/>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additive="base">
                                        <p:cTn id="17" dur="500" fill="hold"/>
                                        <p:tgtEl>
                                          <p:spTgt spid="106"/>
                                        </p:tgtEl>
                                        <p:attrNameLst>
                                          <p:attrName>ppt_x</p:attrName>
                                        </p:attrNameLst>
                                      </p:cBhvr>
                                      <p:tavLst>
                                        <p:tav tm="0">
                                          <p:val>
                                            <p:strVal val="#ppt_x"/>
                                          </p:val>
                                        </p:tav>
                                        <p:tav tm="100000">
                                          <p:val>
                                            <p:strVal val="#ppt_x"/>
                                          </p:val>
                                        </p:tav>
                                      </p:tavLst>
                                    </p:anim>
                                    <p:anim calcmode="lin" valueType="num">
                                      <p:cBhvr additive="base">
                                        <p:cTn id="18" dur="500" fill="hold"/>
                                        <p:tgtEl>
                                          <p:spTgt spid="10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0" nodeType="clickEffect">
                                  <p:stCondLst>
                                    <p:cond delay="0"/>
                                  </p:stCondLst>
                                  <p:childTnLst>
                                    <p:animMotion origin="layout" path="M -2.77778E-7 0 L 0.44358 -0.11736 " pathEditMode="relative" rAng="0" ptsTypes="AA">
                                      <p:cBhvr>
                                        <p:cTn id="22" dur="2000" fill="hold"/>
                                        <p:tgtEl>
                                          <p:spTgt spid="100"/>
                                        </p:tgtEl>
                                        <p:attrNameLst>
                                          <p:attrName>ppt_x</p:attrName>
                                          <p:attrName>ppt_y</p:attrName>
                                        </p:attrNameLst>
                                      </p:cBhvr>
                                      <p:rCtr x="22170" y="-5880"/>
                                    </p:animMotion>
                                  </p:childTnLst>
                                </p:cTn>
                              </p:par>
                              <p:par>
                                <p:cTn id="23" presetID="2" presetClass="entr" presetSubtype="8"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2"/>
                                        </p:tgtEl>
                                        <p:attrNameLst>
                                          <p:attrName>style.visibility</p:attrName>
                                        </p:attrNameLst>
                                      </p:cBhvr>
                                      <p:to>
                                        <p:strVal val="visible"/>
                                      </p:to>
                                    </p:set>
                                    <p:anim calcmode="lin" valueType="num">
                                      <p:cBhvr additive="base">
                                        <p:cTn id="31" dur="500" fill="hold"/>
                                        <p:tgtEl>
                                          <p:spTgt spid="112"/>
                                        </p:tgtEl>
                                        <p:attrNameLst>
                                          <p:attrName>ppt_x</p:attrName>
                                        </p:attrNameLst>
                                      </p:cBhvr>
                                      <p:tavLst>
                                        <p:tav tm="0">
                                          <p:val>
                                            <p:strVal val="#ppt_x"/>
                                          </p:val>
                                        </p:tav>
                                        <p:tav tm="100000">
                                          <p:val>
                                            <p:strVal val="#ppt_x"/>
                                          </p:val>
                                        </p:tav>
                                      </p:tavLst>
                                    </p:anim>
                                    <p:anim calcmode="lin" valueType="num">
                                      <p:cBhvr additive="base">
                                        <p:cTn id="32"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grpId="0" nodeType="clickEffect">
                                  <p:stCondLst>
                                    <p:cond delay="0"/>
                                  </p:stCondLst>
                                  <p:childTnLst>
                                    <p:animMotion origin="layout" path="M 8.33333E-7 -2.22222E-6 L 0.31927 -2.22222E-6 " pathEditMode="relative" rAng="0" ptsTypes="AA">
                                      <p:cBhvr>
                                        <p:cTn id="36" dur="2000" fill="hold"/>
                                        <p:tgtEl>
                                          <p:spTgt spid="1323074"/>
                                        </p:tgtEl>
                                        <p:attrNameLst>
                                          <p:attrName>ppt_x</p:attrName>
                                          <p:attrName>ppt_y</p:attrName>
                                        </p:attrNameLst>
                                      </p:cBhvr>
                                      <p:rCtr x="15955" y="0"/>
                                    </p:animMotion>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04"/>
                                        </p:tgtEl>
                                        <p:attrNameLst>
                                          <p:attrName>style.visibility</p:attrName>
                                        </p:attrNameLst>
                                      </p:cBhvr>
                                      <p:to>
                                        <p:strVal val="visible"/>
                                      </p:to>
                                    </p:set>
                                    <p:anim calcmode="lin" valueType="num">
                                      <p:cBhvr additive="base">
                                        <p:cTn id="41" dur="500" fill="hold"/>
                                        <p:tgtEl>
                                          <p:spTgt spid="104"/>
                                        </p:tgtEl>
                                        <p:attrNameLst>
                                          <p:attrName>ppt_x</p:attrName>
                                        </p:attrNameLst>
                                      </p:cBhvr>
                                      <p:tavLst>
                                        <p:tav tm="0">
                                          <p:val>
                                            <p:strVal val="#ppt_x"/>
                                          </p:val>
                                        </p:tav>
                                        <p:tav tm="100000">
                                          <p:val>
                                            <p:strVal val="#ppt_x"/>
                                          </p:val>
                                        </p:tav>
                                      </p:tavLst>
                                    </p:anim>
                                    <p:anim calcmode="lin" valueType="num">
                                      <p:cBhvr additive="base">
                                        <p:cTn id="42"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3074" grpId="0" animBg="1"/>
      <p:bldP spid="83" grpId="0"/>
      <p:bldP spid="110" grpId="0" animBg="1"/>
      <p:bldP spid="100" grpId="0"/>
      <p:bldP spid="106" grpId="0"/>
      <p:bldP spid="112"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05476" name="Text Box 5"/>
          <p:cNvSpPr txBox="1">
            <a:spLocks noChangeArrowheads="1"/>
          </p:cNvSpPr>
          <p:nvPr/>
        </p:nvSpPr>
        <p:spPr bwMode="auto">
          <a:xfrm>
            <a:off x="381000" y="533400"/>
            <a:ext cx="63103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computational problem is computable</a:t>
            </a: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Java Program</a:t>
            </a:r>
          </a:p>
          <a:p>
            <a:pPr>
              <a:spcBef>
                <a:spcPct val="0"/>
              </a:spcBef>
              <a:buFontTx/>
              <a:buChar char="•"/>
            </a:pPr>
            <a:endParaRPr lang="en-US" altLang="en-US" sz="2800">
              <a:latin typeface="Times New Roman" pitchFamily="18" charset="0"/>
            </a:endParaRP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Turing Machine</a:t>
            </a:r>
          </a:p>
        </p:txBody>
      </p:sp>
      <p:sp>
        <p:nvSpPr>
          <p:cNvPr id="28" name="Line 21"/>
          <p:cNvSpPr>
            <a:spLocks noChangeShapeType="1"/>
          </p:cNvSpPr>
          <p:nvPr/>
        </p:nvSpPr>
        <p:spPr bwMode="auto">
          <a:xfrm>
            <a:off x="1752600" y="1447800"/>
            <a:ext cx="228600" cy="4587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Text Box 14"/>
          <p:cNvSpPr txBox="1">
            <a:spLocks noChangeArrowheads="1"/>
          </p:cNvSpPr>
          <p:nvPr/>
        </p:nvSpPr>
        <p:spPr bwMode="auto">
          <a:xfrm>
            <a:off x="4648200" y="925513"/>
            <a:ext cx="4114800" cy="1373187"/>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Java</a:t>
            </a:r>
            <a:r>
              <a:rPr lang="en-US" dirty="0">
                <a:effectLst>
                  <a:outerShdw blurRad="38100" dist="38100" dir="2700000" algn="tl">
                    <a:srgbClr val="000000"/>
                  </a:outerShdw>
                </a:effectLst>
                <a:cs typeface="+mn-cs"/>
              </a:rPr>
              <a:t> </a:t>
            </a:r>
            <a:r>
              <a:rPr lang="en-US" dirty="0">
                <a:solidFill>
                  <a:schemeClr val="accent2"/>
                </a:solidFill>
                <a:effectLst>
                  <a:outerShdw blurRad="38100" dist="38100" dir="2700000" algn="tl">
                    <a:srgbClr val="000000"/>
                  </a:outerShdw>
                </a:effectLst>
                <a:cs typeface="+mn-cs"/>
              </a:rPr>
              <a:t>program</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can be simulated by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TM</a:t>
            </a:r>
            <a:r>
              <a:rPr lang="en-US" dirty="0">
                <a:effectLst>
                  <a:outerShdw blurRad="38100" dist="38100" dir="2700000" algn="tl">
                    <a:srgbClr val="000000"/>
                  </a:outerShdw>
                </a:effectLst>
                <a:cs typeface="+mn-cs"/>
              </a:rPr>
              <a:t>. </a:t>
            </a:r>
          </a:p>
        </p:txBody>
      </p:sp>
      <p:grpSp>
        <p:nvGrpSpPr>
          <p:cNvPr id="2" name="Group 7"/>
          <p:cNvGrpSpPr>
            <a:grpSpLocks/>
          </p:cNvGrpSpPr>
          <p:nvPr/>
        </p:nvGrpSpPr>
        <p:grpSpPr bwMode="auto">
          <a:xfrm>
            <a:off x="152400" y="3505200"/>
            <a:ext cx="8610600" cy="2409825"/>
            <a:chOff x="152400" y="3886200"/>
            <a:chExt cx="8610600" cy="2409825"/>
          </a:xfrm>
        </p:grpSpPr>
        <p:pic>
          <p:nvPicPr>
            <p:cNvPr id="105480" name="Picture 1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3886200"/>
              <a:ext cx="8305800" cy="240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05481" name="TextBox 9"/>
            <p:cNvSpPr txBox="1">
              <a:spLocks noChangeArrowheads="1"/>
            </p:cNvSpPr>
            <p:nvPr/>
          </p:nvSpPr>
          <p:spPr bwMode="auto">
            <a:xfrm>
              <a:off x="152400" y="3886200"/>
              <a:ext cx="457200" cy="4001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a:solidFill>
                    <a:schemeClr val="bg2"/>
                  </a:solidFill>
                  <a:latin typeface="Times New Roman" pitchFamily="18" charset="0"/>
                </a:rPr>
                <a:t>2)</a:t>
              </a:r>
            </a:p>
          </p:txBody>
        </p:sp>
      </p:grpSp>
    </p:spTree>
    <p:extLst>
      <p:ext uri="{BB962C8B-B14F-4D97-AF65-F5344CB8AC3E}">
        <p14:creationId xmlns:p14="http://schemas.microsoft.com/office/powerpoint/2010/main" val="7777207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ppt_x"/>
                                          </p:val>
                                        </p:tav>
                                        <p:tav tm="100000">
                                          <p:val>
                                            <p:strVal val="#ppt_x"/>
                                          </p:val>
                                        </p:tav>
                                      </p:tavLst>
                                    </p:anim>
                                    <p:anim calcmode="lin" valueType="num">
                                      <p:cBhvr additive="base">
                                        <p:cTn id="12" dur="500" fill="hold"/>
                                        <p:tgtEl>
                                          <p:spTgt spid="28"/>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a:xfrm>
            <a:off x="3048000" y="228600"/>
            <a:ext cx="6096000" cy="1143000"/>
          </a:xfrm>
          <a:noFill/>
        </p:spPr>
        <p:txBody>
          <a:bodyPr/>
          <a:lstStyle/>
          <a:p>
            <a:pPr eaLnBrk="1" hangingPunct="1"/>
            <a:r>
              <a:rPr lang="en-US" altLang="en-US" dirty="0"/>
              <a:t>Iterative Algorithms </a:t>
            </a:r>
            <a:br>
              <a:rPr lang="en-US" altLang="en-US" dirty="0"/>
            </a:br>
            <a:r>
              <a:rPr lang="en-US" altLang="en-US" dirty="0"/>
              <a:t>Loop Invariants </a:t>
            </a:r>
          </a:p>
        </p:txBody>
      </p:sp>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833548" name="AutoShape 12"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833551" name="AutoShape 15" descr="data:image/jpeg;base64,/9j/4AAQSkZJRgABAQAAAQABAAD/2wCEAAkGBxASEhUQEhIVFRUWFRUVFRUVFRUXFRUWFRUWFhUVFhUYHSggGBolHRUVITEhJSkrLi4uFx8zODMtNygtLisBCgoKDg0OGhAQGi0gHSUrKy0tLS0tLS0tKystLS0tLSstLS0tLS0tLS0tLS0tLS0tLS0tLS0tLS0rLS0tLSstLf/AABEIAMIBBAMBIgACEQEDEQH/xAAcAAACAgMBAQAAAAAAAAAAAAAAAQIFAwQGBwj/xABHEAABAwIDAwcHCgQDCQAAAAABAAIRAyEEEjEFQVEGEyJhcYGRFDKhscHR8CMzQlJTYnKSsuEVJILxB2PSFjRDc5OiwtPi/8QAGgEBAQEBAQEBAAAAAAAAAAAAAAECAwQFBv/EAC4RAAICAAQEAwgDAQAAAAAAAAABAhEDEiExBBNBYVGBoRQiMkJScbHBcuHwBf/aAAwDAQACEQMRAD8A54KQUQpBfoD5w1JJNUDCaSFSDQkhANCSEA0JIQDQkhANCSEA5QkhANNRTUAISQqBoSQhRoSQgGkhCEBCEKFBCEkAIQhAYgpBQCkFkpIKSiE1bINCSJSwNNRTVsAmoymgGhJCAaElucx8jm3zm7tFieIo1fV0bhByuuis1EJIlbswNCSFANJCEKCEJIBppJJYGhKUSlgcoSRKWBoUZRKWByhKUSlgaEkJYMYTCiFILNlM2HoPe4MY0ucbBrRJPYAug/2Jx4bndTDeouGbwEr0PkTydZhaLXEDnngF7t4m4YOAHrXQPbK+fica06idY4a6nguN2XXo/OMIHHUeI0WmvfamzabpzNmRBm4I6xvXkvLnYIwleGfNVBmZ92/SZ3W7iF2wOK5jyvczOFao5xEpIXrMDlEpIlASlJJCAZK6QUJbl3ZY7oXNFdawbl4OOdZT18J8xyiEO170l7jyDKEkKgESkmoAlCSaAEISQDQkhAOUpQhACEJIBpSgpIBoSQgIArNhXAPaToHNJ7JErAFILDKfR0oXH8geVDK9JuHqOArMGUSY5xo0LeJjUd67BfFnBxdM9F2C4D/Fsjm6H1s7/DKJ9MLusViWU2mpUcGNFy5xgBeMcs9v+WV87ZFNgy0weE3ces+5duFg3NPwMzehQIlKUL6tnEaEkK2QkkhCWAK7ABceu0ay6+fxz+Hz/R7eE6+Rx1Xzj2n1qKnihD3j77v1FY1709DxvcaJSQqBoSSQDQkiUBJCihANCSJQDRKSEA0kIQBKSEIAQhCAxhSCgFKVkE2OIMixGhGo71eYblftBgytxD4+9ld6XAlUITWZRjLdBNo39pbXxGIM1qr38ATYdg0C0ZSQqklohY0JShUDQkhAOUSkhASbqO1d5N+9cHT1HaPWu5qb18/j/l8/0ezhFv5HG7Q+dqf8x/6isErPtMfLVPxu9a117oP3UeSW45QooWiEkKMoVsDQlKJQDQklKgJShRQgJSiVFCWBymooSwNCSEA0kk0BjBUgoBNZsE5QlKJSwSQooSwSQoyhUEkJIlLA0JSlKAzYcdJo+831hd9XpargsH84z8bf1BenV2gt8V8z/oSpx8z28K6s842wIr1Pxetaa3tuiMRU/F7AtCV9DDfuL7I8k/iY0JSgrdmRoSRKAaEpRKAaEpQgGhKUkA0ISQo0JIQg0JIQDQkhAYgpArGCmCudmqMkpyoSiUslE0SoyiUsUSlEqMolLBJCjKJSykpTUJRKWDa2f87T/Gz9QXpTXarzXZnz1If5jP1Bej1QBvXzOP1lE9fDbM4LlAf5ip2j9IVct/lB/vD+79IVcXL6GE/cX2R5p/E/uWmxME2q85x0Q03kt6RiLjvWhWpuYS1wgjUfG5dthsKKVJjJFmgnrJuToqzlfTDmU6s3BLD1g3F+qD4rzw4nNiV0ZuWFUUzmZSlKUpXrs5EpRKiSiUsUSlEqBKYJ32TMKJIlRlEpYJIlRlEpYJIUZRKWCUpJSiUsEpQoyklgmaFVxE03jdZhgCdYChiGBrssknhlLT4FWGVjRLmT+GJ9IUDiKTRehVgDUNafEryrEo9Tw29zRoMLiQATGsRI7brdweDdzjAWHKXAGYiJ4ApUsVSc4EUnwCLOtPCwtHUuto7FZlFVrGiCLgWB3b9VmePW5YYF/wC/owjZFH7Nvgp/wmh9m3wW6cHUbEmM2lteoIdhnA5ZMxMRftXHnx+r1PTyu3oaQ2XQ+yZ+VNuzaP2TPyj2hb1PBVDMZjBggDTqKiMK/Lnl2W97RrCnPj9XqOV29DVGzqP2bPyt9yDs+lups/I33LdfgagDZzDMRHXOil/DX5svSzG8b7b1n2iH1eprldvQ0hgaX2bPyN9y5TbzWtrOAAGlgANw3Bd5R2Y+XABxykZhwnuWtXwbMoeYvMOIBnKL2jdZajxUE9HfmZngOSrY4nZNMmrTIGlRs9xC7ytVXNYN1RrmgvN3ZiJFxOsRorl1RZx552jGFh5UcttthfiXNEScupgebvPctXAMPPMGhzt10sRe+5dBXxbWuIcANILiACTMCVsspSfNO4C3qXX2io1XQx7Nmd2WtbEs31GHj0gqvb1ZpoPaKjSYBiRJgg28Fh5l1+iTE6Ed3x1KPONYTn6t8kAxe2l/UvLCKjK0dnhXGv0cxRoOdMQIBN5ExuFtVgz7r+BXR19q0aLZqPi1hBJNpsNd4VNV5RUKlTznUwGuubAkEkf21XtWO3rWh53gRXUrtmPq1S4ETBAGVvEkCfBblWk9pgtPguew2OyhwkjNUpumSLNc4k27QumxO3qAbUy1QXBvR8+HEgwBZa5kkZ5UW9zBUbBAIv1uLRHcmKN5Ib/S9x6t4XPY7Huq1MxI0iQI6yI7ZW63FHpUqtRlMiAc9uGhGpspm6stLYthXoG8OjTzhB4XDVtBuHgmXi1riPSAqJuyubyOqVmBjiHRmILm78vXC6ulRpU2tqZpaWw0OdmnMbwADeN6jxPBlWH4op6jW6sdnaBJcBp1FajcUwmJ8Vdvo847M2gC1zObJNUMMcQ0DzusnVYDydo/ZP3TFVtr9ZG5aWN4mXgeBXiq07x4qQcNFZ7cp5soNFpiYPOCmJPU1pnQelVeydl1adRtR7qeUXMVATpa0LSxdDLwaZmp0nO82/YRPgs1LCTIccp6xPtW1tpr6eHBpWe5zRLYzHNrE71wz6OZzui9xAzuJiYkXM9o8Qs86zTwki72y0seA2oSMoNoG88UKic6g2zmvB11aLTY6JLDl3KkvBFvsvGl7s2Y3NxmNrkA9kK729tzA0mBtMPqVDGb5SWaGdBa/wAWXm4eRoSnmXC7dltliNtVWlxBiZtu7Lr3/Z4HkwBgaX/pbdfN5C9n2Pyjp4rAVjTLW1GAyyo4CLNAcTvb1rzcanJR/kj0cLJJv7HV8q+VuDo8xlIrEOl3NEOyw0akezgtjZ+0qGJeyvRc17HMiRuMgkEagjgV884/Gk5RnDgR+LfrLgIPUIXon+EWJANQZ25SC/zoNN1m5XNdxAmQSNeC80+FUYX1pm8PF97Kes7KewVcRp58j8qrKdQeRHjleP8AvKxbMxLc1clzfPMSRex0WGjWb5KWlwBg2kT53BYyO67x/B0SW5b4+sOboH79L0BZzVb5TT0+bf61UY6u00qMObILJEiRA3jctbb+3KeHd5QSHBlN1g4CSZAE9sfusLClS0+oaUX2GxAFXE2+kw+DSFzG0r4eh1HEA94/ZeYbL5eYuk7E1XFz+eBylzrMJLsrmnLBgkjd6Fn5C7bqvacO+o94aKjxmdmyk5WwCTN5lerD4eanfdfho5c2JIVa/wDEmUwX8259PjljKJv2hekeQAmMzc31ZE+C8c25t9zcTnoVD0Ii7iyQACMhtqConlxiyIIpki7HFvSpmZ6DpkL040JyrKcFOmy3/wAQGPZic0u5topmOllDulB4A9E9apn8p6rXHI8nzrkkgzvynRVO2Nr1sS/nKrpMAAbgBoOvU3PFaIK7JukmYvW0W1Xa9cuLs7heYBPBRxe1atSMztN4sT2netQ4Z3N87uzZd89vBYMy1mRHZtCsTqkXrBKlSDiQ1oJJMADUk2AC3mITNVMVisZpHNkiDOWN8zEeKzYzDmm7IZ0B0iZH91MwrqQzlMtnVY2uSc9XMSi0rbQLgAYtwtZZKO3qzQ1gcMgjowCDBBvPYqTOo5ysuaKdM/lM+4aGtBi0cOBlRbyorNkDLcAGROnC9lzkohTMW2W+J25WfLS6xvHDs4LTbingyD4316itIFTBRSBteW1IgvcQIgFxIEcFidiHHedI7hoFhlZGhLAnAnVNRchLFGGU1dU9iNc3Mxzn30AAkb4JKzM2BLiSx7QSSGjIYBNmyX7lnKy7lXsrAuxFVtBjmNc+QHVHBjBAJkuNhosLXOYXAG5DmOi8jffeDHoXRP5Ntjosqd/N/wCtKhyddMlhAvEPbOnemV2KObaxx0BPcVabHxNWjUDgC3fmy3Foi+o6lf0dmOaIyOm1+db6Oipu2bUdHRMD/OH+hXKWjJR5Q4h3/EPV0W+5ZXbdr3Jr9lmDwssX8Pq6Rbhzv/wsT9kPIjKwRpLi72JTN33/ACbFXbOKNN72V7jQEtE6Hgq/HbXNQ0aVbGOdRqMa+u6iwl1MnNNLKfOIhswYupv2A46ltuBcsjNhMFsjD/VV96OLexLZxb9SBpungs+zTW5wczOcyBlMG4vddo3ZLGnMKVEHiTUd6ytbaJbQ+VbSaPrOpnLHAwdb9yKJho5LE0XMcWvHSBM3m++6wFZMXiC9xcd/xuWGVlkJBZKmWTlmN2aJjriywymCoC5o06DqJb5QQ7JnLC05ZFy0HjKqHKMq85L1Ie64FgZIBjXiFpK9ClZh6BzdJroEOcNHFtiYnqPpVjtDDU31HPw1KoykT8m17szmiBqRcmQVdUdq0XvyZ3gmwcWgNJ3AWVi6mYkPOsR4LpGK3IygwGAp4giGjDinTaHZi8mrUGaXCRIc61hYR1rY5TbNptp0hSYXPaXCo9uZ5qB3SaS3QZYi3FWmKeym3PUeQOEmT1QFR1OUQBOVj44549F1lwS3ZrNoaW1KfOPBoYWrTbkaC0h7yXgQ50xoTu3KOGp1m0qtI4QuNTJlqOpvDqWV2Y82dOkLHqV7s7lC15DecqU3GwBe6DwEgxvKtKpdYFzyALAvcRbSL9aiw7W+hL1OOGEqmhzXkbjU5zOK2V+fLlI5rLpE342UNm4avRqsqnDGpkcHc3UpuLHR9Fw4LrHOcB0S4EzIDnbt+q0cftRlOxc5x4NcbdpmEeGkWyr2Xz1Oua3kbHh3OAUqjDzbeckWE2yzbsWpS2RWJILC2A4yQSCQDDRAOugOi3/9oG2mm/tz3VlgsZTq+Y4k72kkHwlIwj0ZGylqUsU+hTw3MANY97w4MAqkv1D3zcCLBT2wzE13Md5K2nlpspxSaGh2QRncJ847yujaxut+yT70qjBGa4M8T71rkoZmceNmYgEHmndVle1doYp1R+KNCjmqMdRdTFLotGVoztp6NPBwOoK2MViadMS9xEzAlxPgqqptpu4P8VHCPUKTWxo+R1fs3eBQtobTZvfUHj70K6eIs6HDFoAAj0ABZRiqfFv5m+9c4+qY84k8JgdqKTiSGyReTdbyyJnR1FOqwDzgZ++0+1ZG4lv1gq/k1g21qwa9z8tyQHkG3BWlDZDSCS6oTJjpu0WW6dM3HVWhDFDcQl5T8QVPEbMYIjN3vd71kw2x6TjcH8zlL0stO6MYxHb4H3IFft8HKwpbDoXzMnvNknbBoROQb+KzzFdG8jKypWHEj+glRdX+87/pN9quf4Nh7dAKxqbDwuZkUWAZBIiJPE8SsSxUjaw32OSdWH1nd7KY9irtp4VtRuUO+kCZLO/cupfgaALmimzf9HQ39yp69GkQYgROhjTsXSLzHKSo5rGbAZHyboM3zObELUGwH36bPEX9Nla4jC3s50fiKxjZkjf4ldOQ/E48xeBpN2A3fWAP4Wx+tH8CpjWue5jP/YtwYADUHxK1a5pgwsvArdhYifQwDZDJPy1uponwzKeGwZpOzNqSLggiN1tFAVG3Weg5uU+KLDV7lcuxITIlzbFp37jNrK8o7TYQ4F2sa6nRULCMzT1g+lbW2sW11UuaAARoBHbZSnF0W7VmbaFE1Dmc5p7xbqC0KmzhPnsH9QWKnWadWiFd4rBYV2FY5rA14PSMCSN08VhxdrXc2pKnoUAwLTIzsEWu4Lo9lCs1oY8FwF2ubcxw9SoxgWTpb4966zk/s+m9ry97gWiR0yN2663klBWZjJSdGtinlzSKYMyZkEEdSoamzX/VMrdxrYk5nC8+cffqtXA4I1ajafOObJgmTb0pPDluyxnHZGlU2a4aiFAYF7SHXaRBB3jgrTbexDSqFjKrnAQZM+xV7sO4fSNusrEYNqw5K6LnB4wmM2u/r61sVq/QlokmY96r6QeGCrIgktjLvIMH0HwWFld7Zyu1+NO5dLfQmnU0MSwkyZJ9K1XtMx4LYqYgkzKWI5wATF9BGoP9lzaGhqlhTSdVO9NQhvG/f+wFlNhGm+49XsWrQr3jr9GvsWxT1IFzpfdN/cvSpWcWjouTNXLUsQLHrV7Re6DDxqfo/uuW2M7I6xg3k+rtVvgtoWkzE7gPHsSW5uD0LLFE2l3o/dZcHr5zvALSr4iePfClhsSRe6uW4ms1Mtqj4aSXu7g33LSp7SaS5hc6coImLyf7quxO0Hw6CescNIXOY6s8PzZjcO07p9S5ONG853WHxOgzb/HcDPitrH7QaNHEZR+0+MLzirtioCMrjYWjdcnv/dYK21KrjJe69iZ3HUFYcEzSxTpcZtsyXDedeLZg7ty0OeJBf0rud2TY3VBUqkCxJtMz1aelSGIIbEns3b1paHNuy5dihpx39q2WVjY2i867tSuZZV61nbjHCwMAe3VdOazGVG9jsVv3g2jhKqXPkknepYiuXLA1yxKdlSokTqnP79ixu1Q9t93cVlMtGwwxvmLrJj6+Z2i1Cb6hBfJklHIEwTNlasrEU2iBBJ7THE7t/gqdtSOvRbgxQLQOB7uwcFU0Q3axc1wkA9GfAT7Qun5N1xzVUyCQwOPYbeGoXGVcS1wGYukAxFuzu0W1s7blRgeHGzmZTlFzBt7VtztUEqdm1jH5mFwgiYPEcD1g+xamExGWo1/1Tv8ActSpizBF4JmLRK1+dOqk8SxGNF9Xx5fUN4MXm1wIIjctOo+ZG+Toq4PdObfrr4LYY0neBaTL2jwkrMZ0qZWrLKs/+WaTqKl9QTmbcjdwVfXcZ003dS3cTW/l20iafzgdIe0uFhwuFX4vEkkAlhgBvR0IbpffrqiluVo1nvv3rYxVUuc1pabC0XkEWMLVqQTMt16/dosr6gzsdnsAATLzEafRnqsNyw5agxOaOKFKrkB6NRv5X2PC4+JQtZkSmDPj8q2sKLH43BCF1huc5GbDOOYX3H1FWWG3D73/AJJoWgi4q6BQnoO7D6kIW38JOpr1DZ/4Paua2r9D8JTQuEzoabvOUT7EIXI0TGh7D7FGv7B6kkI9iA0+pYwU0KFAIdr4oQhCJW7gKbSbgHXUA/RQhZlsajuWuHw1PJUORsh1jlFruVPjWgOsPiShCzDdmpbGsxZJQhdkc2Tn48EBCFWCDt3xuWMpoWCjpKb/AHIQr0IM+1Y36oQoQxhDvjxQhRlMbtUIQoU//9k="/>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37" name="Rectangle 4"/>
          <p:cNvSpPr>
            <a:spLocks noChangeArrowheads="1"/>
          </p:cNvSpPr>
          <p:nvPr/>
        </p:nvSpPr>
        <p:spPr bwMode="auto">
          <a:xfrm>
            <a:off x="228600" y="457200"/>
            <a:ext cx="396240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CA" altLang="en-US" sz="3000" i="0" dirty="0"/>
              <a:t>An Algorithm viewed </a:t>
            </a:r>
          </a:p>
          <a:p>
            <a:pPr eaLnBrk="1" hangingPunct="1">
              <a:spcBef>
                <a:spcPts val="0"/>
              </a:spcBef>
              <a:buFontTx/>
              <a:buNone/>
            </a:pPr>
            <a:r>
              <a:rPr lang="en-CA" altLang="en-US" sz="3000" i="0" dirty="0"/>
              <a:t>    as a sequence of</a:t>
            </a:r>
            <a:r>
              <a:rPr lang="en-CA" altLang="en-US" sz="3000" i="0" dirty="0">
                <a:solidFill>
                  <a:schemeClr val="accent2"/>
                </a:solidFill>
              </a:rPr>
              <a:t> </a:t>
            </a:r>
            <a:endParaRPr lang="en-CA" altLang="en-US" i="0" dirty="0">
              <a:solidFill>
                <a:srgbClr val="00B050"/>
              </a:solidFill>
            </a:endParaRPr>
          </a:p>
        </p:txBody>
      </p:sp>
      <p:sp>
        <p:nvSpPr>
          <p:cNvPr id="79" name="Rectangle 4"/>
          <p:cNvSpPr>
            <a:spLocks noChangeArrowheads="1"/>
          </p:cNvSpPr>
          <p:nvPr/>
        </p:nvSpPr>
        <p:spPr bwMode="auto">
          <a:xfrm>
            <a:off x="4191000" y="1719942"/>
            <a:ext cx="21336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CA" altLang="en-US" i="0" dirty="0">
                <a:solidFill>
                  <a:srgbClr val="00B050"/>
                </a:solidFill>
              </a:rPr>
              <a:t>Landmarks:  </a:t>
            </a:r>
            <a:endParaRPr lang="en-CA" altLang="en-US" sz="3600" i="0" dirty="0">
              <a:solidFill>
                <a:srgbClr val="00B050"/>
              </a:solidFill>
            </a:endParaRPr>
          </a:p>
        </p:txBody>
      </p:sp>
      <p:grpSp>
        <p:nvGrpSpPr>
          <p:cNvPr id="87" name="Group 86"/>
          <p:cNvGrpSpPr/>
          <p:nvPr/>
        </p:nvGrpSpPr>
        <p:grpSpPr>
          <a:xfrm>
            <a:off x="228600" y="1676400"/>
            <a:ext cx="4648200" cy="4419600"/>
            <a:chOff x="228600" y="1676400"/>
            <a:chExt cx="4648200" cy="4419600"/>
          </a:xfrm>
        </p:grpSpPr>
        <p:sp>
          <p:nvSpPr>
            <p:cNvPr id="80" name="Rectangle 4"/>
            <p:cNvSpPr>
              <a:spLocks noChangeArrowheads="1"/>
            </p:cNvSpPr>
            <p:nvPr/>
          </p:nvSpPr>
          <p:spPr bwMode="auto">
            <a:xfrm>
              <a:off x="1219200" y="1676400"/>
              <a:ext cx="1905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ts val="0"/>
                </a:spcBef>
                <a:buFontTx/>
                <a:buNone/>
              </a:pPr>
              <a:r>
                <a:rPr lang="en-CA" altLang="en-US" i="0" dirty="0">
                  <a:solidFill>
                    <a:schemeClr val="accent2"/>
                  </a:solidFill>
                </a:rPr>
                <a:t>Actions: </a:t>
              </a:r>
              <a:endParaRPr lang="en-CA" altLang="en-US" sz="3600" i="0" dirty="0">
                <a:solidFill>
                  <a:srgbClr val="00B050"/>
                </a:solidFill>
              </a:endParaRPr>
            </a:p>
          </p:txBody>
        </p:sp>
        <p:pic>
          <p:nvPicPr>
            <p:cNvPr id="73" name="Picture 13"/>
            <p:cNvPicPr>
              <a:picLocks noChangeAspect="1" noChangeArrowheads="1"/>
            </p:cNvPicPr>
            <p:nvPr/>
          </p:nvPicPr>
          <p:blipFill>
            <a:blip r:embed="rId3" cstate="print"/>
            <a:srcRect/>
            <a:stretch>
              <a:fillRect/>
            </a:stretch>
          </p:blipFill>
          <p:spPr bwMode="auto">
            <a:xfrm flipH="1">
              <a:off x="228600" y="4267200"/>
              <a:ext cx="2362200" cy="1750176"/>
            </a:xfrm>
            <a:prstGeom prst="rect">
              <a:avLst/>
            </a:prstGeom>
            <a:noFill/>
            <a:ln w="9525">
              <a:noFill/>
              <a:miter lim="800000"/>
              <a:headEnd/>
              <a:tailEnd/>
            </a:ln>
          </p:spPr>
        </p:pic>
        <p:sp>
          <p:nvSpPr>
            <p:cNvPr id="74" name="Rounded Rectangular Callout 73"/>
            <p:cNvSpPr/>
            <p:nvPr/>
          </p:nvSpPr>
          <p:spPr bwMode="auto">
            <a:xfrm>
              <a:off x="2590800" y="3200400"/>
              <a:ext cx="2286000" cy="2895600"/>
            </a:xfrm>
            <a:prstGeom prst="wedgeRoundRectCallout">
              <a:avLst>
                <a:gd name="adj1" fmla="val -68176"/>
                <a:gd name="adj2" fmla="val -290"/>
                <a:gd name="adj3" fmla="val 16667"/>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400" b="0" i="0" u="none" strike="noStrike" cap="none" normalizeH="0" baseline="0" dirty="0">
                <a:ln>
                  <a:noFill/>
                </a:ln>
                <a:solidFill>
                  <a:schemeClr val="accent2"/>
                </a:solidFill>
                <a:effectLst/>
                <a:latin typeface="Times New Roman" pitchFamily="18" charset="0"/>
              </a:endParaRPr>
            </a:p>
          </p:txBody>
        </p:sp>
      </p:grpSp>
      <p:sp>
        <p:nvSpPr>
          <p:cNvPr id="75" name="Rounded Rectangular Callout 74"/>
          <p:cNvSpPr/>
          <p:nvPr/>
        </p:nvSpPr>
        <p:spPr bwMode="auto">
          <a:xfrm>
            <a:off x="1143000" y="6248400"/>
            <a:ext cx="2133600" cy="609600"/>
          </a:xfrm>
          <a:prstGeom prst="wedgeRoundRectCallout">
            <a:avLst>
              <a:gd name="adj1" fmla="val 4669"/>
              <a:gd name="adj2" fmla="val -126786"/>
              <a:gd name="adj3" fmla="val 16667"/>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50000"/>
              </a:spcBef>
              <a:spcAft>
                <a:spcPct val="0"/>
              </a:spcAft>
              <a:buClrTx/>
              <a:buSzTx/>
              <a:buFontTx/>
              <a:buNone/>
              <a:tabLst/>
            </a:pPr>
            <a:r>
              <a:rPr kumimoji="0" lang="en-US" sz="2400" b="0" i="0" u="none" strike="noStrike" cap="none" normalizeH="0" baseline="0" dirty="0">
                <a:ln>
                  <a:noFill/>
                </a:ln>
                <a:solidFill>
                  <a:schemeClr val="accent2"/>
                </a:solidFill>
                <a:effectLst/>
                <a:latin typeface="Times New Roman" pitchFamily="18" charset="0"/>
              </a:rPr>
              <a:t>I can</a:t>
            </a:r>
            <a:r>
              <a:rPr kumimoji="0" lang="en-US" sz="2400" b="0" i="0" u="none" strike="noStrike" cap="none" normalizeH="0" dirty="0">
                <a:ln>
                  <a:noFill/>
                </a:ln>
                <a:solidFill>
                  <a:schemeClr val="accent2"/>
                </a:solidFill>
                <a:effectLst/>
                <a:latin typeface="Times New Roman" pitchFamily="18" charset="0"/>
              </a:rPr>
              <a:t> get lost!!!</a:t>
            </a:r>
            <a:endParaRPr kumimoji="0" lang="en-US" sz="2400" b="0" i="0" u="none" strike="noStrike" cap="none" normalizeH="0" baseline="0" dirty="0">
              <a:ln>
                <a:noFill/>
              </a:ln>
              <a:solidFill>
                <a:schemeClr val="accent2"/>
              </a:solidFill>
              <a:effectLst/>
              <a:latin typeface="Times New Roman" pitchFamily="18" charset="0"/>
            </a:endParaRPr>
          </a:p>
        </p:txBody>
      </p:sp>
      <p:sp>
        <p:nvSpPr>
          <p:cNvPr id="76" name="Rectangle 75"/>
          <p:cNvSpPr/>
          <p:nvPr/>
        </p:nvSpPr>
        <p:spPr>
          <a:xfrm>
            <a:off x="2895600" y="3810000"/>
            <a:ext cx="1676400" cy="461665"/>
          </a:xfrm>
          <a:prstGeom prst="rect">
            <a:avLst/>
          </a:prstGeom>
        </p:spPr>
        <p:txBody>
          <a:bodyPr wrap="square">
            <a:spAutoFit/>
          </a:bodyPr>
          <a:lstStyle/>
          <a:p>
            <a:r>
              <a:rPr lang="en-US" i="0" dirty="0">
                <a:solidFill>
                  <a:schemeClr val="accent2"/>
                </a:solidFill>
              </a:rPr>
              <a:t>.. Right</a:t>
            </a:r>
          </a:p>
        </p:txBody>
      </p:sp>
      <p:sp>
        <p:nvSpPr>
          <p:cNvPr id="77" name="Rectangle 76"/>
          <p:cNvSpPr/>
          <p:nvPr/>
        </p:nvSpPr>
        <p:spPr>
          <a:xfrm>
            <a:off x="2895600" y="3429000"/>
            <a:ext cx="1388522" cy="461665"/>
          </a:xfrm>
          <a:prstGeom prst="rect">
            <a:avLst/>
          </a:prstGeom>
        </p:spPr>
        <p:txBody>
          <a:bodyPr wrap="none">
            <a:spAutoFit/>
          </a:bodyPr>
          <a:lstStyle/>
          <a:p>
            <a:r>
              <a:rPr lang="en-US" i="0" dirty="0">
                <a:solidFill>
                  <a:schemeClr val="accent2"/>
                </a:solidFill>
              </a:rPr>
              <a:t>.. Straight</a:t>
            </a:r>
          </a:p>
        </p:txBody>
      </p:sp>
      <p:sp>
        <p:nvSpPr>
          <p:cNvPr id="83" name="Rectangle 82"/>
          <p:cNvSpPr/>
          <p:nvPr/>
        </p:nvSpPr>
        <p:spPr>
          <a:xfrm>
            <a:off x="2895600" y="4648200"/>
            <a:ext cx="1542410" cy="461665"/>
          </a:xfrm>
          <a:prstGeom prst="rect">
            <a:avLst/>
          </a:prstGeom>
        </p:spPr>
        <p:txBody>
          <a:bodyPr wrap="none">
            <a:spAutoFit/>
          </a:bodyPr>
          <a:lstStyle/>
          <a:p>
            <a:r>
              <a:rPr lang="en-US" i="0" dirty="0">
                <a:solidFill>
                  <a:schemeClr val="accent2"/>
                </a:solidFill>
              </a:rPr>
              <a:t>.. Left ….. </a:t>
            </a:r>
          </a:p>
        </p:txBody>
      </p:sp>
      <p:sp>
        <p:nvSpPr>
          <p:cNvPr id="84" name="Rectangle 83"/>
          <p:cNvSpPr/>
          <p:nvPr/>
        </p:nvSpPr>
        <p:spPr>
          <a:xfrm>
            <a:off x="2895600" y="4267200"/>
            <a:ext cx="1388522" cy="461665"/>
          </a:xfrm>
          <a:prstGeom prst="rect">
            <a:avLst/>
          </a:prstGeom>
        </p:spPr>
        <p:txBody>
          <a:bodyPr wrap="none">
            <a:spAutoFit/>
          </a:bodyPr>
          <a:lstStyle/>
          <a:p>
            <a:r>
              <a:rPr lang="en-US" i="0" dirty="0">
                <a:solidFill>
                  <a:schemeClr val="accent2"/>
                </a:solidFill>
              </a:rPr>
              <a:t>.. Straight</a:t>
            </a:r>
          </a:p>
        </p:txBody>
      </p:sp>
      <p:pic>
        <p:nvPicPr>
          <p:cNvPr id="90" name="Picture 8"/>
          <p:cNvPicPr>
            <a:picLocks noChangeAspect="1" noChangeArrowheads="1"/>
          </p:cNvPicPr>
          <p:nvPr/>
        </p:nvPicPr>
        <p:blipFill>
          <a:blip r:embed="rId4" cstate="print"/>
          <a:srcRect/>
          <a:stretch>
            <a:fillRect/>
          </a:stretch>
        </p:blipFill>
        <p:spPr bwMode="auto">
          <a:xfrm>
            <a:off x="6514716" y="4038600"/>
            <a:ext cx="381769" cy="1316713"/>
          </a:xfrm>
          <a:prstGeom prst="rect">
            <a:avLst/>
          </a:prstGeom>
          <a:noFill/>
          <a:ln w="31750">
            <a:solidFill>
              <a:srgbClr val="00B050"/>
            </a:solidFill>
            <a:miter lim="800000"/>
            <a:headEnd/>
            <a:tailEnd/>
          </a:ln>
        </p:spPr>
      </p:pic>
      <p:pic>
        <p:nvPicPr>
          <p:cNvPr id="93" name="Picture 16"/>
          <p:cNvPicPr>
            <a:picLocks noChangeAspect="1" noChangeArrowheads="1"/>
          </p:cNvPicPr>
          <p:nvPr/>
        </p:nvPicPr>
        <p:blipFill>
          <a:blip r:embed="rId5" cstate="print"/>
          <a:srcRect/>
          <a:stretch>
            <a:fillRect/>
          </a:stretch>
        </p:blipFill>
        <p:spPr bwMode="auto">
          <a:xfrm>
            <a:off x="6248400" y="2286000"/>
            <a:ext cx="914400" cy="782320"/>
          </a:xfrm>
          <a:prstGeom prst="rect">
            <a:avLst/>
          </a:prstGeom>
          <a:noFill/>
          <a:ln w="31750">
            <a:solidFill>
              <a:srgbClr val="00B050"/>
            </a:solidFill>
            <a:miter lim="800000"/>
            <a:headEnd/>
            <a:tailEnd/>
          </a:ln>
        </p:spPr>
      </p:pic>
      <p:pic>
        <p:nvPicPr>
          <p:cNvPr id="94" name="Picture 17"/>
          <p:cNvPicPr>
            <a:picLocks noChangeAspect="1" noChangeArrowheads="1"/>
          </p:cNvPicPr>
          <p:nvPr/>
        </p:nvPicPr>
        <p:blipFill>
          <a:blip r:embed="rId6" cstate="print"/>
          <a:srcRect/>
          <a:stretch>
            <a:fillRect/>
          </a:stretch>
        </p:blipFill>
        <p:spPr bwMode="auto">
          <a:xfrm>
            <a:off x="6248400" y="3200400"/>
            <a:ext cx="914400" cy="760514"/>
          </a:xfrm>
          <a:prstGeom prst="rect">
            <a:avLst/>
          </a:prstGeom>
          <a:noFill/>
          <a:ln w="31750">
            <a:solidFill>
              <a:srgbClr val="00B050"/>
            </a:solidFill>
            <a:miter lim="800000"/>
            <a:headEnd/>
            <a:tailEnd/>
          </a:ln>
        </p:spPr>
      </p:pic>
      <p:pic>
        <p:nvPicPr>
          <p:cNvPr id="95" name="Picture 18"/>
          <p:cNvPicPr>
            <a:picLocks noChangeAspect="1" noChangeArrowheads="1"/>
          </p:cNvPicPr>
          <p:nvPr/>
        </p:nvPicPr>
        <p:blipFill>
          <a:blip r:embed="rId7" cstate="print"/>
          <a:srcRect/>
          <a:stretch>
            <a:fillRect/>
          </a:stretch>
        </p:blipFill>
        <p:spPr bwMode="auto">
          <a:xfrm>
            <a:off x="6248400" y="5410200"/>
            <a:ext cx="914400" cy="661087"/>
          </a:xfrm>
          <a:prstGeom prst="rect">
            <a:avLst/>
          </a:prstGeom>
          <a:noFill/>
          <a:ln w="31750">
            <a:solidFill>
              <a:srgbClr val="00B050"/>
            </a:solidFill>
            <a:miter lim="800000"/>
            <a:headEnd/>
            <a:tailEnd/>
          </a:ln>
        </p:spPr>
      </p:pic>
      <p:pic>
        <p:nvPicPr>
          <p:cNvPr id="96" name="Picture 19"/>
          <p:cNvPicPr>
            <a:picLocks noChangeAspect="1" noChangeArrowheads="1"/>
          </p:cNvPicPr>
          <p:nvPr/>
        </p:nvPicPr>
        <p:blipFill>
          <a:blip r:embed="rId8" cstate="print"/>
          <a:srcRect/>
          <a:stretch>
            <a:fillRect/>
          </a:stretch>
        </p:blipFill>
        <p:spPr bwMode="auto">
          <a:xfrm>
            <a:off x="6248400" y="6172200"/>
            <a:ext cx="914400" cy="609600"/>
          </a:xfrm>
          <a:prstGeom prst="rect">
            <a:avLst/>
          </a:prstGeom>
          <a:noFill/>
          <a:ln w="31750">
            <a:solidFill>
              <a:srgbClr val="00B050"/>
            </a:solidFill>
            <a:miter lim="800000"/>
            <a:headEnd/>
            <a:tailEnd/>
          </a:ln>
        </p:spPr>
      </p:pic>
    </p:spTree>
    <p:extLst>
      <p:ext uri="{BB962C8B-B14F-4D97-AF65-F5344CB8AC3E}">
        <p14:creationId xmlns:p14="http://schemas.microsoft.com/office/powerpoint/2010/main" val="961155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7"/>
                                        </p:tgtEl>
                                        <p:attrNameLst>
                                          <p:attrName>style.visibility</p:attrName>
                                        </p:attrNameLst>
                                      </p:cBhvr>
                                      <p:to>
                                        <p:strVal val="visible"/>
                                      </p:to>
                                    </p:set>
                                    <p:anim calcmode="lin" valueType="num">
                                      <p:cBhvr additive="base">
                                        <p:cTn id="13" dur="500" fill="hold"/>
                                        <p:tgtEl>
                                          <p:spTgt spid="87"/>
                                        </p:tgtEl>
                                        <p:attrNameLst>
                                          <p:attrName>ppt_x</p:attrName>
                                        </p:attrNameLst>
                                      </p:cBhvr>
                                      <p:tavLst>
                                        <p:tav tm="0">
                                          <p:val>
                                            <p:strVal val="0-#ppt_w/2"/>
                                          </p:val>
                                        </p:tav>
                                        <p:tav tm="100000">
                                          <p:val>
                                            <p:strVal val="#ppt_x"/>
                                          </p:val>
                                        </p:tav>
                                      </p:tavLst>
                                    </p:anim>
                                    <p:anim calcmode="lin" valueType="num">
                                      <p:cBhvr additive="base">
                                        <p:cTn id="14" dur="500" fill="hold"/>
                                        <p:tgtEl>
                                          <p:spTgt spid="87"/>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2" presetClass="entr" presetSubtype="8" fill="hold" grpId="0" nodeType="afterEffect">
                                  <p:stCondLst>
                                    <p:cond delay="0"/>
                                  </p:stCondLst>
                                  <p:childTnLst>
                                    <p:set>
                                      <p:cBhvr>
                                        <p:cTn id="17" dur="1" fill="hold">
                                          <p:stCondLst>
                                            <p:cond delay="0"/>
                                          </p:stCondLst>
                                        </p:cTn>
                                        <p:tgtEl>
                                          <p:spTgt spid="77"/>
                                        </p:tgtEl>
                                        <p:attrNameLst>
                                          <p:attrName>style.visibility</p:attrName>
                                        </p:attrNameLst>
                                      </p:cBhvr>
                                      <p:to>
                                        <p:strVal val="visible"/>
                                      </p:to>
                                    </p:set>
                                    <p:anim calcmode="lin" valueType="num">
                                      <p:cBhvr additive="base">
                                        <p:cTn id="18" dur="500" fill="hold"/>
                                        <p:tgtEl>
                                          <p:spTgt spid="77"/>
                                        </p:tgtEl>
                                        <p:attrNameLst>
                                          <p:attrName>ppt_x</p:attrName>
                                        </p:attrNameLst>
                                      </p:cBhvr>
                                      <p:tavLst>
                                        <p:tav tm="0">
                                          <p:val>
                                            <p:strVal val="0-#ppt_w/2"/>
                                          </p:val>
                                        </p:tav>
                                        <p:tav tm="100000">
                                          <p:val>
                                            <p:strVal val="#ppt_x"/>
                                          </p:val>
                                        </p:tav>
                                      </p:tavLst>
                                    </p:anim>
                                    <p:anim calcmode="lin" valueType="num">
                                      <p:cBhvr additive="base">
                                        <p:cTn id="19" dur="500" fill="hold"/>
                                        <p:tgtEl>
                                          <p:spTgt spid="77"/>
                                        </p:tgtEl>
                                        <p:attrNameLst>
                                          <p:attrName>ppt_y</p:attrName>
                                        </p:attrNameLst>
                                      </p:cBhvr>
                                      <p:tavLst>
                                        <p:tav tm="0">
                                          <p:val>
                                            <p:strVal val="#ppt_y"/>
                                          </p:val>
                                        </p:tav>
                                        <p:tav tm="100000">
                                          <p:val>
                                            <p:strVal val="#ppt_y"/>
                                          </p:val>
                                        </p:tav>
                                      </p:tavLst>
                                    </p:anim>
                                  </p:childTnLst>
                                </p:cTn>
                              </p:par>
                            </p:childTnLst>
                          </p:cTn>
                        </p:par>
                        <p:par>
                          <p:cTn id="20" fill="hold">
                            <p:stCondLst>
                              <p:cond delay="1000"/>
                            </p:stCondLst>
                            <p:childTnLst>
                              <p:par>
                                <p:cTn id="21" presetID="2" presetClass="entr" presetSubtype="8" fill="hold" grpId="0"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additive="base">
                                        <p:cTn id="23" dur="500" fill="hold"/>
                                        <p:tgtEl>
                                          <p:spTgt spid="76"/>
                                        </p:tgtEl>
                                        <p:attrNameLst>
                                          <p:attrName>ppt_x</p:attrName>
                                        </p:attrNameLst>
                                      </p:cBhvr>
                                      <p:tavLst>
                                        <p:tav tm="0">
                                          <p:val>
                                            <p:strVal val="0-#ppt_w/2"/>
                                          </p:val>
                                        </p:tav>
                                        <p:tav tm="100000">
                                          <p:val>
                                            <p:strVal val="#ppt_x"/>
                                          </p:val>
                                        </p:tav>
                                      </p:tavLst>
                                    </p:anim>
                                    <p:anim calcmode="lin" valueType="num">
                                      <p:cBhvr additive="base">
                                        <p:cTn id="24" dur="500" fill="hold"/>
                                        <p:tgtEl>
                                          <p:spTgt spid="76"/>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8"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 calcmode="lin" valueType="num">
                                      <p:cBhvr additive="base">
                                        <p:cTn id="28" dur="500" fill="hold"/>
                                        <p:tgtEl>
                                          <p:spTgt spid="84"/>
                                        </p:tgtEl>
                                        <p:attrNameLst>
                                          <p:attrName>ppt_x</p:attrName>
                                        </p:attrNameLst>
                                      </p:cBhvr>
                                      <p:tavLst>
                                        <p:tav tm="0">
                                          <p:val>
                                            <p:strVal val="0-#ppt_w/2"/>
                                          </p:val>
                                        </p:tav>
                                        <p:tav tm="100000">
                                          <p:val>
                                            <p:strVal val="#ppt_x"/>
                                          </p:val>
                                        </p:tav>
                                      </p:tavLst>
                                    </p:anim>
                                    <p:anim calcmode="lin" valueType="num">
                                      <p:cBhvr additive="base">
                                        <p:cTn id="29" dur="500" fill="hold"/>
                                        <p:tgtEl>
                                          <p:spTgt spid="84"/>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83"/>
                                        </p:tgtEl>
                                        <p:attrNameLst>
                                          <p:attrName>style.visibility</p:attrName>
                                        </p:attrNameLst>
                                      </p:cBhvr>
                                      <p:to>
                                        <p:strVal val="visible"/>
                                      </p:to>
                                    </p:set>
                                    <p:anim calcmode="lin" valueType="num">
                                      <p:cBhvr additive="base">
                                        <p:cTn id="33" dur="500" fill="hold"/>
                                        <p:tgtEl>
                                          <p:spTgt spid="83"/>
                                        </p:tgtEl>
                                        <p:attrNameLst>
                                          <p:attrName>ppt_x</p:attrName>
                                        </p:attrNameLst>
                                      </p:cBhvr>
                                      <p:tavLst>
                                        <p:tav tm="0">
                                          <p:val>
                                            <p:strVal val="0-#ppt_w/2"/>
                                          </p:val>
                                        </p:tav>
                                        <p:tav tm="100000">
                                          <p:val>
                                            <p:strVal val="#ppt_x"/>
                                          </p:val>
                                        </p:tav>
                                      </p:tavLst>
                                    </p:anim>
                                    <p:anim calcmode="lin" valueType="num">
                                      <p:cBhvr additive="base">
                                        <p:cTn id="34" dur="500" fill="hold"/>
                                        <p:tgtEl>
                                          <p:spTgt spid="83"/>
                                        </p:tgtEl>
                                        <p:attrNameLst>
                                          <p:attrName>ppt_y</p:attrName>
                                        </p:attrNameLst>
                                      </p:cBhvr>
                                      <p:tavLst>
                                        <p:tav tm="0">
                                          <p:val>
                                            <p:strVal val="#ppt_y"/>
                                          </p:val>
                                        </p:tav>
                                        <p:tav tm="100000">
                                          <p:val>
                                            <p:strVal val="#ppt_y"/>
                                          </p:val>
                                        </p:tav>
                                      </p:tavLst>
                                    </p:anim>
                                  </p:childTnLst>
                                </p:cTn>
                              </p:par>
                            </p:childTnLst>
                          </p:cTn>
                        </p:par>
                        <p:par>
                          <p:cTn id="35" fill="hold">
                            <p:stCondLst>
                              <p:cond delay="2500"/>
                            </p:stCondLst>
                            <p:childTnLst>
                              <p:par>
                                <p:cTn id="36" presetID="2" presetClass="entr" presetSubtype="8" fill="hold" grpId="0" nodeType="afterEffect">
                                  <p:stCondLst>
                                    <p:cond delay="0"/>
                                  </p:stCondLst>
                                  <p:childTnLst>
                                    <p:set>
                                      <p:cBhvr>
                                        <p:cTn id="37" dur="1" fill="hold">
                                          <p:stCondLst>
                                            <p:cond delay="0"/>
                                          </p:stCondLst>
                                        </p:cTn>
                                        <p:tgtEl>
                                          <p:spTgt spid="75"/>
                                        </p:tgtEl>
                                        <p:attrNameLst>
                                          <p:attrName>style.visibility</p:attrName>
                                        </p:attrNameLst>
                                      </p:cBhvr>
                                      <p:to>
                                        <p:strVal val="visible"/>
                                      </p:to>
                                    </p:set>
                                    <p:anim calcmode="lin" valueType="num">
                                      <p:cBhvr additive="base">
                                        <p:cTn id="38" dur="500" fill="hold"/>
                                        <p:tgtEl>
                                          <p:spTgt spid="75"/>
                                        </p:tgtEl>
                                        <p:attrNameLst>
                                          <p:attrName>ppt_x</p:attrName>
                                        </p:attrNameLst>
                                      </p:cBhvr>
                                      <p:tavLst>
                                        <p:tav tm="0">
                                          <p:val>
                                            <p:strVal val="0-#ppt_w/2"/>
                                          </p:val>
                                        </p:tav>
                                        <p:tav tm="100000">
                                          <p:val>
                                            <p:strVal val="#ppt_x"/>
                                          </p:val>
                                        </p:tav>
                                      </p:tavLst>
                                    </p:anim>
                                    <p:anim calcmode="lin" valueType="num">
                                      <p:cBhvr additive="base">
                                        <p:cTn id="39"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2" fill="hold" grpId="0" nodeType="clickEffect">
                                  <p:stCondLst>
                                    <p:cond delay="0"/>
                                  </p:stCondLst>
                                  <p:childTnLst>
                                    <p:set>
                                      <p:cBhvr>
                                        <p:cTn id="43" dur="1" fill="hold">
                                          <p:stCondLst>
                                            <p:cond delay="0"/>
                                          </p:stCondLst>
                                        </p:cTn>
                                        <p:tgtEl>
                                          <p:spTgt spid="79"/>
                                        </p:tgtEl>
                                        <p:attrNameLst>
                                          <p:attrName>style.visibility</p:attrName>
                                        </p:attrNameLst>
                                      </p:cBhvr>
                                      <p:to>
                                        <p:strVal val="visible"/>
                                      </p:to>
                                    </p:set>
                                    <p:anim calcmode="lin" valueType="num">
                                      <p:cBhvr additive="base">
                                        <p:cTn id="44" dur="500" fill="hold"/>
                                        <p:tgtEl>
                                          <p:spTgt spid="79"/>
                                        </p:tgtEl>
                                        <p:attrNameLst>
                                          <p:attrName>ppt_x</p:attrName>
                                        </p:attrNameLst>
                                      </p:cBhvr>
                                      <p:tavLst>
                                        <p:tav tm="0">
                                          <p:val>
                                            <p:strVal val="1+#ppt_w/2"/>
                                          </p:val>
                                        </p:tav>
                                        <p:tav tm="100000">
                                          <p:val>
                                            <p:strVal val="#ppt_x"/>
                                          </p:val>
                                        </p:tav>
                                      </p:tavLst>
                                    </p:anim>
                                    <p:anim calcmode="lin" valueType="num">
                                      <p:cBhvr additive="base">
                                        <p:cTn id="45"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2" fill="hold" nodeType="clickEffect">
                                  <p:stCondLst>
                                    <p:cond delay="0"/>
                                  </p:stCondLst>
                                  <p:childTnLst>
                                    <p:set>
                                      <p:cBhvr>
                                        <p:cTn id="49" dur="1" fill="hold">
                                          <p:stCondLst>
                                            <p:cond delay="0"/>
                                          </p:stCondLst>
                                        </p:cTn>
                                        <p:tgtEl>
                                          <p:spTgt spid="93"/>
                                        </p:tgtEl>
                                        <p:attrNameLst>
                                          <p:attrName>style.visibility</p:attrName>
                                        </p:attrNameLst>
                                      </p:cBhvr>
                                      <p:to>
                                        <p:strVal val="visible"/>
                                      </p:to>
                                    </p:set>
                                    <p:anim calcmode="lin" valueType="num">
                                      <p:cBhvr additive="base">
                                        <p:cTn id="50" dur="500" fill="hold"/>
                                        <p:tgtEl>
                                          <p:spTgt spid="93"/>
                                        </p:tgtEl>
                                        <p:attrNameLst>
                                          <p:attrName>ppt_x</p:attrName>
                                        </p:attrNameLst>
                                      </p:cBhvr>
                                      <p:tavLst>
                                        <p:tav tm="0">
                                          <p:val>
                                            <p:strVal val="1+#ppt_w/2"/>
                                          </p:val>
                                        </p:tav>
                                        <p:tav tm="100000">
                                          <p:val>
                                            <p:strVal val="#ppt_x"/>
                                          </p:val>
                                        </p:tav>
                                      </p:tavLst>
                                    </p:anim>
                                    <p:anim calcmode="lin" valueType="num">
                                      <p:cBhvr additive="base">
                                        <p:cTn id="51"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2" fill="hold" nodeType="clickEffect">
                                  <p:stCondLst>
                                    <p:cond delay="0"/>
                                  </p:stCondLst>
                                  <p:childTnLst>
                                    <p:set>
                                      <p:cBhvr>
                                        <p:cTn id="55" dur="1" fill="hold">
                                          <p:stCondLst>
                                            <p:cond delay="0"/>
                                          </p:stCondLst>
                                        </p:cTn>
                                        <p:tgtEl>
                                          <p:spTgt spid="94"/>
                                        </p:tgtEl>
                                        <p:attrNameLst>
                                          <p:attrName>style.visibility</p:attrName>
                                        </p:attrNameLst>
                                      </p:cBhvr>
                                      <p:to>
                                        <p:strVal val="visible"/>
                                      </p:to>
                                    </p:set>
                                    <p:anim calcmode="lin" valueType="num">
                                      <p:cBhvr additive="base">
                                        <p:cTn id="56" dur="500" fill="hold"/>
                                        <p:tgtEl>
                                          <p:spTgt spid="94"/>
                                        </p:tgtEl>
                                        <p:attrNameLst>
                                          <p:attrName>ppt_x</p:attrName>
                                        </p:attrNameLst>
                                      </p:cBhvr>
                                      <p:tavLst>
                                        <p:tav tm="0">
                                          <p:val>
                                            <p:strVal val="1+#ppt_w/2"/>
                                          </p:val>
                                        </p:tav>
                                        <p:tav tm="100000">
                                          <p:val>
                                            <p:strVal val="#ppt_x"/>
                                          </p:val>
                                        </p:tav>
                                      </p:tavLst>
                                    </p:anim>
                                    <p:anim calcmode="lin" valueType="num">
                                      <p:cBhvr additive="base">
                                        <p:cTn id="57" dur="500" fill="hold"/>
                                        <p:tgtEl>
                                          <p:spTgt spid="94"/>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2" fill="hold" nodeType="clickEffect">
                                  <p:stCondLst>
                                    <p:cond delay="0"/>
                                  </p:stCondLst>
                                  <p:childTnLst>
                                    <p:set>
                                      <p:cBhvr>
                                        <p:cTn id="61" dur="1" fill="hold">
                                          <p:stCondLst>
                                            <p:cond delay="0"/>
                                          </p:stCondLst>
                                        </p:cTn>
                                        <p:tgtEl>
                                          <p:spTgt spid="90"/>
                                        </p:tgtEl>
                                        <p:attrNameLst>
                                          <p:attrName>style.visibility</p:attrName>
                                        </p:attrNameLst>
                                      </p:cBhvr>
                                      <p:to>
                                        <p:strVal val="visible"/>
                                      </p:to>
                                    </p:set>
                                    <p:anim calcmode="lin" valueType="num">
                                      <p:cBhvr additive="base">
                                        <p:cTn id="62" dur="500" fill="hold"/>
                                        <p:tgtEl>
                                          <p:spTgt spid="90"/>
                                        </p:tgtEl>
                                        <p:attrNameLst>
                                          <p:attrName>ppt_x</p:attrName>
                                        </p:attrNameLst>
                                      </p:cBhvr>
                                      <p:tavLst>
                                        <p:tav tm="0">
                                          <p:val>
                                            <p:strVal val="1+#ppt_w/2"/>
                                          </p:val>
                                        </p:tav>
                                        <p:tav tm="100000">
                                          <p:val>
                                            <p:strVal val="#ppt_x"/>
                                          </p:val>
                                        </p:tav>
                                      </p:tavLst>
                                    </p:anim>
                                    <p:anim calcmode="lin" valueType="num">
                                      <p:cBhvr additive="base">
                                        <p:cTn id="63" dur="500" fill="hold"/>
                                        <p:tgtEl>
                                          <p:spTgt spid="90"/>
                                        </p:tgtEl>
                                        <p:attrNameLst>
                                          <p:attrName>ppt_y</p:attrName>
                                        </p:attrNameLst>
                                      </p:cBhvr>
                                      <p:tavLst>
                                        <p:tav tm="0">
                                          <p:val>
                                            <p:strVal val="#ppt_y"/>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2" fill="hold" nodeType="clickEffect">
                                  <p:stCondLst>
                                    <p:cond delay="0"/>
                                  </p:stCondLst>
                                  <p:childTnLst>
                                    <p:set>
                                      <p:cBhvr>
                                        <p:cTn id="67" dur="1" fill="hold">
                                          <p:stCondLst>
                                            <p:cond delay="0"/>
                                          </p:stCondLst>
                                        </p:cTn>
                                        <p:tgtEl>
                                          <p:spTgt spid="95"/>
                                        </p:tgtEl>
                                        <p:attrNameLst>
                                          <p:attrName>style.visibility</p:attrName>
                                        </p:attrNameLst>
                                      </p:cBhvr>
                                      <p:to>
                                        <p:strVal val="visible"/>
                                      </p:to>
                                    </p:set>
                                    <p:anim calcmode="lin" valueType="num">
                                      <p:cBhvr additive="base">
                                        <p:cTn id="68" dur="500" fill="hold"/>
                                        <p:tgtEl>
                                          <p:spTgt spid="95"/>
                                        </p:tgtEl>
                                        <p:attrNameLst>
                                          <p:attrName>ppt_x</p:attrName>
                                        </p:attrNameLst>
                                      </p:cBhvr>
                                      <p:tavLst>
                                        <p:tav tm="0">
                                          <p:val>
                                            <p:strVal val="1+#ppt_w/2"/>
                                          </p:val>
                                        </p:tav>
                                        <p:tav tm="100000">
                                          <p:val>
                                            <p:strVal val="#ppt_x"/>
                                          </p:val>
                                        </p:tav>
                                      </p:tavLst>
                                    </p:anim>
                                    <p:anim calcmode="lin" valueType="num">
                                      <p:cBhvr additive="base">
                                        <p:cTn id="69"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 presetClass="entr" presetSubtype="2" fill="hold" nodeType="clickEffect">
                                  <p:stCondLst>
                                    <p:cond delay="0"/>
                                  </p:stCondLst>
                                  <p:childTnLst>
                                    <p:set>
                                      <p:cBhvr>
                                        <p:cTn id="73" dur="1" fill="hold">
                                          <p:stCondLst>
                                            <p:cond delay="0"/>
                                          </p:stCondLst>
                                        </p:cTn>
                                        <p:tgtEl>
                                          <p:spTgt spid="96"/>
                                        </p:tgtEl>
                                        <p:attrNameLst>
                                          <p:attrName>style.visibility</p:attrName>
                                        </p:attrNameLst>
                                      </p:cBhvr>
                                      <p:to>
                                        <p:strVal val="visible"/>
                                      </p:to>
                                    </p:set>
                                    <p:anim calcmode="lin" valueType="num">
                                      <p:cBhvr additive="base">
                                        <p:cTn id="74" dur="500" fill="hold"/>
                                        <p:tgtEl>
                                          <p:spTgt spid="96"/>
                                        </p:tgtEl>
                                        <p:attrNameLst>
                                          <p:attrName>ppt_x</p:attrName>
                                        </p:attrNameLst>
                                      </p:cBhvr>
                                      <p:tavLst>
                                        <p:tav tm="0">
                                          <p:val>
                                            <p:strVal val="1+#ppt_w/2"/>
                                          </p:val>
                                        </p:tav>
                                        <p:tav tm="100000">
                                          <p:val>
                                            <p:strVal val="#ppt_x"/>
                                          </p:val>
                                        </p:tav>
                                      </p:tavLst>
                                    </p:anim>
                                    <p:anim calcmode="lin" valueType="num">
                                      <p:cBhvr additive="base">
                                        <p:cTn id="75" dur="500" fill="hold"/>
                                        <p:tgtEl>
                                          <p:spTgt spid="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75" grpId="0" animBg="1"/>
      <p:bldP spid="76" grpId="0"/>
      <p:bldP spid="77" grpId="0"/>
      <p:bldP spid="83" grpId="0"/>
      <p:bldP spid="84"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06500" name="Text Box 5"/>
          <p:cNvSpPr txBox="1">
            <a:spLocks noChangeArrowheads="1"/>
          </p:cNvSpPr>
          <p:nvPr/>
        </p:nvSpPr>
        <p:spPr bwMode="auto">
          <a:xfrm>
            <a:off x="381000" y="533400"/>
            <a:ext cx="63103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computational problem is computable</a:t>
            </a: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Java Program</a:t>
            </a:r>
          </a:p>
          <a:p>
            <a:pPr>
              <a:spcBef>
                <a:spcPct val="0"/>
              </a:spcBef>
              <a:buFontTx/>
              <a:buChar char="•"/>
            </a:pPr>
            <a:endParaRPr lang="en-US" altLang="en-US" sz="2800">
              <a:latin typeface="Times New Roman" pitchFamily="18" charset="0"/>
            </a:endParaRP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Turing Machine</a:t>
            </a:r>
          </a:p>
        </p:txBody>
      </p:sp>
      <p:sp>
        <p:nvSpPr>
          <p:cNvPr id="28" name="Line 21"/>
          <p:cNvSpPr>
            <a:spLocks noChangeShapeType="1"/>
          </p:cNvSpPr>
          <p:nvPr/>
        </p:nvSpPr>
        <p:spPr bwMode="auto">
          <a:xfrm>
            <a:off x="1752600" y="1447800"/>
            <a:ext cx="228600" cy="4587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Text Box 10"/>
          <p:cNvSpPr txBox="1">
            <a:spLocks noChangeArrowheads="1"/>
          </p:cNvSpPr>
          <p:nvPr/>
        </p:nvSpPr>
        <p:spPr bwMode="auto">
          <a:xfrm>
            <a:off x="2743200" y="1329392"/>
            <a:ext cx="4046538" cy="519113"/>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By a Java compiler</a:t>
            </a:r>
          </a:p>
        </p:txBody>
      </p:sp>
      <p:sp>
        <p:nvSpPr>
          <p:cNvPr id="14" name="Text Box 28"/>
          <p:cNvSpPr txBox="1">
            <a:spLocks noChangeArrowheads="1"/>
          </p:cNvSpPr>
          <p:nvPr/>
        </p:nvSpPr>
        <p:spPr bwMode="auto">
          <a:xfrm>
            <a:off x="4868863" y="3276600"/>
            <a:ext cx="4046537" cy="2227263"/>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solidFill>
                  <a:schemeClr val="accent2"/>
                </a:solidFill>
                <a:effectLst>
                  <a:outerShdw blurRad="38100" dist="38100" dir="2700000" algn="tl">
                    <a:srgbClr val="000000"/>
                  </a:outerShdw>
                </a:effectLst>
                <a:cs typeface="+mn-cs"/>
              </a:rPr>
              <a:t>Multi-Tape TM</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simulates</a:t>
            </a:r>
            <a:br>
              <a:rPr lang="en-US" dirty="0">
                <a:effectLst>
                  <a:outerShdw blurRad="38100" dist="38100" dir="2700000" algn="tl">
                    <a:srgbClr val="000000"/>
                  </a:outerShdw>
                </a:effectLst>
                <a:cs typeface="+mn-cs"/>
              </a:rPr>
            </a:br>
            <a:r>
              <a:rPr lang="en-US" dirty="0">
                <a:solidFill>
                  <a:schemeClr val="accent2"/>
                </a:solidFill>
                <a:effectLst>
                  <a:outerShdw blurRad="38100" dist="38100" dir="2700000" algn="tl">
                    <a:srgbClr val="000000"/>
                  </a:outerShdw>
                </a:effectLst>
                <a:cs typeface="+mn-cs"/>
              </a:rPr>
              <a:t>Machine Code</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by moving head where needed</a:t>
            </a:r>
          </a:p>
        </p:txBody>
      </p:sp>
      <p:grpSp>
        <p:nvGrpSpPr>
          <p:cNvPr id="2" name="Group 26"/>
          <p:cNvGrpSpPr>
            <a:grpSpLocks/>
          </p:cNvGrpSpPr>
          <p:nvPr/>
        </p:nvGrpSpPr>
        <p:grpSpPr bwMode="auto">
          <a:xfrm>
            <a:off x="4021138" y="1000125"/>
            <a:ext cx="4208462" cy="523875"/>
            <a:chOff x="4021181" y="1000780"/>
            <a:chExt cx="4208419" cy="523220"/>
          </a:xfrm>
        </p:grpSpPr>
        <p:sp>
          <p:nvSpPr>
            <p:cNvPr id="18" name="Line 12"/>
            <p:cNvSpPr>
              <a:spLocks noChangeShapeType="1"/>
            </p:cNvSpPr>
            <p:nvPr/>
          </p:nvSpPr>
          <p:spPr bwMode="auto">
            <a:xfrm>
              <a:off x="4021181" y="1262390"/>
              <a:ext cx="1227124"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24"/>
            <p:cNvSpPr/>
            <p:nvPr/>
          </p:nvSpPr>
          <p:spPr>
            <a:xfrm>
              <a:off x="5370542" y="1000780"/>
              <a:ext cx="2859058" cy="523220"/>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dirty="0">
                  <a:solidFill>
                    <a:schemeClr val="accent2"/>
                  </a:solidFill>
                  <a:effectLst>
                    <a:outerShdw blurRad="38100" dist="38100" dir="2700000" algn="tl">
                      <a:srgbClr val="000000"/>
                    </a:outerShdw>
                  </a:effectLst>
                  <a:cs typeface="+mn-cs"/>
                </a:rPr>
                <a:t>Machine Code</a:t>
              </a:r>
            </a:p>
          </p:txBody>
        </p:sp>
      </p:grpSp>
      <p:sp>
        <p:nvSpPr>
          <p:cNvPr id="24" name="Line 22"/>
          <p:cNvSpPr>
            <a:spLocks noChangeShapeType="1"/>
          </p:cNvSpPr>
          <p:nvPr/>
        </p:nvSpPr>
        <p:spPr bwMode="auto">
          <a:xfrm>
            <a:off x="6765925" y="1455738"/>
            <a:ext cx="15875"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4" name="Group 3"/>
          <p:cNvGrpSpPr/>
          <p:nvPr/>
        </p:nvGrpSpPr>
        <p:grpSpPr>
          <a:xfrm>
            <a:off x="4038600" y="1846263"/>
            <a:ext cx="4630738" cy="523875"/>
            <a:chOff x="4038600" y="1846263"/>
            <a:chExt cx="4630738" cy="523875"/>
          </a:xfrm>
        </p:grpSpPr>
        <p:sp>
          <p:nvSpPr>
            <p:cNvPr id="23" name="Line 21"/>
            <p:cNvSpPr>
              <a:spLocks noChangeShapeType="1"/>
            </p:cNvSpPr>
            <p:nvPr/>
          </p:nvSpPr>
          <p:spPr bwMode="auto">
            <a:xfrm flipH="1">
              <a:off x="4038600" y="2133600"/>
              <a:ext cx="1219200"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25"/>
            <p:cNvSpPr/>
            <p:nvPr/>
          </p:nvSpPr>
          <p:spPr bwMode="auto">
            <a:xfrm>
              <a:off x="5432425" y="1846263"/>
              <a:ext cx="3236913" cy="523875"/>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 </a:t>
              </a:r>
              <a:r>
                <a:rPr lang="en-US" dirty="0">
                  <a:solidFill>
                    <a:schemeClr val="accent2"/>
                  </a:solidFill>
                  <a:effectLst>
                    <a:outerShdw blurRad="38100" dist="38100" dir="2700000" algn="tl">
                      <a:srgbClr val="000000"/>
                    </a:outerShdw>
                  </a:effectLst>
                  <a:cs typeface="+mn-cs"/>
                </a:rPr>
                <a:t>Multi-Tape TM</a:t>
              </a:r>
            </a:p>
          </p:txBody>
        </p:sp>
      </p:grpSp>
      <p:sp>
        <p:nvSpPr>
          <p:cNvPr id="31" name="Text Box 28"/>
          <p:cNvSpPr txBox="1">
            <a:spLocks noChangeArrowheads="1"/>
          </p:cNvSpPr>
          <p:nvPr/>
        </p:nvSpPr>
        <p:spPr bwMode="auto">
          <a:xfrm>
            <a:off x="457200" y="2286000"/>
            <a:ext cx="4046538" cy="523220"/>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We just did this.</a:t>
            </a:r>
          </a:p>
        </p:txBody>
      </p:sp>
      <p:sp>
        <p:nvSpPr>
          <p:cNvPr id="34" name="Text Box 22"/>
          <p:cNvSpPr txBox="1">
            <a:spLocks noChangeArrowheads="1"/>
          </p:cNvSpPr>
          <p:nvPr/>
        </p:nvSpPr>
        <p:spPr bwMode="auto">
          <a:xfrm>
            <a:off x="5681007" y="5867400"/>
            <a:ext cx="2853538"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hlink"/>
                </a:solidFill>
                <a:effectLst>
                  <a:outerShdw blurRad="38100" dist="38100" dir="2700000" algn="tl">
                    <a:srgbClr val="000000"/>
                  </a:outerShdw>
                </a:effectLst>
                <a:cs typeface="+mn-cs"/>
              </a:rPr>
              <a:t>We do this now.</a:t>
            </a:r>
          </a:p>
        </p:txBody>
      </p:sp>
    </p:spTree>
    <p:extLst>
      <p:ext uri="{BB962C8B-B14F-4D97-AF65-F5344CB8AC3E}">
        <p14:creationId xmlns:p14="http://schemas.microsoft.com/office/powerpoint/2010/main" val="150718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1+#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additive="base">
                                        <p:cTn id="25" dur="500" fill="hold"/>
                                        <p:tgtEl>
                                          <p:spTgt spid="31"/>
                                        </p:tgtEl>
                                        <p:attrNameLst>
                                          <p:attrName>ppt_x</p:attrName>
                                        </p:attrNameLst>
                                      </p:cBhvr>
                                      <p:tavLst>
                                        <p:tav tm="0">
                                          <p:val>
                                            <p:strVal val="1+#ppt_w/2"/>
                                          </p:val>
                                        </p:tav>
                                        <p:tav tm="100000">
                                          <p:val>
                                            <p:strVal val="#ppt_x"/>
                                          </p:val>
                                        </p:tav>
                                      </p:tavLst>
                                    </p:anim>
                                    <p:anim calcmode="lin" valueType="num">
                                      <p:cBhvr additive="base">
                                        <p:cTn id="26"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ppt_x"/>
                                          </p:val>
                                        </p:tav>
                                        <p:tav tm="100000">
                                          <p:val>
                                            <p:strVal val="#ppt_x"/>
                                          </p:val>
                                        </p:tav>
                                      </p:tavLst>
                                    </p:anim>
                                    <p:anim calcmode="lin" valueType="num">
                                      <p:cBhvr additive="base">
                                        <p:cTn id="32"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ppt_x"/>
                                          </p:val>
                                        </p:tav>
                                        <p:tav tm="100000">
                                          <p:val>
                                            <p:strVal val="#ppt_x"/>
                                          </p:val>
                                        </p:tav>
                                      </p:tavLst>
                                    </p:anim>
                                    <p:anim calcmode="lin" valueType="num">
                                      <p:cBhvr additive="base">
                                        <p:cTn id="4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24" grpId="0" animBg="1"/>
      <p:bldP spid="31" grpId="0"/>
      <p:bldP spid="34"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60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Machine Code to TM</a:t>
            </a:r>
          </a:p>
        </p:txBody>
      </p:sp>
      <p:grpSp>
        <p:nvGrpSpPr>
          <p:cNvPr id="2" name="Group 88"/>
          <p:cNvGrpSpPr>
            <a:grpSpLocks/>
          </p:cNvGrpSpPr>
          <p:nvPr/>
        </p:nvGrpSpPr>
        <p:grpSpPr bwMode="auto">
          <a:xfrm>
            <a:off x="284163" y="3429000"/>
            <a:ext cx="5735637" cy="2057400"/>
            <a:chOff x="179" y="2160"/>
            <a:chExt cx="3613" cy="1296"/>
          </a:xfrm>
        </p:grpSpPr>
        <p:sp>
          <p:nvSpPr>
            <p:cNvPr id="1326125" name="Rectangle 45"/>
            <p:cNvSpPr>
              <a:spLocks noChangeArrowheads="1"/>
            </p:cNvSpPr>
            <p:nvPr/>
          </p:nvSpPr>
          <p:spPr bwMode="auto">
            <a:xfrm>
              <a:off x="179" y="2160"/>
              <a:ext cx="298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sp>
          <p:nvSpPr>
            <p:cNvPr id="1326127" name="Rectangle 47"/>
            <p:cNvSpPr>
              <a:spLocks noChangeArrowheads="1"/>
            </p:cNvSpPr>
            <p:nvPr/>
          </p:nvSpPr>
          <p:spPr bwMode="auto">
            <a:xfrm>
              <a:off x="2904" y="307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33" name="Line 53"/>
            <p:cNvSpPr>
              <a:spLocks noChangeShapeType="1"/>
            </p:cNvSpPr>
            <p:nvPr/>
          </p:nvSpPr>
          <p:spPr bwMode="auto">
            <a:xfrm>
              <a:off x="1104" y="3072"/>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4" name="Line 54"/>
            <p:cNvSpPr>
              <a:spLocks noChangeShapeType="1"/>
            </p:cNvSpPr>
            <p:nvPr/>
          </p:nvSpPr>
          <p:spPr bwMode="auto">
            <a:xfrm>
              <a:off x="1104" y="3321"/>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5" name="Line 55"/>
            <p:cNvSpPr>
              <a:spLocks noChangeShapeType="1"/>
            </p:cNvSpPr>
            <p:nvPr/>
          </p:nvSpPr>
          <p:spPr bwMode="auto">
            <a:xfrm>
              <a:off x="1104" y="3072"/>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6" name="Line 56"/>
            <p:cNvSpPr>
              <a:spLocks noChangeShapeType="1"/>
            </p:cNvSpPr>
            <p:nvPr/>
          </p:nvSpPr>
          <p:spPr bwMode="auto">
            <a:xfrm>
              <a:off x="146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7" name="Line 57"/>
            <p:cNvSpPr>
              <a:spLocks noChangeShapeType="1"/>
            </p:cNvSpPr>
            <p:nvPr/>
          </p:nvSpPr>
          <p:spPr bwMode="auto">
            <a:xfrm>
              <a:off x="182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8" name="Line 58"/>
            <p:cNvSpPr>
              <a:spLocks noChangeShapeType="1"/>
            </p:cNvSpPr>
            <p:nvPr/>
          </p:nvSpPr>
          <p:spPr bwMode="auto">
            <a:xfrm>
              <a:off x="218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9" name="Line 59"/>
            <p:cNvSpPr>
              <a:spLocks noChangeShapeType="1"/>
            </p:cNvSpPr>
            <p:nvPr/>
          </p:nvSpPr>
          <p:spPr bwMode="auto">
            <a:xfrm>
              <a:off x="254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0" name="Line 60"/>
            <p:cNvSpPr>
              <a:spLocks noChangeShapeType="1"/>
            </p:cNvSpPr>
            <p:nvPr/>
          </p:nvSpPr>
          <p:spPr bwMode="auto">
            <a:xfrm>
              <a:off x="290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1" name="Line 61"/>
            <p:cNvSpPr>
              <a:spLocks noChangeShapeType="1"/>
            </p:cNvSpPr>
            <p:nvPr/>
          </p:nvSpPr>
          <p:spPr bwMode="auto">
            <a:xfrm>
              <a:off x="3264" y="3072"/>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2" name="AutoShape 62"/>
            <p:cNvSpPr>
              <a:spLocks noChangeArrowheads="1"/>
            </p:cNvSpPr>
            <p:nvPr/>
          </p:nvSpPr>
          <p:spPr bwMode="auto">
            <a:xfrm rot="-5400000">
              <a:off x="1968" y="3312"/>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3" name="Line 63"/>
            <p:cNvSpPr>
              <a:spLocks noChangeShapeType="1"/>
            </p:cNvSpPr>
            <p:nvPr/>
          </p:nvSpPr>
          <p:spPr bwMode="auto">
            <a:xfrm>
              <a:off x="3360" y="3319"/>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4" name="AutoShape 64"/>
            <p:cNvSpPr>
              <a:spLocks noChangeArrowheads="1"/>
            </p:cNvSpPr>
            <p:nvPr/>
          </p:nvSpPr>
          <p:spPr bwMode="auto">
            <a:xfrm rot="-5400000">
              <a:off x="1680" y="2832"/>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10633" name="Group 65"/>
            <p:cNvGrpSpPr>
              <a:grpSpLocks/>
            </p:cNvGrpSpPr>
            <p:nvPr/>
          </p:nvGrpSpPr>
          <p:grpSpPr bwMode="auto">
            <a:xfrm>
              <a:off x="1104" y="2592"/>
              <a:ext cx="2688" cy="249"/>
              <a:chOff x="528" y="1392"/>
              <a:chExt cx="2688" cy="249"/>
            </a:xfrm>
          </p:grpSpPr>
          <p:sp>
            <p:nvSpPr>
              <p:cNvPr id="1326146" name="Rectangle 66"/>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47" name="Rectangle 67"/>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48" name="Rectangle 68"/>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6149" name="Rectangle 69"/>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6150" name="Rectangle 70"/>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6151" name="Rectangle 71"/>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6152" name="Line 72"/>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3" name="Line 73"/>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4" name="Line 74"/>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5" name="Line 75"/>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6" name="Line 76"/>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7" name="Line 77"/>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8" name="Line 78"/>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9" name="Line 79"/>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0" name="Line 80"/>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1" name="Line 81"/>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2" name="Line 82"/>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6163" name="Line 83"/>
            <p:cNvSpPr>
              <a:spLocks noChangeShapeType="1"/>
            </p:cNvSpPr>
            <p:nvPr/>
          </p:nvSpPr>
          <p:spPr bwMode="auto">
            <a:xfrm>
              <a:off x="3360" y="3072"/>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10635"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2592"/>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 name="Group 59"/>
          <p:cNvGrpSpPr>
            <a:grpSpLocks/>
          </p:cNvGrpSpPr>
          <p:nvPr/>
        </p:nvGrpSpPr>
        <p:grpSpPr bwMode="auto">
          <a:xfrm>
            <a:off x="-136525" y="685800"/>
            <a:ext cx="9758363" cy="2881313"/>
            <a:chOff x="-136525" y="685800"/>
            <a:chExt cx="9758363" cy="2881313"/>
          </a:xfrm>
        </p:grpSpPr>
        <p:sp>
          <p:nvSpPr>
            <p:cNvPr id="1326083" name="Rectangle 3"/>
            <p:cNvSpPr>
              <a:spLocks noChangeArrowheads="1"/>
            </p:cNvSpPr>
            <p:nvPr/>
          </p:nvSpPr>
          <p:spPr bwMode="auto">
            <a:xfrm>
              <a:off x="284163" y="685800"/>
              <a:ext cx="26289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accent2"/>
                  </a:solidFill>
                  <a:effectLst>
                    <a:outerShdw blurRad="38100" dist="38100" dir="2700000" algn="tl">
                      <a:srgbClr val="000000"/>
                    </a:outerShdw>
                  </a:effectLst>
                  <a:cs typeface="+mn-cs"/>
                </a:rPr>
                <a:t>Machine Code</a:t>
              </a:r>
              <a:endParaRPr lang="en-US" dirty="0">
                <a:effectLst>
                  <a:outerShdw blurRad="38100" dist="38100" dir="2700000" algn="tl">
                    <a:srgbClr val="000000"/>
                  </a:outerShdw>
                </a:effectLst>
                <a:cs typeface="+mn-cs"/>
              </a:endParaRPr>
            </a:p>
          </p:txBody>
        </p:sp>
        <p:grpSp>
          <p:nvGrpSpPr>
            <p:cNvPr id="110599" name="Group 23"/>
            <p:cNvGrpSpPr>
              <a:grpSpLocks/>
            </p:cNvGrpSpPr>
            <p:nvPr/>
          </p:nvGrpSpPr>
          <p:grpSpPr bwMode="auto">
            <a:xfrm>
              <a:off x="1143000" y="1295400"/>
              <a:ext cx="4267200" cy="395288"/>
              <a:chOff x="528" y="1392"/>
              <a:chExt cx="2688" cy="249"/>
            </a:xfrm>
          </p:grpSpPr>
          <p:sp>
            <p:nvSpPr>
              <p:cNvPr id="1326104"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05"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06"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6107"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6108"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6109"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6110"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1"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2"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3"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4"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5"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6"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7"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8"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9"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20"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6124" name="Text Box 44"/>
            <p:cNvSpPr txBox="1">
              <a:spLocks noChangeArrowheads="1"/>
            </p:cNvSpPr>
            <p:nvPr/>
          </p:nvSpPr>
          <p:spPr bwMode="auto">
            <a:xfrm>
              <a:off x="990600" y="1752600"/>
              <a:ext cx="8631238" cy="118745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sz="2400" dirty="0">
                  <a:solidFill>
                    <a:schemeClr val="tx2"/>
                  </a:solidFill>
                  <a:effectLst>
                    <a:outerShdw blurRad="38100" dist="38100" dir="2700000" algn="tl">
                      <a:srgbClr val="000000"/>
                    </a:outerShdw>
                  </a:effectLst>
                  <a:cs typeface="+mn-cs"/>
                </a:rPr>
                <a:t>   </a:t>
              </a:r>
            </a:p>
            <a:p>
              <a:pPr eaLnBrk="0" hangingPunct="0">
                <a:buFontTx/>
                <a:buChar char="•"/>
                <a:defRPr/>
              </a:pPr>
              <a:r>
                <a:rPr lang="en-US" sz="2400" dirty="0">
                  <a:solidFill>
                    <a:schemeClr val="tx2"/>
                  </a:solidFill>
                  <a:effectLst>
                    <a:outerShdw blurRad="38100" dist="38100" dir="2700000" algn="tl">
                      <a:srgbClr val="000000"/>
                    </a:outerShdw>
                  </a:effectLst>
                  <a:cs typeface="+mn-cs"/>
                </a:rPr>
                <a:t>Move value in cell addressed by cell 101 into register.</a:t>
              </a:r>
            </a:p>
            <a:p>
              <a:pPr eaLnBrk="0" hangingPunct="0">
                <a:buFontTx/>
                <a:buChar char="•"/>
                <a:defRPr/>
              </a:pPr>
              <a:r>
                <a:rPr lang="en-US" sz="2400" dirty="0">
                  <a:solidFill>
                    <a:schemeClr val="tx2"/>
                  </a:solidFill>
                  <a:effectLst>
                    <a:outerShdw blurRad="38100" dist="38100" dir="2700000" algn="tl">
                      <a:srgbClr val="000000"/>
                    </a:outerShdw>
                  </a:effectLst>
                  <a:cs typeface="+mn-cs"/>
                </a:rPr>
                <a:t>   </a:t>
              </a:r>
            </a:p>
          </p:txBody>
        </p:sp>
        <p:sp>
          <p:nvSpPr>
            <p:cNvPr id="1326165" name="Rectangle 85"/>
            <p:cNvSpPr>
              <a:spLocks noChangeArrowheads="1"/>
            </p:cNvSpPr>
            <p:nvPr/>
          </p:nvSpPr>
          <p:spPr bwMode="auto">
            <a:xfrm>
              <a:off x="-136525" y="30480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grpSp>
      <p:sp>
        <p:nvSpPr>
          <p:cNvPr id="1326166" name="Text Box 86"/>
          <p:cNvSpPr txBox="1">
            <a:spLocks noChangeArrowheads="1"/>
          </p:cNvSpPr>
          <p:nvPr/>
        </p:nvSpPr>
        <p:spPr bwMode="auto">
          <a:xfrm>
            <a:off x="158750" y="5438775"/>
            <a:ext cx="10052050" cy="137318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Copy value 101 onto second tape.</a:t>
            </a:r>
          </a:p>
          <a:p>
            <a:pPr eaLnBrk="0" hangingPunct="0">
              <a:defRPr/>
            </a:pPr>
            <a:r>
              <a:rPr lang="en-US" dirty="0">
                <a:effectLst>
                  <a:outerShdw blurRad="38100" dist="38100" dir="2700000" algn="tl">
                    <a:srgbClr val="000000"/>
                  </a:outerShdw>
                </a:effectLst>
                <a:cs typeface="+mn-cs"/>
              </a:rPr>
              <a:t>Move first tape head counting this many cells.</a:t>
            </a:r>
          </a:p>
          <a:p>
            <a:pPr eaLnBrk="0" hangingPunct="0">
              <a:defRPr/>
            </a:pPr>
            <a:r>
              <a:rPr lang="en-US" dirty="0">
                <a:effectLst>
                  <a:outerShdw blurRad="38100" dist="38100" dir="2700000" algn="tl">
                    <a:srgbClr val="000000"/>
                  </a:outerShdw>
                </a:effectLst>
                <a:cs typeface="+mn-cs"/>
              </a:rPr>
              <a:t>Copy the value at head to “register” on second tape.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326166"/>
                                        </p:tgtEl>
                                        <p:attrNameLst>
                                          <p:attrName>style.visibility</p:attrName>
                                        </p:attrNameLst>
                                      </p:cBhvr>
                                      <p:to>
                                        <p:strVal val="visible"/>
                                      </p:to>
                                    </p:set>
                                    <p:anim calcmode="lin" valueType="num">
                                      <p:cBhvr additive="base">
                                        <p:cTn id="17" dur="500" fill="hold"/>
                                        <p:tgtEl>
                                          <p:spTgt spid="1326166"/>
                                        </p:tgtEl>
                                        <p:attrNameLst>
                                          <p:attrName>ppt_x</p:attrName>
                                        </p:attrNameLst>
                                      </p:cBhvr>
                                      <p:tavLst>
                                        <p:tav tm="0">
                                          <p:val>
                                            <p:strVal val="#ppt_x"/>
                                          </p:val>
                                        </p:tav>
                                        <p:tav tm="100000">
                                          <p:val>
                                            <p:strVal val="#ppt_x"/>
                                          </p:val>
                                        </p:tav>
                                      </p:tavLst>
                                    </p:anim>
                                    <p:anim calcmode="lin" valueType="num">
                                      <p:cBhvr additive="base">
                                        <p:cTn id="18" dur="500" fill="hold"/>
                                        <p:tgtEl>
                                          <p:spTgt spid="1326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6166"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60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Machine Code to TM</a:t>
            </a:r>
          </a:p>
        </p:txBody>
      </p:sp>
      <p:sp>
        <p:nvSpPr>
          <p:cNvPr id="1326083" name="Rectangle 3"/>
          <p:cNvSpPr>
            <a:spLocks noChangeArrowheads="1"/>
          </p:cNvSpPr>
          <p:nvPr/>
        </p:nvSpPr>
        <p:spPr bwMode="auto">
          <a:xfrm>
            <a:off x="284163" y="685800"/>
            <a:ext cx="26289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Machine Code</a:t>
            </a:r>
            <a:endParaRPr lang="en-US">
              <a:effectLst>
                <a:outerShdw blurRad="38100" dist="38100" dir="2700000" algn="tl">
                  <a:srgbClr val="000000"/>
                </a:outerShdw>
              </a:effectLst>
              <a:cs typeface="+mn-cs"/>
            </a:endParaRPr>
          </a:p>
        </p:txBody>
      </p:sp>
      <p:grpSp>
        <p:nvGrpSpPr>
          <p:cNvPr id="111620" name="Group 23"/>
          <p:cNvGrpSpPr>
            <a:grpSpLocks/>
          </p:cNvGrpSpPr>
          <p:nvPr/>
        </p:nvGrpSpPr>
        <p:grpSpPr bwMode="auto">
          <a:xfrm>
            <a:off x="1143000" y="1295400"/>
            <a:ext cx="4267200" cy="395288"/>
            <a:chOff x="528" y="1392"/>
            <a:chExt cx="2688" cy="249"/>
          </a:xfrm>
        </p:grpSpPr>
        <p:sp>
          <p:nvSpPr>
            <p:cNvPr id="1326104" name="Rectangle 24"/>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05" name="Rectangle 25"/>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06" name="Rectangle 26"/>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6107" name="Rectangle 27"/>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6108" name="Rectangle 28"/>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6109" name="Rectangle 29"/>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6110" name="Line 30"/>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1" name="Line 31"/>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2" name="Line 32"/>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3" name="Line 33"/>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4" name="Line 34"/>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5" name="Line 35"/>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6" name="Line 36"/>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7" name="Line 37"/>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8" name="Line 38"/>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19" name="Line 39"/>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20" name="Line 40"/>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6124" name="Text Box 44"/>
          <p:cNvSpPr txBox="1">
            <a:spLocks noChangeArrowheads="1"/>
          </p:cNvSpPr>
          <p:nvPr/>
        </p:nvSpPr>
        <p:spPr bwMode="auto">
          <a:xfrm>
            <a:off x="990600" y="1752600"/>
            <a:ext cx="8631238" cy="120015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sz="2400" dirty="0">
                <a:solidFill>
                  <a:schemeClr val="tx2"/>
                </a:solidFill>
                <a:effectLst>
                  <a:outerShdw blurRad="38100" dist="38100" dir="2700000" algn="tl">
                    <a:srgbClr val="000000"/>
                  </a:outerShdw>
                </a:effectLst>
                <a:cs typeface="+mn-cs"/>
              </a:rPr>
              <a:t>   </a:t>
            </a:r>
          </a:p>
          <a:p>
            <a:pPr eaLnBrk="0" hangingPunct="0">
              <a:buFontTx/>
              <a:buChar char="•"/>
              <a:defRPr/>
            </a:pPr>
            <a:r>
              <a:rPr lang="en-US" sz="2400" dirty="0">
                <a:solidFill>
                  <a:schemeClr val="tx2"/>
                </a:solidFill>
                <a:effectLst>
                  <a:outerShdw blurRad="38100" dist="38100" dir="2700000" algn="tl">
                    <a:srgbClr val="000000"/>
                  </a:outerShdw>
                </a:effectLst>
                <a:cs typeface="+mn-cs"/>
              </a:rPr>
              <a:t>Add two 32-bit integers</a:t>
            </a:r>
          </a:p>
          <a:p>
            <a:pPr eaLnBrk="0" hangingPunct="0">
              <a:buFontTx/>
              <a:buChar char="•"/>
              <a:defRPr/>
            </a:pPr>
            <a:r>
              <a:rPr lang="en-US" sz="2400" dirty="0">
                <a:solidFill>
                  <a:schemeClr val="tx2"/>
                </a:solidFill>
                <a:effectLst>
                  <a:outerShdw blurRad="38100" dist="38100" dir="2700000" algn="tl">
                    <a:srgbClr val="000000"/>
                  </a:outerShdw>
                </a:effectLst>
                <a:cs typeface="+mn-cs"/>
              </a:rPr>
              <a:t>   </a:t>
            </a:r>
          </a:p>
        </p:txBody>
      </p:sp>
      <p:grpSp>
        <p:nvGrpSpPr>
          <p:cNvPr id="111622" name="Group 88"/>
          <p:cNvGrpSpPr>
            <a:grpSpLocks/>
          </p:cNvGrpSpPr>
          <p:nvPr/>
        </p:nvGrpSpPr>
        <p:grpSpPr bwMode="auto">
          <a:xfrm>
            <a:off x="284163" y="3429000"/>
            <a:ext cx="5735637" cy="2057400"/>
            <a:chOff x="179" y="2160"/>
            <a:chExt cx="3613" cy="1296"/>
          </a:xfrm>
        </p:grpSpPr>
        <p:sp>
          <p:nvSpPr>
            <p:cNvPr id="1326125" name="Rectangle 45"/>
            <p:cNvSpPr>
              <a:spLocks noChangeArrowheads="1"/>
            </p:cNvSpPr>
            <p:nvPr/>
          </p:nvSpPr>
          <p:spPr bwMode="auto">
            <a:xfrm>
              <a:off x="179" y="2160"/>
              <a:ext cx="298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Multi-tape ASCII-celled TM</a:t>
              </a:r>
              <a:r>
                <a:rPr lang="en-US">
                  <a:effectLst>
                    <a:outerShdw blurRad="38100" dist="38100" dir="2700000" algn="tl">
                      <a:srgbClr val="000000"/>
                    </a:outerShdw>
                  </a:effectLst>
                  <a:cs typeface="+mn-cs"/>
                </a:rPr>
                <a:t> </a:t>
              </a:r>
            </a:p>
          </p:txBody>
        </p:sp>
        <p:sp>
          <p:nvSpPr>
            <p:cNvPr id="1326127" name="Rectangle 47"/>
            <p:cNvSpPr>
              <a:spLocks noChangeArrowheads="1"/>
            </p:cNvSpPr>
            <p:nvPr/>
          </p:nvSpPr>
          <p:spPr bwMode="auto">
            <a:xfrm>
              <a:off x="2904" y="307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33" name="Line 53"/>
            <p:cNvSpPr>
              <a:spLocks noChangeShapeType="1"/>
            </p:cNvSpPr>
            <p:nvPr/>
          </p:nvSpPr>
          <p:spPr bwMode="auto">
            <a:xfrm>
              <a:off x="1104" y="3072"/>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4" name="Line 54"/>
            <p:cNvSpPr>
              <a:spLocks noChangeShapeType="1"/>
            </p:cNvSpPr>
            <p:nvPr/>
          </p:nvSpPr>
          <p:spPr bwMode="auto">
            <a:xfrm>
              <a:off x="1104" y="3321"/>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5" name="Line 55"/>
            <p:cNvSpPr>
              <a:spLocks noChangeShapeType="1"/>
            </p:cNvSpPr>
            <p:nvPr/>
          </p:nvSpPr>
          <p:spPr bwMode="auto">
            <a:xfrm>
              <a:off x="1104" y="3072"/>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6" name="Line 56"/>
            <p:cNvSpPr>
              <a:spLocks noChangeShapeType="1"/>
            </p:cNvSpPr>
            <p:nvPr/>
          </p:nvSpPr>
          <p:spPr bwMode="auto">
            <a:xfrm>
              <a:off x="146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7" name="Line 57"/>
            <p:cNvSpPr>
              <a:spLocks noChangeShapeType="1"/>
            </p:cNvSpPr>
            <p:nvPr/>
          </p:nvSpPr>
          <p:spPr bwMode="auto">
            <a:xfrm>
              <a:off x="182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8" name="Line 58"/>
            <p:cNvSpPr>
              <a:spLocks noChangeShapeType="1"/>
            </p:cNvSpPr>
            <p:nvPr/>
          </p:nvSpPr>
          <p:spPr bwMode="auto">
            <a:xfrm>
              <a:off x="218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39" name="Line 59"/>
            <p:cNvSpPr>
              <a:spLocks noChangeShapeType="1"/>
            </p:cNvSpPr>
            <p:nvPr/>
          </p:nvSpPr>
          <p:spPr bwMode="auto">
            <a:xfrm>
              <a:off x="254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0" name="Line 60"/>
            <p:cNvSpPr>
              <a:spLocks noChangeShapeType="1"/>
            </p:cNvSpPr>
            <p:nvPr/>
          </p:nvSpPr>
          <p:spPr bwMode="auto">
            <a:xfrm>
              <a:off x="2904" y="3072"/>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1" name="Line 61"/>
            <p:cNvSpPr>
              <a:spLocks noChangeShapeType="1"/>
            </p:cNvSpPr>
            <p:nvPr/>
          </p:nvSpPr>
          <p:spPr bwMode="auto">
            <a:xfrm>
              <a:off x="3264" y="3072"/>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2" name="AutoShape 62"/>
            <p:cNvSpPr>
              <a:spLocks noChangeArrowheads="1"/>
            </p:cNvSpPr>
            <p:nvPr/>
          </p:nvSpPr>
          <p:spPr bwMode="auto">
            <a:xfrm rot="-5400000">
              <a:off x="1968" y="3312"/>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3" name="Line 63"/>
            <p:cNvSpPr>
              <a:spLocks noChangeShapeType="1"/>
            </p:cNvSpPr>
            <p:nvPr/>
          </p:nvSpPr>
          <p:spPr bwMode="auto">
            <a:xfrm>
              <a:off x="3360" y="3319"/>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44" name="AutoShape 64"/>
            <p:cNvSpPr>
              <a:spLocks noChangeArrowheads="1"/>
            </p:cNvSpPr>
            <p:nvPr/>
          </p:nvSpPr>
          <p:spPr bwMode="auto">
            <a:xfrm rot="-5400000">
              <a:off x="1680" y="2832"/>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11639" name="Group 65"/>
            <p:cNvGrpSpPr>
              <a:grpSpLocks/>
            </p:cNvGrpSpPr>
            <p:nvPr/>
          </p:nvGrpSpPr>
          <p:grpSpPr bwMode="auto">
            <a:xfrm>
              <a:off x="1104" y="2592"/>
              <a:ext cx="2688" cy="249"/>
              <a:chOff x="528" y="1392"/>
              <a:chExt cx="2688" cy="249"/>
            </a:xfrm>
          </p:grpSpPr>
          <p:sp>
            <p:nvSpPr>
              <p:cNvPr id="1326146" name="Rectangle 66"/>
              <p:cNvSpPr>
                <a:spLocks noChangeArrowheads="1"/>
              </p:cNvSpPr>
              <p:nvPr/>
            </p:nvSpPr>
            <p:spPr bwMode="auto">
              <a:xfrm>
                <a:off x="241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47" name="Rectangle 67"/>
              <p:cNvSpPr>
                <a:spLocks noChangeArrowheads="1"/>
              </p:cNvSpPr>
              <p:nvPr/>
            </p:nvSpPr>
            <p:spPr bwMode="auto">
              <a:xfrm>
                <a:off x="205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6148" name="Rectangle 68"/>
              <p:cNvSpPr>
                <a:spLocks noChangeArrowheads="1"/>
              </p:cNvSpPr>
              <p:nvPr/>
            </p:nvSpPr>
            <p:spPr bwMode="auto">
              <a:xfrm>
                <a:off x="169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3</a:t>
                </a:r>
              </a:p>
            </p:txBody>
          </p:sp>
          <p:sp>
            <p:nvSpPr>
              <p:cNvPr id="1326149" name="Rectangle 69"/>
              <p:cNvSpPr>
                <a:spLocks noChangeArrowheads="1"/>
              </p:cNvSpPr>
              <p:nvPr/>
            </p:nvSpPr>
            <p:spPr bwMode="auto">
              <a:xfrm>
                <a:off x="133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4</a:t>
                </a:r>
              </a:p>
            </p:txBody>
          </p:sp>
          <p:sp>
            <p:nvSpPr>
              <p:cNvPr id="1326150" name="Rectangle 70"/>
              <p:cNvSpPr>
                <a:spLocks noChangeArrowheads="1"/>
              </p:cNvSpPr>
              <p:nvPr/>
            </p:nvSpPr>
            <p:spPr bwMode="auto">
              <a:xfrm>
                <a:off x="972" y="1392"/>
                <a:ext cx="360"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5</a:t>
                </a:r>
              </a:p>
            </p:txBody>
          </p:sp>
          <p:sp>
            <p:nvSpPr>
              <p:cNvPr id="1326151" name="Rectangle 71"/>
              <p:cNvSpPr>
                <a:spLocks noChangeArrowheads="1"/>
              </p:cNvSpPr>
              <p:nvPr/>
            </p:nvSpPr>
            <p:spPr bwMode="auto">
              <a:xfrm>
                <a:off x="528" y="1392"/>
                <a:ext cx="444" cy="249"/>
              </a:xfrm>
              <a:prstGeom prst="rect">
                <a:avLst/>
              </a:prstGeom>
              <a:noFill/>
              <a:ln w="9525" cap="sq">
                <a:solidFill>
                  <a:schemeClr val="tx2"/>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2</a:t>
                </a:r>
              </a:p>
            </p:txBody>
          </p:sp>
          <p:sp>
            <p:nvSpPr>
              <p:cNvPr id="1326152" name="Line 72"/>
              <p:cNvSpPr>
                <a:spLocks noChangeShapeType="1"/>
              </p:cNvSpPr>
              <p:nvPr/>
            </p:nvSpPr>
            <p:spPr bwMode="auto">
              <a:xfrm>
                <a:off x="528" y="1392"/>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3" name="Line 73"/>
              <p:cNvSpPr>
                <a:spLocks noChangeShapeType="1"/>
              </p:cNvSpPr>
              <p:nvPr/>
            </p:nvSpPr>
            <p:spPr bwMode="auto">
              <a:xfrm>
                <a:off x="528" y="1641"/>
                <a:ext cx="2244" cy="0"/>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4" name="Line 74"/>
              <p:cNvSpPr>
                <a:spLocks noChangeShapeType="1"/>
              </p:cNvSpPr>
              <p:nvPr/>
            </p:nvSpPr>
            <p:spPr bwMode="auto">
              <a:xfrm>
                <a:off x="528"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5" name="Line 75"/>
              <p:cNvSpPr>
                <a:spLocks noChangeShapeType="1"/>
              </p:cNvSpPr>
              <p:nvPr/>
            </p:nvSpPr>
            <p:spPr bwMode="auto">
              <a:xfrm>
                <a:off x="97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6" name="Line 76"/>
              <p:cNvSpPr>
                <a:spLocks noChangeShapeType="1"/>
              </p:cNvSpPr>
              <p:nvPr/>
            </p:nvSpPr>
            <p:spPr bwMode="auto">
              <a:xfrm>
                <a:off x="133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7" name="Line 77"/>
              <p:cNvSpPr>
                <a:spLocks noChangeShapeType="1"/>
              </p:cNvSpPr>
              <p:nvPr/>
            </p:nvSpPr>
            <p:spPr bwMode="auto">
              <a:xfrm>
                <a:off x="169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8" name="Line 78"/>
              <p:cNvSpPr>
                <a:spLocks noChangeShapeType="1"/>
              </p:cNvSpPr>
              <p:nvPr/>
            </p:nvSpPr>
            <p:spPr bwMode="auto">
              <a:xfrm>
                <a:off x="205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59" name="Line 79"/>
              <p:cNvSpPr>
                <a:spLocks noChangeShapeType="1"/>
              </p:cNvSpPr>
              <p:nvPr/>
            </p:nvSpPr>
            <p:spPr bwMode="auto">
              <a:xfrm>
                <a:off x="2412" y="1392"/>
                <a:ext cx="0" cy="249"/>
              </a:xfrm>
              <a:prstGeom prst="line">
                <a:avLst/>
              </a:prstGeom>
              <a:noFill/>
              <a:ln w="9525">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0" name="Line 80"/>
              <p:cNvSpPr>
                <a:spLocks noChangeShapeType="1"/>
              </p:cNvSpPr>
              <p:nvPr/>
            </p:nvSpPr>
            <p:spPr bwMode="auto">
              <a:xfrm>
                <a:off x="2772" y="1392"/>
                <a:ext cx="0" cy="249"/>
              </a:xfrm>
              <a:prstGeom prst="line">
                <a:avLst/>
              </a:prstGeom>
              <a:noFill/>
              <a:ln w="9525" cap="sq">
                <a:solidFill>
                  <a:schemeClr val="tx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1" name="Line 81"/>
              <p:cNvSpPr>
                <a:spLocks noChangeShapeType="1"/>
              </p:cNvSpPr>
              <p:nvPr/>
            </p:nvSpPr>
            <p:spPr bwMode="auto">
              <a:xfrm>
                <a:off x="2832" y="1392"/>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6162" name="Line 82"/>
              <p:cNvSpPr>
                <a:spLocks noChangeShapeType="1"/>
              </p:cNvSpPr>
              <p:nvPr/>
            </p:nvSpPr>
            <p:spPr bwMode="auto">
              <a:xfrm>
                <a:off x="2832" y="1639"/>
                <a:ext cx="384" cy="0"/>
              </a:xfrm>
              <a:prstGeom prst="line">
                <a:avLst/>
              </a:prstGeom>
              <a:noFill/>
              <a:ln w="9525">
                <a:solidFill>
                  <a:schemeClr val="tx2"/>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6163" name="Line 83"/>
            <p:cNvSpPr>
              <a:spLocks noChangeShapeType="1"/>
            </p:cNvSpPr>
            <p:nvPr/>
          </p:nvSpPr>
          <p:spPr bwMode="auto">
            <a:xfrm>
              <a:off x="3360" y="3072"/>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1164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2592"/>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26165" name="Rectangle 85"/>
          <p:cNvSpPr>
            <a:spLocks noChangeArrowheads="1"/>
          </p:cNvSpPr>
          <p:nvPr/>
        </p:nvSpPr>
        <p:spPr bwMode="auto">
          <a:xfrm>
            <a:off x="-136525" y="3048000"/>
            <a:ext cx="25320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Simulated by:</a:t>
            </a:r>
          </a:p>
        </p:txBody>
      </p:sp>
      <p:sp>
        <p:nvSpPr>
          <p:cNvPr id="1326166" name="Text Box 86"/>
          <p:cNvSpPr txBox="1">
            <a:spLocks noChangeArrowheads="1"/>
          </p:cNvSpPr>
          <p:nvPr/>
        </p:nvSpPr>
        <p:spPr bwMode="auto">
          <a:xfrm>
            <a:off x="158750" y="5438775"/>
            <a:ext cx="1005205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We did this already.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26124"/>
                                        </p:tgtEl>
                                        <p:attrNameLst>
                                          <p:attrName>style.visibility</p:attrName>
                                        </p:attrNameLst>
                                      </p:cBhvr>
                                      <p:to>
                                        <p:strVal val="visible"/>
                                      </p:to>
                                    </p:set>
                                    <p:anim calcmode="lin" valueType="num">
                                      <p:cBhvr additive="base">
                                        <p:cTn id="7" dur="500" fill="hold"/>
                                        <p:tgtEl>
                                          <p:spTgt spid="1326124"/>
                                        </p:tgtEl>
                                        <p:attrNameLst>
                                          <p:attrName>ppt_x</p:attrName>
                                        </p:attrNameLst>
                                      </p:cBhvr>
                                      <p:tavLst>
                                        <p:tav tm="0">
                                          <p:val>
                                            <p:strVal val="0-#ppt_w/2"/>
                                          </p:val>
                                        </p:tav>
                                        <p:tav tm="100000">
                                          <p:val>
                                            <p:strVal val="#ppt_x"/>
                                          </p:val>
                                        </p:tav>
                                      </p:tavLst>
                                    </p:anim>
                                    <p:anim calcmode="lin" valueType="num">
                                      <p:cBhvr additive="base">
                                        <p:cTn id="8" dur="500" fill="hold"/>
                                        <p:tgtEl>
                                          <p:spTgt spid="132612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26166"/>
                                        </p:tgtEl>
                                        <p:attrNameLst>
                                          <p:attrName>style.visibility</p:attrName>
                                        </p:attrNameLst>
                                      </p:cBhvr>
                                      <p:to>
                                        <p:strVal val="visible"/>
                                      </p:to>
                                    </p:set>
                                    <p:anim calcmode="lin" valueType="num">
                                      <p:cBhvr additive="base">
                                        <p:cTn id="13" dur="500" fill="hold"/>
                                        <p:tgtEl>
                                          <p:spTgt spid="1326166"/>
                                        </p:tgtEl>
                                        <p:attrNameLst>
                                          <p:attrName>ppt_x</p:attrName>
                                        </p:attrNameLst>
                                      </p:cBhvr>
                                      <p:tavLst>
                                        <p:tav tm="0">
                                          <p:val>
                                            <p:strVal val="#ppt_x"/>
                                          </p:val>
                                        </p:tav>
                                        <p:tav tm="100000">
                                          <p:val>
                                            <p:strVal val="#ppt_x"/>
                                          </p:val>
                                        </p:tav>
                                      </p:tavLst>
                                    </p:anim>
                                    <p:anim calcmode="lin" valueType="num">
                                      <p:cBhvr additive="base">
                                        <p:cTn id="14" dur="500" fill="hold"/>
                                        <p:tgtEl>
                                          <p:spTgt spid="1326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6124" grpId="0"/>
      <p:bldP spid="1326166"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Church’s Thesis</a:t>
            </a: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12644" name="Text Box 5"/>
          <p:cNvSpPr txBox="1">
            <a:spLocks noChangeArrowheads="1"/>
          </p:cNvSpPr>
          <p:nvPr/>
        </p:nvSpPr>
        <p:spPr bwMode="auto">
          <a:xfrm>
            <a:off x="381000" y="533400"/>
            <a:ext cx="63103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computational problem is computable</a:t>
            </a: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Java Program</a:t>
            </a:r>
          </a:p>
          <a:p>
            <a:pPr>
              <a:spcBef>
                <a:spcPct val="0"/>
              </a:spcBef>
              <a:buFontTx/>
              <a:buChar char="•"/>
            </a:pPr>
            <a:endParaRPr lang="en-US" altLang="en-US" sz="2800">
              <a:latin typeface="Times New Roman" pitchFamily="18" charset="0"/>
            </a:endParaRPr>
          </a:p>
          <a:p>
            <a:pPr>
              <a:spcBef>
                <a:spcPct val="0"/>
              </a:spcBef>
              <a:buFontTx/>
              <a:buChar char="•"/>
            </a:pPr>
            <a:r>
              <a:rPr lang="en-US" altLang="en-US" sz="2800">
                <a:latin typeface="Times New Roman" pitchFamily="18" charset="0"/>
              </a:rPr>
              <a:t>by a </a:t>
            </a:r>
            <a:r>
              <a:rPr lang="en-US" altLang="en-US" sz="2800">
                <a:solidFill>
                  <a:schemeClr val="accent2"/>
                </a:solidFill>
                <a:latin typeface="Times New Roman" pitchFamily="18" charset="0"/>
              </a:rPr>
              <a:t>Turing Machine</a:t>
            </a:r>
          </a:p>
        </p:txBody>
      </p:sp>
      <p:sp>
        <p:nvSpPr>
          <p:cNvPr id="18" name="Line 12"/>
          <p:cNvSpPr>
            <a:spLocks noChangeShapeType="1"/>
          </p:cNvSpPr>
          <p:nvPr/>
        </p:nvSpPr>
        <p:spPr bwMode="auto">
          <a:xfrm>
            <a:off x="4021138" y="1262063"/>
            <a:ext cx="1228725"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24"/>
          <p:cNvSpPr/>
          <p:nvPr/>
        </p:nvSpPr>
        <p:spPr>
          <a:xfrm>
            <a:off x="5370513" y="1000125"/>
            <a:ext cx="2859087" cy="523875"/>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dirty="0">
                <a:solidFill>
                  <a:schemeClr val="accent2"/>
                </a:solidFill>
                <a:effectLst>
                  <a:outerShdw blurRad="38100" dist="38100" dir="2700000" algn="tl">
                    <a:srgbClr val="000000"/>
                  </a:outerShdw>
                </a:effectLst>
                <a:cs typeface="+mn-cs"/>
              </a:rPr>
              <a:t>Machine Code</a:t>
            </a:r>
          </a:p>
        </p:txBody>
      </p:sp>
      <p:sp>
        <p:nvSpPr>
          <p:cNvPr id="24" name="Line 22"/>
          <p:cNvSpPr>
            <a:spLocks noChangeShapeType="1"/>
          </p:cNvSpPr>
          <p:nvPr/>
        </p:nvSpPr>
        <p:spPr bwMode="auto">
          <a:xfrm>
            <a:off x="6765925" y="1455738"/>
            <a:ext cx="15875" cy="509587"/>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25"/>
          <p:cNvSpPr/>
          <p:nvPr/>
        </p:nvSpPr>
        <p:spPr>
          <a:xfrm>
            <a:off x="5432425" y="1847850"/>
            <a:ext cx="3236913" cy="52228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 </a:t>
            </a:r>
            <a:r>
              <a:rPr lang="en-US" dirty="0">
                <a:solidFill>
                  <a:schemeClr val="accent2"/>
                </a:solidFill>
                <a:effectLst>
                  <a:outerShdw blurRad="38100" dist="38100" dir="2700000" algn="tl">
                    <a:srgbClr val="000000"/>
                  </a:outerShdw>
                </a:effectLst>
                <a:cs typeface="+mn-cs"/>
              </a:rPr>
              <a:t>Multi-Tape TM</a:t>
            </a:r>
          </a:p>
        </p:txBody>
      </p:sp>
      <p:sp>
        <p:nvSpPr>
          <p:cNvPr id="20" name="Text Box 12"/>
          <p:cNvSpPr txBox="1">
            <a:spLocks noChangeArrowheads="1"/>
          </p:cNvSpPr>
          <p:nvPr/>
        </p:nvSpPr>
        <p:spPr bwMode="auto">
          <a:xfrm>
            <a:off x="7040563" y="1446213"/>
            <a:ext cx="1319212" cy="519112"/>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hlink"/>
                </a:solidFill>
                <a:effectLst>
                  <a:outerShdw blurRad="38100" dist="38100" dir="2700000" algn="tl">
                    <a:srgbClr val="000000"/>
                  </a:outerShdw>
                </a:effectLst>
                <a:cs typeface="+mn-cs"/>
              </a:rPr>
              <a:t>Done</a:t>
            </a:r>
          </a:p>
        </p:txBody>
      </p:sp>
      <p:sp>
        <p:nvSpPr>
          <p:cNvPr id="21" name="Line 21"/>
          <p:cNvSpPr>
            <a:spLocks noChangeShapeType="1"/>
          </p:cNvSpPr>
          <p:nvPr/>
        </p:nvSpPr>
        <p:spPr bwMode="auto">
          <a:xfrm flipH="1">
            <a:off x="4038600" y="2133600"/>
            <a:ext cx="1219200"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2" name="Group 9"/>
          <p:cNvGrpSpPr>
            <a:grpSpLocks/>
          </p:cNvGrpSpPr>
          <p:nvPr/>
        </p:nvGrpSpPr>
        <p:grpSpPr bwMode="auto">
          <a:xfrm>
            <a:off x="1752600" y="1430338"/>
            <a:ext cx="1827213" cy="523875"/>
            <a:chOff x="1752600" y="1430708"/>
            <a:chExt cx="1827147" cy="523220"/>
          </a:xfrm>
        </p:grpSpPr>
        <p:sp>
          <p:nvSpPr>
            <p:cNvPr id="15" name="Line 21"/>
            <p:cNvSpPr>
              <a:spLocks noChangeShapeType="1"/>
            </p:cNvSpPr>
            <p:nvPr/>
          </p:nvSpPr>
          <p:spPr bwMode="auto">
            <a:xfrm>
              <a:off x="1752600" y="1448148"/>
              <a:ext cx="228592" cy="458214"/>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Text Box 22"/>
            <p:cNvSpPr txBox="1">
              <a:spLocks noChangeArrowheads="1"/>
            </p:cNvSpPr>
            <p:nvPr/>
          </p:nvSpPr>
          <p:spPr bwMode="auto">
            <a:xfrm>
              <a:off x="2158985" y="1430708"/>
              <a:ext cx="1420762"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hlink"/>
                  </a:solidFill>
                  <a:effectLst>
                    <a:outerShdw blurRad="38100" dist="38100" dir="2700000" algn="tl">
                      <a:srgbClr val="000000"/>
                    </a:outerShdw>
                  </a:effectLst>
                  <a:cs typeface="+mn-cs"/>
                </a:rPr>
                <a:t>Done.</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1+#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8" name="Rectangle 38"/>
          <p:cNvSpPr>
            <a:spLocks noChangeArrowheads="1"/>
          </p:cNvSpPr>
          <p:nvPr/>
        </p:nvSpPr>
        <p:spPr bwMode="auto">
          <a:xfrm>
            <a:off x="685800" y="561975"/>
            <a:ext cx="8153400"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The most important requirement of </a:t>
            </a:r>
            <a:br>
              <a:rPr lang="en-US" altLang="en-US" sz="2800">
                <a:latin typeface="Times New Roman" pitchFamily="18" charset="0"/>
              </a:rPr>
            </a:br>
            <a:r>
              <a:rPr lang="en-US" altLang="en-US" sz="2800">
                <a:latin typeface="Times New Roman" pitchFamily="18" charset="0"/>
              </a:rPr>
              <a:t>  a Model of Computation is:</a:t>
            </a:r>
          </a:p>
          <a:p>
            <a:pPr>
              <a:spcBef>
                <a:spcPct val="0"/>
              </a:spcBef>
              <a:buFontTx/>
              <a:buChar char="•"/>
            </a:pPr>
            <a:r>
              <a:rPr lang="en-US" altLang="en-US" sz="2800">
                <a:latin typeface="Times New Roman" pitchFamily="18" charset="0"/>
              </a:rPr>
              <a:t>that each algorithm/machine has a finite description.</a:t>
            </a:r>
          </a:p>
          <a:p>
            <a:pPr>
              <a:spcBef>
                <a:spcPct val="0"/>
              </a:spcBef>
              <a:buFontTx/>
              <a:buChar char="•"/>
            </a:pPr>
            <a:r>
              <a:rPr lang="en-US" altLang="en-US" sz="2800">
                <a:latin typeface="Times New Roman" pitchFamily="18" charset="0"/>
              </a:rPr>
              <a:t>Otherwise:</a:t>
            </a:r>
          </a:p>
          <a:p>
            <a:pPr>
              <a:spcBef>
                <a:spcPct val="0"/>
              </a:spcBef>
            </a:pPr>
            <a:r>
              <a:rPr lang="en-US" altLang="en-US" sz="2800">
                <a:latin typeface="Times New Roman" pitchFamily="18" charset="0"/>
              </a:rPr>
              <a:t>  every computational problem can be computed.</a:t>
            </a:r>
          </a:p>
        </p:txBody>
      </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Variations in TM Model</a:t>
            </a:r>
          </a:p>
        </p:txBody>
      </p:sp>
      <p:pic>
        <p:nvPicPr>
          <p:cNvPr id="174119" name="Picture 3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52700" y="2789238"/>
            <a:ext cx="3184525" cy="384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spTree>
    <p:extLst>
      <p:ext uri="{BB962C8B-B14F-4D97-AF65-F5344CB8AC3E}">
        <p14:creationId xmlns:p14="http://schemas.microsoft.com/office/powerpoint/2010/main" val="22183851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74118">
                                            <p:txEl>
                                              <p:pRg st="0" end="0"/>
                                            </p:txEl>
                                          </p:spTgt>
                                        </p:tgtEl>
                                        <p:attrNameLst>
                                          <p:attrName>style.visibility</p:attrName>
                                        </p:attrNameLst>
                                      </p:cBhvr>
                                      <p:to>
                                        <p:strVal val="visible"/>
                                      </p:to>
                                    </p:set>
                                    <p:anim calcmode="lin" valueType="num">
                                      <p:cBhvr additive="base">
                                        <p:cTn id="7" dur="500" fill="hold"/>
                                        <p:tgtEl>
                                          <p:spTgt spid="17411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41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74118">
                                            <p:txEl>
                                              <p:pRg st="1" end="1"/>
                                            </p:txEl>
                                          </p:spTgt>
                                        </p:tgtEl>
                                        <p:attrNameLst>
                                          <p:attrName>style.visibility</p:attrName>
                                        </p:attrNameLst>
                                      </p:cBhvr>
                                      <p:to>
                                        <p:strVal val="visible"/>
                                      </p:to>
                                    </p:set>
                                    <p:anim calcmode="lin" valueType="num">
                                      <p:cBhvr additive="base">
                                        <p:cTn id="13" dur="500" fill="hold"/>
                                        <p:tgtEl>
                                          <p:spTgt spid="17411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41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74118">
                                            <p:txEl>
                                              <p:pRg st="2" end="2"/>
                                            </p:txEl>
                                          </p:spTgt>
                                        </p:tgtEl>
                                        <p:attrNameLst>
                                          <p:attrName>style.visibility</p:attrName>
                                        </p:attrNameLst>
                                      </p:cBhvr>
                                      <p:to>
                                        <p:strVal val="visible"/>
                                      </p:to>
                                    </p:set>
                                    <p:anim calcmode="lin" valueType="num">
                                      <p:cBhvr additive="base">
                                        <p:cTn id="19" dur="500" fill="hold"/>
                                        <p:tgtEl>
                                          <p:spTgt spid="17411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741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74118">
                                            <p:txEl>
                                              <p:pRg st="3" end="3"/>
                                            </p:txEl>
                                          </p:spTgt>
                                        </p:tgtEl>
                                        <p:attrNameLst>
                                          <p:attrName>style.visibility</p:attrName>
                                        </p:attrNameLst>
                                      </p:cBhvr>
                                      <p:to>
                                        <p:strVal val="visible"/>
                                      </p:to>
                                    </p:set>
                                    <p:anim calcmode="lin" valueType="num">
                                      <p:cBhvr additive="base">
                                        <p:cTn id="25" dur="500" fill="hold"/>
                                        <p:tgtEl>
                                          <p:spTgt spid="174118">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411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74119"/>
                                        </p:tgtEl>
                                        <p:attrNameLst>
                                          <p:attrName>style.visibility</p:attrName>
                                        </p:attrNameLst>
                                      </p:cBhvr>
                                      <p:to>
                                        <p:strVal val="visible"/>
                                      </p:to>
                                    </p:set>
                                    <p:anim calcmode="lin" valueType="num">
                                      <p:cBhvr additive="base">
                                        <p:cTn id="31" dur="500" fill="hold"/>
                                        <p:tgtEl>
                                          <p:spTgt spid="174119"/>
                                        </p:tgtEl>
                                        <p:attrNameLst>
                                          <p:attrName>ppt_x</p:attrName>
                                        </p:attrNameLst>
                                      </p:cBhvr>
                                      <p:tavLst>
                                        <p:tav tm="0">
                                          <p:val>
                                            <p:strVal val="#ppt_x"/>
                                          </p:val>
                                        </p:tav>
                                        <p:tav tm="100000">
                                          <p:val>
                                            <p:strVal val="#ppt_x"/>
                                          </p:val>
                                        </p:tav>
                                      </p:tavLst>
                                    </p:anim>
                                    <p:anim calcmode="lin" valueType="num">
                                      <p:cBhvr additive="base">
                                        <p:cTn id="32" dur="500" fill="hold"/>
                                        <p:tgtEl>
                                          <p:spTgt spid="1741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76200" y="585989"/>
            <a:ext cx="6934200" cy="3108543"/>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a:effectLst>
                  <a:outerShdw blurRad="38100" dist="38100" dir="2700000" algn="tl">
                    <a:srgbClr val="000000"/>
                  </a:outerShdw>
                </a:effectLst>
                <a:cs typeface="+mn-cs"/>
              </a:rPr>
              <a:t>Which changes to the</a:t>
            </a:r>
            <a:r>
              <a:rPr lang="en-US" dirty="0">
                <a:solidFill>
                  <a:schemeClr val="accent2"/>
                </a:solidFill>
                <a:effectLst>
                  <a:outerShdw blurRad="38100" dist="38100" dir="2700000" algn="tl">
                    <a:srgbClr val="000000"/>
                  </a:outerShdw>
                </a:effectLst>
                <a:cs typeface="+mn-cs"/>
              </a:rPr>
              <a:t> TM</a:t>
            </a:r>
            <a:r>
              <a:rPr lang="en-US" dirty="0">
                <a:effectLst>
                  <a:outerShdw blurRad="38100" dist="38100" dir="2700000" algn="tl">
                    <a:srgbClr val="000000"/>
                  </a:outerShdw>
                </a:effectLst>
                <a:cs typeface="+mn-cs"/>
              </a:rPr>
              <a:t> are reasonable?</a:t>
            </a:r>
          </a:p>
          <a:p>
            <a:pPr marL="457200" indent="-457200" eaLnBrk="0" hangingPunct="0">
              <a:spcBef>
                <a:spcPts val="0"/>
              </a:spcBef>
              <a:buFont typeface="Arial" panose="020B0604020202020204" pitchFamily="34" charset="0"/>
              <a:buChar char="•"/>
              <a:defRPr/>
            </a:pPr>
            <a:r>
              <a:rPr lang="en-US" dirty="0">
                <a:effectLst>
                  <a:outerShdw blurRad="38100" dist="38100" dir="2700000" algn="tl">
                    <a:srgbClr val="000000"/>
                  </a:outerShdw>
                </a:effectLst>
                <a:cs typeface="+mn-cs"/>
              </a:rPr>
              <a:t>Allow a growing but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finite number of states.</a:t>
            </a:r>
          </a:p>
          <a:p>
            <a:pPr marL="457200" indent="-457200" eaLnBrk="0" hangingPunct="0">
              <a:spcBef>
                <a:spcPts val="0"/>
              </a:spcBef>
              <a:buFont typeface="Arial" panose="020B0604020202020204" pitchFamily="34" charset="0"/>
              <a:buChar char="•"/>
              <a:defRPr/>
            </a:pPr>
            <a:r>
              <a:rPr lang="en-US" dirty="0">
                <a:effectLst>
                  <a:outerShdw blurRad="38100" dist="38100" dir="2700000" algn="tl">
                    <a:srgbClr val="000000"/>
                  </a:outerShdw>
                </a:effectLst>
                <a:cs typeface="+mn-cs"/>
              </a:rPr>
              <a:t>Allow an arbitrarily large</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integers in a cell</a:t>
            </a:r>
          </a:p>
          <a:p>
            <a:pPr marL="457200" indent="-457200" eaLnBrk="0" hangingPunct="0">
              <a:spcBef>
                <a:spcPts val="0"/>
              </a:spcBef>
              <a:buFont typeface="Arial" panose="020B0604020202020204" pitchFamily="34" charset="0"/>
              <a:buChar char="•"/>
              <a:defRPr/>
            </a:pPr>
            <a:r>
              <a:rPr lang="en-US" dirty="0">
                <a:effectLst>
                  <a:outerShdw blurRad="38100" dist="38100" dir="2700000" algn="tl">
                    <a:srgbClr val="000000"/>
                  </a:outerShdw>
                </a:effectLst>
                <a:cs typeface="+mn-cs"/>
              </a:rPr>
              <a:t>Allow TM to “know”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where its head is.</a:t>
            </a:r>
          </a:p>
        </p:txBody>
      </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Variations in TM Model</a:t>
            </a:r>
          </a:p>
        </p:txBody>
      </p:sp>
      <p:grpSp>
        <p:nvGrpSpPr>
          <p:cNvPr id="40" name="Group 9"/>
          <p:cNvGrpSpPr>
            <a:grpSpLocks/>
          </p:cNvGrpSpPr>
          <p:nvPr/>
        </p:nvGrpSpPr>
        <p:grpSpPr bwMode="auto">
          <a:xfrm>
            <a:off x="341827" y="3984624"/>
            <a:ext cx="7705725" cy="1501776"/>
            <a:chOff x="192" y="1544"/>
            <a:chExt cx="4854" cy="946"/>
          </a:xfrm>
        </p:grpSpPr>
        <p:sp>
          <p:nvSpPr>
            <p:cNvPr id="41" name="Rectangle 20"/>
            <p:cNvSpPr>
              <a:spLocks noChangeArrowheads="1"/>
            </p:cNvSpPr>
            <p:nvPr/>
          </p:nvSpPr>
          <p:spPr bwMode="auto">
            <a:xfrm>
              <a:off x="192" y="1544"/>
              <a:ext cx="4854" cy="33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Think of the entire input string as a single integer.</a:t>
              </a:r>
              <a:endParaRPr lang="en-US" i="1" dirty="0">
                <a:solidFill>
                  <a:schemeClr val="accent2"/>
                </a:solidFill>
                <a:effectLst>
                  <a:outerShdw blurRad="38100" dist="38100" dir="2700000" algn="tl">
                    <a:srgbClr val="000000"/>
                  </a:outerShdw>
                </a:effectLst>
                <a:cs typeface="+mn-cs"/>
              </a:endParaRPr>
            </a:p>
          </p:txBody>
        </p:sp>
        <p:sp>
          <p:nvSpPr>
            <p:cNvPr id="42" name="Rectangle 20"/>
            <p:cNvSpPr>
              <a:spLocks noChangeArrowheads="1"/>
            </p:cNvSpPr>
            <p:nvPr/>
          </p:nvSpPr>
          <p:spPr bwMode="auto">
            <a:xfrm>
              <a:off x="624" y="1833"/>
              <a:ext cx="945" cy="327"/>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I</a:t>
              </a:r>
              <a:r>
                <a:rPr lang="en-US" i="1" baseline="-25000">
                  <a:solidFill>
                    <a:schemeClr val="accent2"/>
                  </a:solidFill>
                  <a:effectLst>
                    <a:outerShdw blurRad="38100" dist="38100" dir="2700000" algn="tl">
                      <a:srgbClr val="000000"/>
                    </a:outerShdw>
                  </a:effectLst>
                  <a:cs typeface="+mn-cs"/>
                </a:rPr>
                <a:t>tape</a:t>
              </a:r>
              <a:r>
                <a:rPr lang="en-US" i="1">
                  <a:solidFill>
                    <a:schemeClr val="accent2"/>
                  </a:solidFill>
                  <a:effectLst>
                    <a:outerShdw blurRad="38100" dist="38100" dir="2700000" algn="tl">
                      <a:srgbClr val="000000"/>
                    </a:outerShdw>
                  </a:effectLst>
                  <a:cs typeface="+mn-cs"/>
                </a:rPr>
                <a:t> = </a:t>
              </a:r>
              <a:endParaRPr lang="en-US" i="1">
                <a:cs typeface="+mn-cs"/>
              </a:endParaRPr>
            </a:p>
          </p:txBody>
        </p:sp>
        <p:sp>
          <p:nvSpPr>
            <p:cNvPr id="43" name="Rectangle 12"/>
            <p:cNvSpPr>
              <a:spLocks noChangeArrowheads="1"/>
            </p:cNvSpPr>
            <p:nvPr/>
          </p:nvSpPr>
          <p:spPr bwMode="auto">
            <a:xfrm>
              <a:off x="468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800">
                <a:solidFill>
                  <a:schemeClr val="accent2"/>
                </a:solidFill>
                <a:latin typeface="Times New Roman" pitchFamily="18" charset="0"/>
              </a:endParaRPr>
            </a:p>
          </p:txBody>
        </p:sp>
        <p:sp>
          <p:nvSpPr>
            <p:cNvPr id="44" name="Rectangle 13"/>
            <p:cNvSpPr>
              <a:spLocks noChangeArrowheads="1"/>
            </p:cNvSpPr>
            <p:nvPr/>
          </p:nvSpPr>
          <p:spPr bwMode="auto">
            <a:xfrm>
              <a:off x="432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0</a:t>
              </a:r>
            </a:p>
          </p:txBody>
        </p:sp>
        <p:sp>
          <p:nvSpPr>
            <p:cNvPr id="45" name="Rectangle 14"/>
            <p:cNvSpPr>
              <a:spLocks noChangeArrowheads="1"/>
            </p:cNvSpPr>
            <p:nvPr/>
          </p:nvSpPr>
          <p:spPr bwMode="auto">
            <a:xfrm>
              <a:off x="396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1</a:t>
              </a:r>
            </a:p>
          </p:txBody>
        </p:sp>
        <p:sp>
          <p:nvSpPr>
            <p:cNvPr id="46" name="Rectangle 15"/>
            <p:cNvSpPr>
              <a:spLocks noChangeArrowheads="1"/>
            </p:cNvSpPr>
            <p:nvPr/>
          </p:nvSpPr>
          <p:spPr bwMode="auto">
            <a:xfrm>
              <a:off x="360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1</a:t>
              </a:r>
            </a:p>
          </p:txBody>
        </p:sp>
        <p:sp>
          <p:nvSpPr>
            <p:cNvPr id="47" name="Rectangle 16"/>
            <p:cNvSpPr>
              <a:spLocks noChangeArrowheads="1"/>
            </p:cNvSpPr>
            <p:nvPr/>
          </p:nvSpPr>
          <p:spPr bwMode="auto">
            <a:xfrm>
              <a:off x="324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1</a:t>
              </a:r>
            </a:p>
          </p:txBody>
        </p:sp>
        <p:sp>
          <p:nvSpPr>
            <p:cNvPr id="48" name="Rectangle 17"/>
            <p:cNvSpPr>
              <a:spLocks noChangeArrowheads="1"/>
            </p:cNvSpPr>
            <p:nvPr/>
          </p:nvSpPr>
          <p:spPr bwMode="auto">
            <a:xfrm>
              <a:off x="288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0</a:t>
              </a:r>
            </a:p>
          </p:txBody>
        </p:sp>
        <p:sp>
          <p:nvSpPr>
            <p:cNvPr id="49" name="Rectangle 18"/>
            <p:cNvSpPr>
              <a:spLocks noChangeArrowheads="1"/>
            </p:cNvSpPr>
            <p:nvPr/>
          </p:nvSpPr>
          <p:spPr bwMode="auto">
            <a:xfrm>
              <a:off x="252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1</a:t>
              </a:r>
            </a:p>
          </p:txBody>
        </p:sp>
        <p:sp>
          <p:nvSpPr>
            <p:cNvPr id="50" name="Rectangle 19"/>
            <p:cNvSpPr>
              <a:spLocks noChangeArrowheads="1"/>
            </p:cNvSpPr>
            <p:nvPr/>
          </p:nvSpPr>
          <p:spPr bwMode="auto">
            <a:xfrm>
              <a:off x="216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0</a:t>
              </a:r>
            </a:p>
          </p:txBody>
        </p:sp>
        <p:sp>
          <p:nvSpPr>
            <p:cNvPr id="51" name="Rectangle 20"/>
            <p:cNvSpPr>
              <a:spLocks noChangeArrowheads="1"/>
            </p:cNvSpPr>
            <p:nvPr/>
          </p:nvSpPr>
          <p:spPr bwMode="auto">
            <a:xfrm>
              <a:off x="180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0</a:t>
              </a:r>
            </a:p>
          </p:txBody>
        </p:sp>
        <p:sp>
          <p:nvSpPr>
            <p:cNvPr id="52" name="Rectangle 21"/>
            <p:cNvSpPr>
              <a:spLocks noChangeArrowheads="1"/>
            </p:cNvSpPr>
            <p:nvPr/>
          </p:nvSpPr>
          <p:spPr bwMode="auto">
            <a:xfrm>
              <a:off x="1440" y="1833"/>
              <a:ext cx="36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800">
                  <a:solidFill>
                    <a:schemeClr val="accent2"/>
                  </a:solidFill>
                  <a:latin typeface="Times New Roman" pitchFamily="18" charset="0"/>
                </a:rPr>
                <a:t>1</a:t>
              </a:r>
            </a:p>
          </p:txBody>
        </p:sp>
        <p:sp>
          <p:nvSpPr>
            <p:cNvPr id="53" name="Line 22"/>
            <p:cNvSpPr>
              <a:spLocks noChangeShapeType="1"/>
            </p:cNvSpPr>
            <p:nvPr/>
          </p:nvSpPr>
          <p:spPr bwMode="auto">
            <a:xfrm>
              <a:off x="1440" y="1833"/>
              <a:ext cx="3600"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4" name="Line 23"/>
            <p:cNvSpPr>
              <a:spLocks noChangeShapeType="1"/>
            </p:cNvSpPr>
            <p:nvPr/>
          </p:nvSpPr>
          <p:spPr bwMode="auto">
            <a:xfrm>
              <a:off x="1440" y="2160"/>
              <a:ext cx="3600"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5" name="Line 24"/>
            <p:cNvSpPr>
              <a:spLocks noChangeShapeType="1"/>
            </p:cNvSpPr>
            <p:nvPr/>
          </p:nvSpPr>
          <p:spPr bwMode="auto">
            <a:xfrm>
              <a:off x="1440" y="1833"/>
              <a:ext cx="0" cy="32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 name="Line 25"/>
            <p:cNvSpPr>
              <a:spLocks noChangeShapeType="1"/>
            </p:cNvSpPr>
            <p:nvPr/>
          </p:nvSpPr>
          <p:spPr bwMode="auto">
            <a:xfrm>
              <a:off x="180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7" name="Line 26"/>
            <p:cNvSpPr>
              <a:spLocks noChangeShapeType="1"/>
            </p:cNvSpPr>
            <p:nvPr/>
          </p:nvSpPr>
          <p:spPr bwMode="auto">
            <a:xfrm>
              <a:off x="216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8" name="Line 27"/>
            <p:cNvSpPr>
              <a:spLocks noChangeShapeType="1"/>
            </p:cNvSpPr>
            <p:nvPr/>
          </p:nvSpPr>
          <p:spPr bwMode="auto">
            <a:xfrm>
              <a:off x="252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9" name="Line 28"/>
            <p:cNvSpPr>
              <a:spLocks noChangeShapeType="1"/>
            </p:cNvSpPr>
            <p:nvPr/>
          </p:nvSpPr>
          <p:spPr bwMode="auto">
            <a:xfrm>
              <a:off x="288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0" name="Line 29"/>
            <p:cNvSpPr>
              <a:spLocks noChangeShapeType="1"/>
            </p:cNvSpPr>
            <p:nvPr/>
          </p:nvSpPr>
          <p:spPr bwMode="auto">
            <a:xfrm>
              <a:off x="324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1" name="Line 30"/>
            <p:cNvSpPr>
              <a:spLocks noChangeShapeType="1"/>
            </p:cNvSpPr>
            <p:nvPr/>
          </p:nvSpPr>
          <p:spPr bwMode="auto">
            <a:xfrm>
              <a:off x="360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2" name="Line 31"/>
            <p:cNvSpPr>
              <a:spLocks noChangeShapeType="1"/>
            </p:cNvSpPr>
            <p:nvPr/>
          </p:nvSpPr>
          <p:spPr bwMode="auto">
            <a:xfrm>
              <a:off x="396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3" name="Line 32"/>
            <p:cNvSpPr>
              <a:spLocks noChangeShapeType="1"/>
            </p:cNvSpPr>
            <p:nvPr/>
          </p:nvSpPr>
          <p:spPr bwMode="auto">
            <a:xfrm>
              <a:off x="432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4" name="Line 33"/>
            <p:cNvSpPr>
              <a:spLocks noChangeShapeType="1"/>
            </p:cNvSpPr>
            <p:nvPr/>
          </p:nvSpPr>
          <p:spPr bwMode="auto">
            <a:xfrm>
              <a:off x="4680" y="1833"/>
              <a:ext cx="0" cy="32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5" name="Line 34"/>
            <p:cNvSpPr>
              <a:spLocks noChangeShapeType="1"/>
            </p:cNvSpPr>
            <p:nvPr/>
          </p:nvSpPr>
          <p:spPr bwMode="auto">
            <a:xfrm>
              <a:off x="5040" y="1833"/>
              <a:ext cx="0" cy="32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66" name="Rectangle 20"/>
            <p:cNvSpPr>
              <a:spLocks noChangeArrowheads="1"/>
            </p:cNvSpPr>
            <p:nvPr/>
          </p:nvSpPr>
          <p:spPr bwMode="auto">
            <a:xfrm>
              <a:off x="624" y="2160"/>
              <a:ext cx="2138" cy="33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I</a:t>
              </a:r>
              <a:r>
                <a:rPr lang="en-US" i="1" baseline="-25000" dirty="0" err="1">
                  <a:solidFill>
                    <a:schemeClr val="accent2"/>
                  </a:solidFill>
                  <a:effectLst>
                    <a:outerShdw blurRad="38100" dist="38100" dir="2700000" algn="tl">
                      <a:srgbClr val="000000"/>
                    </a:outerShdw>
                  </a:effectLst>
                  <a:cs typeface="+mn-cs"/>
                </a:rPr>
                <a:t>int</a:t>
              </a:r>
              <a:r>
                <a:rPr lang="en-US" i="1" baseline="-25000"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a:t>
              </a:r>
              <a:r>
                <a:rPr lang="en-US" i="1" baseline="-25000"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a:t>
              </a:r>
              <a:r>
                <a:rPr lang="en-US" dirty="0">
                  <a:solidFill>
                    <a:schemeClr val="accent2"/>
                  </a:solidFill>
                  <a:effectLst>
                    <a:outerShdw blurRad="38100" dist="38100" dir="2700000" algn="tl">
                      <a:srgbClr val="000000"/>
                    </a:outerShdw>
                  </a:effectLst>
                  <a:cs typeface="+mn-cs"/>
                </a:rPr>
                <a:t>= 10010110</a:t>
              </a:r>
              <a:r>
                <a:rPr lang="en-US" baseline="-25000" dirty="0">
                  <a:solidFill>
                    <a:schemeClr val="accent2"/>
                  </a:solidFill>
                  <a:effectLst>
                    <a:outerShdw blurRad="38100" dist="38100" dir="2700000" algn="tl">
                      <a:srgbClr val="000000"/>
                    </a:outerShdw>
                  </a:effectLst>
                  <a:cs typeface="+mn-cs"/>
                </a:rPr>
                <a:t>2</a:t>
              </a:r>
              <a:endParaRPr lang="en-US" baseline="-25000" dirty="0">
                <a:cs typeface="+mn-cs"/>
              </a:endParaRPr>
            </a:p>
          </p:txBody>
        </p:sp>
      </p:grpSp>
      <p:sp>
        <p:nvSpPr>
          <p:cNvPr id="67" name="Text Box 4"/>
          <p:cNvSpPr txBox="1">
            <a:spLocks noChangeArrowheads="1"/>
          </p:cNvSpPr>
          <p:nvPr/>
        </p:nvSpPr>
        <p:spPr bwMode="auto">
          <a:xfrm>
            <a:off x="5029200" y="990600"/>
            <a:ext cx="6934200" cy="2677656"/>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a:effectLst>
                  <a:outerShdw blurRad="38100" dist="38100" dir="2700000" algn="tl">
                    <a:srgbClr val="000000"/>
                  </a:outerShdw>
                </a:effectLst>
                <a:cs typeface="+mn-cs"/>
              </a:rPr>
              <a:t>Put in state </a:t>
            </a:r>
            <a:r>
              <a:rPr lang="en-US"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effectLst>
                  <a:outerShdw blurRad="38100" dist="38100" dir="2700000" algn="tl">
                    <a:srgbClr val="000000"/>
                  </a:outerShdw>
                </a:effectLst>
                <a:cs typeface="+mn-cs"/>
              </a:rPr>
              <a:t>I</a:t>
            </a:r>
            <a:br>
              <a:rPr lang="en-US" dirty="0">
                <a:effectLst>
                  <a:outerShdw blurRad="38100" dist="38100" dir="2700000" algn="tl">
                    <a:srgbClr val="000000"/>
                  </a:outerShdw>
                </a:effectLst>
                <a:cs typeface="+mn-cs"/>
              </a:rPr>
            </a:br>
            <a:endParaRPr lang="en-US" dirty="0">
              <a:effectLst>
                <a:outerShdw blurRad="38100" dist="38100" dir="2700000" algn="tl">
                  <a:srgbClr val="000000"/>
                </a:outerShdw>
              </a:effectLst>
              <a:cs typeface="+mn-cs"/>
            </a:endParaRPr>
          </a:p>
          <a:p>
            <a:pPr eaLnBrk="0" hangingPunct="0">
              <a:spcBef>
                <a:spcPts val="0"/>
              </a:spcBef>
              <a:defRPr/>
            </a:pPr>
            <a:r>
              <a:rPr lang="en-US" dirty="0">
                <a:effectLst>
                  <a:outerShdw blurRad="38100" dist="38100" dir="2700000" algn="tl">
                    <a:srgbClr val="000000"/>
                  </a:outerShdw>
                </a:effectLst>
                <a:cs typeface="+mn-cs"/>
              </a:rPr>
              <a:t>Put </a:t>
            </a:r>
            <a:r>
              <a:rPr lang="en-US" dirty="0">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 in one cell</a:t>
            </a:r>
          </a:p>
          <a:p>
            <a:pPr eaLnBrk="0" hangingPunct="0">
              <a:spcBef>
                <a:spcPts val="0"/>
              </a:spcBef>
              <a:defRPr/>
            </a:pPr>
            <a:endParaRPr lang="en-US" dirty="0">
              <a:effectLst>
                <a:outerShdw blurRad="38100" dist="38100" dir="2700000" algn="tl">
                  <a:srgbClr val="000000"/>
                </a:outerShdw>
              </a:effectLst>
              <a:cs typeface="+mn-cs"/>
            </a:endParaRPr>
          </a:p>
          <a:p>
            <a:pPr eaLnBrk="0" hangingPunct="0">
              <a:spcBef>
                <a:spcPts val="0"/>
              </a:spcBef>
              <a:defRPr/>
            </a:pPr>
            <a:r>
              <a:rPr lang="en-US" dirty="0">
                <a:effectLst>
                  <a:outerShdw blurRad="38100" dist="38100" dir="2700000" algn="tl">
                    <a:srgbClr val="000000"/>
                  </a:outerShdw>
                </a:effectLst>
                <a:cs typeface="+mn-cs"/>
              </a:rPr>
              <a:t>Put head at cell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indexed by </a:t>
            </a:r>
            <a:r>
              <a:rPr lang="en-US" dirty="0">
                <a:solidFill>
                  <a:schemeClr val="accent2"/>
                </a:solidFill>
                <a:effectLst>
                  <a:outerShdw blurRad="38100" dist="38100" dir="2700000" algn="tl">
                    <a:srgbClr val="000000"/>
                  </a:outerShdw>
                </a:effectLst>
                <a:cs typeface="+mn-cs"/>
              </a:rPr>
              <a:t>I</a:t>
            </a:r>
          </a:p>
        </p:txBody>
      </p:sp>
    </p:spTree>
    <p:extLst>
      <p:ext uri="{BB962C8B-B14F-4D97-AF65-F5344CB8AC3E}">
        <p14:creationId xmlns:p14="http://schemas.microsoft.com/office/powerpoint/2010/main" val="1118009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12772">
                                            <p:txEl>
                                              <p:pRg st="0" end="0"/>
                                            </p:txEl>
                                          </p:spTgt>
                                        </p:tgtEl>
                                        <p:attrNameLst>
                                          <p:attrName>style.visibility</p:attrName>
                                        </p:attrNameLst>
                                      </p:cBhvr>
                                      <p:to>
                                        <p:strVal val="visible"/>
                                      </p:to>
                                    </p:set>
                                    <p:anim calcmode="lin" valueType="num">
                                      <p:cBhvr additive="base">
                                        <p:cTn id="7" dur="500" fill="hold"/>
                                        <p:tgtEl>
                                          <p:spTgt spid="131277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127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12772">
                                            <p:txEl>
                                              <p:pRg st="1" end="1"/>
                                            </p:txEl>
                                          </p:spTgt>
                                        </p:tgtEl>
                                        <p:attrNameLst>
                                          <p:attrName>style.visibility</p:attrName>
                                        </p:attrNameLst>
                                      </p:cBhvr>
                                      <p:to>
                                        <p:strVal val="visible"/>
                                      </p:to>
                                    </p:set>
                                    <p:anim calcmode="lin" valueType="num">
                                      <p:cBhvr additive="base">
                                        <p:cTn id="13" dur="500" fill="hold"/>
                                        <p:tgtEl>
                                          <p:spTgt spid="131277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1277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312772">
                                            <p:txEl>
                                              <p:pRg st="2" end="2"/>
                                            </p:txEl>
                                          </p:spTgt>
                                        </p:tgtEl>
                                        <p:attrNameLst>
                                          <p:attrName>style.visibility</p:attrName>
                                        </p:attrNameLst>
                                      </p:cBhvr>
                                      <p:to>
                                        <p:strVal val="visible"/>
                                      </p:to>
                                    </p:set>
                                    <p:anim calcmode="lin" valueType="num">
                                      <p:cBhvr additive="base">
                                        <p:cTn id="19" dur="500" fill="hold"/>
                                        <p:tgtEl>
                                          <p:spTgt spid="131277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1277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312772">
                                            <p:txEl>
                                              <p:pRg st="3" end="3"/>
                                            </p:txEl>
                                          </p:spTgt>
                                        </p:tgtEl>
                                        <p:attrNameLst>
                                          <p:attrName>style.visibility</p:attrName>
                                        </p:attrNameLst>
                                      </p:cBhvr>
                                      <p:to>
                                        <p:strVal val="visible"/>
                                      </p:to>
                                    </p:set>
                                    <p:anim calcmode="lin" valueType="num">
                                      <p:cBhvr additive="base">
                                        <p:cTn id="25" dur="500" fill="hold"/>
                                        <p:tgtEl>
                                          <p:spTgt spid="131277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31277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fill="hold"/>
                                        <p:tgtEl>
                                          <p:spTgt spid="40"/>
                                        </p:tgtEl>
                                        <p:attrNameLst>
                                          <p:attrName>ppt_x</p:attrName>
                                        </p:attrNameLst>
                                      </p:cBhvr>
                                      <p:tavLst>
                                        <p:tav tm="0">
                                          <p:val>
                                            <p:strVal val="#ppt_x"/>
                                          </p:val>
                                        </p:tav>
                                        <p:tav tm="100000">
                                          <p:val>
                                            <p:strVal val="#ppt_x"/>
                                          </p:val>
                                        </p:tav>
                                      </p:tavLst>
                                    </p:anim>
                                    <p:anim calcmode="lin" valueType="num">
                                      <p:cBhvr additive="base">
                                        <p:cTn id="32"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anim calcmode="lin" valueType="num">
                                      <p:cBhvr additive="base">
                                        <p:cTn id="37" dur="5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67">
                                            <p:txEl>
                                              <p:pRg st="1" end="1"/>
                                            </p:txEl>
                                          </p:spTgt>
                                        </p:tgtEl>
                                        <p:attrNameLst>
                                          <p:attrName>style.visibility</p:attrName>
                                        </p:attrNameLst>
                                      </p:cBhvr>
                                      <p:to>
                                        <p:strVal val="visible"/>
                                      </p:to>
                                    </p:set>
                                    <p:anim calcmode="lin" valueType="num">
                                      <p:cBhvr additive="base">
                                        <p:cTn id="43" dur="500" fill="hold"/>
                                        <p:tgtEl>
                                          <p:spTgt spid="67">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67">
                                            <p:txEl>
                                              <p:pRg st="3" end="3"/>
                                            </p:txEl>
                                          </p:spTgt>
                                        </p:tgtEl>
                                        <p:attrNameLst>
                                          <p:attrName>style.visibility</p:attrName>
                                        </p:attrNameLst>
                                      </p:cBhvr>
                                      <p:to>
                                        <p:strVal val="visible"/>
                                      </p:to>
                                    </p:set>
                                    <p:anim calcmode="lin" valueType="num">
                                      <p:cBhvr additive="base">
                                        <p:cTn id="49" dur="500" fill="hold"/>
                                        <p:tgtEl>
                                          <p:spTgt spid="67">
                                            <p:txEl>
                                              <p:pRg st="3" end="3"/>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6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76200" y="585989"/>
            <a:ext cx="6934200" cy="3108543"/>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a:effectLst>
                  <a:outerShdw blurRad="38100" dist="38100" dir="2700000" algn="tl">
                    <a:srgbClr val="000000"/>
                  </a:outerShdw>
                </a:effectLst>
                <a:cs typeface="+mn-cs"/>
              </a:rPr>
              <a:t>Which changes to the</a:t>
            </a:r>
            <a:r>
              <a:rPr lang="en-US" dirty="0">
                <a:solidFill>
                  <a:schemeClr val="accent2"/>
                </a:solidFill>
                <a:effectLst>
                  <a:outerShdw blurRad="38100" dist="38100" dir="2700000" algn="tl">
                    <a:srgbClr val="000000"/>
                  </a:outerShdw>
                </a:effectLst>
                <a:cs typeface="+mn-cs"/>
              </a:rPr>
              <a:t> TM</a:t>
            </a:r>
            <a:r>
              <a:rPr lang="en-US" dirty="0">
                <a:effectLst>
                  <a:outerShdw blurRad="38100" dist="38100" dir="2700000" algn="tl">
                    <a:srgbClr val="000000"/>
                  </a:outerShdw>
                </a:effectLst>
                <a:cs typeface="+mn-cs"/>
              </a:rPr>
              <a:t> are reasonable?</a:t>
            </a:r>
          </a:p>
          <a:p>
            <a:pPr marL="457200" indent="-457200" eaLnBrk="0" hangingPunct="0">
              <a:spcBef>
                <a:spcPts val="0"/>
              </a:spcBef>
              <a:buFont typeface="Arial" panose="020B0604020202020204" pitchFamily="34" charset="0"/>
              <a:buChar char="•"/>
              <a:defRPr/>
            </a:pPr>
            <a:r>
              <a:rPr lang="en-US" dirty="0">
                <a:effectLst>
                  <a:outerShdw blurRad="38100" dist="38100" dir="2700000" algn="tl">
                    <a:srgbClr val="000000"/>
                  </a:outerShdw>
                </a:effectLst>
                <a:cs typeface="+mn-cs"/>
              </a:rPr>
              <a:t>Allow a growing but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finite number of states.</a:t>
            </a:r>
          </a:p>
          <a:p>
            <a:pPr marL="457200" indent="-457200" eaLnBrk="0" hangingPunct="0">
              <a:spcBef>
                <a:spcPts val="0"/>
              </a:spcBef>
              <a:buFont typeface="Arial" panose="020B0604020202020204" pitchFamily="34" charset="0"/>
              <a:buChar char="•"/>
              <a:defRPr/>
            </a:pPr>
            <a:r>
              <a:rPr lang="en-US" dirty="0">
                <a:effectLst>
                  <a:outerShdw blurRad="38100" dist="38100" dir="2700000" algn="tl">
                    <a:srgbClr val="000000"/>
                  </a:outerShdw>
                </a:effectLst>
                <a:cs typeface="+mn-cs"/>
              </a:rPr>
              <a:t>Allow an arbitrarily large</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integers in a cell</a:t>
            </a:r>
          </a:p>
          <a:p>
            <a:pPr marL="457200" indent="-457200" eaLnBrk="0" hangingPunct="0">
              <a:spcBef>
                <a:spcPts val="0"/>
              </a:spcBef>
              <a:buFont typeface="Arial" panose="020B0604020202020204" pitchFamily="34" charset="0"/>
              <a:buChar char="•"/>
              <a:defRPr/>
            </a:pPr>
            <a:r>
              <a:rPr lang="en-US" dirty="0">
                <a:effectLst>
                  <a:outerShdw blurRad="38100" dist="38100" dir="2700000" algn="tl">
                    <a:srgbClr val="000000"/>
                  </a:outerShdw>
                </a:effectLst>
                <a:cs typeface="+mn-cs"/>
              </a:rPr>
              <a:t>Allow TM to “know”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where its head is.</a:t>
            </a:r>
          </a:p>
        </p:txBody>
      </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Variations in TM Model</a:t>
            </a:r>
          </a:p>
        </p:txBody>
      </p:sp>
      <p:sp>
        <p:nvSpPr>
          <p:cNvPr id="41" name="Rectangle 20"/>
          <p:cNvSpPr>
            <a:spLocks noChangeArrowheads="1"/>
          </p:cNvSpPr>
          <p:nvPr/>
        </p:nvSpPr>
        <p:spPr bwMode="auto">
          <a:xfrm>
            <a:off x="-74114" y="3984624"/>
            <a:ext cx="9460282" cy="1815882"/>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Then next action of the TM can depend on entire input. </a:t>
            </a:r>
          </a:p>
          <a:p>
            <a:pPr eaLnBrk="0" hangingPunct="0">
              <a:defRPr/>
            </a:pPr>
            <a:r>
              <a:rPr lang="en-US" dirty="0">
                <a:effectLst>
                  <a:outerShdw blurRad="38100" dist="38100" dir="2700000" algn="tl">
                    <a:srgbClr val="000000"/>
                  </a:outerShdw>
                </a:effectLst>
                <a:cs typeface="+mn-cs"/>
              </a:rPr>
              <a:t>And with table lookup know the required answer f(I).</a:t>
            </a:r>
          </a:p>
          <a:p>
            <a:pPr eaLnBrk="0" hangingPunct="0">
              <a:defRPr/>
            </a:pPr>
            <a:r>
              <a:rPr lang="en-US" dirty="0">
                <a:effectLst>
                  <a:outerShdw blurRad="38100" dist="38100" dir="2700000" algn="tl">
                    <a:srgbClr val="000000"/>
                  </a:outerShdw>
                </a:effectLst>
                <a:cs typeface="+mn-cs"/>
              </a:rPr>
              <a:t>It could solve the halting problem.</a:t>
            </a:r>
          </a:p>
          <a:p>
            <a:pPr eaLnBrk="0" hangingPunct="0">
              <a:defRPr/>
            </a:pPr>
            <a:r>
              <a:rPr lang="en-US" dirty="0">
                <a:effectLst>
                  <a:outerShdw blurRad="38100" dist="38100" dir="2700000" algn="tl">
                    <a:srgbClr val="000000"/>
                  </a:outerShdw>
                </a:effectLst>
                <a:cs typeface="+mn-cs"/>
              </a:rPr>
              <a:t>But would require infinite space to write down its description.</a:t>
            </a:r>
          </a:p>
        </p:txBody>
      </p:sp>
      <p:sp>
        <p:nvSpPr>
          <p:cNvPr id="67" name="Text Box 4"/>
          <p:cNvSpPr txBox="1">
            <a:spLocks noChangeArrowheads="1"/>
          </p:cNvSpPr>
          <p:nvPr/>
        </p:nvSpPr>
        <p:spPr bwMode="auto">
          <a:xfrm>
            <a:off x="5029200" y="990600"/>
            <a:ext cx="6934200" cy="2677656"/>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a:effectLst>
                  <a:outerShdw blurRad="38100" dist="38100" dir="2700000" algn="tl">
                    <a:srgbClr val="000000"/>
                  </a:outerShdw>
                </a:effectLst>
                <a:cs typeface="+mn-cs"/>
              </a:rPr>
              <a:t>Put in state </a:t>
            </a:r>
            <a:r>
              <a:rPr lang="en-US"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effectLst>
                  <a:outerShdw blurRad="38100" dist="38100" dir="2700000" algn="tl">
                    <a:srgbClr val="000000"/>
                  </a:outerShdw>
                </a:effectLst>
                <a:cs typeface="+mn-cs"/>
              </a:rPr>
              <a:t>I</a:t>
            </a:r>
            <a:br>
              <a:rPr lang="en-US" dirty="0">
                <a:effectLst>
                  <a:outerShdw blurRad="38100" dist="38100" dir="2700000" algn="tl">
                    <a:srgbClr val="000000"/>
                  </a:outerShdw>
                </a:effectLst>
                <a:cs typeface="+mn-cs"/>
              </a:rPr>
            </a:br>
            <a:endParaRPr lang="en-US" dirty="0">
              <a:effectLst>
                <a:outerShdw blurRad="38100" dist="38100" dir="2700000" algn="tl">
                  <a:srgbClr val="000000"/>
                </a:outerShdw>
              </a:effectLst>
              <a:cs typeface="+mn-cs"/>
            </a:endParaRPr>
          </a:p>
          <a:p>
            <a:pPr eaLnBrk="0" hangingPunct="0">
              <a:spcBef>
                <a:spcPts val="0"/>
              </a:spcBef>
              <a:defRPr/>
            </a:pPr>
            <a:r>
              <a:rPr lang="en-US" dirty="0">
                <a:effectLst>
                  <a:outerShdw blurRad="38100" dist="38100" dir="2700000" algn="tl">
                    <a:srgbClr val="000000"/>
                  </a:outerShdw>
                </a:effectLst>
                <a:cs typeface="+mn-cs"/>
              </a:rPr>
              <a:t>Put </a:t>
            </a:r>
            <a:r>
              <a:rPr lang="en-US" dirty="0">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 in one cell</a:t>
            </a:r>
          </a:p>
          <a:p>
            <a:pPr eaLnBrk="0" hangingPunct="0">
              <a:spcBef>
                <a:spcPts val="0"/>
              </a:spcBef>
              <a:defRPr/>
            </a:pPr>
            <a:endParaRPr lang="en-US" dirty="0">
              <a:effectLst>
                <a:outerShdw blurRad="38100" dist="38100" dir="2700000" algn="tl">
                  <a:srgbClr val="000000"/>
                </a:outerShdw>
              </a:effectLst>
              <a:cs typeface="+mn-cs"/>
            </a:endParaRPr>
          </a:p>
          <a:p>
            <a:pPr eaLnBrk="0" hangingPunct="0">
              <a:spcBef>
                <a:spcPts val="0"/>
              </a:spcBef>
              <a:defRPr/>
            </a:pPr>
            <a:r>
              <a:rPr lang="en-US" dirty="0">
                <a:effectLst>
                  <a:outerShdw blurRad="38100" dist="38100" dir="2700000" algn="tl">
                    <a:srgbClr val="000000"/>
                  </a:outerShdw>
                </a:effectLst>
                <a:cs typeface="+mn-cs"/>
              </a:rPr>
              <a:t>Put head at cell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indexed by </a:t>
            </a:r>
            <a:r>
              <a:rPr lang="en-US" dirty="0">
                <a:solidFill>
                  <a:schemeClr val="accent2"/>
                </a:solidFill>
                <a:effectLst>
                  <a:outerShdw blurRad="38100" dist="38100" dir="2700000" algn="tl">
                    <a:srgbClr val="000000"/>
                  </a:outerShdw>
                </a:effectLst>
                <a:cs typeface="+mn-cs"/>
              </a:rPr>
              <a:t>I</a:t>
            </a:r>
          </a:p>
        </p:txBody>
      </p:sp>
    </p:spTree>
    <p:extLst>
      <p:ext uri="{BB962C8B-B14F-4D97-AF65-F5344CB8AC3E}">
        <p14:creationId xmlns:p14="http://schemas.microsoft.com/office/powerpoint/2010/main" val="2445924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 calcmode="lin" valueType="num">
                                      <p:cBhvr additive="base">
                                        <p:cTn id="7"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1">
                                            <p:txEl>
                                              <p:pRg st="1" end="1"/>
                                            </p:txEl>
                                          </p:spTgt>
                                        </p:tgtEl>
                                        <p:attrNameLst>
                                          <p:attrName>style.visibility</p:attrName>
                                        </p:attrNameLst>
                                      </p:cBhvr>
                                      <p:to>
                                        <p:strVal val="visible"/>
                                      </p:to>
                                    </p:set>
                                    <p:anim calcmode="lin" valueType="num">
                                      <p:cBhvr additive="base">
                                        <p:cTn id="11" dur="500" fill="hold"/>
                                        <p:tgtEl>
                                          <p:spTgt spid="4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 calcmode="lin" valueType="num">
                                      <p:cBhvr additive="base">
                                        <p:cTn id="17"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41">
                                            <p:txEl>
                                              <p:pRg st="3" end="3"/>
                                            </p:txEl>
                                          </p:spTgt>
                                        </p:tgtEl>
                                        <p:attrNameLst>
                                          <p:attrName>style.visibility</p:attrName>
                                        </p:attrNameLst>
                                      </p:cBhvr>
                                      <p:to>
                                        <p:strVal val="visible"/>
                                      </p:to>
                                    </p:set>
                                    <p:anim calcmode="lin" valueType="num">
                                      <p:cBhvr additive="base">
                                        <p:cTn id="23"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76200" y="585989"/>
            <a:ext cx="6934200" cy="2246769"/>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a:effectLst>
                  <a:outerShdw blurRad="38100" dist="38100" dir="2700000" algn="tl">
                    <a:srgbClr val="000000"/>
                  </a:outerShdw>
                </a:effectLst>
                <a:cs typeface="+mn-cs"/>
              </a:rPr>
              <a:t>Which changes to the</a:t>
            </a:r>
            <a:r>
              <a:rPr lang="en-US" dirty="0">
                <a:solidFill>
                  <a:schemeClr val="accent2"/>
                </a:solidFill>
                <a:effectLst>
                  <a:outerShdw blurRad="38100" dist="38100" dir="2700000" algn="tl">
                    <a:srgbClr val="000000"/>
                  </a:outerShdw>
                </a:effectLst>
                <a:cs typeface="+mn-cs"/>
              </a:rPr>
              <a:t> TM</a:t>
            </a:r>
            <a:r>
              <a:rPr lang="en-US" dirty="0">
                <a:effectLst>
                  <a:outerShdw blurRad="38100" dist="38100" dir="2700000" algn="tl">
                    <a:srgbClr val="000000"/>
                  </a:outerShdw>
                </a:effectLst>
                <a:cs typeface="+mn-cs"/>
              </a:rPr>
              <a:t> are reasonable?</a:t>
            </a:r>
          </a:p>
          <a:p>
            <a:pPr eaLnBrk="0" hangingPunct="0">
              <a:spcBef>
                <a:spcPts val="0"/>
              </a:spcBef>
              <a:defRPr/>
            </a:pP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p>
          <a:p>
            <a:pPr marL="457200" indent="-457200" eaLnBrk="0" hangingPunct="0">
              <a:spcBef>
                <a:spcPts val="0"/>
              </a:spcBef>
              <a:buFont typeface="Arial" panose="020B0604020202020204" pitchFamily="34" charset="0"/>
              <a:buChar char="•"/>
              <a:defRPr/>
            </a:pPr>
            <a:r>
              <a:rPr lang="en-US" dirty="0">
                <a:effectLst>
                  <a:outerShdw blurRad="38100" dist="38100" dir="2700000" algn="tl">
                    <a:srgbClr val="000000"/>
                  </a:outerShdw>
                </a:effectLst>
                <a:cs typeface="+mn-cs"/>
              </a:rPr>
              <a:t>Allow an arbitrarily large</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integers in a cell</a:t>
            </a:r>
          </a:p>
        </p:txBody>
      </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Variations in TM Model</a:t>
            </a:r>
          </a:p>
        </p:txBody>
      </p:sp>
      <p:sp>
        <p:nvSpPr>
          <p:cNvPr id="6" name="Rectangle 20"/>
          <p:cNvSpPr>
            <a:spLocks noChangeArrowheads="1"/>
          </p:cNvSpPr>
          <p:nvPr/>
        </p:nvSpPr>
        <p:spPr bwMode="auto">
          <a:xfrm>
            <a:off x="265113" y="3441700"/>
            <a:ext cx="7466146" cy="2677656"/>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Later we will look at the models of computation</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 Recursive Programs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 Register Machines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that allow this.</a:t>
            </a:r>
          </a:p>
          <a:p>
            <a:pPr eaLnBrk="0" hangingPunct="0">
              <a:defRPr/>
            </a:pPr>
            <a:r>
              <a:rPr lang="en-US" dirty="0">
                <a:effectLst>
                  <a:outerShdw blurRad="38100" dist="38100" dir="2700000" algn="tl">
                    <a:srgbClr val="000000"/>
                  </a:outerShdw>
                </a:effectLst>
                <a:cs typeface="+mn-cs"/>
              </a:rPr>
              <a:t>But their next action is not a function of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the value of this integer.</a:t>
            </a:r>
          </a:p>
        </p:txBody>
      </p:sp>
    </p:spTree>
    <p:extLst>
      <p:ext uri="{BB962C8B-B14F-4D97-AF65-F5344CB8AC3E}">
        <p14:creationId xmlns:p14="http://schemas.microsoft.com/office/powerpoint/2010/main" val="2584970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76200" y="585989"/>
            <a:ext cx="6934200" cy="523220"/>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US" dirty="0">
                <a:effectLst>
                  <a:outerShdw blurRad="38100" dist="38100" dir="2700000" algn="tl">
                    <a:srgbClr val="000000"/>
                  </a:outerShdw>
                </a:effectLst>
                <a:cs typeface="+mn-cs"/>
              </a:rPr>
              <a:t>Which changes to the</a:t>
            </a:r>
            <a:r>
              <a:rPr lang="en-US" dirty="0">
                <a:solidFill>
                  <a:schemeClr val="accent2"/>
                </a:solidFill>
                <a:effectLst>
                  <a:outerShdw blurRad="38100" dist="38100" dir="2700000" algn="tl">
                    <a:srgbClr val="000000"/>
                  </a:outerShdw>
                </a:effectLst>
                <a:cs typeface="+mn-cs"/>
              </a:rPr>
              <a:t> TM</a:t>
            </a:r>
            <a:r>
              <a:rPr lang="en-US" dirty="0">
                <a:effectLst>
                  <a:outerShdw blurRad="38100" dist="38100" dir="2700000" algn="tl">
                    <a:srgbClr val="000000"/>
                  </a:outerShdw>
                </a:effectLst>
                <a:cs typeface="+mn-cs"/>
              </a:rPr>
              <a:t> are reasonable?</a:t>
            </a:r>
          </a:p>
        </p:txBody>
      </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Variations in TM Model</a:t>
            </a:r>
          </a:p>
        </p:txBody>
      </p:sp>
      <p:sp>
        <p:nvSpPr>
          <p:cNvPr id="5" name="Rectangle 20"/>
          <p:cNvSpPr>
            <a:spLocks noChangeArrowheads="1"/>
          </p:cNvSpPr>
          <p:nvPr/>
        </p:nvSpPr>
        <p:spPr bwMode="auto">
          <a:xfrm>
            <a:off x="-76200" y="1065212"/>
            <a:ext cx="8534400" cy="1384995"/>
          </a:xfrm>
          <a:prstGeom prst="rect">
            <a:avLst/>
          </a:prstGeom>
          <a:noFill/>
          <a:ln w="25400" cap="sq" algn="ctr">
            <a:noFill/>
            <a:miter lim="800000"/>
            <a:headEnd/>
            <a:tailEnd/>
          </a:ln>
          <a:effectLst/>
        </p:spPr>
        <p:txBody>
          <a:bodyPr wrap="square" lIns="274320" rIns="274320">
            <a:spAutoFit/>
          </a:bodyPr>
          <a:lstStyle/>
          <a:p>
            <a:pPr marL="457200" indent="-457200" eaLnBrk="0" hangingPunct="0">
              <a:buFont typeface="Arial" panose="020B0604020202020204" pitchFamily="34" charset="0"/>
              <a:buChar char="•"/>
              <a:defRPr/>
            </a:pPr>
            <a:r>
              <a:rPr lang="en-US" dirty="0">
                <a:effectLst>
                  <a:outerShdw blurRad="38100" dist="38100" dir="2700000" algn="tl">
                    <a:srgbClr val="000000"/>
                  </a:outerShdw>
                </a:effectLst>
                <a:cs typeface="+mn-cs"/>
              </a:rPr>
              <a:t>Suppose a TM does not have a head,</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but can specify the index </a:t>
            </a:r>
            <a:r>
              <a:rPr lang="en-US" i="1" dirty="0" err="1">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 of the cell to read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and that </a:t>
            </a:r>
            <a:r>
              <a:rPr lang="en-US" i="1"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a:t>
            </a:r>
            <a:r>
              <a:rPr lang="en-US" dirty="0">
                <a:effectLst>
                  <a:outerShdw blurRad="38100" dist="38100" dir="2700000" algn="tl">
                    <a:srgbClr val="000000"/>
                  </a:outerShdw>
                </a:effectLst>
                <a:cs typeface="+mn-cs"/>
              </a:rPr>
              <a:t> to write to.</a:t>
            </a:r>
          </a:p>
        </p:txBody>
      </p:sp>
      <p:sp>
        <p:nvSpPr>
          <p:cNvPr id="7" name="Rectangle 20"/>
          <p:cNvSpPr>
            <a:spLocks noChangeArrowheads="1"/>
          </p:cNvSpPr>
          <p:nvPr/>
        </p:nvSpPr>
        <p:spPr bwMode="auto">
          <a:xfrm>
            <a:off x="381000" y="5903893"/>
            <a:ext cx="8534400" cy="954107"/>
          </a:xfrm>
          <a:prstGeom prst="rect">
            <a:avLst/>
          </a:prstGeom>
          <a:noFill/>
          <a:ln w="25400" cap="sq" algn="ctr">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Such at TM would be weaker because a Finite State control can only specify a fixed number of cells.</a:t>
            </a:r>
          </a:p>
        </p:txBody>
      </p:sp>
      <p:graphicFrame>
        <p:nvGraphicFramePr>
          <p:cNvPr id="6" name="Table 5"/>
          <p:cNvGraphicFramePr>
            <a:graphicFrameLocks noGrp="1"/>
          </p:cNvGraphicFramePr>
          <p:nvPr>
            <p:extLst>
              <p:ext uri="{D42A27DB-BD31-4B8C-83A1-F6EECF244321}">
                <p14:modId xmlns:p14="http://schemas.microsoft.com/office/powerpoint/2010/main" val="371835888"/>
              </p:ext>
            </p:extLst>
          </p:nvPr>
        </p:nvGraphicFramePr>
        <p:xfrm>
          <a:off x="1066800" y="2652714"/>
          <a:ext cx="6825634" cy="3071323"/>
        </p:xfrm>
        <a:graphic>
          <a:graphicData uri="http://schemas.openxmlformats.org/drawingml/2006/table">
            <a:tbl>
              <a:tblPr firstRow="1" firstCol="1" bandRow="1">
                <a:tableStyleId>{5C22544A-7EE6-4342-B048-85BDC9FD1C3A}</a:tableStyleId>
              </a:tblPr>
              <a:tblGrid>
                <a:gridCol w="1307829">
                  <a:extLst>
                    <a:ext uri="{9D8B030D-6E8A-4147-A177-3AD203B41FA5}">
                      <a16:colId xmlns:a16="http://schemas.microsoft.com/office/drawing/2014/main" val="20000"/>
                    </a:ext>
                  </a:extLst>
                </a:gridCol>
                <a:gridCol w="1758266">
                  <a:extLst>
                    <a:ext uri="{9D8B030D-6E8A-4147-A177-3AD203B41FA5}">
                      <a16:colId xmlns:a16="http://schemas.microsoft.com/office/drawing/2014/main" val="20001"/>
                    </a:ext>
                  </a:extLst>
                </a:gridCol>
                <a:gridCol w="1792497">
                  <a:extLst>
                    <a:ext uri="{9D8B030D-6E8A-4147-A177-3AD203B41FA5}">
                      <a16:colId xmlns:a16="http://schemas.microsoft.com/office/drawing/2014/main" val="20002"/>
                    </a:ext>
                  </a:extLst>
                </a:gridCol>
                <a:gridCol w="1967042">
                  <a:extLst>
                    <a:ext uri="{9D8B030D-6E8A-4147-A177-3AD203B41FA5}">
                      <a16:colId xmlns:a16="http://schemas.microsoft.com/office/drawing/2014/main" val="20003"/>
                    </a:ext>
                  </a:extLst>
                </a:gridCol>
              </a:tblGrid>
              <a:tr h="386509">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solidFill>
                            <a:schemeClr val="tx1"/>
                          </a:solidFill>
                          <a:latin typeface="Times New Roman" panose="02020603050405020304" pitchFamily="18" charset="0"/>
                          <a:cs typeface="Times New Roman" panose="02020603050405020304" pitchFamily="18" charset="0"/>
                        </a:rPr>
                        <a:t>q</a:t>
                      </a:r>
                      <a:r>
                        <a:rPr lang="en-CA" sz="1800" baseline="-25000" dirty="0">
                          <a:solidFill>
                            <a:schemeClr val="tx1"/>
                          </a:solidFill>
                          <a:effectLst/>
                          <a:latin typeface="Times New Roman" panose="02020603050405020304" pitchFamily="18" charset="0"/>
                          <a:cs typeface="Times New Roman" panose="02020603050405020304" pitchFamily="18" charset="0"/>
                          <a:sym typeface="Symbol"/>
                        </a:rPr>
                        <a:t>0</a:t>
                      </a:r>
                      <a:endParaRPr lang="en-CA" baseline="-25000" dirty="0">
                        <a:solidFill>
                          <a:schemeClr val="tx1"/>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33</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39</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133</a:t>
                      </a:r>
                      <a:endParaRPr lang="en-CA"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13</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98</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21</a:t>
                      </a:r>
                      <a:endParaRPr lang="en-CA"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644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241</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209</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543</a:t>
                      </a:r>
                      <a:endParaRPr lang="en-CA"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3</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53</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182</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43</a:t>
                      </a:r>
                      <a:endParaRPr lang="en-CA"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r h="386509">
                <a:tc>
                  <a:txBody>
                    <a:bodyPr/>
                    <a:lstStyle/>
                    <a:p>
                      <a:pPr algn="ctr"/>
                      <a:r>
                        <a:rPr lang="en-CA" dirty="0">
                          <a:latin typeface="Times New Roman" panose="02020603050405020304" pitchFamily="18" charset="0"/>
                          <a:cs typeface="Times New Roman" panose="02020603050405020304" pitchFamily="18" charset="0"/>
                        </a:rPr>
                        <a:t>….</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123</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92</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103</a:t>
                      </a:r>
                      <a:endParaRPr lang="en-CA"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5"/>
                  </a:ext>
                </a:extLst>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111111</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546</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902</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21</a:t>
                      </a:r>
                      <a:endParaRPr lang="en-CA"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r h="38650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halt</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543</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32</a:t>
                      </a:r>
                      <a:endParaRPr lang="en-CA" baseline="-25000" dirty="0">
                        <a:latin typeface="Times New Roman" panose="02020603050405020304" pitchFamily="18" charset="0"/>
                        <a:cs typeface="Times New Roman" panose="02020603050405020304" pitchFamily="18" charset="0"/>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Write</a:t>
                      </a:r>
                      <a:r>
                        <a:rPr lang="en-CA" baseline="0" dirty="0">
                          <a:latin typeface="Times New Roman" panose="02020603050405020304" pitchFamily="18" charset="0"/>
                          <a:cs typeface="Times New Roman" panose="02020603050405020304" pitchFamily="18" charset="0"/>
                        </a:rPr>
                        <a:t> in cell 5</a:t>
                      </a:r>
                      <a:endParaRPr lang="en-CA" baseline="-25000"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7"/>
                  </a:ext>
                </a:extLst>
              </a:tr>
            </a:tbl>
          </a:graphicData>
        </a:graphic>
      </p:graphicFrame>
      <p:sp>
        <p:nvSpPr>
          <p:cNvPr id="8" name="Text Box 4"/>
          <p:cNvSpPr txBox="1">
            <a:spLocks noChangeArrowheads="1"/>
          </p:cNvSpPr>
          <p:nvPr/>
        </p:nvSpPr>
        <p:spPr bwMode="auto">
          <a:xfrm>
            <a:off x="4724400" y="2209800"/>
            <a:ext cx="3113468" cy="519112"/>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c</a:t>
            </a:r>
            <a:r>
              <a:rPr lang="el-GR" dirty="0">
                <a:effectLst>
                  <a:outerShdw blurRad="38100" dist="38100" dir="2700000" algn="tl">
                    <a:srgbClr val="000000"/>
                  </a:outerShdw>
                </a:effectLst>
                <a:cs typeface="+mn-cs"/>
              </a:rPr>
              <a:t>ϵ∑</a:t>
            </a:r>
            <a:r>
              <a:rPr lang="en-CA" dirty="0">
                <a:effectLst>
                  <a:outerShdw blurRad="38100" dist="38100" dir="2700000" algn="tl">
                    <a:srgbClr val="000000"/>
                  </a:outerShdw>
                </a:effectLst>
                <a:cs typeface="+mn-cs"/>
              </a:rPr>
              <a:t> seen on tape</a:t>
            </a:r>
            <a:endParaRPr lang="en-US" dirty="0">
              <a:effectLst>
                <a:outerShdw blurRad="38100" dist="38100" dir="2700000" algn="tl">
                  <a:srgbClr val="000000"/>
                </a:outerShdw>
              </a:effectLst>
              <a:cs typeface="+mn-cs"/>
            </a:endParaRPr>
          </a:p>
        </p:txBody>
      </p:sp>
      <p:sp>
        <p:nvSpPr>
          <p:cNvPr id="9" name="Text Box 4"/>
          <p:cNvSpPr txBox="1">
            <a:spLocks noChangeArrowheads="1"/>
          </p:cNvSpPr>
          <p:nvPr/>
        </p:nvSpPr>
        <p:spPr bwMode="auto">
          <a:xfrm rot="16200000">
            <a:off x="-837924" y="4263368"/>
            <a:ext cx="3113468" cy="52322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dirty="0">
                <a:cs typeface="+mn-cs"/>
              </a:rPr>
              <a:t>Current State</a:t>
            </a:r>
            <a:endParaRPr lang="en-US" dirty="0">
              <a:cs typeface="+mn-cs"/>
            </a:endParaRPr>
          </a:p>
        </p:txBody>
      </p:sp>
    </p:spTree>
    <p:extLst>
      <p:ext uri="{BB962C8B-B14F-4D97-AF65-F5344CB8AC3E}">
        <p14:creationId xmlns:p14="http://schemas.microsoft.com/office/powerpoint/2010/main" val="2200613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0-#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0-#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0-#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243" name="Text Box 14"/>
          <p:cNvSpPr txBox="1">
            <a:spLocks noChangeArrowheads="1"/>
          </p:cNvSpPr>
          <p:nvPr/>
        </p:nvSpPr>
        <p:spPr bwMode="auto">
          <a:xfrm>
            <a:off x="-201613" y="4525962"/>
            <a:ext cx="4545013"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Need to formally define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pic>
        <p:nvPicPr>
          <p:cNvPr id="10253" name="Picture 16"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533400"/>
            <a:ext cx="3500438" cy="384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4" name="Rectangle 18"/>
          <p:cNvSpPr>
            <a:spLocks noChangeArrowheads="1"/>
          </p:cNvSpPr>
          <p:nvPr/>
        </p:nvSpPr>
        <p:spPr bwMode="auto">
          <a:xfrm>
            <a:off x="2074863" y="4022725"/>
            <a:ext cx="1751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Turing</a:t>
            </a:r>
          </a:p>
        </p:txBody>
      </p:sp>
      <p:pic>
        <p:nvPicPr>
          <p:cNvPr id="1056796" name="Picture 28"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5347309" y="4572000"/>
            <a:ext cx="2284412" cy="15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Variations in TM Model</a:t>
            </a:r>
          </a:p>
        </p:txBody>
      </p:sp>
      <p:sp>
        <p:nvSpPr>
          <p:cNvPr id="21" name="AutoShape 38"/>
          <p:cNvSpPr>
            <a:spLocks noChangeArrowheads="1"/>
          </p:cNvSpPr>
          <p:nvPr/>
        </p:nvSpPr>
        <p:spPr bwMode="auto">
          <a:xfrm>
            <a:off x="3886200" y="533400"/>
            <a:ext cx="5181600" cy="1722438"/>
          </a:xfrm>
          <a:prstGeom prst="wedgeRoundRectCallout">
            <a:avLst>
              <a:gd name="adj1" fmla="val -68331"/>
              <a:gd name="adj2" fmla="val 62920"/>
              <a:gd name="adj3" fmla="val 16667"/>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3000" dirty="0">
                <a:latin typeface="Times New Roman" pitchFamily="18" charset="0"/>
              </a:rPr>
              <a:t>I had to let the TM move its head so that it can access all of the arbitrarily long input. </a:t>
            </a:r>
          </a:p>
        </p:txBody>
      </p:sp>
      <p:sp>
        <p:nvSpPr>
          <p:cNvPr id="22" name="AutoShape 38"/>
          <p:cNvSpPr>
            <a:spLocks noChangeArrowheads="1"/>
          </p:cNvSpPr>
          <p:nvPr/>
        </p:nvSpPr>
        <p:spPr bwMode="auto">
          <a:xfrm>
            <a:off x="3874476" y="2392362"/>
            <a:ext cx="5193323" cy="2133600"/>
          </a:xfrm>
          <a:prstGeom prst="wedgeRoundRectCallout">
            <a:avLst>
              <a:gd name="adj1" fmla="val -67869"/>
              <a:gd name="adj2" fmla="val -25524"/>
              <a:gd name="adj3" fmla="val 16667"/>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3000" dirty="0">
                <a:latin typeface="Times New Roman" pitchFamily="18" charset="0"/>
              </a:rPr>
              <a:t>But the TM cant do something different with every head position or else the description would be infinite.</a:t>
            </a:r>
          </a:p>
        </p:txBody>
      </p:sp>
    </p:spTree>
    <p:extLst>
      <p:ext uri="{BB962C8B-B14F-4D97-AF65-F5344CB8AC3E}">
        <p14:creationId xmlns:p14="http://schemas.microsoft.com/office/powerpoint/2010/main" val="4029551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0-#ppt_w/2"/>
                                          </p:val>
                                        </p:tav>
                                        <p:tav tm="100000">
                                          <p:val>
                                            <p:strVal val="#ppt_x"/>
                                          </p:val>
                                        </p:tav>
                                      </p:tavLst>
                                    </p:anim>
                                    <p:anim calcmode="lin" valueType="num">
                                      <p:cBhvr additive="base">
                                        <p:cTn id="14"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autoUpdateAnimBg="0"/>
      <p:bldP spid="22" grpId="0" animBg="1"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6" name="Text Box 4"/>
          <p:cNvSpPr txBox="1">
            <a:spLocks noChangeArrowheads="1"/>
          </p:cNvSpPr>
          <p:nvPr/>
        </p:nvSpPr>
        <p:spPr bwMode="auto">
          <a:xfrm>
            <a:off x="76200" y="619125"/>
            <a:ext cx="4724400" cy="13239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Invariant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In the </a:t>
            </a:r>
            <a:r>
              <a:rPr lang="en-US" sz="2400" dirty="0" err="1">
                <a:effectLst>
                  <a:outerShdw blurRad="38100" dist="38100" dir="2700000" algn="tl">
                    <a:srgbClr val="000000"/>
                  </a:outerShdw>
                </a:effectLst>
                <a:cs typeface="+mn-cs"/>
              </a:rPr>
              <a:t>90’s</a:t>
            </a:r>
            <a:r>
              <a:rPr lang="en-US" sz="2400" dirty="0">
                <a:effectLst>
                  <a:outerShdw blurRad="38100" dist="38100" dir="2700000" algn="tl">
                    <a:srgbClr val="000000"/>
                  </a:outerShdw>
                </a:effectLst>
                <a:cs typeface="+mn-cs"/>
              </a:rPr>
              <a:t>, the importance of</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loop invariants </a:t>
            </a:r>
            <a:r>
              <a:rPr lang="en-US" sz="2400" dirty="0">
                <a:effectLst>
                  <a:outerShdw blurRad="38100" dist="38100" dir="2700000" algn="tl">
                    <a:srgbClr val="000000"/>
                  </a:outerShdw>
                </a:effectLst>
                <a:cs typeface="+mn-cs"/>
              </a:rPr>
              <a:t>was realized. </a:t>
            </a:r>
            <a:r>
              <a:rPr lang="en-US" dirty="0">
                <a:effectLst>
                  <a:outerShdw blurRad="38100" dist="38100" dir="2700000" algn="tl">
                    <a:srgbClr val="000000"/>
                  </a:outerShdw>
                </a:effectLst>
                <a:cs typeface="+mn-cs"/>
              </a:rPr>
              <a:t> </a:t>
            </a:r>
            <a:endParaRPr lang="en-US" sz="2400" dirty="0">
              <a:effectLst>
                <a:outerShdw blurRad="38100" dist="38100" dir="2700000" algn="tl">
                  <a:srgbClr val="000000"/>
                </a:outerShdw>
              </a:effectLst>
              <a:cs typeface="+mn-cs"/>
            </a:endParaRPr>
          </a:p>
        </p:txBody>
      </p:sp>
      <p:sp>
        <p:nvSpPr>
          <p:cNvPr id="17" name="Text Box 4"/>
          <p:cNvSpPr txBox="1">
            <a:spLocks noChangeArrowheads="1"/>
          </p:cNvSpPr>
          <p:nvPr/>
        </p:nvSpPr>
        <p:spPr bwMode="auto">
          <a:xfrm>
            <a:off x="152400" y="1905000"/>
            <a:ext cx="6477000" cy="3013075"/>
          </a:xfrm>
          <a:prstGeom prst="rect">
            <a:avLst/>
          </a:prstGeom>
          <a:noFill/>
          <a:ln w="38100" cap="sq">
            <a:noFill/>
            <a:miter lim="800000"/>
            <a:headEnd/>
            <a:tailEnd/>
          </a:ln>
          <a:effectLst/>
        </p:spPr>
        <p:txBody>
          <a:bodyPr lIns="274320" rIns="274320">
            <a:spAutoFit/>
          </a:bodyPr>
          <a:lstStyle/>
          <a:p>
            <a:pPr eaLnBrk="0" hangingPunct="0">
              <a:defRPr/>
            </a:pPr>
            <a:r>
              <a:rPr lang="en-US" sz="2400">
                <a:effectLst>
                  <a:outerShdw blurRad="38100" dist="38100" dir="2700000" algn="tl">
                    <a:srgbClr val="000000"/>
                  </a:outerShdw>
                </a:effectLst>
                <a:cs typeface="+mn-cs"/>
              </a:rPr>
              <a:t>x = 0</a:t>
            </a:r>
          </a:p>
          <a:p>
            <a:pPr eaLnBrk="0" hangingPunct="0">
              <a:defRPr/>
            </a:pPr>
            <a:r>
              <a:rPr lang="en-US" sz="2400">
                <a:effectLst>
                  <a:outerShdw blurRad="38100" dist="38100" dir="2700000" algn="tl">
                    <a:srgbClr val="000000"/>
                  </a:outerShdw>
                </a:effectLst>
                <a:cs typeface="+mn-cs"/>
              </a:rPr>
              <a:t>loop</a:t>
            </a:r>
          </a:p>
          <a:p>
            <a:pPr lvl="1" eaLnBrk="0" hangingPunct="0">
              <a:defRPr/>
            </a:pPr>
            <a:r>
              <a:rPr lang="en-US" sz="2400">
                <a:solidFill>
                  <a:schemeClr val="tx2"/>
                </a:solidFill>
                <a:effectLst>
                  <a:outerShdw blurRad="38100" dist="38100" dir="2700000" algn="tl">
                    <a:srgbClr val="000000"/>
                  </a:outerShdw>
                </a:effectLst>
                <a:cs typeface="+mn-cs"/>
              </a:rPr>
              <a:t>% Loop Inv:     x = # “Hi”s printed so far.</a:t>
            </a:r>
          </a:p>
          <a:p>
            <a:pPr lvl="1" eaLnBrk="0" hangingPunct="0">
              <a:defRPr/>
            </a:pPr>
            <a:r>
              <a:rPr lang="en-US" sz="2400">
                <a:effectLst>
                  <a:outerShdw blurRad="38100" dist="38100" dir="2700000" algn="tl">
                    <a:srgbClr val="000000"/>
                  </a:outerShdw>
                </a:effectLst>
                <a:cs typeface="+mn-cs"/>
              </a:rPr>
              <a:t>exit when x=10</a:t>
            </a:r>
          </a:p>
          <a:p>
            <a:pPr lvl="1" eaLnBrk="0" hangingPunct="0">
              <a:defRPr/>
            </a:pPr>
            <a:r>
              <a:rPr lang="en-US" sz="2400">
                <a:effectLst>
                  <a:outerShdw blurRad="38100" dist="38100" dir="2700000" algn="tl">
                    <a:srgbClr val="000000"/>
                  </a:outerShdw>
                </a:effectLst>
                <a:cs typeface="+mn-cs"/>
              </a:rPr>
              <a:t>print(“Hi”)</a:t>
            </a:r>
          </a:p>
          <a:p>
            <a:pPr lvl="1" eaLnBrk="0" hangingPunct="0">
              <a:defRPr/>
            </a:pPr>
            <a:r>
              <a:rPr lang="en-US" sz="2400">
                <a:effectLst>
                  <a:outerShdw blurRad="38100" dist="38100" dir="2700000" algn="tl">
                    <a:srgbClr val="000000"/>
                  </a:outerShdw>
                </a:effectLst>
                <a:cs typeface="+mn-cs"/>
              </a:rPr>
              <a:t>x = x+1</a:t>
            </a:r>
          </a:p>
          <a:p>
            <a:pPr eaLnBrk="0" hangingPunct="0">
              <a:defRPr/>
            </a:pPr>
            <a:r>
              <a:rPr lang="en-US" sz="2400">
                <a:effectLst>
                  <a:outerShdw blurRad="38100" dist="38100" dir="2700000" algn="tl">
                    <a:srgbClr val="000000"/>
                  </a:outerShdw>
                </a:effectLst>
                <a:cs typeface="+mn-cs"/>
              </a:rPr>
              <a:t>end loop</a:t>
            </a:r>
          </a:p>
          <a:p>
            <a:pPr eaLnBrk="0" hangingPunct="0">
              <a:defRPr/>
            </a:pPr>
            <a:r>
              <a:rPr lang="en-US" sz="2400">
                <a:solidFill>
                  <a:schemeClr val="tx2"/>
                </a:solidFill>
                <a:effectLst>
                  <a:outerShdw blurRad="38100" dist="38100" dir="2700000" algn="tl">
                    <a:srgbClr val="000000"/>
                  </a:outerShdw>
                </a:effectLst>
                <a:cs typeface="+mn-cs"/>
              </a:rPr>
              <a:t>% Post Cond:         # “Hi”s get printed is 10.</a:t>
            </a:r>
          </a:p>
        </p:txBody>
      </p:sp>
      <p:grpSp>
        <p:nvGrpSpPr>
          <p:cNvPr id="2" name="Group 5"/>
          <p:cNvGrpSpPr>
            <a:grpSpLocks/>
          </p:cNvGrpSpPr>
          <p:nvPr/>
        </p:nvGrpSpPr>
        <p:grpSpPr bwMode="auto">
          <a:xfrm>
            <a:off x="555625" y="4991100"/>
            <a:ext cx="7669213" cy="1866900"/>
            <a:chOff x="350" y="396"/>
            <a:chExt cx="4831" cy="1176"/>
          </a:xfrm>
        </p:grpSpPr>
        <p:grpSp>
          <p:nvGrpSpPr>
            <p:cNvPr id="32776" name="Group 6"/>
            <p:cNvGrpSpPr>
              <a:grpSpLocks/>
            </p:cNvGrpSpPr>
            <p:nvPr/>
          </p:nvGrpSpPr>
          <p:grpSpPr bwMode="auto">
            <a:xfrm>
              <a:off x="534" y="768"/>
              <a:ext cx="737" cy="804"/>
              <a:chOff x="144" y="607"/>
              <a:chExt cx="737" cy="804"/>
            </a:xfrm>
          </p:grpSpPr>
          <p:grpSp>
            <p:nvGrpSpPr>
              <p:cNvPr id="32781" name="Group 20"/>
              <p:cNvGrpSpPr>
                <a:grpSpLocks noChangeAspect="1"/>
              </p:cNvGrpSpPr>
              <p:nvPr/>
            </p:nvGrpSpPr>
            <p:grpSpPr bwMode="auto">
              <a:xfrm>
                <a:off x="144" y="607"/>
                <a:ext cx="737" cy="737"/>
                <a:chOff x="2976" y="2352"/>
                <a:chExt cx="907" cy="907"/>
              </a:xfrm>
            </p:grpSpPr>
            <p:sp>
              <p:nvSpPr>
                <p:cNvPr id="32789" name="Freeform 8" descr="Green marble"/>
                <p:cNvSpPr>
                  <a:spLocks noChangeAspect="1"/>
                </p:cNvSpPr>
                <p:nvPr/>
              </p:nvSpPr>
              <p:spPr bwMode="auto">
                <a:xfrm rot="2360341">
                  <a:off x="3403" y="2606"/>
                  <a:ext cx="480" cy="380"/>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sp>
              <p:nvSpPr>
                <p:cNvPr id="32790" name="Oval 9"/>
                <p:cNvSpPr>
                  <a:spLocks noChangeAspect="1" noChangeArrowheads="1"/>
                </p:cNvSpPr>
                <p:nvPr/>
              </p:nvSpPr>
              <p:spPr bwMode="auto">
                <a:xfrm>
                  <a:off x="2976" y="2352"/>
                  <a:ext cx="907" cy="907"/>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Times New Roman" pitchFamily="18" charset="0"/>
                  </a:endParaRPr>
                </a:p>
              </p:txBody>
            </p:sp>
            <p:pic>
              <p:nvPicPr>
                <p:cNvPr id="32791"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92" y="2621"/>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782" name="Group 11"/>
              <p:cNvGrpSpPr>
                <a:grpSpLocks noChangeAspect="1"/>
              </p:cNvGrpSpPr>
              <p:nvPr/>
            </p:nvGrpSpPr>
            <p:grpSpPr bwMode="auto">
              <a:xfrm rot="2360341">
                <a:off x="374" y="983"/>
                <a:ext cx="342" cy="428"/>
                <a:chOff x="2227" y="1194"/>
                <a:chExt cx="1944" cy="2413"/>
              </a:xfrm>
            </p:grpSpPr>
            <p:sp>
              <p:nvSpPr>
                <p:cNvPr id="32783" name="Freeform 1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784" name="Freeform 1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785" name="Freeform 14"/>
                <p:cNvSpPr>
                  <a:spLocks noChangeAspect="1"/>
                </p:cNvSpPr>
                <p:nvPr/>
              </p:nvSpPr>
              <p:spPr bwMode="auto">
                <a:xfrm rot="-2705309">
                  <a:off x="3504" y="2064"/>
                  <a:ext cx="812" cy="523"/>
                </a:xfrm>
                <a:custGeom>
                  <a:avLst/>
                  <a:gdLst>
                    <a:gd name="T0" fmla="*/ 0 w 782"/>
                    <a:gd name="T1" fmla="*/ 1 h 808"/>
                    <a:gd name="T2" fmla="*/ 337 w 782"/>
                    <a:gd name="T3" fmla="*/ 0 h 808"/>
                    <a:gd name="T4" fmla="*/ 819 w 782"/>
                    <a:gd name="T5" fmla="*/ 0 h 808"/>
                    <a:gd name="T6" fmla="*/ 1727 w 782"/>
                    <a:gd name="T7" fmla="*/ 1 h 808"/>
                    <a:gd name="T8" fmla="*/ 2808 w 782"/>
                    <a:gd name="T9" fmla="*/ 1 h 808"/>
                    <a:gd name="T10" fmla="*/ 3202 w 782"/>
                    <a:gd name="T11" fmla="*/ 1 h 808"/>
                    <a:gd name="T12" fmla="*/ 3390 w 782"/>
                    <a:gd name="T13" fmla="*/ 1 h 808"/>
                    <a:gd name="T14" fmla="*/ 3417 w 782"/>
                    <a:gd name="T15" fmla="*/ 1 h 808"/>
                    <a:gd name="T16" fmla="*/ 3299 w 782"/>
                    <a:gd name="T17" fmla="*/ 1 h 808"/>
                    <a:gd name="T18" fmla="*/ 2967 w 782"/>
                    <a:gd name="T19" fmla="*/ 1 h 808"/>
                    <a:gd name="T20" fmla="*/ 2537 w 782"/>
                    <a:gd name="T21" fmla="*/ 1 h 808"/>
                    <a:gd name="T22" fmla="*/ 2224 w 782"/>
                    <a:gd name="T23" fmla="*/ 1 h 808"/>
                    <a:gd name="T24" fmla="*/ 2082 w 782"/>
                    <a:gd name="T25" fmla="*/ 1 h 808"/>
                    <a:gd name="T26" fmla="*/ 1990 w 782"/>
                    <a:gd name="T27" fmla="*/ 1 h 808"/>
                    <a:gd name="T28" fmla="*/ 2017 w 782"/>
                    <a:gd name="T29" fmla="*/ 1 h 808"/>
                    <a:gd name="T30" fmla="*/ 2043 w 782"/>
                    <a:gd name="T31" fmla="*/ 1 h 808"/>
                    <a:gd name="T32" fmla="*/ 2427 w 782"/>
                    <a:gd name="T33" fmla="*/ 1 h 808"/>
                    <a:gd name="T34" fmla="*/ 3034 w 782"/>
                    <a:gd name="T35" fmla="*/ 1 h 808"/>
                    <a:gd name="T36" fmla="*/ 3417 w 782"/>
                    <a:gd name="T37" fmla="*/ 1 h 808"/>
                    <a:gd name="T38" fmla="*/ 3818 w 782"/>
                    <a:gd name="T39" fmla="*/ 1 h 808"/>
                    <a:gd name="T40" fmla="*/ 3946 w 782"/>
                    <a:gd name="T41" fmla="*/ 1 h 808"/>
                    <a:gd name="T42" fmla="*/ 3818 w 782"/>
                    <a:gd name="T43" fmla="*/ 1 h 808"/>
                    <a:gd name="T44" fmla="*/ 3659 w 782"/>
                    <a:gd name="T45" fmla="*/ 1 h 808"/>
                    <a:gd name="T46" fmla="*/ 3390 w 782"/>
                    <a:gd name="T47" fmla="*/ 1 h 808"/>
                    <a:gd name="T48" fmla="*/ 3025 w 782"/>
                    <a:gd name="T49" fmla="*/ 1 h 808"/>
                    <a:gd name="T50" fmla="*/ 2620 w 782"/>
                    <a:gd name="T51" fmla="*/ 1 h 808"/>
                    <a:gd name="T52" fmla="*/ 1990 w 782"/>
                    <a:gd name="T53" fmla="*/ 1 h 808"/>
                    <a:gd name="T54" fmla="*/ 1792 w 782"/>
                    <a:gd name="T55" fmla="*/ 1 h 808"/>
                    <a:gd name="T56" fmla="*/ 1686 w 782"/>
                    <a:gd name="T57" fmla="*/ 1 h 808"/>
                    <a:gd name="T58" fmla="*/ 1686 w 782"/>
                    <a:gd name="T59" fmla="*/ 1 h 808"/>
                    <a:gd name="T60" fmla="*/ 1686 w 782"/>
                    <a:gd name="T61" fmla="*/ 1 h 808"/>
                    <a:gd name="T62" fmla="*/ 1960 w 782"/>
                    <a:gd name="T63" fmla="*/ 1 h 808"/>
                    <a:gd name="T64" fmla="*/ 2366 w 782"/>
                    <a:gd name="T65" fmla="*/ 1 h 808"/>
                    <a:gd name="T66" fmla="*/ 2721 w 782"/>
                    <a:gd name="T67" fmla="*/ 1 h 808"/>
                    <a:gd name="T68" fmla="*/ 2949 w 782"/>
                    <a:gd name="T69" fmla="*/ 1 h 808"/>
                    <a:gd name="T70" fmla="*/ 3063 w 782"/>
                    <a:gd name="T71" fmla="*/ 1 h 808"/>
                    <a:gd name="T72" fmla="*/ 3025 w 782"/>
                    <a:gd name="T73" fmla="*/ 1 h 808"/>
                    <a:gd name="T74" fmla="*/ 2855 w 782"/>
                    <a:gd name="T75" fmla="*/ 1 h 808"/>
                    <a:gd name="T76" fmla="*/ 2620 w 782"/>
                    <a:gd name="T77" fmla="*/ 1 h 808"/>
                    <a:gd name="T78" fmla="*/ 2366 w 782"/>
                    <a:gd name="T79" fmla="*/ 1 h 808"/>
                    <a:gd name="T80" fmla="*/ 1805 w 782"/>
                    <a:gd name="T81" fmla="*/ 1 h 808"/>
                    <a:gd name="T82" fmla="*/ 979 w 782"/>
                    <a:gd name="T83" fmla="*/ 1 h 808"/>
                    <a:gd name="T84" fmla="*/ 353 w 782"/>
                    <a:gd name="T85" fmla="*/ 1 h 808"/>
                    <a:gd name="T86" fmla="*/ 97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786" name="Freeform 15"/>
                <p:cNvSpPr>
                  <a:spLocks noChangeAspect="1"/>
                </p:cNvSpPr>
                <p:nvPr/>
              </p:nvSpPr>
              <p:spPr bwMode="auto">
                <a:xfrm rot="-4121048">
                  <a:off x="2675" y="2797"/>
                  <a:ext cx="1159" cy="461"/>
                </a:xfrm>
                <a:custGeom>
                  <a:avLst/>
                  <a:gdLst>
                    <a:gd name="T0" fmla="*/ 650203 w 992"/>
                    <a:gd name="T1" fmla="*/ 1 h 770"/>
                    <a:gd name="T2" fmla="*/ 662472 w 992"/>
                    <a:gd name="T3" fmla="*/ 1 h 770"/>
                    <a:gd name="T4" fmla="*/ 707990 w 992"/>
                    <a:gd name="T5" fmla="*/ 1 h 770"/>
                    <a:gd name="T6" fmla="*/ 764394 w 992"/>
                    <a:gd name="T7" fmla="*/ 1 h 770"/>
                    <a:gd name="T8" fmla="*/ 797828 w 992"/>
                    <a:gd name="T9" fmla="*/ 1 h 770"/>
                    <a:gd name="T10" fmla="*/ 783191 w 992"/>
                    <a:gd name="T11" fmla="*/ 1 h 770"/>
                    <a:gd name="T12" fmla="*/ 752067 w 992"/>
                    <a:gd name="T13" fmla="*/ 1 h 770"/>
                    <a:gd name="T14" fmla="*/ 689604 w 992"/>
                    <a:gd name="T15" fmla="*/ 1 h 770"/>
                    <a:gd name="T16" fmla="*/ 612568 w 992"/>
                    <a:gd name="T17" fmla="*/ 1 h 770"/>
                    <a:gd name="T18" fmla="*/ 548369 w 992"/>
                    <a:gd name="T19" fmla="*/ 1 h 770"/>
                    <a:gd name="T20" fmla="*/ 476327 w 992"/>
                    <a:gd name="T21" fmla="*/ 1 h 770"/>
                    <a:gd name="T22" fmla="*/ 407693 w 992"/>
                    <a:gd name="T23" fmla="*/ 1 h 770"/>
                    <a:gd name="T24" fmla="*/ 355586 w 992"/>
                    <a:gd name="T25" fmla="*/ 1 h 770"/>
                    <a:gd name="T26" fmla="*/ 336614 w 992"/>
                    <a:gd name="T27" fmla="*/ 1 h 770"/>
                    <a:gd name="T28" fmla="*/ 315503 w 992"/>
                    <a:gd name="T29" fmla="*/ 1 h 770"/>
                    <a:gd name="T30" fmla="*/ 290613 w 992"/>
                    <a:gd name="T31" fmla="*/ 1 h 770"/>
                    <a:gd name="T32" fmla="*/ 272045 w 992"/>
                    <a:gd name="T33" fmla="*/ 1 h 770"/>
                    <a:gd name="T34" fmla="*/ 272045 w 992"/>
                    <a:gd name="T35" fmla="*/ 1 h 770"/>
                    <a:gd name="T36" fmla="*/ 259251 w 992"/>
                    <a:gd name="T37" fmla="*/ 1 h 770"/>
                    <a:gd name="T38" fmla="*/ 223681 w 992"/>
                    <a:gd name="T39" fmla="*/ 1 h 770"/>
                    <a:gd name="T40" fmla="*/ 179758 w 992"/>
                    <a:gd name="T41" fmla="*/ 1 h 770"/>
                    <a:gd name="T42" fmla="*/ 138907 w 992"/>
                    <a:gd name="T43" fmla="*/ 1 h 770"/>
                    <a:gd name="T44" fmla="*/ 92166 w 992"/>
                    <a:gd name="T45" fmla="*/ 1 h 770"/>
                    <a:gd name="T46" fmla="*/ 21327 w 992"/>
                    <a:gd name="T47" fmla="*/ 1 h 770"/>
                    <a:gd name="T48" fmla="*/ 0 w 992"/>
                    <a:gd name="T49" fmla="*/ 1 h 770"/>
                    <a:gd name="T50" fmla="*/ 0 w 992"/>
                    <a:gd name="T51" fmla="*/ 1 h 770"/>
                    <a:gd name="T52" fmla="*/ 31776 w 992"/>
                    <a:gd name="T53" fmla="*/ 1 h 770"/>
                    <a:gd name="T54" fmla="*/ 65813 w 992"/>
                    <a:gd name="T55" fmla="*/ 1 h 770"/>
                    <a:gd name="T56" fmla="*/ 95263 w 992"/>
                    <a:gd name="T57" fmla="*/ 1 h 770"/>
                    <a:gd name="T58" fmla="*/ 151928 w 992"/>
                    <a:gd name="T59" fmla="*/ 1 h 770"/>
                    <a:gd name="T60" fmla="*/ 206901 w 992"/>
                    <a:gd name="T61" fmla="*/ 1 h 770"/>
                    <a:gd name="T62" fmla="*/ 259251 w 992"/>
                    <a:gd name="T63" fmla="*/ 1 h 770"/>
                    <a:gd name="T64" fmla="*/ 333905 w 992"/>
                    <a:gd name="T65" fmla="*/ 0 h 770"/>
                    <a:gd name="T66" fmla="*/ 336614 w 992"/>
                    <a:gd name="T67" fmla="*/ 1 h 770"/>
                    <a:gd name="T68" fmla="*/ 319684 w 992"/>
                    <a:gd name="T69" fmla="*/ 1 h 770"/>
                    <a:gd name="T70" fmla="*/ 315503 w 992"/>
                    <a:gd name="T71" fmla="*/ 1 h 770"/>
                    <a:gd name="T72" fmla="*/ 336614 w 992"/>
                    <a:gd name="T73" fmla="*/ 1 h 770"/>
                    <a:gd name="T74" fmla="*/ 371837 w 992"/>
                    <a:gd name="T75" fmla="*/ 1 h 770"/>
                    <a:gd name="T76" fmla="*/ 401726 w 992"/>
                    <a:gd name="T77" fmla="*/ 1 h 770"/>
                    <a:gd name="T78" fmla="*/ 448997 w 992"/>
                    <a:gd name="T79" fmla="*/ 1 h 770"/>
                    <a:gd name="T80" fmla="*/ 494731 w 992"/>
                    <a:gd name="T81" fmla="*/ 1 h 770"/>
                    <a:gd name="T82" fmla="*/ 541505 w 992"/>
                    <a:gd name="T83" fmla="*/ 1 h 770"/>
                    <a:gd name="T84" fmla="*/ 603073 w 992"/>
                    <a:gd name="T85" fmla="*/ 1 h 770"/>
                    <a:gd name="T86" fmla="*/ 643702 w 992"/>
                    <a:gd name="T87" fmla="*/ 1 h 770"/>
                    <a:gd name="T88" fmla="*/ 650203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787" name="Freeform 1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788" name="Freeform 1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32777" name="Text Box 18"/>
            <p:cNvSpPr txBox="1">
              <a:spLocks noChangeArrowheads="1"/>
            </p:cNvSpPr>
            <p:nvPr/>
          </p:nvSpPr>
          <p:spPr bwMode="auto">
            <a:xfrm>
              <a:off x="1530" y="865"/>
              <a:ext cx="1002"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rgbClr val="33CC33"/>
                  </a:solidFill>
                  <a:latin typeface="Times New Roman" pitchFamily="18" charset="0"/>
                </a:rPr>
                <a:t>&lt;</a:t>
              </a:r>
              <a:r>
                <a:rPr lang="en-US" altLang="en-US" sz="2400">
                  <a:solidFill>
                    <a:srgbClr val="33CC33"/>
                  </a:solidFill>
                  <a:latin typeface="Times New Roman" pitchFamily="18" charset="0"/>
                </a:rPr>
                <a:t>preCond</a:t>
              </a:r>
              <a:r>
                <a:rPr lang="en-CA" altLang="en-US" sz="2400">
                  <a:solidFill>
                    <a:srgbClr val="33CC33"/>
                  </a:solidFill>
                  <a:latin typeface="Times New Roman" pitchFamily="18" charset="0"/>
                </a:rPr>
                <a:t>&gt;</a:t>
              </a:r>
              <a:endParaRPr lang="en-US" altLang="en-US" sz="2400">
                <a:solidFill>
                  <a:srgbClr val="33CC33"/>
                </a:solidFill>
                <a:latin typeface="Times New Roman" pitchFamily="18" charset="0"/>
              </a:endParaRPr>
            </a:p>
            <a:p>
              <a:pPr algn="ctr">
                <a:spcBef>
                  <a:spcPct val="0"/>
                </a:spcBef>
              </a:pPr>
              <a:r>
                <a:rPr lang="en-CA" altLang="en-US" sz="2400">
                  <a:solidFill>
                    <a:schemeClr val="accent2"/>
                  </a:solidFill>
                  <a:latin typeface="Times New Roman" pitchFamily="18" charset="0"/>
                </a:rPr>
                <a:t>cod</a:t>
              </a:r>
              <a:r>
                <a:rPr lang="en-US" altLang="en-US" sz="2400">
                  <a:solidFill>
                    <a:schemeClr val="accent2"/>
                  </a:solidFill>
                  <a:latin typeface="Times New Roman" pitchFamily="18" charset="0"/>
                </a:rPr>
                <a:t>eA</a:t>
              </a:r>
              <a:endParaRPr lang="en-CA" altLang="en-US" sz="2400" baseline="-25000">
                <a:solidFill>
                  <a:schemeClr val="accent2"/>
                </a:solidFill>
                <a:latin typeface="Times New Roman" pitchFamily="18" charset="0"/>
              </a:endParaRPr>
            </a:p>
          </p:txBody>
        </p:sp>
        <p:sp>
          <p:nvSpPr>
            <p:cNvPr id="32778" name="Text Box 19"/>
            <p:cNvSpPr txBox="1">
              <a:spLocks noChangeArrowheads="1"/>
            </p:cNvSpPr>
            <p:nvPr/>
          </p:nvSpPr>
          <p:spPr bwMode="auto">
            <a:xfrm>
              <a:off x="3750" y="993"/>
              <a:ext cx="143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rgbClr val="33CC33"/>
                  </a:solidFill>
                  <a:latin typeface="Times New Roman" pitchFamily="18" charset="0"/>
                </a:rPr>
                <a:t>&lt;loop-invariant&gt;</a:t>
              </a:r>
            </a:p>
          </p:txBody>
        </p:sp>
        <p:sp>
          <p:nvSpPr>
            <p:cNvPr id="32779" name="AutoShape 20"/>
            <p:cNvSpPr>
              <a:spLocks noChangeArrowheads="1"/>
            </p:cNvSpPr>
            <p:nvPr/>
          </p:nvSpPr>
          <p:spPr bwMode="auto">
            <a:xfrm>
              <a:off x="3120" y="1013"/>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solidFill>
                  <a:schemeClr val="hlink"/>
                </a:solidFill>
                <a:latin typeface="Times New Roman" pitchFamily="18" charset="0"/>
              </a:endParaRPr>
            </a:p>
          </p:txBody>
        </p:sp>
        <p:sp>
          <p:nvSpPr>
            <p:cNvPr id="32780" name="Text Box 21"/>
            <p:cNvSpPr txBox="1">
              <a:spLocks noChangeArrowheads="1"/>
            </p:cNvSpPr>
            <p:nvPr/>
          </p:nvSpPr>
          <p:spPr bwMode="auto">
            <a:xfrm>
              <a:off x="350" y="396"/>
              <a:ext cx="22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solidFill>
                    <a:schemeClr val="tx2"/>
                  </a:solidFill>
                  <a:latin typeface="Times New Roman" pitchFamily="18" charset="0"/>
                </a:rPr>
                <a:t>Establishing Loop Invariant</a:t>
              </a:r>
              <a:endParaRPr lang="en-CA" altLang="en-US" sz="2400">
                <a:solidFill>
                  <a:schemeClr val="tx2"/>
                </a:solidFill>
                <a:latin typeface="Times New Roman" pitchFamily="18" charset="0"/>
              </a:endParaRPr>
            </a:p>
            <a:p>
              <a:pPr algn="ctr">
                <a:spcBef>
                  <a:spcPct val="0"/>
                </a:spcBef>
              </a:pPr>
              <a:endParaRPr lang="en-CA" altLang="en-US" sz="2400">
                <a:latin typeface="Times New Roman" pitchFamily="18" charset="0"/>
              </a:endParaRPr>
            </a:p>
          </p:txBody>
        </p:sp>
      </p:grpSp>
      <p:sp>
        <p:nvSpPr>
          <p:cNvPr id="3" name="Text Box 4"/>
          <p:cNvSpPr txBox="1">
            <a:spLocks noChangeArrowheads="1"/>
          </p:cNvSpPr>
          <p:nvPr/>
        </p:nvSpPr>
        <p:spPr bwMode="auto">
          <a:xfrm>
            <a:off x="4495800" y="3200400"/>
            <a:ext cx="4953000" cy="1187450"/>
          </a:xfrm>
          <a:prstGeom prst="rect">
            <a:avLst/>
          </a:prstGeom>
          <a:noFill/>
          <a:ln w="38100" cap="sq">
            <a:noFill/>
            <a:miter lim="800000"/>
            <a:headEnd/>
            <a:tailEnd/>
          </a:ln>
          <a:effectLst/>
        </p:spPr>
        <p:txBody>
          <a:bodyPr lIns="274320" rIns="274320">
            <a:spAutoFit/>
          </a:bodyPr>
          <a:lstStyle/>
          <a:p>
            <a:pPr eaLnBrk="0" hangingPunct="0">
              <a:defRPr/>
            </a:pPr>
            <a:r>
              <a:rPr lang="en-US" sz="2400">
                <a:effectLst>
                  <a:outerShdw blurRad="38100" dist="38100" dir="2700000" algn="tl">
                    <a:srgbClr val="000000"/>
                  </a:outerShdw>
                </a:effectLst>
                <a:cs typeface="+mn-cs"/>
              </a:rPr>
              <a:t>Focus on sequence of states</a:t>
            </a:r>
          </a:p>
          <a:p>
            <a:pPr eaLnBrk="0" hangingPunct="0">
              <a:defRPr/>
            </a:pPr>
            <a:r>
              <a:rPr lang="en-US" sz="2400">
                <a:effectLst>
                  <a:outerShdw blurRad="38100" dist="38100" dir="2700000" algn="tl">
                    <a:srgbClr val="000000"/>
                  </a:outerShdw>
                </a:effectLst>
                <a:cs typeface="+mn-cs"/>
              </a:rPr>
              <a:t>instead of sequence of commands!</a:t>
            </a:r>
          </a:p>
          <a:p>
            <a:pPr eaLnBrk="0" hangingPunct="0">
              <a:defRPr/>
            </a:pPr>
            <a:endParaRPr lang="en-US" sz="240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1" presetClass="exit" presetSubtype="0" fill="hold" grpId="1" nodeType="withEffect">
                                  <p:stCondLst>
                                    <p:cond delay="0"/>
                                  </p:stCondLst>
                                  <p:childTnLst>
                                    <p:set>
                                      <p:cBhvr>
                                        <p:cTn id="22" dur="1" fill="hold">
                                          <p:stCondLst>
                                            <p:cond delay="0"/>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3" grpId="0"/>
      <p:bldP spid="3" grpId="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243" name="Text Box 14"/>
          <p:cNvSpPr txBox="1">
            <a:spLocks noChangeArrowheads="1"/>
          </p:cNvSpPr>
          <p:nvPr/>
        </p:nvSpPr>
        <p:spPr bwMode="auto">
          <a:xfrm>
            <a:off x="-201613" y="4525962"/>
            <a:ext cx="4545013"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Need to formally define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pic>
        <p:nvPicPr>
          <p:cNvPr id="10253" name="Picture 16"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533400"/>
            <a:ext cx="3500438" cy="384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4" name="Rectangle 18"/>
          <p:cNvSpPr>
            <a:spLocks noChangeArrowheads="1"/>
          </p:cNvSpPr>
          <p:nvPr/>
        </p:nvSpPr>
        <p:spPr bwMode="auto">
          <a:xfrm>
            <a:off x="2074863" y="4022725"/>
            <a:ext cx="1751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Turing</a:t>
            </a:r>
          </a:p>
        </p:txBody>
      </p:sp>
      <p:pic>
        <p:nvPicPr>
          <p:cNvPr id="1056796" name="Picture 28"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5347309" y="5334000"/>
            <a:ext cx="2284412" cy="15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21" name="AutoShape 38"/>
          <p:cNvSpPr>
            <a:spLocks noChangeArrowheads="1"/>
          </p:cNvSpPr>
          <p:nvPr/>
        </p:nvSpPr>
        <p:spPr bwMode="auto">
          <a:xfrm>
            <a:off x="3886200" y="533400"/>
            <a:ext cx="5257800" cy="2514600"/>
          </a:xfrm>
          <a:prstGeom prst="wedgeRoundRectCallout">
            <a:avLst>
              <a:gd name="adj1" fmla="val -78129"/>
              <a:gd name="adj2" fmla="val 32702"/>
              <a:gd name="adj3" fmla="val 16667"/>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3000" dirty="0">
                <a:latin typeface="Times New Roman" pitchFamily="18" charset="0"/>
              </a:rPr>
              <a:t>I wanted to give a TM an arbitrarily large number of states so that it can compute an arbitrarily hard any “computable” problem</a:t>
            </a:r>
          </a:p>
        </p:txBody>
      </p:sp>
      <p:sp>
        <p:nvSpPr>
          <p:cNvPr id="22" name="AutoShape 38"/>
          <p:cNvSpPr>
            <a:spLocks noChangeArrowheads="1"/>
          </p:cNvSpPr>
          <p:nvPr/>
        </p:nvSpPr>
        <p:spPr bwMode="auto">
          <a:xfrm>
            <a:off x="3874476" y="3124200"/>
            <a:ext cx="5193323" cy="2133600"/>
          </a:xfrm>
          <a:prstGeom prst="wedgeRoundRectCallout">
            <a:avLst>
              <a:gd name="adj1" fmla="val -68365"/>
              <a:gd name="adj2" fmla="val -52083"/>
              <a:gd name="adj3" fmla="val 16667"/>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3000" dirty="0">
                <a:latin typeface="Times New Roman" pitchFamily="18" charset="0"/>
              </a:rPr>
              <a:t>But not give it an infinite number, or else it would know the answer to any problem using table look up.</a:t>
            </a:r>
          </a:p>
        </p:txBody>
      </p:sp>
    </p:spTree>
    <p:extLst>
      <p:ext uri="{BB962C8B-B14F-4D97-AF65-F5344CB8AC3E}">
        <p14:creationId xmlns:p14="http://schemas.microsoft.com/office/powerpoint/2010/main" val="3742710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0-#ppt_w/2"/>
                                          </p:val>
                                        </p:tav>
                                        <p:tav tm="100000">
                                          <p:val>
                                            <p:strVal val="#ppt_x"/>
                                          </p:val>
                                        </p:tav>
                                      </p:tavLst>
                                    </p:anim>
                                    <p:anim calcmode="lin" valueType="num">
                                      <p:cBhvr additive="base">
                                        <p:cTn id="14"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autoUpdateAnimBg="0"/>
      <p:bldP spid="22" grpId="0" animBg="1" autoUpdateAnimBg="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4822" name="Text Box 6"/>
          <p:cNvSpPr txBox="1">
            <a:spLocks noChangeArrowheads="1"/>
          </p:cNvSpPr>
          <p:nvPr/>
        </p:nvSpPr>
        <p:spPr bwMode="auto">
          <a:xfrm>
            <a:off x="152400" y="941388"/>
            <a:ext cx="8991600" cy="1200329"/>
          </a:xfrm>
          <a:prstGeom prst="rect">
            <a:avLst/>
          </a:prstGeom>
          <a:noFill/>
          <a:ln w="38100" cap="sq">
            <a:noFill/>
            <a:miter lim="800000"/>
            <a:headEnd/>
            <a:tailEnd/>
          </a:ln>
          <a:effectLst/>
        </p:spPr>
        <p:txBody>
          <a:bodyPr lIns="274320" rIns="274320">
            <a:spAutoFit/>
          </a:bodyPr>
          <a:lstStyle/>
          <a:p>
            <a:pPr marL="0" lvl="1" eaLnBrk="0" hangingPunct="0">
              <a:buFontTx/>
              <a:buChar char="•"/>
              <a:defRPr/>
            </a:pPr>
            <a:r>
              <a:rPr lang="en-US" sz="2400" dirty="0"/>
              <a:t>Let </a:t>
            </a:r>
            <a:r>
              <a:rPr lang="en-US" sz="2400" dirty="0">
                <a:solidFill>
                  <a:schemeClr val="accent2"/>
                </a:solidFill>
              </a:rPr>
              <a:t>#States(M,I)</a:t>
            </a:r>
            <a:r>
              <a:rPr lang="en-US" sz="2400" dirty="0"/>
              <a:t> denote the number of states of TM </a:t>
            </a:r>
            <a:r>
              <a:rPr lang="en-US" sz="2400" dirty="0">
                <a:solidFill>
                  <a:schemeClr val="accent2"/>
                </a:solidFill>
              </a:rPr>
              <a:t>M</a:t>
            </a:r>
            <a:r>
              <a:rPr lang="en-US" sz="2400" dirty="0"/>
              <a:t> on input </a:t>
            </a:r>
            <a:r>
              <a:rPr lang="en-US" sz="2400" dirty="0">
                <a:solidFill>
                  <a:schemeClr val="accent2"/>
                </a:solidFill>
              </a:rPr>
              <a:t>I</a:t>
            </a:r>
            <a:r>
              <a:rPr lang="en-US" sz="2400" dirty="0"/>
              <a:t>. </a:t>
            </a:r>
          </a:p>
          <a:p>
            <a:pPr eaLnBrk="0" hangingPunct="0">
              <a:buFontTx/>
              <a:buChar char="•"/>
              <a:defRPr/>
            </a:pPr>
            <a:r>
              <a:rPr lang="en-US" sz="2400" dirty="0">
                <a:cs typeface="+mn-cs"/>
              </a:rPr>
              <a:t>Designer can give her TM as many states as she wants</a:t>
            </a:r>
          </a:p>
          <a:p>
            <a:pPr eaLnBrk="0" hangingPunct="0">
              <a:defRPr/>
            </a:pPr>
            <a:r>
              <a:rPr lang="en-US" sz="2400" dirty="0"/>
              <a:t>     (given the needs of the problem at hand)</a:t>
            </a:r>
          </a:p>
        </p:txBody>
      </p:sp>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2" name="Text Box 6"/>
          <p:cNvSpPr txBox="1">
            <a:spLocks noChangeArrowheads="1"/>
          </p:cNvSpPr>
          <p:nvPr/>
        </p:nvSpPr>
        <p:spPr bwMode="auto">
          <a:xfrm>
            <a:off x="76200" y="2129135"/>
            <a:ext cx="6553200" cy="46166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sz="2400" dirty="0">
                <a:solidFill>
                  <a:schemeClr val="accent2"/>
                </a:solidFill>
                <a:cs typeface="+mn-cs"/>
              </a:rPr>
              <a:t> </a:t>
            </a:r>
            <a:r>
              <a:rPr lang="en-US" sz="2400" dirty="0">
                <a:solidFill>
                  <a:schemeClr val="accent2"/>
                </a:solidFill>
                <a:latin typeface="Symbol" pitchFamily="18" charset="2"/>
                <a:cs typeface="+mn-cs"/>
              </a:rPr>
              <a:t>"</a:t>
            </a:r>
            <a:r>
              <a:rPr lang="en-US" sz="2400" dirty="0">
                <a:solidFill>
                  <a:schemeClr val="accent2"/>
                </a:solidFill>
                <a:cs typeface="+mn-cs"/>
                <a:sym typeface="Symbol" pitchFamily="18" charset="2"/>
              </a:rPr>
              <a:t> </a:t>
            </a:r>
            <a:r>
              <a:rPr lang="en-US" sz="2400" dirty="0">
                <a:solidFill>
                  <a:schemeClr val="accent2"/>
                </a:solidFill>
                <a:sym typeface="Symbol" pitchFamily="18" charset="2"/>
              </a:rPr>
              <a:t>integer k,  </a:t>
            </a:r>
            <a:r>
              <a:rPr lang="en-US" sz="2400" dirty="0">
                <a:solidFill>
                  <a:schemeClr val="accent2"/>
                </a:solidFill>
                <a:cs typeface="+mn-cs"/>
                <a:sym typeface="Symbol" pitchFamily="18" charset="2"/>
              </a:rPr>
              <a:t> a TM </a:t>
            </a:r>
            <a:r>
              <a:rPr lang="en-US" sz="2400" dirty="0">
                <a:solidFill>
                  <a:schemeClr val="accent2"/>
                </a:solidFill>
                <a:cs typeface="+mn-cs"/>
              </a:rPr>
              <a:t>M, </a:t>
            </a:r>
            <a:r>
              <a:rPr lang="en-US" sz="2400" dirty="0">
                <a:solidFill>
                  <a:schemeClr val="accent2"/>
                </a:solidFill>
              </a:rPr>
              <a:t>#States(M)=k</a:t>
            </a:r>
            <a:r>
              <a:rPr lang="en-US" sz="2400" dirty="0">
                <a:solidFill>
                  <a:schemeClr val="accent2"/>
                </a:solidFill>
                <a:cs typeface="+mn-cs"/>
              </a:rPr>
              <a:t> </a:t>
            </a:r>
          </a:p>
        </p:txBody>
      </p:sp>
      <p:sp>
        <p:nvSpPr>
          <p:cNvPr id="495623" name="Rectangle 7"/>
          <p:cNvSpPr>
            <a:spLocks noChangeArrowheads="1"/>
          </p:cNvSpPr>
          <p:nvPr/>
        </p:nvSpPr>
        <p:spPr bwMode="auto">
          <a:xfrm>
            <a:off x="1770063" y="457200"/>
            <a:ext cx="5164137"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a:effectLst>
                  <a:outerShdw blurRad="38100" dist="38100" dir="2700000" algn="tl">
                    <a:srgbClr val="000000"/>
                  </a:outerShdw>
                </a:effectLst>
                <a:cs typeface="+mn-cs"/>
              </a:rPr>
              <a:t>How many states can a TM use?</a:t>
            </a:r>
          </a:p>
        </p:txBody>
      </p:sp>
      <p:grpSp>
        <p:nvGrpSpPr>
          <p:cNvPr id="25" name="Group 5"/>
          <p:cNvGrpSpPr>
            <a:grpSpLocks/>
          </p:cNvGrpSpPr>
          <p:nvPr/>
        </p:nvGrpSpPr>
        <p:grpSpPr bwMode="auto">
          <a:xfrm>
            <a:off x="0" y="4648200"/>
            <a:ext cx="1447800" cy="2133600"/>
            <a:chOff x="2013" y="2206"/>
            <a:chExt cx="679" cy="1010"/>
          </a:xfrm>
        </p:grpSpPr>
        <p:sp>
          <p:nvSpPr>
            <p:cNvPr id="2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27" name="Group 7"/>
            <p:cNvGrpSpPr>
              <a:grpSpLocks/>
            </p:cNvGrpSpPr>
            <p:nvPr/>
          </p:nvGrpSpPr>
          <p:grpSpPr bwMode="auto">
            <a:xfrm>
              <a:off x="2013" y="2206"/>
              <a:ext cx="339" cy="1010"/>
              <a:chOff x="240" y="2880"/>
              <a:chExt cx="339" cy="1010"/>
            </a:xfrm>
          </p:grpSpPr>
          <p:sp>
            <p:nvSpPr>
              <p:cNvPr id="2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4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41" name="AutoShape 38"/>
          <p:cNvSpPr>
            <a:spLocks noChangeArrowheads="1"/>
          </p:cNvSpPr>
          <p:nvPr/>
        </p:nvSpPr>
        <p:spPr bwMode="auto">
          <a:xfrm>
            <a:off x="1676400" y="3200400"/>
            <a:ext cx="6172200" cy="1778402"/>
          </a:xfrm>
          <a:prstGeom prst="wedgeRoundRectCallout">
            <a:avLst>
              <a:gd name="adj1" fmla="val -65344"/>
              <a:gd name="adj2" fmla="val 48816"/>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a:latin typeface="Times New Roman" pitchFamily="18" charset="0"/>
              </a:rPr>
              <a:t>If the problem or my adversarial boss gives me some integer k</a:t>
            </a:r>
            <a:br>
              <a:rPr lang="en-US" altLang="en-US" sz="2400" dirty="0">
                <a:latin typeface="Times New Roman" pitchFamily="18" charset="0"/>
              </a:rPr>
            </a:br>
            <a:r>
              <a:rPr lang="en-US" altLang="en-US" sz="2400" dirty="0">
                <a:latin typeface="Times New Roman" pitchFamily="18" charset="0"/>
              </a:rPr>
              <a:t>(even 1,000,000,000,000,000),</a:t>
            </a:r>
            <a:br>
              <a:rPr lang="en-US" altLang="en-US" sz="2400" dirty="0">
                <a:latin typeface="Times New Roman" pitchFamily="18" charset="0"/>
              </a:rPr>
            </a:br>
            <a:r>
              <a:rPr lang="en-US" altLang="en-US" sz="2400" dirty="0">
                <a:latin typeface="Times New Roman" pitchFamily="18" charset="0"/>
              </a:rPr>
              <a:t>I can build a TM with this many states.</a:t>
            </a:r>
          </a:p>
        </p:txBody>
      </p:sp>
    </p:spTree>
    <p:extLst>
      <p:ext uri="{BB962C8B-B14F-4D97-AF65-F5344CB8AC3E}">
        <p14:creationId xmlns:p14="http://schemas.microsoft.com/office/powerpoint/2010/main" val="28906704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95623"/>
                                        </p:tgtEl>
                                        <p:attrNameLst>
                                          <p:attrName>style.visibility</p:attrName>
                                        </p:attrNameLst>
                                      </p:cBhvr>
                                      <p:to>
                                        <p:strVal val="visible"/>
                                      </p:to>
                                    </p:set>
                                    <p:anim calcmode="lin" valueType="num">
                                      <p:cBhvr additive="base">
                                        <p:cTn id="7" dur="500" fill="hold"/>
                                        <p:tgtEl>
                                          <p:spTgt spid="495623"/>
                                        </p:tgtEl>
                                        <p:attrNameLst>
                                          <p:attrName>ppt_x</p:attrName>
                                        </p:attrNameLst>
                                      </p:cBhvr>
                                      <p:tavLst>
                                        <p:tav tm="0">
                                          <p:val>
                                            <p:strVal val="#ppt_x"/>
                                          </p:val>
                                        </p:tav>
                                        <p:tav tm="100000">
                                          <p:val>
                                            <p:strVal val="#ppt_x"/>
                                          </p:val>
                                        </p:tav>
                                      </p:tavLst>
                                    </p:anim>
                                    <p:anim calcmode="lin" valueType="num">
                                      <p:cBhvr additive="base">
                                        <p:cTn id="8" dur="500" fill="hold"/>
                                        <p:tgtEl>
                                          <p:spTgt spid="49562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14822">
                                            <p:txEl>
                                              <p:pRg st="0" end="0"/>
                                            </p:txEl>
                                          </p:spTgt>
                                        </p:tgtEl>
                                        <p:attrNameLst>
                                          <p:attrName>style.visibility</p:attrName>
                                        </p:attrNameLst>
                                      </p:cBhvr>
                                      <p:to>
                                        <p:strVal val="visible"/>
                                      </p:to>
                                    </p:set>
                                    <p:anim calcmode="lin" valueType="num">
                                      <p:cBhvr additive="base">
                                        <p:cTn id="13" dur="500" fill="hold"/>
                                        <p:tgtEl>
                                          <p:spTgt spid="131482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148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314822">
                                            <p:txEl>
                                              <p:pRg st="1" end="1"/>
                                            </p:txEl>
                                          </p:spTgt>
                                        </p:tgtEl>
                                        <p:attrNameLst>
                                          <p:attrName>style.visibility</p:attrName>
                                        </p:attrNameLst>
                                      </p:cBhvr>
                                      <p:to>
                                        <p:strVal val="visible"/>
                                      </p:to>
                                    </p:set>
                                    <p:anim calcmode="lin" valueType="num">
                                      <p:cBhvr additive="base">
                                        <p:cTn id="19" dur="500" fill="hold"/>
                                        <p:tgtEl>
                                          <p:spTgt spid="1314822">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14822">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14822">
                                            <p:txEl>
                                              <p:pRg st="2" end="2"/>
                                            </p:txEl>
                                          </p:spTgt>
                                        </p:tgtEl>
                                        <p:attrNameLst>
                                          <p:attrName>style.visibility</p:attrName>
                                        </p:attrNameLst>
                                      </p:cBhvr>
                                      <p:to>
                                        <p:strVal val="visible"/>
                                      </p:to>
                                    </p:set>
                                    <p:anim calcmode="lin" valueType="num">
                                      <p:cBhvr additive="base">
                                        <p:cTn id="23" dur="500" fill="hold"/>
                                        <p:tgtEl>
                                          <p:spTgt spid="1314822">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31482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2">
                                            <p:txEl>
                                              <p:pRg st="0" end="0"/>
                                            </p:txEl>
                                          </p:spTgt>
                                        </p:tgtEl>
                                        <p:attrNameLst>
                                          <p:attrName>style.visibility</p:attrName>
                                        </p:attrNameLst>
                                      </p:cBhvr>
                                      <p:to>
                                        <p:strVal val="visible"/>
                                      </p:to>
                                    </p:set>
                                    <p:anim calcmode="lin" valueType="num">
                                      <p:cBhvr additive="base">
                                        <p:cTn id="29"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additive="base">
                                        <p:cTn id="39" dur="500" fill="hold"/>
                                        <p:tgtEl>
                                          <p:spTgt spid="41"/>
                                        </p:tgtEl>
                                        <p:attrNameLst>
                                          <p:attrName>ppt_x</p:attrName>
                                        </p:attrNameLst>
                                      </p:cBhvr>
                                      <p:tavLst>
                                        <p:tav tm="0">
                                          <p:val>
                                            <p:strVal val="0-#ppt_w/2"/>
                                          </p:val>
                                        </p:tav>
                                        <p:tav tm="100000">
                                          <p:val>
                                            <p:strVal val="#ppt_x"/>
                                          </p:val>
                                        </p:tav>
                                      </p:tavLst>
                                    </p:anim>
                                    <p:anim calcmode="lin" valueType="num">
                                      <p:cBhvr additive="base">
                                        <p:cTn id="40"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5623" grpId="0"/>
      <p:bldP spid="41" grpId="0" animBg="1" autoUpdateAnimBg="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4822" name="Text Box 6"/>
          <p:cNvSpPr txBox="1">
            <a:spLocks noChangeArrowheads="1"/>
          </p:cNvSpPr>
          <p:nvPr/>
        </p:nvSpPr>
        <p:spPr bwMode="auto">
          <a:xfrm>
            <a:off x="152400" y="941388"/>
            <a:ext cx="8991600" cy="1200329"/>
          </a:xfrm>
          <a:prstGeom prst="rect">
            <a:avLst/>
          </a:prstGeom>
          <a:noFill/>
          <a:ln w="38100" cap="sq">
            <a:noFill/>
            <a:miter lim="800000"/>
            <a:headEnd/>
            <a:tailEnd/>
          </a:ln>
          <a:effectLst/>
        </p:spPr>
        <p:txBody>
          <a:bodyPr lIns="274320" rIns="274320">
            <a:spAutoFit/>
          </a:bodyPr>
          <a:lstStyle/>
          <a:p>
            <a:pPr marL="0" lvl="1" eaLnBrk="0" hangingPunct="0">
              <a:buFontTx/>
              <a:buChar char="•"/>
              <a:defRPr/>
            </a:pPr>
            <a:r>
              <a:rPr lang="en-US" sz="2400" dirty="0"/>
              <a:t>Let </a:t>
            </a:r>
            <a:r>
              <a:rPr lang="en-US" sz="2400" dirty="0">
                <a:solidFill>
                  <a:schemeClr val="accent2"/>
                </a:solidFill>
              </a:rPr>
              <a:t>#States(M,I)</a:t>
            </a:r>
            <a:r>
              <a:rPr lang="en-US" sz="2400" dirty="0"/>
              <a:t> denote the number of states of TM </a:t>
            </a:r>
            <a:r>
              <a:rPr lang="en-US" sz="2400" dirty="0">
                <a:solidFill>
                  <a:schemeClr val="accent2"/>
                </a:solidFill>
              </a:rPr>
              <a:t>M</a:t>
            </a:r>
            <a:r>
              <a:rPr lang="en-US" sz="2400" dirty="0"/>
              <a:t> on input </a:t>
            </a:r>
            <a:r>
              <a:rPr lang="en-US" sz="2400" dirty="0">
                <a:solidFill>
                  <a:schemeClr val="accent2"/>
                </a:solidFill>
              </a:rPr>
              <a:t>I</a:t>
            </a:r>
            <a:r>
              <a:rPr lang="en-US" sz="2400" dirty="0"/>
              <a:t>. </a:t>
            </a:r>
          </a:p>
          <a:p>
            <a:pPr eaLnBrk="0" hangingPunct="0">
              <a:buFontTx/>
              <a:buChar char="•"/>
              <a:defRPr/>
            </a:pPr>
            <a:r>
              <a:rPr lang="en-US" sz="2400" dirty="0">
                <a:cs typeface="+mn-cs"/>
              </a:rPr>
              <a:t>Designer can give her TM as many states as she wants</a:t>
            </a:r>
          </a:p>
          <a:p>
            <a:pPr eaLnBrk="0" hangingPunct="0">
              <a:defRPr/>
            </a:pPr>
            <a:r>
              <a:rPr lang="en-US" sz="2400" dirty="0"/>
              <a:t>     (given the needs of the problem at hand)</a:t>
            </a:r>
          </a:p>
        </p:txBody>
      </p:sp>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2" name="Text Box 6"/>
          <p:cNvSpPr txBox="1">
            <a:spLocks noChangeArrowheads="1"/>
          </p:cNvSpPr>
          <p:nvPr/>
        </p:nvSpPr>
        <p:spPr bwMode="auto">
          <a:xfrm>
            <a:off x="76200" y="2129135"/>
            <a:ext cx="6553200" cy="46166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sz="2400" dirty="0">
                <a:solidFill>
                  <a:schemeClr val="accent2"/>
                </a:solidFill>
                <a:cs typeface="+mn-cs"/>
              </a:rPr>
              <a:t> </a:t>
            </a:r>
            <a:r>
              <a:rPr lang="en-US" sz="2400" dirty="0">
                <a:solidFill>
                  <a:schemeClr val="accent2"/>
                </a:solidFill>
                <a:latin typeface="Symbol" pitchFamily="18" charset="2"/>
                <a:cs typeface="+mn-cs"/>
              </a:rPr>
              <a:t>"</a:t>
            </a:r>
            <a:r>
              <a:rPr lang="en-US" sz="2400" dirty="0">
                <a:solidFill>
                  <a:schemeClr val="accent2"/>
                </a:solidFill>
                <a:cs typeface="+mn-cs"/>
                <a:sym typeface="Symbol" pitchFamily="18" charset="2"/>
              </a:rPr>
              <a:t> </a:t>
            </a:r>
            <a:r>
              <a:rPr lang="en-US" sz="2400" dirty="0">
                <a:solidFill>
                  <a:schemeClr val="accent2"/>
                </a:solidFill>
                <a:sym typeface="Symbol" pitchFamily="18" charset="2"/>
              </a:rPr>
              <a:t>integer k,  </a:t>
            </a:r>
            <a:r>
              <a:rPr lang="en-US" sz="2400" dirty="0">
                <a:solidFill>
                  <a:schemeClr val="accent2"/>
                </a:solidFill>
                <a:cs typeface="+mn-cs"/>
                <a:sym typeface="Symbol" pitchFamily="18" charset="2"/>
              </a:rPr>
              <a:t> a TM </a:t>
            </a:r>
            <a:r>
              <a:rPr lang="en-US" sz="2400" dirty="0">
                <a:solidFill>
                  <a:schemeClr val="accent2"/>
                </a:solidFill>
                <a:cs typeface="+mn-cs"/>
              </a:rPr>
              <a:t>M, </a:t>
            </a:r>
            <a:r>
              <a:rPr lang="en-US" sz="2400" dirty="0">
                <a:solidFill>
                  <a:schemeClr val="accent2"/>
                </a:solidFill>
              </a:rPr>
              <a:t>#States(M)=k</a:t>
            </a:r>
            <a:r>
              <a:rPr lang="en-US" sz="2400" dirty="0">
                <a:solidFill>
                  <a:schemeClr val="accent2"/>
                </a:solidFill>
                <a:cs typeface="+mn-cs"/>
              </a:rPr>
              <a:t> </a:t>
            </a:r>
          </a:p>
        </p:txBody>
      </p:sp>
      <p:sp>
        <p:nvSpPr>
          <p:cNvPr id="495623" name="Rectangle 7"/>
          <p:cNvSpPr>
            <a:spLocks noChangeArrowheads="1"/>
          </p:cNvSpPr>
          <p:nvPr/>
        </p:nvSpPr>
        <p:spPr bwMode="auto">
          <a:xfrm>
            <a:off x="1770063" y="457200"/>
            <a:ext cx="5164137" cy="519113"/>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a:effectLst>
                  <a:outerShdw blurRad="38100" dist="38100" dir="2700000" algn="tl">
                    <a:srgbClr val="000000"/>
                  </a:outerShdw>
                </a:effectLst>
                <a:cs typeface="+mn-cs"/>
              </a:rPr>
              <a:t>How many states can a TM use?</a:t>
            </a:r>
          </a:p>
        </p:txBody>
      </p:sp>
      <p:grpSp>
        <p:nvGrpSpPr>
          <p:cNvPr id="25" name="Group 5"/>
          <p:cNvGrpSpPr>
            <a:grpSpLocks/>
          </p:cNvGrpSpPr>
          <p:nvPr/>
        </p:nvGrpSpPr>
        <p:grpSpPr bwMode="auto">
          <a:xfrm>
            <a:off x="0" y="4648200"/>
            <a:ext cx="1447800" cy="2133600"/>
            <a:chOff x="2013" y="2206"/>
            <a:chExt cx="679" cy="1010"/>
          </a:xfrm>
        </p:grpSpPr>
        <p:sp>
          <p:nvSpPr>
            <p:cNvPr id="2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27" name="Group 7"/>
            <p:cNvGrpSpPr>
              <a:grpSpLocks/>
            </p:cNvGrpSpPr>
            <p:nvPr/>
          </p:nvGrpSpPr>
          <p:grpSpPr bwMode="auto">
            <a:xfrm>
              <a:off x="2013" y="2206"/>
              <a:ext cx="339" cy="1010"/>
              <a:chOff x="240" y="2880"/>
              <a:chExt cx="339" cy="1010"/>
            </a:xfrm>
          </p:grpSpPr>
          <p:sp>
            <p:nvSpPr>
              <p:cNvPr id="2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4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42" name="Text Box 6"/>
          <p:cNvSpPr txBox="1">
            <a:spLocks noChangeArrowheads="1"/>
          </p:cNvSpPr>
          <p:nvPr/>
        </p:nvSpPr>
        <p:spPr bwMode="auto">
          <a:xfrm>
            <a:off x="76200" y="2693988"/>
            <a:ext cx="8991600" cy="830997"/>
          </a:xfrm>
          <a:prstGeom prst="rect">
            <a:avLst/>
          </a:prstGeom>
          <a:noFill/>
          <a:ln w="38100" cap="sq">
            <a:noFill/>
            <a:miter lim="800000"/>
            <a:headEnd/>
            <a:tailEnd/>
          </a:ln>
          <a:effectLst/>
        </p:spPr>
        <p:txBody>
          <a:bodyPr lIns="274320" rIns="274320">
            <a:spAutoFit/>
          </a:bodyPr>
          <a:lstStyle/>
          <a:p>
            <a:pPr marL="0" lvl="1" eaLnBrk="0" hangingPunct="0">
              <a:buFontTx/>
              <a:buChar char="•"/>
              <a:defRPr/>
            </a:pPr>
            <a:r>
              <a:rPr lang="en-US" sz="2400" dirty="0">
                <a:effectLst>
                  <a:outerShdw blurRad="38100" dist="38100" dir="2700000" algn="tl">
                    <a:srgbClr val="000000"/>
                  </a:outerShdw>
                </a:effectLst>
              </a:rPr>
              <a:t>But once set, this number is </a:t>
            </a:r>
            <a:r>
              <a:rPr lang="en-US" sz="2400" dirty="0">
                <a:solidFill>
                  <a:schemeClr val="tx2"/>
                </a:solidFill>
                <a:effectLst>
                  <a:outerShdw blurRad="38100" dist="38100" dir="2700000" algn="tl">
                    <a:srgbClr val="000000"/>
                  </a:outerShdw>
                </a:effectLst>
              </a:rPr>
              <a:t>fixed/constant</a:t>
            </a:r>
            <a:r>
              <a:rPr lang="en-US" sz="2400" dirty="0">
                <a:effectLst>
                  <a:outerShdw blurRad="38100" dist="38100" dir="2700000" algn="tl">
                    <a:srgbClr val="000000"/>
                  </a:outerShdw>
                </a:effectLst>
              </a:rPr>
              <a:t>. </a:t>
            </a:r>
          </a:p>
          <a:p>
            <a:pPr marL="0" lvl="1" eaLnBrk="0" hangingPunct="0">
              <a:defRPr/>
            </a:pPr>
            <a:r>
              <a:rPr lang="en-US" sz="2400" dirty="0">
                <a:effectLst>
                  <a:outerShdw blurRad="38100" dist="38100" dir="2700000" algn="tl">
                    <a:srgbClr val="000000"/>
                  </a:outerShdw>
                </a:effectLst>
              </a:rPr>
              <a:t>    i.e. can depend on </a:t>
            </a:r>
            <a:r>
              <a:rPr lang="en-US" sz="2400" dirty="0">
                <a:solidFill>
                  <a:schemeClr val="accent2"/>
                </a:solidFill>
                <a:effectLst>
                  <a:outerShdw blurRad="38100" dist="38100" dir="2700000" algn="tl">
                    <a:srgbClr val="000000"/>
                  </a:outerShdw>
                </a:effectLst>
              </a:rPr>
              <a:t>M</a:t>
            </a:r>
            <a:r>
              <a:rPr lang="en-US" sz="2400" dirty="0">
                <a:effectLst>
                  <a:outerShdw blurRad="38100" dist="38100" dir="2700000" algn="tl">
                    <a:srgbClr val="000000"/>
                  </a:outerShdw>
                </a:effectLst>
              </a:rPr>
              <a:t>, but not on </a:t>
            </a:r>
            <a:r>
              <a:rPr lang="en-US" sz="2400" dirty="0">
                <a:solidFill>
                  <a:schemeClr val="accent2"/>
                </a:solidFill>
                <a:effectLst>
                  <a:outerShdw blurRad="38100" dist="38100" dir="2700000" algn="tl">
                    <a:srgbClr val="000000"/>
                  </a:outerShdw>
                </a:effectLst>
              </a:rPr>
              <a:t>I </a:t>
            </a:r>
            <a:r>
              <a:rPr lang="en-US" sz="2400" dirty="0">
                <a:effectLst>
                  <a:outerShdw blurRad="38100" dist="38100" dir="2700000" algn="tl">
                    <a:srgbClr val="000000"/>
                  </a:outerShdw>
                </a:effectLst>
              </a:rPr>
              <a:t>(or on |</a:t>
            </a:r>
            <a:r>
              <a:rPr lang="en-US" sz="2400" dirty="0">
                <a:solidFill>
                  <a:schemeClr val="accent2"/>
                </a:solidFill>
                <a:effectLst>
                  <a:outerShdw blurRad="38100" dist="38100" dir="2700000" algn="tl">
                    <a:srgbClr val="000000"/>
                  </a:outerShdw>
                </a:effectLst>
              </a:rPr>
              <a:t>I|</a:t>
            </a:r>
            <a:r>
              <a:rPr lang="en-US" sz="2400" dirty="0">
                <a:effectLst>
                  <a:outerShdw blurRad="38100" dist="38100" dir="2700000" algn="tl">
                    <a:srgbClr val="000000"/>
                  </a:outerShdw>
                </a:effectLst>
              </a:rPr>
              <a:t>)</a:t>
            </a:r>
            <a:r>
              <a:rPr lang="en-US" sz="2400" dirty="0">
                <a:solidFill>
                  <a:schemeClr val="accent2"/>
                </a:solidFill>
                <a:effectLst>
                  <a:outerShdw blurRad="38100" dist="38100" dir="2700000" algn="tl">
                    <a:srgbClr val="000000"/>
                  </a:outerShdw>
                </a:effectLst>
              </a:rPr>
              <a:t>  </a:t>
            </a:r>
          </a:p>
        </p:txBody>
      </p:sp>
      <p:sp>
        <p:nvSpPr>
          <p:cNvPr id="44" name="Text Box 6"/>
          <p:cNvSpPr txBox="1">
            <a:spLocks noChangeArrowheads="1"/>
          </p:cNvSpPr>
          <p:nvPr/>
        </p:nvSpPr>
        <p:spPr bwMode="auto">
          <a:xfrm>
            <a:off x="152400" y="3576935"/>
            <a:ext cx="8077200" cy="461665"/>
          </a:xfrm>
          <a:prstGeom prst="rect">
            <a:avLst/>
          </a:prstGeom>
          <a:noFill/>
          <a:ln w="38100" cap="sq">
            <a:noFill/>
            <a:miter lim="800000"/>
            <a:headEnd/>
            <a:tailEnd/>
          </a:ln>
          <a:effectLst/>
        </p:spPr>
        <p:txBody>
          <a:bodyPr wrap="square" lIns="274320" rIns="274320">
            <a:spAutoFit/>
          </a:bodyPr>
          <a:lstStyle/>
          <a:p>
            <a:pPr lvl="1" eaLnBrk="0" hangingPunct="0">
              <a:buFontTx/>
              <a:buChar char="•"/>
              <a:defRPr/>
            </a:pPr>
            <a:r>
              <a:rPr lang="en-US" sz="2400" dirty="0">
                <a:solidFill>
                  <a:schemeClr val="accent2"/>
                </a:solidFill>
                <a:cs typeface="+mn-cs"/>
              </a:rPr>
              <a:t> </a:t>
            </a:r>
            <a:r>
              <a:rPr lang="en-US" sz="2400" dirty="0">
                <a:solidFill>
                  <a:schemeClr val="accent2"/>
                </a:solidFill>
                <a:latin typeface="Symbol" pitchFamily="18" charset="2"/>
              </a:rPr>
              <a:t>"</a:t>
            </a:r>
            <a:r>
              <a:rPr lang="en-US" sz="2400" dirty="0">
                <a:solidFill>
                  <a:schemeClr val="accent2"/>
                </a:solidFill>
                <a:cs typeface="+mn-cs"/>
                <a:sym typeface="Symbol" pitchFamily="18" charset="2"/>
              </a:rPr>
              <a:t> TM </a:t>
            </a:r>
            <a:r>
              <a:rPr lang="en-US" sz="2400" dirty="0">
                <a:solidFill>
                  <a:schemeClr val="accent2"/>
                </a:solidFill>
                <a:cs typeface="+mn-cs"/>
              </a:rPr>
              <a:t>M, </a:t>
            </a:r>
            <a:r>
              <a:rPr lang="en-US" sz="2400" dirty="0">
                <a:solidFill>
                  <a:schemeClr val="accent2"/>
                </a:solidFill>
                <a:cs typeface="+mn-cs"/>
                <a:sym typeface="Symbol" pitchFamily="18" charset="2"/>
              </a:rPr>
              <a:t>  an integer k</a:t>
            </a:r>
            <a:r>
              <a:rPr lang="en-US" sz="2400" dirty="0">
                <a:solidFill>
                  <a:schemeClr val="accent2"/>
                </a:solidFill>
                <a:cs typeface="+mn-cs"/>
              </a:rPr>
              <a:t>,</a:t>
            </a:r>
            <a:r>
              <a:rPr lang="en-US" sz="2400" dirty="0">
                <a:cs typeface="+mn-cs"/>
              </a:rPr>
              <a:t> </a:t>
            </a:r>
            <a:r>
              <a:rPr lang="en-US" sz="2400" dirty="0">
                <a:solidFill>
                  <a:schemeClr val="accent2"/>
                </a:solidFill>
                <a:latin typeface="Symbol" pitchFamily="18" charset="2"/>
                <a:cs typeface="+mn-cs"/>
              </a:rPr>
              <a:t>"</a:t>
            </a:r>
            <a:r>
              <a:rPr lang="en-US" sz="2400" dirty="0">
                <a:solidFill>
                  <a:schemeClr val="accent2"/>
                </a:solidFill>
                <a:cs typeface="+mn-cs"/>
              </a:rPr>
              <a:t> inputs I, </a:t>
            </a:r>
            <a:r>
              <a:rPr lang="en-US" sz="2400" dirty="0">
                <a:solidFill>
                  <a:schemeClr val="accent2"/>
                </a:solidFill>
                <a:effectLst>
                  <a:outerShdw blurRad="38100" dist="38100" dir="2700000" algn="tl">
                    <a:srgbClr val="000000"/>
                  </a:outerShdw>
                </a:effectLst>
                <a:cs typeface="+mn-cs"/>
              </a:rPr>
              <a:t>#States(M,I)</a:t>
            </a:r>
            <a:r>
              <a:rPr lang="en-US" sz="2400" dirty="0">
                <a:solidFill>
                  <a:schemeClr val="accent2"/>
                </a:solidFill>
                <a:cs typeface="+mn-cs"/>
              </a:rPr>
              <a:t> =</a:t>
            </a:r>
            <a:r>
              <a:rPr lang="en-US" sz="2400" dirty="0">
                <a:solidFill>
                  <a:schemeClr val="accent2"/>
                </a:solidFill>
                <a:cs typeface="Times New Roman" pitchFamily="18" charset="0"/>
              </a:rPr>
              <a:t> k</a:t>
            </a:r>
            <a:endParaRPr lang="en-US" sz="2400" dirty="0">
              <a:solidFill>
                <a:schemeClr val="accent2"/>
              </a:solidFill>
              <a:effectLst>
                <a:outerShdw blurRad="38100" dist="38100" dir="2700000" algn="tl">
                  <a:srgbClr val="000000"/>
                </a:outerShdw>
              </a:effectLst>
              <a:cs typeface="+mn-cs"/>
            </a:endParaRPr>
          </a:p>
        </p:txBody>
      </p:sp>
      <p:sp>
        <p:nvSpPr>
          <p:cNvPr id="45" name="AutoShape 38"/>
          <p:cNvSpPr>
            <a:spLocks noChangeArrowheads="1"/>
          </p:cNvSpPr>
          <p:nvPr/>
        </p:nvSpPr>
        <p:spPr bwMode="auto">
          <a:xfrm>
            <a:off x="1295400" y="4469998"/>
            <a:ext cx="7467600" cy="1778402"/>
          </a:xfrm>
          <a:prstGeom prst="wedgeRoundRectCallout">
            <a:avLst>
              <a:gd name="adj1" fmla="val -57684"/>
              <a:gd name="adj2" fmla="val -19257"/>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a:latin typeface="Times New Roman" pitchFamily="18" charset="0"/>
              </a:rPr>
              <a:t>If my adversary gives me even the grandest TM </a:t>
            </a:r>
            <a:r>
              <a:rPr lang="en-US" altLang="en-US" sz="2400" dirty="0">
                <a:solidFill>
                  <a:schemeClr val="accent2"/>
                </a:solidFill>
                <a:latin typeface="Times New Roman" pitchFamily="18" charset="0"/>
              </a:rPr>
              <a:t>M</a:t>
            </a:r>
            <a:r>
              <a:rPr lang="en-US" altLang="en-US" sz="2400" dirty="0">
                <a:latin typeface="Times New Roman" pitchFamily="18" charset="0"/>
              </a:rPr>
              <a:t>,</a:t>
            </a:r>
            <a:br>
              <a:rPr lang="en-US" altLang="en-US" sz="2400" dirty="0">
                <a:latin typeface="Times New Roman" pitchFamily="18" charset="0"/>
              </a:rPr>
            </a:br>
            <a:r>
              <a:rPr lang="en-US" altLang="en-US" sz="2400" dirty="0">
                <a:latin typeface="Times New Roman" pitchFamily="18" charset="0"/>
              </a:rPr>
              <a:t>it is limited in that its number of states</a:t>
            </a:r>
            <a:br>
              <a:rPr lang="en-US" altLang="en-US" sz="2400" dirty="0">
                <a:latin typeface="Times New Roman" pitchFamily="18" charset="0"/>
              </a:rPr>
            </a:br>
            <a:r>
              <a:rPr lang="en-US" altLang="en-US" sz="2400" dirty="0">
                <a:latin typeface="Times New Roman" pitchFamily="18" charset="0"/>
              </a:rPr>
              <a:t>cannot grow beyond some preset number </a:t>
            </a:r>
            <a:r>
              <a:rPr lang="en-US" altLang="en-US" sz="2400" dirty="0">
                <a:solidFill>
                  <a:schemeClr val="accent2"/>
                </a:solidFill>
                <a:latin typeface="Times New Roman" pitchFamily="18" charset="0"/>
              </a:rPr>
              <a:t>k</a:t>
            </a:r>
            <a:br>
              <a:rPr lang="en-US" altLang="en-US" sz="2400" dirty="0">
                <a:latin typeface="Times New Roman" pitchFamily="18" charset="0"/>
              </a:rPr>
            </a:br>
            <a:r>
              <a:rPr lang="en-US" altLang="en-US" sz="2400" dirty="0">
                <a:latin typeface="Times New Roman" pitchFamily="18" charset="0"/>
              </a:rPr>
              <a:t>even if the input size</a:t>
            </a:r>
            <a:r>
              <a:rPr lang="en-US" altLang="en-US" sz="2400" dirty="0">
                <a:solidFill>
                  <a:schemeClr val="accent2"/>
                </a:solidFill>
                <a:latin typeface="Times New Roman" pitchFamily="18" charset="0"/>
              </a:rPr>
              <a:t> |I| </a:t>
            </a:r>
            <a:r>
              <a:rPr lang="en-US" altLang="en-US" sz="2400" dirty="0">
                <a:latin typeface="Times New Roman" pitchFamily="18" charset="0"/>
              </a:rPr>
              <a:t>gets bigger and bigger.</a:t>
            </a:r>
          </a:p>
        </p:txBody>
      </p:sp>
    </p:spTree>
    <p:extLst>
      <p:ext uri="{BB962C8B-B14F-4D97-AF65-F5344CB8AC3E}">
        <p14:creationId xmlns:p14="http://schemas.microsoft.com/office/powerpoint/2010/main" val="711043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ppt_x"/>
                                          </p:val>
                                        </p:tav>
                                        <p:tav tm="100000">
                                          <p:val>
                                            <p:strVal val="#ppt_x"/>
                                          </p:val>
                                        </p:tav>
                                      </p:tavLst>
                                    </p:anim>
                                    <p:anim calcmode="lin" valueType="num">
                                      <p:cBhvr additive="base">
                                        <p:cTn id="8"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4">
                                            <p:txEl>
                                              <p:pRg st="0" end="0"/>
                                            </p:txEl>
                                          </p:spTgt>
                                        </p:tgtEl>
                                        <p:attrNameLst>
                                          <p:attrName>style.visibility</p:attrName>
                                        </p:attrNameLst>
                                      </p:cBhvr>
                                      <p:to>
                                        <p:strVal val="visible"/>
                                      </p:to>
                                    </p:set>
                                    <p:anim calcmode="lin" valueType="num">
                                      <p:cBhvr additive="base">
                                        <p:cTn id="13"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0-#ppt_w/2"/>
                                          </p:val>
                                        </p:tav>
                                        <p:tav tm="100000">
                                          <p:val>
                                            <p:strVal val="#ppt_x"/>
                                          </p:val>
                                        </p:tav>
                                      </p:tavLst>
                                    </p:anim>
                                    <p:anim calcmode="lin" valueType="num">
                                      <p:cBhvr additive="base">
                                        <p:cTn id="20"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5" grpId="0" animBg="1" autoUpdateAnimBg="0"/>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1314822" name="Text Box 6"/>
          <p:cNvSpPr txBox="1">
            <a:spLocks noChangeArrowheads="1"/>
          </p:cNvSpPr>
          <p:nvPr/>
        </p:nvSpPr>
        <p:spPr bwMode="auto">
          <a:xfrm>
            <a:off x="152400" y="5029200"/>
            <a:ext cx="6553200" cy="180022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sym typeface="Symbol" pitchFamily="18" charset="2"/>
              </a:rPr>
              <a:t> computable problems P,</a:t>
            </a:r>
            <a:r>
              <a:rPr lang="en-US" dirty="0">
                <a:cs typeface="+mn-cs"/>
                <a:sym typeface="Symbol" pitchFamily="18" charset="2"/>
              </a:rPr>
              <a:t> </a:t>
            </a:r>
          </a:p>
          <a:p>
            <a:pPr lvl="1">
              <a:defRPr/>
            </a:pPr>
            <a:r>
              <a:rPr lang="en-US" dirty="0">
                <a:solidFill>
                  <a:schemeClr val="accent2"/>
                </a:solidFill>
                <a:cs typeface="+mn-cs"/>
                <a:sym typeface="Symbol" pitchFamily="18" charset="2"/>
              </a:rPr>
              <a:t>    a TM </a:t>
            </a:r>
            <a:r>
              <a:rPr lang="en-US" dirty="0">
                <a:solidFill>
                  <a:schemeClr val="accent2"/>
                </a:solidFill>
                <a:cs typeface="+mn-cs"/>
              </a:rPr>
              <a:t>M, </a:t>
            </a:r>
            <a:r>
              <a:rPr lang="en-US" dirty="0">
                <a:solidFill>
                  <a:schemeClr val="accent2"/>
                </a:solidFill>
                <a:cs typeface="+mn-cs"/>
                <a:sym typeface="Symbol" pitchFamily="18" charset="2"/>
              </a:rPr>
              <a:t>  an integer k</a:t>
            </a:r>
            <a:r>
              <a:rPr lang="en-US" dirty="0">
                <a:solidFill>
                  <a:schemeClr val="accent2"/>
                </a:solidFill>
                <a:cs typeface="+mn-cs"/>
              </a:rPr>
              <a:t>,</a:t>
            </a:r>
            <a:r>
              <a:rPr lang="en-US" dirty="0">
                <a:cs typeface="+mn-cs"/>
              </a:rPr>
              <a:t> </a:t>
            </a:r>
            <a:endParaRPr lang="en-US" dirty="0">
              <a:solidFill>
                <a:schemeClr val="accent2"/>
              </a:solidFill>
              <a:cs typeface="+mn-cs"/>
            </a:endParaRPr>
          </a:p>
          <a:p>
            <a:pPr lvl="1">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rPr>
              <a:t> inputs I, </a:t>
            </a:r>
          </a:p>
          <a:p>
            <a:pPr lvl="1">
              <a:defRPr/>
            </a:pPr>
            <a:r>
              <a:rPr lang="en-US" dirty="0">
                <a:solidFill>
                  <a:schemeClr val="accent2"/>
                </a:solidFill>
                <a:cs typeface="+mn-cs"/>
              </a:rPr>
              <a:t>         </a:t>
            </a:r>
            <a:r>
              <a:rPr lang="en-US" dirty="0">
                <a:solidFill>
                  <a:schemeClr val="accent2"/>
                </a:solidFill>
                <a:effectLst>
                  <a:outerShdw blurRad="38100" dist="38100" dir="2700000" algn="tl">
                    <a:srgbClr val="000000"/>
                  </a:outerShdw>
                </a:effectLst>
              </a:rPr>
              <a:t>#States</a:t>
            </a:r>
            <a:r>
              <a:rPr lang="en-US" dirty="0">
                <a:solidFill>
                  <a:schemeClr val="accent2"/>
                </a:solidFill>
                <a:effectLst>
                  <a:outerShdw blurRad="38100" dist="38100" dir="2700000" algn="tl">
                    <a:srgbClr val="000000"/>
                  </a:outerShdw>
                </a:effectLst>
                <a:cs typeface="+mn-cs"/>
              </a:rPr>
              <a:t>(M,I)</a:t>
            </a:r>
            <a:r>
              <a:rPr lang="en-US" dirty="0">
                <a:solidFill>
                  <a:schemeClr val="accent2"/>
                </a:solidFill>
                <a:cs typeface="+mn-cs"/>
              </a:rPr>
              <a:t> =</a:t>
            </a:r>
            <a:r>
              <a:rPr lang="en-US" dirty="0">
                <a:solidFill>
                  <a:schemeClr val="accent2"/>
                </a:solidFill>
                <a:cs typeface="Times New Roman" pitchFamily="18" charset="0"/>
              </a:rPr>
              <a:t> k</a:t>
            </a:r>
            <a:endParaRPr lang="en-US" dirty="0">
              <a:solidFill>
                <a:schemeClr val="accent2"/>
              </a:solidFill>
              <a:effectLst>
                <a:outerShdw blurRad="38100" dist="38100" dir="2700000" algn="tl">
                  <a:srgbClr val="000000"/>
                </a:outerShdw>
              </a:effectLst>
              <a:cs typeface="+mn-cs"/>
            </a:endParaRPr>
          </a:p>
        </p:txBody>
      </p:sp>
      <p:grpSp>
        <p:nvGrpSpPr>
          <p:cNvPr id="2" name="Group 21"/>
          <p:cNvGrpSpPr>
            <a:grpSpLocks/>
          </p:cNvGrpSpPr>
          <p:nvPr/>
        </p:nvGrpSpPr>
        <p:grpSpPr bwMode="auto">
          <a:xfrm flipH="1">
            <a:off x="8001000" y="2687638"/>
            <a:ext cx="1347788" cy="2341562"/>
            <a:chOff x="4560" y="1645"/>
            <a:chExt cx="849" cy="1475"/>
          </a:xfrm>
        </p:grpSpPr>
        <p:grpSp>
          <p:nvGrpSpPr>
            <p:cNvPr id="133142" name="Group 22"/>
            <p:cNvGrpSpPr>
              <a:grpSpLocks/>
            </p:cNvGrpSpPr>
            <p:nvPr/>
          </p:nvGrpSpPr>
          <p:grpSpPr bwMode="auto">
            <a:xfrm>
              <a:off x="4560" y="2056"/>
              <a:ext cx="849" cy="1064"/>
              <a:chOff x="2593" y="1179"/>
              <a:chExt cx="849" cy="1064"/>
            </a:xfrm>
          </p:grpSpPr>
          <p:sp>
            <p:nvSpPr>
              <p:cNvPr id="133151"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2"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3"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4"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5"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6"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7"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3143" name="Group 30"/>
            <p:cNvGrpSpPr>
              <a:grpSpLocks/>
            </p:cNvGrpSpPr>
            <p:nvPr/>
          </p:nvGrpSpPr>
          <p:grpSpPr bwMode="auto">
            <a:xfrm>
              <a:off x="4703" y="1645"/>
              <a:ext cx="230" cy="1456"/>
              <a:chOff x="2720" y="768"/>
              <a:chExt cx="230" cy="1456"/>
            </a:xfrm>
          </p:grpSpPr>
          <p:sp>
            <p:nvSpPr>
              <p:cNvPr id="133149"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50"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3144" name="Group 33"/>
            <p:cNvGrpSpPr>
              <a:grpSpLocks/>
            </p:cNvGrpSpPr>
            <p:nvPr/>
          </p:nvGrpSpPr>
          <p:grpSpPr bwMode="auto">
            <a:xfrm>
              <a:off x="5125" y="2204"/>
              <a:ext cx="77" cy="68"/>
              <a:chOff x="1747" y="2620"/>
              <a:chExt cx="44" cy="73"/>
            </a:xfrm>
          </p:grpSpPr>
          <p:sp>
            <p:nvSpPr>
              <p:cNvPr id="133145"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46"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47"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48"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6" name="Group 5"/>
          <p:cNvGrpSpPr>
            <a:grpSpLocks/>
          </p:cNvGrpSpPr>
          <p:nvPr/>
        </p:nvGrpSpPr>
        <p:grpSpPr bwMode="auto">
          <a:xfrm>
            <a:off x="685800" y="3810000"/>
            <a:ext cx="1447800" cy="2133600"/>
            <a:chOff x="2013" y="2206"/>
            <a:chExt cx="679" cy="1010"/>
          </a:xfrm>
        </p:grpSpPr>
        <p:sp>
          <p:nvSpPr>
            <p:cNvPr id="133127"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33128" name="Group 7"/>
            <p:cNvGrpSpPr>
              <a:grpSpLocks/>
            </p:cNvGrpSpPr>
            <p:nvPr/>
          </p:nvGrpSpPr>
          <p:grpSpPr bwMode="auto">
            <a:xfrm>
              <a:off x="2013" y="2206"/>
              <a:ext cx="339" cy="1010"/>
              <a:chOff x="240" y="2880"/>
              <a:chExt cx="339" cy="1010"/>
            </a:xfrm>
          </p:grpSpPr>
          <p:sp>
            <p:nvSpPr>
              <p:cNvPr id="133129"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0"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1"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2"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3"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4"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5"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3136"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37"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38"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39"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3140"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33141"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00200" y="685800"/>
            <a:ext cx="6870700" cy="762000"/>
          </a:xfrm>
          <a:prstGeom prst="wedgeRoundRectCallout">
            <a:avLst>
              <a:gd name="adj1" fmla="val 33481"/>
              <a:gd name="adj2" fmla="val 8145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come up with a hard problem </a:t>
            </a:r>
            <a:r>
              <a:rPr lang="en-US" altLang="en-US" sz="2800">
                <a:solidFill>
                  <a:schemeClr val="accent2"/>
                </a:solidFill>
                <a:latin typeface="Times New Roman" pitchFamily="18" charset="0"/>
              </a:rPr>
              <a:t>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14822"/>
                                        </p:tgtEl>
                                        <p:attrNameLst>
                                          <p:attrName>style.visibility</p:attrName>
                                        </p:attrNameLst>
                                      </p:cBhvr>
                                      <p:to>
                                        <p:strVal val="visible"/>
                                      </p:to>
                                    </p:set>
                                    <p:anim calcmode="lin" valueType="num">
                                      <p:cBhvr additive="base">
                                        <p:cTn id="15" dur="500" fill="hold"/>
                                        <p:tgtEl>
                                          <p:spTgt spid="1314822"/>
                                        </p:tgtEl>
                                        <p:attrNameLst>
                                          <p:attrName>ppt_x</p:attrName>
                                        </p:attrNameLst>
                                      </p:cBhvr>
                                      <p:tavLst>
                                        <p:tav tm="0">
                                          <p:val>
                                            <p:strVal val="#ppt_x"/>
                                          </p:val>
                                        </p:tav>
                                        <p:tav tm="100000">
                                          <p:val>
                                            <p:strVal val="#ppt_x"/>
                                          </p:val>
                                        </p:tav>
                                      </p:tavLst>
                                    </p:anim>
                                    <p:anim calcmode="lin" valueType="num">
                                      <p:cBhvr additive="base">
                                        <p:cTn id="16" dur="500" fill="hold"/>
                                        <p:tgtEl>
                                          <p:spTgt spid="131482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54"/>
                                        </p:tgtEl>
                                        <p:attrNameLst>
                                          <p:attrName>style.visibility</p:attrName>
                                        </p:attrNameLst>
                                      </p:cBhvr>
                                      <p:to>
                                        <p:strVal val="visible"/>
                                      </p:to>
                                    </p:set>
                                    <p:anim calcmode="lin" valueType="num">
                                      <p:cBhvr additive="base">
                                        <p:cTn id="21" dur="500" fill="hold"/>
                                        <p:tgtEl>
                                          <p:spTgt spid="54"/>
                                        </p:tgtEl>
                                        <p:attrNameLst>
                                          <p:attrName>ppt_x</p:attrName>
                                        </p:attrNameLst>
                                      </p:cBhvr>
                                      <p:tavLst>
                                        <p:tav tm="0">
                                          <p:val>
                                            <p:strVal val="1+#ppt_w/2"/>
                                          </p:val>
                                        </p:tav>
                                        <p:tav tm="100000">
                                          <p:val>
                                            <p:strVal val="#ppt_x"/>
                                          </p:val>
                                        </p:tav>
                                      </p:tavLst>
                                    </p:anim>
                                    <p:anim calcmode="lin" valueType="num">
                                      <p:cBhvr additive="base">
                                        <p:cTn id="22"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4822" grpId="0"/>
      <p:bldP spid="54" grpId="0" animBg="1" autoUpdateAnimBg="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1314822" name="Text Box 6"/>
          <p:cNvSpPr txBox="1">
            <a:spLocks noChangeArrowheads="1"/>
          </p:cNvSpPr>
          <p:nvPr/>
        </p:nvSpPr>
        <p:spPr bwMode="auto">
          <a:xfrm>
            <a:off x="152400" y="5029200"/>
            <a:ext cx="6553200" cy="180022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sym typeface="Symbol" pitchFamily="18" charset="2"/>
              </a:rPr>
              <a:t> computable problems P,</a:t>
            </a:r>
            <a:r>
              <a:rPr lang="en-US" dirty="0">
                <a:cs typeface="+mn-cs"/>
                <a:sym typeface="Symbol" pitchFamily="18" charset="2"/>
              </a:rPr>
              <a:t> </a:t>
            </a:r>
          </a:p>
          <a:p>
            <a:pPr lvl="1">
              <a:defRPr/>
            </a:pPr>
            <a:r>
              <a:rPr lang="en-US" dirty="0">
                <a:solidFill>
                  <a:schemeClr val="accent2"/>
                </a:solidFill>
                <a:cs typeface="+mn-cs"/>
                <a:sym typeface="Symbol" pitchFamily="18" charset="2"/>
              </a:rPr>
              <a:t>    a TM </a:t>
            </a:r>
            <a:r>
              <a:rPr lang="en-US" dirty="0">
                <a:solidFill>
                  <a:schemeClr val="accent2"/>
                </a:solidFill>
                <a:cs typeface="+mn-cs"/>
              </a:rPr>
              <a:t>M, </a:t>
            </a:r>
            <a:r>
              <a:rPr lang="en-US" dirty="0">
                <a:solidFill>
                  <a:schemeClr val="accent2"/>
                </a:solidFill>
                <a:cs typeface="+mn-cs"/>
                <a:sym typeface="Symbol" pitchFamily="18" charset="2"/>
              </a:rPr>
              <a:t>  an integer k</a:t>
            </a:r>
            <a:r>
              <a:rPr lang="en-US" dirty="0">
                <a:solidFill>
                  <a:schemeClr val="accent2"/>
                </a:solidFill>
                <a:cs typeface="+mn-cs"/>
              </a:rPr>
              <a:t>,</a:t>
            </a:r>
            <a:r>
              <a:rPr lang="en-US" dirty="0">
                <a:cs typeface="+mn-cs"/>
              </a:rPr>
              <a:t> </a:t>
            </a:r>
            <a:endParaRPr lang="en-US" dirty="0">
              <a:solidFill>
                <a:schemeClr val="accent2"/>
              </a:solidFill>
              <a:cs typeface="+mn-cs"/>
            </a:endParaRPr>
          </a:p>
          <a:p>
            <a:pPr lvl="1">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rPr>
              <a:t> inputs I, </a:t>
            </a:r>
          </a:p>
          <a:p>
            <a:pPr lvl="1">
              <a:defRPr/>
            </a:pPr>
            <a:r>
              <a:rPr lang="en-US" dirty="0">
                <a:solidFill>
                  <a:schemeClr val="accent2"/>
                </a:solidFill>
                <a:cs typeface="+mn-cs"/>
              </a:rPr>
              <a:t>         </a:t>
            </a:r>
            <a:r>
              <a:rPr lang="en-US" dirty="0">
                <a:solidFill>
                  <a:schemeClr val="accent2"/>
                </a:solidFill>
                <a:effectLst>
                  <a:outerShdw blurRad="38100" dist="38100" dir="2700000" algn="tl">
                    <a:srgbClr val="000000"/>
                  </a:outerShdw>
                </a:effectLst>
              </a:rPr>
              <a:t>#States</a:t>
            </a:r>
            <a:r>
              <a:rPr lang="en-US" dirty="0">
                <a:solidFill>
                  <a:schemeClr val="accent2"/>
                </a:solidFill>
                <a:effectLst>
                  <a:outerShdw blurRad="38100" dist="38100" dir="2700000" algn="tl">
                    <a:srgbClr val="000000"/>
                  </a:outerShdw>
                </a:effectLst>
                <a:cs typeface="+mn-cs"/>
              </a:rPr>
              <a:t>(M,I)</a:t>
            </a:r>
            <a:r>
              <a:rPr lang="en-US" dirty="0">
                <a:solidFill>
                  <a:schemeClr val="accent2"/>
                </a:solidFill>
                <a:cs typeface="+mn-cs"/>
              </a:rPr>
              <a:t> =</a:t>
            </a:r>
            <a:r>
              <a:rPr lang="en-US" dirty="0">
                <a:solidFill>
                  <a:schemeClr val="accent2"/>
                </a:solidFill>
                <a:cs typeface="Times New Roman" pitchFamily="18" charset="0"/>
              </a:rPr>
              <a:t> k</a:t>
            </a:r>
            <a:endParaRPr lang="en-US" dirty="0">
              <a:solidFill>
                <a:schemeClr val="accent2"/>
              </a:solidFill>
              <a:effectLst>
                <a:outerShdw blurRad="38100" dist="38100" dir="2700000" algn="tl">
                  <a:srgbClr val="000000"/>
                </a:outerShdw>
              </a:effectLst>
              <a:cs typeface="+mn-cs"/>
            </a:endParaRPr>
          </a:p>
        </p:txBody>
      </p:sp>
      <p:grpSp>
        <p:nvGrpSpPr>
          <p:cNvPr id="134148" name="Group 21"/>
          <p:cNvGrpSpPr>
            <a:grpSpLocks/>
          </p:cNvGrpSpPr>
          <p:nvPr/>
        </p:nvGrpSpPr>
        <p:grpSpPr bwMode="auto">
          <a:xfrm flipH="1">
            <a:off x="8001000" y="2687638"/>
            <a:ext cx="1347788" cy="2341562"/>
            <a:chOff x="4560" y="1645"/>
            <a:chExt cx="849" cy="1475"/>
          </a:xfrm>
        </p:grpSpPr>
        <p:grpSp>
          <p:nvGrpSpPr>
            <p:cNvPr id="134167" name="Group 22"/>
            <p:cNvGrpSpPr>
              <a:grpSpLocks/>
            </p:cNvGrpSpPr>
            <p:nvPr/>
          </p:nvGrpSpPr>
          <p:grpSpPr bwMode="auto">
            <a:xfrm>
              <a:off x="4560" y="2056"/>
              <a:ext cx="849" cy="1064"/>
              <a:chOff x="2593" y="1179"/>
              <a:chExt cx="849" cy="1064"/>
            </a:xfrm>
          </p:grpSpPr>
          <p:sp>
            <p:nvSpPr>
              <p:cNvPr id="134176"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77"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78"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79"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80"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81"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82"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4168" name="Group 30"/>
            <p:cNvGrpSpPr>
              <a:grpSpLocks/>
            </p:cNvGrpSpPr>
            <p:nvPr/>
          </p:nvGrpSpPr>
          <p:grpSpPr bwMode="auto">
            <a:xfrm>
              <a:off x="4703" y="1645"/>
              <a:ext cx="230" cy="1456"/>
              <a:chOff x="2720" y="768"/>
              <a:chExt cx="230" cy="1456"/>
            </a:xfrm>
          </p:grpSpPr>
          <p:sp>
            <p:nvSpPr>
              <p:cNvPr id="134174"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75"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4169" name="Group 33"/>
            <p:cNvGrpSpPr>
              <a:grpSpLocks/>
            </p:cNvGrpSpPr>
            <p:nvPr/>
          </p:nvGrpSpPr>
          <p:grpSpPr bwMode="auto">
            <a:xfrm>
              <a:off x="5125" y="2204"/>
              <a:ext cx="77" cy="68"/>
              <a:chOff x="1747" y="2620"/>
              <a:chExt cx="44" cy="73"/>
            </a:xfrm>
          </p:grpSpPr>
          <p:sp>
            <p:nvSpPr>
              <p:cNvPr id="134170"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71"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72"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73"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34149" name="Group 5"/>
          <p:cNvGrpSpPr>
            <a:grpSpLocks/>
          </p:cNvGrpSpPr>
          <p:nvPr/>
        </p:nvGrpSpPr>
        <p:grpSpPr bwMode="auto">
          <a:xfrm>
            <a:off x="685800" y="3810000"/>
            <a:ext cx="1447800" cy="2133600"/>
            <a:chOff x="2013" y="2206"/>
            <a:chExt cx="679" cy="1010"/>
          </a:xfrm>
        </p:grpSpPr>
        <p:sp>
          <p:nvSpPr>
            <p:cNvPr id="134152"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34153" name="Group 7"/>
            <p:cNvGrpSpPr>
              <a:grpSpLocks/>
            </p:cNvGrpSpPr>
            <p:nvPr/>
          </p:nvGrpSpPr>
          <p:grpSpPr bwMode="auto">
            <a:xfrm>
              <a:off x="2013" y="2206"/>
              <a:ext cx="339" cy="1010"/>
              <a:chOff x="240" y="2880"/>
              <a:chExt cx="339" cy="1010"/>
            </a:xfrm>
          </p:grpSpPr>
          <p:sp>
            <p:nvSpPr>
              <p:cNvPr id="134154"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5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5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5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5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5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6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416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6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6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6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416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3416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76400" y="539750"/>
            <a:ext cx="6172200" cy="1974850"/>
          </a:xfrm>
          <a:prstGeom prst="wedgeRoundRectCallout">
            <a:avLst>
              <a:gd name="adj1" fmla="val -34671"/>
              <a:gd name="adj2" fmla="val 644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write a TM </a:t>
            </a:r>
            <a:r>
              <a:rPr lang="en-US" altLang="en-US" sz="2800">
                <a:solidFill>
                  <a:schemeClr val="accent2"/>
                </a:solidFill>
                <a:latin typeface="Times New Roman" pitchFamily="18" charset="0"/>
              </a:rPr>
              <a:t>M</a:t>
            </a:r>
            <a:br>
              <a:rPr lang="en-US" altLang="en-US" sz="2800">
                <a:latin typeface="Times New Roman" pitchFamily="18" charset="0"/>
              </a:rPr>
            </a:br>
            <a:r>
              <a:rPr lang="en-US" altLang="en-US" sz="2800">
                <a:latin typeface="Times New Roman" pitchFamily="18" charset="0"/>
              </a:rPr>
              <a:t>and give it some </a:t>
            </a:r>
            <a:r>
              <a:rPr lang="en-US" altLang="en-US" sz="2800">
                <a:solidFill>
                  <a:schemeClr val="accent2"/>
                </a:solidFill>
                <a:latin typeface="Times New Roman" pitchFamily="18" charset="0"/>
              </a:rPr>
              <a:t>k</a:t>
            </a:r>
            <a:r>
              <a:rPr lang="en-US" altLang="en-US" sz="2800">
                <a:latin typeface="Times New Roman" pitchFamily="18" charset="0"/>
              </a:rPr>
              <a:t> states.</a:t>
            </a:r>
            <a:br>
              <a:rPr lang="en-US" altLang="en-US" sz="2800">
                <a:latin typeface="Times New Roman" pitchFamily="18" charset="0"/>
              </a:rPr>
            </a:br>
            <a:r>
              <a:rPr lang="en-US" altLang="en-US" sz="2800">
                <a:latin typeface="Times New Roman" pitchFamily="18" charset="0"/>
              </a:rPr>
              <a:t>I can use as MANY as I like.</a:t>
            </a:r>
            <a:br>
              <a:rPr lang="en-US" altLang="en-US" sz="2800">
                <a:latin typeface="Times New Roman" pitchFamily="18" charset="0"/>
              </a:rPr>
            </a:br>
            <a:r>
              <a:rPr lang="en-US" altLang="en-US" sz="2800">
                <a:latin typeface="Times New Roman" pitchFamily="18" charset="0"/>
              </a:rPr>
              <a:t>1,000,000,000,000,000!</a:t>
            </a:r>
            <a:endParaRPr lang="en-US" altLang="en-US" sz="2800">
              <a:solidFill>
                <a:schemeClr val="accent2"/>
              </a:solidFill>
              <a:latin typeface="Times New Roman" pitchFamily="18" charset="0"/>
            </a:endParaRPr>
          </a:p>
        </p:txBody>
      </p:sp>
      <p:sp>
        <p:nvSpPr>
          <p:cNvPr id="2" name="AutoShape 38"/>
          <p:cNvSpPr>
            <a:spLocks noChangeArrowheads="1"/>
          </p:cNvSpPr>
          <p:nvPr/>
        </p:nvSpPr>
        <p:spPr bwMode="auto">
          <a:xfrm>
            <a:off x="1676400" y="2819400"/>
            <a:ext cx="6172200" cy="2178050"/>
          </a:xfrm>
          <a:prstGeom prst="wedgeRoundRectCallout">
            <a:avLst>
              <a:gd name="adj1" fmla="val 54426"/>
              <a:gd name="adj2" fmla="val -9620"/>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Wow. That’s not fair.</a:t>
            </a:r>
            <a:br>
              <a:rPr lang="en-US" altLang="en-US" sz="2800">
                <a:latin typeface="Times New Roman" pitchFamily="18" charset="0"/>
              </a:rPr>
            </a:br>
            <a:r>
              <a:rPr lang="en-US" altLang="en-US" sz="2800">
                <a:latin typeface="Times New Roman" pitchFamily="18" charset="0"/>
              </a:rPr>
              <a:t>With more and more states, </a:t>
            </a:r>
            <a:br>
              <a:rPr lang="en-US" altLang="en-US" sz="2800">
                <a:latin typeface="Times New Roman" pitchFamily="18" charset="0"/>
              </a:rPr>
            </a:br>
            <a:r>
              <a:rPr lang="en-US" altLang="en-US" sz="2800">
                <a:latin typeface="Times New Roman" pitchFamily="18" charset="0"/>
              </a:rPr>
              <a:t>you can memorize </a:t>
            </a:r>
            <a:br>
              <a:rPr lang="en-US" altLang="en-US" sz="2800">
                <a:latin typeface="Times New Roman" pitchFamily="18" charset="0"/>
              </a:rPr>
            </a:br>
            <a:r>
              <a:rPr lang="en-US" altLang="en-US" sz="2800">
                <a:latin typeface="Times New Roman" pitchFamily="18" charset="0"/>
              </a:rPr>
              <a:t>more and more answers.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0-#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P spid="2" grpId="0" animBg="1" autoUpdateAnimBg="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1314822" name="Text Box 6"/>
          <p:cNvSpPr txBox="1">
            <a:spLocks noChangeArrowheads="1"/>
          </p:cNvSpPr>
          <p:nvPr/>
        </p:nvSpPr>
        <p:spPr bwMode="auto">
          <a:xfrm>
            <a:off x="152400" y="5029200"/>
            <a:ext cx="6553200" cy="180022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sym typeface="Symbol" pitchFamily="18" charset="2"/>
              </a:rPr>
              <a:t> computable problems P,</a:t>
            </a:r>
            <a:r>
              <a:rPr lang="en-US" dirty="0">
                <a:cs typeface="+mn-cs"/>
                <a:sym typeface="Symbol" pitchFamily="18" charset="2"/>
              </a:rPr>
              <a:t> </a:t>
            </a:r>
          </a:p>
          <a:p>
            <a:pPr lvl="1">
              <a:defRPr/>
            </a:pPr>
            <a:r>
              <a:rPr lang="en-US" dirty="0">
                <a:solidFill>
                  <a:schemeClr val="accent2"/>
                </a:solidFill>
                <a:cs typeface="+mn-cs"/>
                <a:sym typeface="Symbol" pitchFamily="18" charset="2"/>
              </a:rPr>
              <a:t>    a TM </a:t>
            </a:r>
            <a:r>
              <a:rPr lang="en-US" dirty="0">
                <a:solidFill>
                  <a:schemeClr val="accent2"/>
                </a:solidFill>
                <a:cs typeface="+mn-cs"/>
              </a:rPr>
              <a:t>M, </a:t>
            </a:r>
            <a:r>
              <a:rPr lang="en-US" dirty="0">
                <a:solidFill>
                  <a:schemeClr val="accent2"/>
                </a:solidFill>
                <a:cs typeface="+mn-cs"/>
                <a:sym typeface="Symbol" pitchFamily="18" charset="2"/>
              </a:rPr>
              <a:t>  an integer k</a:t>
            </a:r>
            <a:r>
              <a:rPr lang="en-US" dirty="0">
                <a:solidFill>
                  <a:schemeClr val="accent2"/>
                </a:solidFill>
                <a:cs typeface="+mn-cs"/>
              </a:rPr>
              <a:t>,</a:t>
            </a:r>
            <a:r>
              <a:rPr lang="en-US" dirty="0">
                <a:cs typeface="+mn-cs"/>
              </a:rPr>
              <a:t> </a:t>
            </a:r>
            <a:endParaRPr lang="en-US" dirty="0">
              <a:solidFill>
                <a:schemeClr val="accent2"/>
              </a:solidFill>
              <a:cs typeface="+mn-cs"/>
            </a:endParaRPr>
          </a:p>
          <a:p>
            <a:pPr lvl="1">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rPr>
              <a:t> inputs I, </a:t>
            </a:r>
          </a:p>
          <a:p>
            <a:pPr lvl="1">
              <a:defRPr/>
            </a:pPr>
            <a:r>
              <a:rPr lang="en-US" dirty="0">
                <a:solidFill>
                  <a:schemeClr val="accent2"/>
                </a:solidFill>
                <a:cs typeface="+mn-cs"/>
              </a:rPr>
              <a:t>         </a:t>
            </a:r>
            <a:r>
              <a:rPr lang="en-US" dirty="0">
                <a:solidFill>
                  <a:schemeClr val="accent2"/>
                </a:solidFill>
                <a:effectLst>
                  <a:outerShdw blurRad="38100" dist="38100" dir="2700000" algn="tl">
                    <a:srgbClr val="000000"/>
                  </a:outerShdw>
                </a:effectLst>
              </a:rPr>
              <a:t>#States</a:t>
            </a:r>
            <a:r>
              <a:rPr lang="en-US" dirty="0">
                <a:solidFill>
                  <a:schemeClr val="accent2"/>
                </a:solidFill>
                <a:effectLst>
                  <a:outerShdw blurRad="38100" dist="38100" dir="2700000" algn="tl">
                    <a:srgbClr val="000000"/>
                  </a:outerShdw>
                </a:effectLst>
                <a:cs typeface="+mn-cs"/>
              </a:rPr>
              <a:t>(M,I)</a:t>
            </a:r>
            <a:r>
              <a:rPr lang="en-US" dirty="0">
                <a:solidFill>
                  <a:schemeClr val="accent2"/>
                </a:solidFill>
                <a:cs typeface="+mn-cs"/>
              </a:rPr>
              <a:t> =</a:t>
            </a:r>
            <a:r>
              <a:rPr lang="en-US" dirty="0">
                <a:solidFill>
                  <a:schemeClr val="accent2"/>
                </a:solidFill>
                <a:cs typeface="Times New Roman" pitchFamily="18" charset="0"/>
              </a:rPr>
              <a:t> k</a:t>
            </a:r>
            <a:endParaRPr lang="en-US" dirty="0">
              <a:solidFill>
                <a:schemeClr val="accent2"/>
              </a:solidFill>
              <a:effectLst>
                <a:outerShdw blurRad="38100" dist="38100" dir="2700000" algn="tl">
                  <a:srgbClr val="000000"/>
                </a:outerShdw>
              </a:effectLst>
              <a:cs typeface="+mn-cs"/>
            </a:endParaRPr>
          </a:p>
        </p:txBody>
      </p:sp>
      <p:grpSp>
        <p:nvGrpSpPr>
          <p:cNvPr id="135172" name="Group 21"/>
          <p:cNvGrpSpPr>
            <a:grpSpLocks/>
          </p:cNvGrpSpPr>
          <p:nvPr/>
        </p:nvGrpSpPr>
        <p:grpSpPr bwMode="auto">
          <a:xfrm flipH="1">
            <a:off x="8001000" y="2687638"/>
            <a:ext cx="1347788" cy="2341562"/>
            <a:chOff x="4560" y="1645"/>
            <a:chExt cx="849" cy="1475"/>
          </a:xfrm>
        </p:grpSpPr>
        <p:grpSp>
          <p:nvGrpSpPr>
            <p:cNvPr id="135191" name="Group 22"/>
            <p:cNvGrpSpPr>
              <a:grpSpLocks/>
            </p:cNvGrpSpPr>
            <p:nvPr/>
          </p:nvGrpSpPr>
          <p:grpSpPr bwMode="auto">
            <a:xfrm>
              <a:off x="4560" y="2056"/>
              <a:ext cx="849" cy="1064"/>
              <a:chOff x="2593" y="1179"/>
              <a:chExt cx="849" cy="1064"/>
            </a:xfrm>
          </p:grpSpPr>
          <p:sp>
            <p:nvSpPr>
              <p:cNvPr id="135200"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1"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2"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3"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4"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5"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206"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5192" name="Group 30"/>
            <p:cNvGrpSpPr>
              <a:grpSpLocks/>
            </p:cNvGrpSpPr>
            <p:nvPr/>
          </p:nvGrpSpPr>
          <p:grpSpPr bwMode="auto">
            <a:xfrm>
              <a:off x="4703" y="1645"/>
              <a:ext cx="230" cy="1456"/>
              <a:chOff x="2720" y="768"/>
              <a:chExt cx="230" cy="1456"/>
            </a:xfrm>
          </p:grpSpPr>
          <p:sp>
            <p:nvSpPr>
              <p:cNvPr id="135198"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99"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5193" name="Group 33"/>
            <p:cNvGrpSpPr>
              <a:grpSpLocks/>
            </p:cNvGrpSpPr>
            <p:nvPr/>
          </p:nvGrpSpPr>
          <p:grpSpPr bwMode="auto">
            <a:xfrm>
              <a:off x="5125" y="2204"/>
              <a:ext cx="77" cy="68"/>
              <a:chOff x="1747" y="2620"/>
              <a:chExt cx="44" cy="73"/>
            </a:xfrm>
          </p:grpSpPr>
          <p:sp>
            <p:nvSpPr>
              <p:cNvPr id="135194"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95"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96"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97"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35173" name="Group 5"/>
          <p:cNvGrpSpPr>
            <a:grpSpLocks/>
          </p:cNvGrpSpPr>
          <p:nvPr/>
        </p:nvGrpSpPr>
        <p:grpSpPr bwMode="auto">
          <a:xfrm>
            <a:off x="685800" y="3810000"/>
            <a:ext cx="1447800" cy="2133600"/>
            <a:chOff x="2013" y="2206"/>
            <a:chExt cx="679" cy="1010"/>
          </a:xfrm>
        </p:grpSpPr>
        <p:sp>
          <p:nvSpPr>
            <p:cNvPr id="13517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35177" name="Group 7"/>
            <p:cNvGrpSpPr>
              <a:grpSpLocks/>
            </p:cNvGrpSpPr>
            <p:nvPr/>
          </p:nvGrpSpPr>
          <p:grpSpPr bwMode="auto">
            <a:xfrm>
              <a:off x="2013" y="2206"/>
              <a:ext cx="339" cy="1010"/>
              <a:chOff x="240" y="2880"/>
              <a:chExt cx="339" cy="1010"/>
            </a:xfrm>
          </p:grpSpPr>
          <p:sp>
            <p:nvSpPr>
              <p:cNvPr id="13517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7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518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8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8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8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518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3519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35174" name="AutoShape 38"/>
          <p:cNvSpPr>
            <a:spLocks noChangeArrowheads="1"/>
          </p:cNvSpPr>
          <p:nvPr/>
        </p:nvSpPr>
        <p:spPr bwMode="auto">
          <a:xfrm>
            <a:off x="1676400" y="539750"/>
            <a:ext cx="6172200" cy="1974850"/>
          </a:xfrm>
          <a:prstGeom prst="wedgeRoundRectCallout">
            <a:avLst>
              <a:gd name="adj1" fmla="val -34671"/>
              <a:gd name="adj2" fmla="val 644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write a TM </a:t>
            </a:r>
            <a:r>
              <a:rPr lang="en-US" altLang="en-US" sz="2800">
                <a:solidFill>
                  <a:schemeClr val="accent2"/>
                </a:solidFill>
                <a:latin typeface="Times New Roman" pitchFamily="18" charset="0"/>
              </a:rPr>
              <a:t>M</a:t>
            </a:r>
            <a:br>
              <a:rPr lang="en-US" altLang="en-US" sz="2800">
                <a:latin typeface="Times New Roman" pitchFamily="18" charset="0"/>
              </a:rPr>
            </a:br>
            <a:r>
              <a:rPr lang="en-US" altLang="en-US" sz="2800">
                <a:latin typeface="Times New Roman" pitchFamily="18" charset="0"/>
              </a:rPr>
              <a:t>and give it some </a:t>
            </a:r>
            <a:r>
              <a:rPr lang="en-US" altLang="en-US" sz="2800">
                <a:solidFill>
                  <a:schemeClr val="accent2"/>
                </a:solidFill>
                <a:latin typeface="Times New Roman" pitchFamily="18" charset="0"/>
              </a:rPr>
              <a:t>k</a:t>
            </a:r>
            <a:r>
              <a:rPr lang="en-US" altLang="en-US" sz="2800">
                <a:latin typeface="Times New Roman" pitchFamily="18" charset="0"/>
              </a:rPr>
              <a:t> states.</a:t>
            </a:r>
            <a:br>
              <a:rPr lang="en-US" altLang="en-US" sz="2800">
                <a:latin typeface="Times New Roman" pitchFamily="18" charset="0"/>
              </a:rPr>
            </a:br>
            <a:r>
              <a:rPr lang="en-US" altLang="en-US" sz="2800">
                <a:latin typeface="Times New Roman" pitchFamily="18" charset="0"/>
              </a:rPr>
              <a:t>I can use as MANY as I like.</a:t>
            </a:r>
            <a:br>
              <a:rPr lang="en-US" altLang="en-US" sz="2800">
                <a:latin typeface="Times New Roman" pitchFamily="18" charset="0"/>
              </a:rPr>
            </a:br>
            <a:r>
              <a:rPr lang="en-US" altLang="en-US" sz="2800">
                <a:latin typeface="Times New Roman" pitchFamily="18" charset="0"/>
              </a:rPr>
              <a:t>1,000,000,000,000,000!</a:t>
            </a:r>
            <a:endParaRPr lang="en-US" altLang="en-US" sz="2800">
              <a:solidFill>
                <a:schemeClr val="accent2"/>
              </a:solidFill>
              <a:latin typeface="Times New Roman" pitchFamily="18" charset="0"/>
            </a:endParaRPr>
          </a:p>
        </p:txBody>
      </p:sp>
      <p:sp>
        <p:nvSpPr>
          <p:cNvPr id="2" name="AutoShape 38"/>
          <p:cNvSpPr>
            <a:spLocks noChangeArrowheads="1"/>
          </p:cNvSpPr>
          <p:nvPr/>
        </p:nvSpPr>
        <p:spPr bwMode="auto">
          <a:xfrm>
            <a:off x="1676400" y="2819400"/>
            <a:ext cx="6172200" cy="2178050"/>
          </a:xfrm>
          <a:prstGeom prst="wedgeRoundRectCallout">
            <a:avLst>
              <a:gd name="adj1" fmla="val 54426"/>
              <a:gd name="adj2" fmla="val -9620"/>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will let him use any </a:t>
            </a:r>
            <a:br>
              <a:rPr lang="en-US" altLang="en-US" sz="2800">
                <a:latin typeface="Times New Roman" pitchFamily="18" charset="0"/>
              </a:rPr>
            </a:br>
            <a:r>
              <a:rPr lang="en-US" altLang="en-US" sz="2800">
                <a:latin typeface="Times New Roman" pitchFamily="18" charset="0"/>
              </a:rPr>
              <a:t>number of states he wants,</a:t>
            </a:r>
            <a:br>
              <a:rPr lang="en-US" altLang="en-US" sz="2800">
                <a:latin typeface="Times New Roman" pitchFamily="18" charset="0"/>
              </a:rPr>
            </a:br>
            <a:r>
              <a:rPr lang="en-US" altLang="en-US" sz="2800">
                <a:latin typeface="Times New Roman" pitchFamily="18" charset="0"/>
              </a:rPr>
              <a:t>But this fixed </a:t>
            </a:r>
            <a:r>
              <a:rPr lang="en-US" altLang="en-US" sz="2800">
                <a:solidFill>
                  <a:schemeClr val="accent2"/>
                </a:solidFill>
                <a:latin typeface="Times New Roman" pitchFamily="18" charset="0"/>
              </a:rPr>
              <a:t>M</a:t>
            </a:r>
            <a:r>
              <a:rPr lang="en-US" altLang="en-US" sz="2800">
                <a:latin typeface="Times New Roman" pitchFamily="18" charset="0"/>
              </a:rPr>
              <a:t> must work </a:t>
            </a:r>
            <a:br>
              <a:rPr lang="en-US" altLang="en-US" sz="2800">
                <a:latin typeface="Times New Roman" pitchFamily="18" charset="0"/>
              </a:rPr>
            </a:br>
            <a:r>
              <a:rPr lang="en-US" altLang="en-US" sz="2800">
                <a:latin typeface="Times New Roman" pitchFamily="18" charset="0"/>
              </a:rPr>
              <a:t>for all inputs. </a:t>
            </a:r>
            <a:br>
              <a:rPr lang="en-US" altLang="en-US" sz="2800">
                <a:latin typeface="Times New Roman" pitchFamily="18" charset="0"/>
              </a:rPr>
            </a:br>
            <a:endParaRPr lang="en-US"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1314822" name="Text Box 6"/>
          <p:cNvSpPr txBox="1">
            <a:spLocks noChangeArrowheads="1"/>
          </p:cNvSpPr>
          <p:nvPr/>
        </p:nvSpPr>
        <p:spPr bwMode="auto">
          <a:xfrm>
            <a:off x="152400" y="5029200"/>
            <a:ext cx="6553200" cy="1800225"/>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sym typeface="Symbol" pitchFamily="18" charset="2"/>
              </a:rPr>
              <a:t> computable problems P,</a:t>
            </a:r>
            <a:r>
              <a:rPr lang="en-US" dirty="0">
                <a:cs typeface="+mn-cs"/>
                <a:sym typeface="Symbol" pitchFamily="18" charset="2"/>
              </a:rPr>
              <a:t> </a:t>
            </a:r>
          </a:p>
          <a:p>
            <a:pPr lvl="1">
              <a:defRPr/>
            </a:pPr>
            <a:r>
              <a:rPr lang="en-US" dirty="0">
                <a:solidFill>
                  <a:schemeClr val="accent2"/>
                </a:solidFill>
                <a:cs typeface="+mn-cs"/>
                <a:sym typeface="Symbol" pitchFamily="18" charset="2"/>
              </a:rPr>
              <a:t>    a TM </a:t>
            </a:r>
            <a:r>
              <a:rPr lang="en-US" dirty="0">
                <a:solidFill>
                  <a:schemeClr val="accent2"/>
                </a:solidFill>
                <a:cs typeface="+mn-cs"/>
              </a:rPr>
              <a:t>M, </a:t>
            </a:r>
            <a:r>
              <a:rPr lang="en-US" dirty="0">
                <a:solidFill>
                  <a:schemeClr val="accent2"/>
                </a:solidFill>
                <a:cs typeface="+mn-cs"/>
                <a:sym typeface="Symbol" pitchFamily="18" charset="2"/>
              </a:rPr>
              <a:t>  an integer k</a:t>
            </a:r>
            <a:r>
              <a:rPr lang="en-US" dirty="0">
                <a:solidFill>
                  <a:schemeClr val="accent2"/>
                </a:solidFill>
                <a:cs typeface="+mn-cs"/>
              </a:rPr>
              <a:t>,</a:t>
            </a:r>
            <a:r>
              <a:rPr lang="en-US" dirty="0">
                <a:cs typeface="+mn-cs"/>
              </a:rPr>
              <a:t> </a:t>
            </a:r>
            <a:endParaRPr lang="en-US" dirty="0">
              <a:solidFill>
                <a:schemeClr val="accent2"/>
              </a:solidFill>
              <a:cs typeface="+mn-cs"/>
            </a:endParaRPr>
          </a:p>
          <a:p>
            <a:pPr lvl="1">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rPr>
              <a:t> inputs I, </a:t>
            </a:r>
          </a:p>
          <a:p>
            <a:pPr lvl="1">
              <a:defRPr/>
            </a:pPr>
            <a:r>
              <a:rPr lang="en-US" dirty="0">
                <a:solidFill>
                  <a:schemeClr val="accent2"/>
                </a:solidFill>
                <a:cs typeface="+mn-cs"/>
              </a:rPr>
              <a:t>         </a:t>
            </a:r>
            <a:r>
              <a:rPr lang="en-US" dirty="0">
                <a:solidFill>
                  <a:schemeClr val="accent2"/>
                </a:solidFill>
                <a:effectLst>
                  <a:outerShdw blurRad="38100" dist="38100" dir="2700000" algn="tl">
                    <a:srgbClr val="000000"/>
                  </a:outerShdw>
                </a:effectLst>
              </a:rPr>
              <a:t>#States</a:t>
            </a:r>
            <a:r>
              <a:rPr lang="en-US" dirty="0">
                <a:solidFill>
                  <a:schemeClr val="accent2"/>
                </a:solidFill>
                <a:effectLst>
                  <a:outerShdw blurRad="38100" dist="38100" dir="2700000" algn="tl">
                    <a:srgbClr val="000000"/>
                  </a:outerShdw>
                </a:effectLst>
                <a:cs typeface="+mn-cs"/>
              </a:rPr>
              <a:t>(M,I)</a:t>
            </a:r>
            <a:r>
              <a:rPr lang="en-US" dirty="0">
                <a:solidFill>
                  <a:schemeClr val="accent2"/>
                </a:solidFill>
                <a:cs typeface="+mn-cs"/>
              </a:rPr>
              <a:t> =</a:t>
            </a:r>
            <a:r>
              <a:rPr lang="en-US" dirty="0">
                <a:solidFill>
                  <a:schemeClr val="accent2"/>
                </a:solidFill>
                <a:cs typeface="Times New Roman" pitchFamily="18" charset="0"/>
              </a:rPr>
              <a:t> k</a:t>
            </a:r>
            <a:endParaRPr lang="en-US" dirty="0">
              <a:solidFill>
                <a:schemeClr val="accent2"/>
              </a:solidFill>
              <a:effectLst>
                <a:outerShdw blurRad="38100" dist="38100" dir="2700000" algn="tl">
                  <a:srgbClr val="000000"/>
                </a:outerShdw>
              </a:effectLst>
              <a:cs typeface="+mn-cs"/>
            </a:endParaRPr>
          </a:p>
        </p:txBody>
      </p:sp>
      <p:grpSp>
        <p:nvGrpSpPr>
          <p:cNvPr id="136196" name="Group 21"/>
          <p:cNvGrpSpPr>
            <a:grpSpLocks/>
          </p:cNvGrpSpPr>
          <p:nvPr/>
        </p:nvGrpSpPr>
        <p:grpSpPr bwMode="auto">
          <a:xfrm flipH="1">
            <a:off x="8001000" y="2687638"/>
            <a:ext cx="1347788" cy="2341562"/>
            <a:chOff x="4560" y="1645"/>
            <a:chExt cx="849" cy="1475"/>
          </a:xfrm>
        </p:grpSpPr>
        <p:grpSp>
          <p:nvGrpSpPr>
            <p:cNvPr id="136217" name="Group 22"/>
            <p:cNvGrpSpPr>
              <a:grpSpLocks/>
            </p:cNvGrpSpPr>
            <p:nvPr/>
          </p:nvGrpSpPr>
          <p:grpSpPr bwMode="auto">
            <a:xfrm>
              <a:off x="4560" y="2056"/>
              <a:ext cx="849" cy="1064"/>
              <a:chOff x="2593" y="1179"/>
              <a:chExt cx="849" cy="1064"/>
            </a:xfrm>
          </p:grpSpPr>
          <p:sp>
            <p:nvSpPr>
              <p:cNvPr id="136226"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27"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28"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29"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30"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31"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32"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6218" name="Group 30"/>
            <p:cNvGrpSpPr>
              <a:grpSpLocks/>
            </p:cNvGrpSpPr>
            <p:nvPr/>
          </p:nvGrpSpPr>
          <p:grpSpPr bwMode="auto">
            <a:xfrm>
              <a:off x="4703" y="1645"/>
              <a:ext cx="230" cy="1456"/>
              <a:chOff x="2720" y="768"/>
              <a:chExt cx="230" cy="1456"/>
            </a:xfrm>
          </p:grpSpPr>
          <p:sp>
            <p:nvSpPr>
              <p:cNvPr id="136224"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25"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6219" name="Group 33"/>
            <p:cNvGrpSpPr>
              <a:grpSpLocks/>
            </p:cNvGrpSpPr>
            <p:nvPr/>
          </p:nvGrpSpPr>
          <p:grpSpPr bwMode="auto">
            <a:xfrm>
              <a:off x="5125" y="2204"/>
              <a:ext cx="77" cy="68"/>
              <a:chOff x="1747" y="2620"/>
              <a:chExt cx="44" cy="73"/>
            </a:xfrm>
          </p:grpSpPr>
          <p:sp>
            <p:nvSpPr>
              <p:cNvPr id="136220"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21"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22"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23"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36197" name="Group 5"/>
          <p:cNvGrpSpPr>
            <a:grpSpLocks/>
          </p:cNvGrpSpPr>
          <p:nvPr/>
        </p:nvGrpSpPr>
        <p:grpSpPr bwMode="auto">
          <a:xfrm>
            <a:off x="685800" y="3810000"/>
            <a:ext cx="1447800" cy="2133600"/>
            <a:chOff x="2013" y="2206"/>
            <a:chExt cx="679" cy="1010"/>
          </a:xfrm>
        </p:grpSpPr>
        <p:sp>
          <p:nvSpPr>
            <p:cNvPr id="136202"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36203" name="Group 7"/>
            <p:cNvGrpSpPr>
              <a:grpSpLocks/>
            </p:cNvGrpSpPr>
            <p:nvPr/>
          </p:nvGrpSpPr>
          <p:grpSpPr bwMode="auto">
            <a:xfrm>
              <a:off x="2013" y="2206"/>
              <a:ext cx="339" cy="1010"/>
              <a:chOff x="240" y="2880"/>
              <a:chExt cx="339" cy="1010"/>
            </a:xfrm>
          </p:grpSpPr>
          <p:sp>
            <p:nvSpPr>
              <p:cNvPr id="136204"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0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0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0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0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0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1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621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1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1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1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621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3621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36198" name="AutoShape 38"/>
          <p:cNvSpPr>
            <a:spLocks noChangeArrowheads="1"/>
          </p:cNvSpPr>
          <p:nvPr/>
        </p:nvSpPr>
        <p:spPr bwMode="auto">
          <a:xfrm>
            <a:off x="1676400" y="539750"/>
            <a:ext cx="6172200" cy="1974850"/>
          </a:xfrm>
          <a:prstGeom prst="wedgeRoundRectCallout">
            <a:avLst>
              <a:gd name="adj1" fmla="val -34671"/>
              <a:gd name="adj2" fmla="val 6446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write a TM </a:t>
            </a:r>
            <a:r>
              <a:rPr lang="en-US" altLang="en-US" sz="2800">
                <a:solidFill>
                  <a:schemeClr val="accent2"/>
                </a:solidFill>
                <a:latin typeface="Times New Roman" pitchFamily="18" charset="0"/>
              </a:rPr>
              <a:t>M</a:t>
            </a:r>
            <a:br>
              <a:rPr lang="en-US" altLang="en-US" sz="2800">
                <a:latin typeface="Times New Roman" pitchFamily="18" charset="0"/>
              </a:rPr>
            </a:br>
            <a:r>
              <a:rPr lang="en-US" altLang="en-US" sz="2800">
                <a:latin typeface="Times New Roman" pitchFamily="18" charset="0"/>
              </a:rPr>
              <a:t>and give it some </a:t>
            </a:r>
            <a:r>
              <a:rPr lang="en-US" altLang="en-US" sz="2800">
                <a:solidFill>
                  <a:schemeClr val="accent2"/>
                </a:solidFill>
                <a:latin typeface="Times New Roman" pitchFamily="18" charset="0"/>
              </a:rPr>
              <a:t>k</a:t>
            </a:r>
            <a:r>
              <a:rPr lang="en-US" altLang="en-US" sz="2800">
                <a:latin typeface="Times New Roman" pitchFamily="18" charset="0"/>
              </a:rPr>
              <a:t> states.</a:t>
            </a:r>
            <a:br>
              <a:rPr lang="en-US" altLang="en-US" sz="2800">
                <a:latin typeface="Times New Roman" pitchFamily="18" charset="0"/>
              </a:rPr>
            </a:br>
            <a:r>
              <a:rPr lang="en-US" altLang="en-US" sz="2800">
                <a:latin typeface="Times New Roman" pitchFamily="18" charset="0"/>
              </a:rPr>
              <a:t>I can use as MANY as I like.</a:t>
            </a:r>
            <a:br>
              <a:rPr lang="en-US" altLang="en-US" sz="2800">
                <a:latin typeface="Times New Roman" pitchFamily="18" charset="0"/>
              </a:rPr>
            </a:br>
            <a:r>
              <a:rPr lang="en-US" altLang="en-US" sz="2800">
                <a:latin typeface="Times New Roman" pitchFamily="18" charset="0"/>
              </a:rPr>
              <a:t>1,000,000,000,000,000!</a:t>
            </a:r>
            <a:endParaRPr lang="en-US" altLang="en-US" sz="2800">
              <a:solidFill>
                <a:schemeClr val="accent2"/>
              </a:solidFill>
              <a:latin typeface="Times New Roman" pitchFamily="18" charset="0"/>
            </a:endParaRPr>
          </a:p>
        </p:txBody>
      </p:sp>
      <p:sp>
        <p:nvSpPr>
          <p:cNvPr id="2" name="AutoShape 38"/>
          <p:cNvSpPr>
            <a:spLocks noChangeArrowheads="1"/>
          </p:cNvSpPr>
          <p:nvPr/>
        </p:nvSpPr>
        <p:spPr bwMode="auto">
          <a:xfrm>
            <a:off x="1676400" y="2819400"/>
            <a:ext cx="6172200" cy="2178050"/>
          </a:xfrm>
          <a:prstGeom prst="wedgeRoundRectCallout">
            <a:avLst>
              <a:gd name="adj1" fmla="val 54426"/>
              <a:gd name="adj2" fmla="val -9620"/>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If he uses more states,</a:t>
            </a:r>
            <a:br>
              <a:rPr lang="en-US" altLang="en-US" sz="2800">
                <a:latin typeface="Times New Roman" pitchFamily="18" charset="0"/>
              </a:rPr>
            </a:br>
            <a:r>
              <a:rPr lang="en-US" altLang="en-US" sz="2800">
                <a:latin typeface="Times New Roman" pitchFamily="18" charset="0"/>
              </a:rPr>
              <a:t>I will give him a bigger input </a:t>
            </a:r>
            <a:r>
              <a:rPr lang="en-US" altLang="en-US" sz="2800">
                <a:solidFill>
                  <a:schemeClr val="accent2"/>
                </a:solidFill>
                <a:latin typeface="Times New Roman" pitchFamily="18" charset="0"/>
              </a:rPr>
              <a:t>I</a:t>
            </a:r>
            <a:r>
              <a:rPr lang="en-US" altLang="en-US" sz="2800">
                <a:latin typeface="Times New Roman" pitchFamily="18" charset="0"/>
              </a:rPr>
              <a:t>.</a:t>
            </a:r>
          </a:p>
        </p:txBody>
      </p:sp>
      <p:sp>
        <p:nvSpPr>
          <p:cNvPr id="499751" name="Rectangle 39"/>
          <p:cNvSpPr>
            <a:spLocks noChangeArrowheads="1"/>
          </p:cNvSpPr>
          <p:nvPr/>
        </p:nvSpPr>
        <p:spPr bwMode="auto">
          <a:xfrm>
            <a:off x="3355975" y="3748088"/>
            <a:ext cx="24415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Hee Hee Hee</a:t>
            </a:r>
          </a:p>
        </p:txBody>
      </p:sp>
      <p:sp>
        <p:nvSpPr>
          <p:cNvPr id="499752" name="Rectangle 40"/>
          <p:cNvSpPr>
            <a:spLocks noChangeArrowheads="1"/>
          </p:cNvSpPr>
          <p:nvPr/>
        </p:nvSpPr>
        <p:spPr bwMode="auto">
          <a:xfrm>
            <a:off x="2238375" y="4205288"/>
            <a:ext cx="4987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M</a:t>
            </a:r>
            <a:r>
              <a:rPr lang="en-US" altLang="en-US" sz="2800">
                <a:latin typeface="Times New Roman" pitchFamily="18" charset="0"/>
              </a:rPr>
              <a:t> must still solve the 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99751"/>
                                        </p:tgtEl>
                                        <p:attrNameLst>
                                          <p:attrName>style.visibility</p:attrName>
                                        </p:attrNameLst>
                                      </p:cBhvr>
                                      <p:to>
                                        <p:strVal val="visible"/>
                                      </p:to>
                                    </p:set>
                                    <p:anim calcmode="lin" valueType="num">
                                      <p:cBhvr additive="base">
                                        <p:cTn id="13" dur="500" fill="hold"/>
                                        <p:tgtEl>
                                          <p:spTgt spid="499751"/>
                                        </p:tgtEl>
                                        <p:attrNameLst>
                                          <p:attrName>ppt_x</p:attrName>
                                        </p:attrNameLst>
                                      </p:cBhvr>
                                      <p:tavLst>
                                        <p:tav tm="0">
                                          <p:val>
                                            <p:strVal val="#ppt_x"/>
                                          </p:val>
                                        </p:tav>
                                        <p:tav tm="100000">
                                          <p:val>
                                            <p:strVal val="#ppt_x"/>
                                          </p:val>
                                        </p:tav>
                                      </p:tavLst>
                                    </p:anim>
                                    <p:anim calcmode="lin" valueType="num">
                                      <p:cBhvr additive="base">
                                        <p:cTn id="14" dur="500" fill="hold"/>
                                        <p:tgtEl>
                                          <p:spTgt spid="49975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99752"/>
                                        </p:tgtEl>
                                        <p:attrNameLst>
                                          <p:attrName>style.visibility</p:attrName>
                                        </p:attrNameLst>
                                      </p:cBhvr>
                                      <p:to>
                                        <p:strVal val="visible"/>
                                      </p:to>
                                    </p:set>
                                    <p:anim calcmode="lin" valueType="num">
                                      <p:cBhvr additive="base">
                                        <p:cTn id="19" dur="500" fill="hold"/>
                                        <p:tgtEl>
                                          <p:spTgt spid="499752"/>
                                        </p:tgtEl>
                                        <p:attrNameLst>
                                          <p:attrName>ppt_x</p:attrName>
                                        </p:attrNameLst>
                                      </p:cBhvr>
                                      <p:tavLst>
                                        <p:tav tm="0">
                                          <p:val>
                                            <p:strVal val="#ppt_x"/>
                                          </p:val>
                                        </p:tav>
                                        <p:tav tm="100000">
                                          <p:val>
                                            <p:strVal val="#ppt_x"/>
                                          </p:val>
                                        </p:tav>
                                      </p:tavLst>
                                    </p:anim>
                                    <p:anim calcmode="lin" valueType="num">
                                      <p:cBhvr additive="base">
                                        <p:cTn id="20" dur="500" fill="hold"/>
                                        <p:tgtEl>
                                          <p:spTgt spid="4997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499751" grpId="0"/>
      <p:bldP spid="499752" grpId="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4822" name="Text Box 6"/>
          <p:cNvSpPr txBox="1">
            <a:spLocks noChangeArrowheads="1"/>
          </p:cNvSpPr>
          <p:nvPr/>
        </p:nvSpPr>
        <p:spPr bwMode="auto">
          <a:xfrm>
            <a:off x="152400" y="457200"/>
            <a:ext cx="8991600" cy="3935413"/>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Given the input,</a:t>
            </a:r>
          </a:p>
          <a:p>
            <a:pPr eaLnBrk="0" hangingPunct="0">
              <a:buFontTx/>
              <a:buChar char="•"/>
              <a:defRPr/>
            </a:pPr>
            <a:r>
              <a:rPr lang="en-US" dirty="0">
                <a:effectLst>
                  <a:outerShdw blurRad="38100" dist="38100" dir="2700000" algn="tl">
                    <a:srgbClr val="000000"/>
                  </a:outerShdw>
                </a:effectLst>
                <a:cs typeface="+mn-cs"/>
              </a:rPr>
              <a:t>a TM,</a:t>
            </a:r>
          </a:p>
          <a:p>
            <a:pPr lvl="1" eaLnBrk="0" hangingPunct="0">
              <a:buFontTx/>
              <a:buChar char="•"/>
              <a:defRPr/>
            </a:pPr>
            <a:r>
              <a:rPr lang="en-US" dirty="0">
                <a:effectLst>
                  <a:outerShdw blurRad="38100" dist="38100" dir="2700000" algn="tl">
                    <a:srgbClr val="000000"/>
                  </a:outerShdw>
                </a:effectLst>
                <a:cs typeface="+mn-cs"/>
              </a:rPr>
              <a:t>can dynamically allocated as many cells of tape</a:t>
            </a:r>
          </a:p>
          <a:p>
            <a:pPr eaLnBrk="0" hangingPunct="0">
              <a:defRPr/>
            </a:pPr>
            <a:r>
              <a:rPr lang="en-US" dirty="0">
                <a:effectLst>
                  <a:outerShdw blurRad="38100" dist="38100" dir="2700000" algn="tl">
                    <a:srgbClr val="000000"/>
                  </a:outerShdw>
                </a:effectLst>
                <a:cs typeface="+mn-cs"/>
              </a:rPr>
              <a:t>  as it wants.</a:t>
            </a:r>
          </a:p>
          <a:p>
            <a:pPr eaLnBrk="0" hangingPunct="0">
              <a:buFontTx/>
              <a:buChar char="•"/>
              <a:defRPr/>
            </a:pPr>
            <a:r>
              <a:rPr lang="en-US" dirty="0">
                <a:effectLst>
                  <a:outerShdw blurRad="38100" dist="38100" dir="2700000" algn="tl">
                    <a:srgbClr val="000000"/>
                  </a:outerShdw>
                </a:effectLst>
                <a:cs typeface="+mn-cs"/>
              </a:rPr>
              <a:t>This number, though still </a:t>
            </a:r>
            <a:r>
              <a:rPr lang="en-US" dirty="0">
                <a:solidFill>
                  <a:schemeClr val="tx2"/>
                </a:solidFill>
                <a:effectLst>
                  <a:outerShdw blurRad="38100" dist="38100" dir="2700000" algn="tl">
                    <a:srgbClr val="000000"/>
                  </a:outerShdw>
                </a:effectLst>
                <a:cs typeface="+mn-cs"/>
              </a:rPr>
              <a:t>finite</a:t>
            </a:r>
            <a:r>
              <a:rPr lang="en-US" dirty="0">
                <a:effectLst>
                  <a:outerShdw blurRad="38100" dist="38100" dir="2700000" algn="tl">
                    <a:srgbClr val="000000"/>
                  </a:outerShdw>
                </a:effectLst>
                <a:cs typeface="+mn-cs"/>
              </a:rPr>
              <a:t>, is not </a:t>
            </a:r>
            <a:r>
              <a:rPr lang="en-US" dirty="0">
                <a:solidFill>
                  <a:schemeClr val="tx2"/>
                </a:solidFill>
                <a:effectLst>
                  <a:outerShdw blurRad="38100" dist="38100" dir="2700000" algn="tl">
                    <a:srgbClr val="000000"/>
                  </a:outerShdw>
                </a:effectLst>
                <a:cs typeface="+mn-cs"/>
              </a:rPr>
              <a:t>constant</a:t>
            </a:r>
            <a:r>
              <a:rPr lang="en-US" dirty="0">
                <a:effectLst>
                  <a:outerShdw blurRad="38100" dist="38100" dir="2700000" algn="tl">
                    <a:srgbClr val="000000"/>
                  </a:outerShdw>
                </a:effectLst>
                <a:cs typeface="+mn-cs"/>
              </a:rPr>
              <a:t>.</a:t>
            </a:r>
          </a:p>
          <a:p>
            <a:pPr lvl="1" eaLnBrk="0" hangingPunct="0">
              <a:buFontTx/>
              <a:buChar char="•"/>
              <a:defRPr/>
            </a:pPr>
            <a:r>
              <a:rPr lang="en-US" dirty="0">
                <a:effectLst>
                  <a:outerShdw blurRad="38100" dist="38100" dir="2700000" algn="tl">
                    <a:srgbClr val="000000"/>
                  </a:outerShdw>
                </a:effectLst>
                <a:cs typeface="+mn-cs"/>
              </a:rPr>
              <a:t>If </a:t>
            </a:r>
            <a:r>
              <a:rPr lang="en-US" dirty="0">
                <a:solidFill>
                  <a:schemeClr val="accent2"/>
                </a:solidFill>
                <a:effectLst>
                  <a:outerShdw blurRad="38100" dist="38100" dir="2700000" algn="tl">
                    <a:srgbClr val="000000"/>
                  </a:outerShdw>
                </a:effectLst>
                <a:cs typeface="+mn-cs"/>
              </a:rPr>
              <a:t>#Memory(M,I)</a:t>
            </a:r>
            <a:r>
              <a:rPr lang="en-US" dirty="0">
                <a:effectLst>
                  <a:outerShdw blurRad="38100" dist="38100" dir="2700000" algn="tl">
                    <a:srgbClr val="000000"/>
                  </a:outerShdw>
                </a:effectLst>
                <a:cs typeface="+mn-cs"/>
              </a:rPr>
              <a:t> is the number cells used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by TM </a:t>
            </a:r>
            <a:r>
              <a:rPr lang="en-US" dirty="0">
                <a:solidFill>
                  <a:schemeClr val="accent2"/>
                </a:solidFill>
                <a:effectLst>
                  <a:outerShdw blurRad="38100" dist="38100" dir="2700000" algn="tl">
                    <a:srgbClr val="000000"/>
                  </a:outerShdw>
                </a:effectLst>
                <a:cs typeface="+mn-cs"/>
              </a:rPr>
              <a:t>M</a:t>
            </a:r>
            <a:r>
              <a:rPr lang="en-US" dirty="0">
                <a:effectLst>
                  <a:outerShdw blurRad="38100" dist="38100" dir="2700000" algn="tl">
                    <a:srgbClr val="000000"/>
                  </a:outerShdw>
                </a:effectLst>
                <a:cs typeface="+mn-cs"/>
              </a:rPr>
              <a:t> on input </a:t>
            </a:r>
            <a:r>
              <a:rPr lang="en-US" dirty="0">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a:t>
            </a:r>
          </a:p>
          <a:p>
            <a:pPr lvl="1" eaLnBrk="0" hangingPunct="0">
              <a:defRPr/>
            </a:pPr>
            <a:r>
              <a:rPr lang="en-US" dirty="0">
                <a:effectLst>
                  <a:outerShdw blurRad="38100" dist="38100" dir="2700000" algn="tl">
                    <a:srgbClr val="000000"/>
                  </a:outerShdw>
                </a:effectLst>
                <a:cs typeface="+mn-cs"/>
              </a:rPr>
              <a:t> then this function can depend on </a:t>
            </a:r>
            <a:r>
              <a:rPr lang="en-US" dirty="0">
                <a:solidFill>
                  <a:schemeClr val="accent2"/>
                </a:solidFill>
                <a:effectLst>
                  <a:outerShdw blurRad="38100" dist="38100" dir="2700000" algn="tl">
                    <a:srgbClr val="000000"/>
                  </a:outerShdw>
                </a:effectLst>
                <a:cs typeface="+mn-cs"/>
              </a:rPr>
              <a:t>M</a:t>
            </a:r>
            <a:r>
              <a:rPr lang="en-US" dirty="0">
                <a:effectLst>
                  <a:outerShdw blurRad="38100" dist="38100" dir="2700000" algn="tl">
                    <a:srgbClr val="000000"/>
                  </a:outerShdw>
                </a:effectLst>
                <a:cs typeface="+mn-cs"/>
              </a:rPr>
              <a:t>,</a:t>
            </a:r>
          </a:p>
          <a:p>
            <a:pPr lvl="1" eaLnBrk="0" hangingPunct="0">
              <a:defRPr/>
            </a:pPr>
            <a:r>
              <a:rPr lang="en-US" dirty="0">
                <a:effectLst>
                  <a:outerShdw blurRad="38100" dist="38100" dir="2700000" algn="tl">
                    <a:srgbClr val="000000"/>
                  </a:outerShdw>
                </a:effectLst>
                <a:cs typeface="+mn-cs"/>
              </a:rPr>
              <a:t> and on </a:t>
            </a:r>
            <a:r>
              <a:rPr lang="en-US" dirty="0">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a:t>
            </a:r>
            <a:endParaRPr lang="en-US" dirty="0">
              <a:solidFill>
                <a:schemeClr val="accent2"/>
              </a:solidFill>
              <a:effectLst>
                <a:outerShdw blurRad="38100" dist="38100" dir="2700000" algn="tl">
                  <a:srgbClr val="000000"/>
                </a:outerShdw>
              </a:effectLst>
              <a:cs typeface="+mn-cs"/>
            </a:endParaRPr>
          </a:p>
        </p:txBody>
      </p:sp>
      <p:sp>
        <p:nvSpPr>
          <p:cNvPr id="501763" name="Rectangle 3"/>
          <p:cNvSpPr>
            <a:spLocks noChangeArrowheads="1"/>
          </p:cNvSpPr>
          <p:nvPr/>
        </p:nvSpPr>
        <p:spPr bwMode="auto">
          <a:xfrm>
            <a:off x="1828800" y="3860800"/>
            <a:ext cx="2867025" cy="519113"/>
          </a:xfrm>
          <a:prstGeom prst="rect">
            <a:avLst/>
          </a:prstGeom>
          <a:noFill/>
          <a:ln w="25400" cap="sq" algn="ctr">
            <a:noFill/>
            <a:miter lim="800000"/>
            <a:headEnd/>
            <a:tailEnd/>
          </a:ln>
          <a:effectLst/>
        </p:spPr>
        <p:txBody>
          <a:bodyPr wrap="none" lIns="274320" rIns="274320">
            <a:spAutoFit/>
          </a:bodyPr>
          <a:lstStyle/>
          <a:p>
            <a:pPr lvl="1" eaLnBrk="0" hangingPunct="0">
              <a:defRPr/>
            </a:pPr>
            <a:r>
              <a:rPr lang="en-US">
                <a:effectLst>
                  <a:outerShdw blurRad="38100" dist="38100" dir="2700000" algn="tl">
                    <a:srgbClr val="000000"/>
                  </a:outerShdw>
                </a:effectLst>
                <a:cs typeface="+mn-cs"/>
              </a:rPr>
              <a:t>(hence on |</a:t>
            </a:r>
            <a:r>
              <a:rPr lang="en-US">
                <a:solidFill>
                  <a:schemeClr val="accent2"/>
                </a:solidFill>
                <a:effectLst>
                  <a:outerShdw blurRad="38100" dist="38100" dir="2700000" algn="tl">
                    <a:srgbClr val="000000"/>
                  </a:outerShdw>
                </a:effectLst>
                <a:cs typeface="+mn-cs"/>
              </a:rPr>
              <a:t>I|</a:t>
            </a:r>
            <a:r>
              <a:rPr lang="en-US">
                <a:effectLst>
                  <a:outerShdw blurRad="38100" dist="38100" dir="2700000" algn="tl">
                    <a:srgbClr val="000000"/>
                  </a:outerShdw>
                </a:effectLst>
                <a:cs typeface="+mn-cs"/>
              </a:rPr>
              <a:t>)</a:t>
            </a:r>
          </a:p>
        </p:txBody>
      </p:sp>
      <p:sp>
        <p:nvSpPr>
          <p:cNvPr id="501764" name="Rectangle 4"/>
          <p:cNvSpPr>
            <a:spLocks noChangeArrowheads="1"/>
          </p:cNvSpPr>
          <p:nvPr/>
        </p:nvSpPr>
        <p:spPr bwMode="auto">
          <a:xfrm>
            <a:off x="7310438" y="2185988"/>
            <a:ext cx="1909762" cy="519112"/>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a:effectLst>
                  <a:outerShdw blurRad="38100" dist="38100" dir="2700000" algn="tl">
                    <a:srgbClr val="000000"/>
                  </a:outerShdw>
                </a:effectLst>
                <a:cs typeface="+mn-cs"/>
              </a:rPr>
              <a:t>Meaning:</a:t>
            </a:r>
          </a:p>
        </p:txBody>
      </p:sp>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sp>
        <p:nvSpPr>
          <p:cNvPr id="2" name="Text Box 6"/>
          <p:cNvSpPr txBox="1">
            <a:spLocks noChangeArrowheads="1"/>
          </p:cNvSpPr>
          <p:nvPr/>
        </p:nvSpPr>
        <p:spPr bwMode="auto">
          <a:xfrm>
            <a:off x="152400" y="4630738"/>
            <a:ext cx="6553200" cy="2227262"/>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sym typeface="Symbol" pitchFamily="18" charset="2"/>
              </a:rPr>
              <a:t> computable problems P,</a:t>
            </a:r>
            <a:r>
              <a:rPr lang="en-US" dirty="0">
                <a:cs typeface="+mn-cs"/>
                <a:sym typeface="Symbol" pitchFamily="18" charset="2"/>
              </a:rPr>
              <a:t> </a:t>
            </a:r>
          </a:p>
          <a:p>
            <a:pPr lvl="1">
              <a:defRPr/>
            </a:pPr>
            <a:r>
              <a:rPr lang="en-US" dirty="0">
                <a:solidFill>
                  <a:schemeClr val="accent2"/>
                </a:solidFill>
                <a:cs typeface="+mn-cs"/>
                <a:sym typeface="Symbol" pitchFamily="18" charset="2"/>
              </a:rPr>
              <a:t>    a TM </a:t>
            </a:r>
            <a:r>
              <a:rPr lang="en-US" dirty="0">
                <a:solidFill>
                  <a:schemeClr val="accent2"/>
                </a:solidFill>
                <a:cs typeface="+mn-cs"/>
              </a:rPr>
              <a:t>M, </a:t>
            </a:r>
            <a:r>
              <a:rPr lang="en-US" dirty="0">
                <a:solidFill>
                  <a:schemeClr val="accent2"/>
                </a:solidFill>
                <a:cs typeface="+mn-cs"/>
                <a:sym typeface="Symbol" pitchFamily="18" charset="2"/>
              </a:rPr>
              <a:t> </a:t>
            </a:r>
            <a:endParaRPr lang="en-US" dirty="0">
              <a:solidFill>
                <a:schemeClr val="accent2"/>
              </a:solidFill>
              <a:cs typeface="+mn-cs"/>
            </a:endParaRPr>
          </a:p>
          <a:p>
            <a:pPr lvl="1">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rPr>
              <a:t> inputs I, </a:t>
            </a:r>
          </a:p>
          <a:p>
            <a:pPr lvl="1">
              <a:defRPr/>
            </a:pPr>
            <a:r>
              <a:rPr lang="en-US" dirty="0">
                <a:solidFill>
                  <a:schemeClr val="accent2"/>
                </a:solidFill>
                <a:cs typeface="+mn-cs"/>
                <a:sym typeface="Symbol" pitchFamily="18" charset="2"/>
              </a:rPr>
              <a:t>    an integer k</a:t>
            </a:r>
            <a:r>
              <a:rPr lang="en-US" dirty="0">
                <a:solidFill>
                  <a:schemeClr val="accent2"/>
                </a:solidFill>
                <a:cs typeface="+mn-cs"/>
              </a:rPr>
              <a:t>,</a:t>
            </a:r>
          </a:p>
          <a:p>
            <a:pPr lvl="1">
              <a:defRPr/>
            </a:pPr>
            <a:r>
              <a:rPr lang="en-US" dirty="0">
                <a:solidFill>
                  <a:schemeClr val="accent2"/>
                </a:solidFill>
                <a:cs typeface="+mn-cs"/>
              </a:rPr>
              <a:t>         </a:t>
            </a:r>
            <a:r>
              <a:rPr lang="en-US" dirty="0">
                <a:solidFill>
                  <a:schemeClr val="accent2"/>
                </a:solidFill>
                <a:effectLst>
                  <a:outerShdw blurRad="38100" dist="38100" dir="2700000" algn="tl">
                    <a:srgbClr val="000000"/>
                  </a:outerShdw>
                </a:effectLst>
              </a:rPr>
              <a:t>#Memory</a:t>
            </a:r>
            <a:r>
              <a:rPr lang="en-US" dirty="0">
                <a:solidFill>
                  <a:schemeClr val="accent2"/>
                </a:solidFill>
                <a:effectLst>
                  <a:outerShdw blurRad="38100" dist="38100" dir="2700000" algn="tl">
                    <a:srgbClr val="000000"/>
                  </a:outerShdw>
                </a:effectLst>
                <a:cs typeface="+mn-cs"/>
              </a:rPr>
              <a:t>(M,I)</a:t>
            </a:r>
            <a:r>
              <a:rPr lang="en-US" dirty="0">
                <a:solidFill>
                  <a:schemeClr val="accent2"/>
                </a:solidFill>
                <a:cs typeface="+mn-cs"/>
              </a:rPr>
              <a:t> =</a:t>
            </a:r>
            <a:r>
              <a:rPr lang="en-US" dirty="0">
                <a:solidFill>
                  <a:schemeClr val="accent2"/>
                </a:solidFill>
                <a:cs typeface="Times New Roman" pitchFamily="18" charset="0"/>
              </a:rPr>
              <a:t> k</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14822">
                                            <p:txEl>
                                              <p:pRg st="0" end="0"/>
                                            </p:txEl>
                                          </p:spTgt>
                                        </p:tgtEl>
                                        <p:attrNameLst>
                                          <p:attrName>style.visibility</p:attrName>
                                        </p:attrNameLst>
                                      </p:cBhvr>
                                      <p:to>
                                        <p:strVal val="visible"/>
                                      </p:to>
                                    </p:set>
                                    <p:anim calcmode="lin" valueType="num">
                                      <p:cBhvr additive="base">
                                        <p:cTn id="7" dur="500" fill="hold"/>
                                        <p:tgtEl>
                                          <p:spTgt spid="13148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148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14822">
                                            <p:txEl>
                                              <p:pRg st="1" end="1"/>
                                            </p:txEl>
                                          </p:spTgt>
                                        </p:tgtEl>
                                        <p:attrNameLst>
                                          <p:attrName>style.visibility</p:attrName>
                                        </p:attrNameLst>
                                      </p:cBhvr>
                                      <p:to>
                                        <p:strVal val="visible"/>
                                      </p:to>
                                    </p:set>
                                    <p:anim calcmode="lin" valueType="num">
                                      <p:cBhvr additive="base">
                                        <p:cTn id="13" dur="500" fill="hold"/>
                                        <p:tgtEl>
                                          <p:spTgt spid="131482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148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14822">
                                            <p:txEl>
                                              <p:pRg st="2" end="2"/>
                                            </p:txEl>
                                          </p:spTgt>
                                        </p:tgtEl>
                                        <p:attrNameLst>
                                          <p:attrName>style.visibility</p:attrName>
                                        </p:attrNameLst>
                                      </p:cBhvr>
                                      <p:to>
                                        <p:strVal val="visible"/>
                                      </p:to>
                                    </p:set>
                                    <p:anim calcmode="lin" valueType="num">
                                      <p:cBhvr additive="base">
                                        <p:cTn id="19" dur="500" fill="hold"/>
                                        <p:tgtEl>
                                          <p:spTgt spid="131482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1482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14822">
                                            <p:txEl>
                                              <p:pRg st="3" end="3"/>
                                            </p:txEl>
                                          </p:spTgt>
                                        </p:tgtEl>
                                        <p:attrNameLst>
                                          <p:attrName>style.visibility</p:attrName>
                                        </p:attrNameLst>
                                      </p:cBhvr>
                                      <p:to>
                                        <p:strVal val="visible"/>
                                      </p:to>
                                    </p:set>
                                    <p:anim calcmode="lin" valueType="num">
                                      <p:cBhvr additive="base">
                                        <p:cTn id="25" dur="500" fill="hold"/>
                                        <p:tgtEl>
                                          <p:spTgt spid="131482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1482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314822">
                                            <p:txEl>
                                              <p:pRg st="4" end="4"/>
                                            </p:txEl>
                                          </p:spTgt>
                                        </p:tgtEl>
                                        <p:attrNameLst>
                                          <p:attrName>style.visibility</p:attrName>
                                        </p:attrNameLst>
                                      </p:cBhvr>
                                      <p:to>
                                        <p:strVal val="visible"/>
                                      </p:to>
                                    </p:set>
                                    <p:anim calcmode="lin" valueType="num">
                                      <p:cBhvr additive="base">
                                        <p:cTn id="31" dur="500" fill="hold"/>
                                        <p:tgtEl>
                                          <p:spTgt spid="131482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1482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01764"/>
                                        </p:tgtEl>
                                        <p:attrNameLst>
                                          <p:attrName>style.visibility</p:attrName>
                                        </p:attrNameLst>
                                      </p:cBhvr>
                                      <p:to>
                                        <p:strVal val="visible"/>
                                      </p:to>
                                    </p:set>
                                    <p:anim calcmode="lin" valueType="num">
                                      <p:cBhvr additive="base">
                                        <p:cTn id="37" dur="500" fill="hold"/>
                                        <p:tgtEl>
                                          <p:spTgt spid="501764"/>
                                        </p:tgtEl>
                                        <p:attrNameLst>
                                          <p:attrName>ppt_x</p:attrName>
                                        </p:attrNameLst>
                                      </p:cBhvr>
                                      <p:tavLst>
                                        <p:tav tm="0">
                                          <p:val>
                                            <p:strVal val="1+#ppt_w/2"/>
                                          </p:val>
                                        </p:tav>
                                        <p:tav tm="100000">
                                          <p:val>
                                            <p:strVal val="#ppt_x"/>
                                          </p:val>
                                        </p:tav>
                                      </p:tavLst>
                                    </p:anim>
                                    <p:anim calcmode="lin" valueType="num">
                                      <p:cBhvr additive="base">
                                        <p:cTn id="38" dur="500" fill="hold"/>
                                        <p:tgtEl>
                                          <p:spTgt spid="501764"/>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314822">
                                            <p:txEl>
                                              <p:pRg st="5" end="5"/>
                                            </p:txEl>
                                          </p:spTgt>
                                        </p:tgtEl>
                                        <p:attrNameLst>
                                          <p:attrName>style.visibility</p:attrName>
                                        </p:attrNameLst>
                                      </p:cBhvr>
                                      <p:to>
                                        <p:strVal val="visible"/>
                                      </p:to>
                                    </p:set>
                                    <p:anim calcmode="lin" valueType="num">
                                      <p:cBhvr additive="base">
                                        <p:cTn id="43" dur="500" fill="hold"/>
                                        <p:tgtEl>
                                          <p:spTgt spid="1314822">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31482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14822">
                                            <p:txEl>
                                              <p:pRg st="6" end="6"/>
                                            </p:txEl>
                                          </p:spTgt>
                                        </p:tgtEl>
                                        <p:attrNameLst>
                                          <p:attrName>style.visibility</p:attrName>
                                        </p:attrNameLst>
                                      </p:cBhvr>
                                      <p:to>
                                        <p:strVal val="visible"/>
                                      </p:to>
                                    </p:set>
                                    <p:anim calcmode="lin" valueType="num">
                                      <p:cBhvr additive="base">
                                        <p:cTn id="49" dur="500" fill="hold"/>
                                        <p:tgtEl>
                                          <p:spTgt spid="1314822">
                                            <p:txEl>
                                              <p:pRg st="6" end="6"/>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1482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314822">
                                            <p:txEl>
                                              <p:pRg st="7" end="7"/>
                                            </p:txEl>
                                          </p:spTgt>
                                        </p:tgtEl>
                                        <p:attrNameLst>
                                          <p:attrName>style.visibility</p:attrName>
                                        </p:attrNameLst>
                                      </p:cBhvr>
                                      <p:to>
                                        <p:strVal val="visible"/>
                                      </p:to>
                                    </p:set>
                                    <p:anim calcmode="lin" valueType="num">
                                      <p:cBhvr additive="base">
                                        <p:cTn id="55" dur="500" fill="hold"/>
                                        <p:tgtEl>
                                          <p:spTgt spid="1314822">
                                            <p:txEl>
                                              <p:pRg st="7" end="7"/>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31482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501763"/>
                                        </p:tgtEl>
                                        <p:attrNameLst>
                                          <p:attrName>style.visibility</p:attrName>
                                        </p:attrNameLst>
                                      </p:cBhvr>
                                      <p:to>
                                        <p:strVal val="visible"/>
                                      </p:to>
                                    </p:set>
                                    <p:anim calcmode="lin" valueType="num">
                                      <p:cBhvr additive="base">
                                        <p:cTn id="61" dur="500" fill="hold"/>
                                        <p:tgtEl>
                                          <p:spTgt spid="501763"/>
                                        </p:tgtEl>
                                        <p:attrNameLst>
                                          <p:attrName>ppt_x</p:attrName>
                                        </p:attrNameLst>
                                      </p:cBhvr>
                                      <p:tavLst>
                                        <p:tav tm="0">
                                          <p:val>
                                            <p:strVal val="1+#ppt_w/2"/>
                                          </p:val>
                                        </p:tav>
                                        <p:tav tm="100000">
                                          <p:val>
                                            <p:strVal val="#ppt_x"/>
                                          </p:val>
                                        </p:tav>
                                      </p:tavLst>
                                    </p:anim>
                                    <p:anim calcmode="lin" valueType="num">
                                      <p:cBhvr additive="base">
                                        <p:cTn id="62" dur="500" fill="hold"/>
                                        <p:tgtEl>
                                          <p:spTgt spid="501763"/>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2">
                                            <p:txEl>
                                              <p:pRg st="0" end="0"/>
                                            </p:txEl>
                                          </p:spTgt>
                                        </p:tgtEl>
                                        <p:attrNameLst>
                                          <p:attrName>style.visibility</p:attrName>
                                        </p:attrNameLst>
                                      </p:cBhvr>
                                      <p:to>
                                        <p:strVal val="visible"/>
                                      </p:to>
                                    </p:set>
                                    <p:anim calcmode="lin" valueType="num">
                                      <p:cBhvr additive="base">
                                        <p:cTn id="6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2">
                                            <p:txEl>
                                              <p:pRg st="1" end="1"/>
                                            </p:txEl>
                                          </p:spTgt>
                                        </p:tgtEl>
                                        <p:attrNameLst>
                                          <p:attrName>style.visibility</p:attrName>
                                        </p:attrNameLst>
                                      </p:cBhvr>
                                      <p:to>
                                        <p:strVal val="visible"/>
                                      </p:to>
                                    </p:set>
                                    <p:anim calcmode="lin" valueType="num">
                                      <p:cBhvr additive="base">
                                        <p:cTn id="7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nodeType="clickEffect">
                                  <p:stCondLst>
                                    <p:cond delay="0"/>
                                  </p:stCondLst>
                                  <p:childTnLst>
                                    <p:set>
                                      <p:cBhvr>
                                        <p:cTn id="78" dur="1" fill="hold">
                                          <p:stCondLst>
                                            <p:cond delay="0"/>
                                          </p:stCondLst>
                                        </p:cTn>
                                        <p:tgtEl>
                                          <p:spTgt spid="2">
                                            <p:txEl>
                                              <p:pRg st="2" end="2"/>
                                            </p:txEl>
                                          </p:spTgt>
                                        </p:tgtEl>
                                        <p:attrNameLst>
                                          <p:attrName>style.visibility</p:attrName>
                                        </p:attrNameLst>
                                      </p:cBhvr>
                                      <p:to>
                                        <p:strVal val="visible"/>
                                      </p:to>
                                    </p:set>
                                    <p:anim calcmode="lin" valueType="num">
                                      <p:cBhvr additive="base">
                                        <p:cTn id="7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nodeType="clickEffect">
                                  <p:stCondLst>
                                    <p:cond delay="0"/>
                                  </p:stCondLst>
                                  <p:childTnLst>
                                    <p:set>
                                      <p:cBhvr>
                                        <p:cTn id="84" dur="1" fill="hold">
                                          <p:stCondLst>
                                            <p:cond delay="0"/>
                                          </p:stCondLst>
                                        </p:cTn>
                                        <p:tgtEl>
                                          <p:spTgt spid="2">
                                            <p:txEl>
                                              <p:pRg st="3" end="3"/>
                                            </p:txEl>
                                          </p:spTgt>
                                        </p:tgtEl>
                                        <p:attrNameLst>
                                          <p:attrName>style.visibility</p:attrName>
                                        </p:attrNameLst>
                                      </p:cBhvr>
                                      <p:to>
                                        <p:strVal val="visible"/>
                                      </p:to>
                                    </p:set>
                                    <p:anim calcmode="lin" valueType="num">
                                      <p:cBhvr additive="base">
                                        <p:cTn id="85"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nodeType="clickEffect">
                                  <p:stCondLst>
                                    <p:cond delay="0"/>
                                  </p:stCondLst>
                                  <p:childTnLst>
                                    <p:set>
                                      <p:cBhvr>
                                        <p:cTn id="90" dur="1" fill="hold">
                                          <p:stCondLst>
                                            <p:cond delay="0"/>
                                          </p:stCondLst>
                                        </p:cTn>
                                        <p:tgtEl>
                                          <p:spTgt spid="2">
                                            <p:txEl>
                                              <p:pRg st="4" end="4"/>
                                            </p:txEl>
                                          </p:spTgt>
                                        </p:tgtEl>
                                        <p:attrNameLst>
                                          <p:attrName>style.visibility</p:attrName>
                                        </p:attrNameLst>
                                      </p:cBhvr>
                                      <p:to>
                                        <p:strVal val="visible"/>
                                      </p:to>
                                    </p:set>
                                    <p:anim calcmode="lin" valueType="num">
                                      <p:cBhvr additive="base">
                                        <p:cTn id="9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3" grpId="0"/>
      <p:bldP spid="501764"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grpSp>
        <p:nvGrpSpPr>
          <p:cNvPr id="2" name="Group 21"/>
          <p:cNvGrpSpPr>
            <a:grpSpLocks/>
          </p:cNvGrpSpPr>
          <p:nvPr/>
        </p:nvGrpSpPr>
        <p:grpSpPr bwMode="auto">
          <a:xfrm flipH="1">
            <a:off x="8001000" y="2687638"/>
            <a:ext cx="1347788" cy="2341562"/>
            <a:chOff x="4560" y="1645"/>
            <a:chExt cx="849" cy="1475"/>
          </a:xfrm>
        </p:grpSpPr>
        <p:grpSp>
          <p:nvGrpSpPr>
            <p:cNvPr id="139286" name="Group 22"/>
            <p:cNvGrpSpPr>
              <a:grpSpLocks/>
            </p:cNvGrpSpPr>
            <p:nvPr/>
          </p:nvGrpSpPr>
          <p:grpSpPr bwMode="auto">
            <a:xfrm>
              <a:off x="4560" y="2056"/>
              <a:ext cx="849" cy="1064"/>
              <a:chOff x="2593" y="1179"/>
              <a:chExt cx="849" cy="1064"/>
            </a:xfrm>
          </p:grpSpPr>
          <p:sp>
            <p:nvSpPr>
              <p:cNvPr id="139295"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96"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97"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98"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99"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300"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301"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9287" name="Group 30"/>
            <p:cNvGrpSpPr>
              <a:grpSpLocks/>
            </p:cNvGrpSpPr>
            <p:nvPr/>
          </p:nvGrpSpPr>
          <p:grpSpPr bwMode="auto">
            <a:xfrm>
              <a:off x="4703" y="1645"/>
              <a:ext cx="230" cy="1456"/>
              <a:chOff x="2720" y="768"/>
              <a:chExt cx="230" cy="1456"/>
            </a:xfrm>
          </p:grpSpPr>
          <p:sp>
            <p:nvSpPr>
              <p:cNvPr id="139293"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94"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39288" name="Group 33"/>
            <p:cNvGrpSpPr>
              <a:grpSpLocks/>
            </p:cNvGrpSpPr>
            <p:nvPr/>
          </p:nvGrpSpPr>
          <p:grpSpPr bwMode="auto">
            <a:xfrm>
              <a:off x="5125" y="2204"/>
              <a:ext cx="77" cy="68"/>
              <a:chOff x="1747" y="2620"/>
              <a:chExt cx="44" cy="73"/>
            </a:xfrm>
          </p:grpSpPr>
          <p:sp>
            <p:nvSpPr>
              <p:cNvPr id="139289"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90"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91"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92"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6" name="Group 5"/>
          <p:cNvGrpSpPr>
            <a:grpSpLocks/>
          </p:cNvGrpSpPr>
          <p:nvPr/>
        </p:nvGrpSpPr>
        <p:grpSpPr bwMode="auto">
          <a:xfrm>
            <a:off x="685800" y="3810000"/>
            <a:ext cx="1447800" cy="2133600"/>
            <a:chOff x="2013" y="2206"/>
            <a:chExt cx="679" cy="1010"/>
          </a:xfrm>
        </p:grpSpPr>
        <p:sp>
          <p:nvSpPr>
            <p:cNvPr id="139271"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39272" name="Group 7"/>
            <p:cNvGrpSpPr>
              <a:grpSpLocks/>
            </p:cNvGrpSpPr>
            <p:nvPr/>
          </p:nvGrpSpPr>
          <p:grpSpPr bwMode="auto">
            <a:xfrm>
              <a:off x="2013" y="2206"/>
              <a:ext cx="339" cy="1010"/>
              <a:chOff x="240" y="2880"/>
              <a:chExt cx="339" cy="1010"/>
            </a:xfrm>
          </p:grpSpPr>
          <p:sp>
            <p:nvSpPr>
              <p:cNvPr id="139273"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4"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5"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6"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7"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8"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79"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39280"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81"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82"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83"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39284"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39285"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00200" y="685800"/>
            <a:ext cx="6870700" cy="762000"/>
          </a:xfrm>
          <a:prstGeom prst="wedgeRoundRectCallout">
            <a:avLst>
              <a:gd name="adj1" fmla="val 33481"/>
              <a:gd name="adj2" fmla="val 81458"/>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come up with a hard problem </a:t>
            </a:r>
            <a:r>
              <a:rPr lang="en-US" altLang="en-US" sz="2800">
                <a:solidFill>
                  <a:schemeClr val="accent2"/>
                </a:solidFill>
                <a:latin typeface="Times New Roman" pitchFamily="18" charset="0"/>
              </a:rPr>
              <a:t>P</a:t>
            </a:r>
          </a:p>
        </p:txBody>
      </p:sp>
      <p:sp>
        <p:nvSpPr>
          <p:cNvPr id="1314822" name="Text Box 6"/>
          <p:cNvSpPr txBox="1">
            <a:spLocks noChangeArrowheads="1"/>
          </p:cNvSpPr>
          <p:nvPr/>
        </p:nvSpPr>
        <p:spPr bwMode="auto">
          <a:xfrm>
            <a:off x="152400" y="4630738"/>
            <a:ext cx="6553200" cy="2227262"/>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sym typeface="Symbol" pitchFamily="18" charset="2"/>
              </a:rPr>
              <a:t> computable problems P,</a:t>
            </a:r>
            <a:r>
              <a:rPr lang="en-US" dirty="0">
                <a:cs typeface="+mn-cs"/>
                <a:sym typeface="Symbol" pitchFamily="18" charset="2"/>
              </a:rPr>
              <a:t> </a:t>
            </a:r>
          </a:p>
          <a:p>
            <a:pPr lvl="1">
              <a:defRPr/>
            </a:pPr>
            <a:r>
              <a:rPr lang="en-US" dirty="0">
                <a:solidFill>
                  <a:schemeClr val="accent2"/>
                </a:solidFill>
                <a:cs typeface="+mn-cs"/>
                <a:sym typeface="Symbol" pitchFamily="18" charset="2"/>
              </a:rPr>
              <a:t>    a TM </a:t>
            </a:r>
            <a:r>
              <a:rPr lang="en-US" dirty="0">
                <a:solidFill>
                  <a:schemeClr val="accent2"/>
                </a:solidFill>
                <a:cs typeface="+mn-cs"/>
              </a:rPr>
              <a:t>M, </a:t>
            </a:r>
            <a:r>
              <a:rPr lang="en-US" dirty="0">
                <a:solidFill>
                  <a:schemeClr val="accent2"/>
                </a:solidFill>
                <a:cs typeface="+mn-cs"/>
                <a:sym typeface="Symbol" pitchFamily="18" charset="2"/>
              </a:rPr>
              <a:t> </a:t>
            </a:r>
            <a:endParaRPr lang="en-US" dirty="0">
              <a:solidFill>
                <a:schemeClr val="accent2"/>
              </a:solidFill>
              <a:cs typeface="+mn-cs"/>
            </a:endParaRPr>
          </a:p>
          <a:p>
            <a:pPr lvl="1">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rPr>
              <a:t> inputs I, </a:t>
            </a:r>
          </a:p>
          <a:p>
            <a:pPr lvl="1">
              <a:defRPr/>
            </a:pPr>
            <a:r>
              <a:rPr lang="en-US" dirty="0">
                <a:solidFill>
                  <a:schemeClr val="accent2"/>
                </a:solidFill>
                <a:cs typeface="+mn-cs"/>
                <a:sym typeface="Symbol" pitchFamily="18" charset="2"/>
              </a:rPr>
              <a:t>    an integer k</a:t>
            </a:r>
            <a:r>
              <a:rPr lang="en-US" dirty="0">
                <a:solidFill>
                  <a:schemeClr val="accent2"/>
                </a:solidFill>
                <a:cs typeface="+mn-cs"/>
              </a:rPr>
              <a:t>,</a:t>
            </a:r>
          </a:p>
          <a:p>
            <a:pPr lvl="1">
              <a:defRPr/>
            </a:pPr>
            <a:r>
              <a:rPr lang="en-US" dirty="0">
                <a:solidFill>
                  <a:schemeClr val="accent2"/>
                </a:solidFill>
                <a:cs typeface="+mn-cs"/>
              </a:rPr>
              <a:t>         </a:t>
            </a:r>
            <a:r>
              <a:rPr lang="en-US" dirty="0">
                <a:solidFill>
                  <a:schemeClr val="accent2"/>
                </a:solidFill>
                <a:effectLst>
                  <a:outerShdw blurRad="38100" dist="38100" dir="2700000" algn="tl">
                    <a:srgbClr val="000000"/>
                  </a:outerShdw>
                </a:effectLst>
              </a:rPr>
              <a:t>#Memory</a:t>
            </a:r>
            <a:r>
              <a:rPr lang="en-US" dirty="0">
                <a:solidFill>
                  <a:schemeClr val="accent2"/>
                </a:solidFill>
                <a:effectLst>
                  <a:outerShdw blurRad="38100" dist="38100" dir="2700000" algn="tl">
                    <a:srgbClr val="000000"/>
                  </a:outerShdw>
                </a:effectLst>
                <a:cs typeface="+mn-cs"/>
              </a:rPr>
              <a:t>(M,I)</a:t>
            </a:r>
            <a:r>
              <a:rPr lang="en-US" dirty="0">
                <a:solidFill>
                  <a:schemeClr val="accent2"/>
                </a:solidFill>
                <a:cs typeface="+mn-cs"/>
              </a:rPr>
              <a:t> =</a:t>
            </a:r>
            <a:r>
              <a:rPr lang="en-US" dirty="0">
                <a:solidFill>
                  <a:schemeClr val="accent2"/>
                </a:solidFill>
                <a:cs typeface="Times New Roman" pitchFamily="18" charset="0"/>
              </a:rPr>
              <a:t> k</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54"/>
                                        </p:tgtEl>
                                        <p:attrNameLst>
                                          <p:attrName>style.visibility</p:attrName>
                                        </p:attrNameLst>
                                      </p:cBhvr>
                                      <p:to>
                                        <p:strVal val="visible"/>
                                      </p:to>
                                    </p:set>
                                    <p:anim calcmode="lin" valueType="num">
                                      <p:cBhvr additive="base">
                                        <p:cTn id="17" dur="500" fill="hold"/>
                                        <p:tgtEl>
                                          <p:spTgt spid="54"/>
                                        </p:tgtEl>
                                        <p:attrNameLst>
                                          <p:attrName>ppt_x</p:attrName>
                                        </p:attrNameLst>
                                      </p:cBhvr>
                                      <p:tavLst>
                                        <p:tav tm="0">
                                          <p:val>
                                            <p:strVal val="1+#ppt_w/2"/>
                                          </p:val>
                                        </p:tav>
                                        <p:tav tm="100000">
                                          <p:val>
                                            <p:strVal val="#ppt_x"/>
                                          </p:val>
                                        </p:tav>
                                      </p:tavLst>
                                    </p:anim>
                                    <p:anim calcmode="lin" valueType="num">
                                      <p:cBhvr additive="base">
                                        <p:cTn id="18"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grpSp>
        <p:nvGrpSpPr>
          <p:cNvPr id="140291" name="Group 21"/>
          <p:cNvGrpSpPr>
            <a:grpSpLocks/>
          </p:cNvGrpSpPr>
          <p:nvPr/>
        </p:nvGrpSpPr>
        <p:grpSpPr bwMode="auto">
          <a:xfrm flipH="1">
            <a:off x="8001000" y="2687638"/>
            <a:ext cx="1347788" cy="2341562"/>
            <a:chOff x="4560" y="1645"/>
            <a:chExt cx="849" cy="1475"/>
          </a:xfrm>
        </p:grpSpPr>
        <p:grpSp>
          <p:nvGrpSpPr>
            <p:cNvPr id="140311" name="Group 22"/>
            <p:cNvGrpSpPr>
              <a:grpSpLocks/>
            </p:cNvGrpSpPr>
            <p:nvPr/>
          </p:nvGrpSpPr>
          <p:grpSpPr bwMode="auto">
            <a:xfrm>
              <a:off x="4560" y="2056"/>
              <a:ext cx="849" cy="1064"/>
              <a:chOff x="2593" y="1179"/>
              <a:chExt cx="849" cy="1064"/>
            </a:xfrm>
          </p:grpSpPr>
          <p:sp>
            <p:nvSpPr>
              <p:cNvPr id="140320"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1"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2"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3"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4"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5"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26"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0312" name="Group 30"/>
            <p:cNvGrpSpPr>
              <a:grpSpLocks/>
            </p:cNvGrpSpPr>
            <p:nvPr/>
          </p:nvGrpSpPr>
          <p:grpSpPr bwMode="auto">
            <a:xfrm>
              <a:off x="4703" y="1645"/>
              <a:ext cx="230" cy="1456"/>
              <a:chOff x="2720" y="768"/>
              <a:chExt cx="230" cy="1456"/>
            </a:xfrm>
          </p:grpSpPr>
          <p:sp>
            <p:nvSpPr>
              <p:cNvPr id="140318"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19"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0313" name="Group 33"/>
            <p:cNvGrpSpPr>
              <a:grpSpLocks/>
            </p:cNvGrpSpPr>
            <p:nvPr/>
          </p:nvGrpSpPr>
          <p:grpSpPr bwMode="auto">
            <a:xfrm>
              <a:off x="5125" y="2204"/>
              <a:ext cx="77" cy="68"/>
              <a:chOff x="1747" y="2620"/>
              <a:chExt cx="44" cy="73"/>
            </a:xfrm>
          </p:grpSpPr>
          <p:sp>
            <p:nvSpPr>
              <p:cNvPr id="140314"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15"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16"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17"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40292" name="Group 5"/>
          <p:cNvGrpSpPr>
            <a:grpSpLocks/>
          </p:cNvGrpSpPr>
          <p:nvPr/>
        </p:nvGrpSpPr>
        <p:grpSpPr bwMode="auto">
          <a:xfrm>
            <a:off x="685800" y="3810000"/>
            <a:ext cx="1447800" cy="2133600"/>
            <a:chOff x="2013" y="2206"/>
            <a:chExt cx="679" cy="1010"/>
          </a:xfrm>
        </p:grpSpPr>
        <p:sp>
          <p:nvSpPr>
            <p:cNvPr id="140296"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40297" name="Group 7"/>
            <p:cNvGrpSpPr>
              <a:grpSpLocks/>
            </p:cNvGrpSpPr>
            <p:nvPr/>
          </p:nvGrpSpPr>
          <p:grpSpPr bwMode="auto">
            <a:xfrm>
              <a:off x="2013" y="2206"/>
              <a:ext cx="339" cy="1010"/>
              <a:chOff x="240" y="2880"/>
              <a:chExt cx="339" cy="1010"/>
            </a:xfrm>
          </p:grpSpPr>
          <p:sp>
            <p:nvSpPr>
              <p:cNvPr id="14029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29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030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0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0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0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030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4031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76400" y="539750"/>
            <a:ext cx="6172200" cy="1670050"/>
          </a:xfrm>
          <a:prstGeom prst="wedgeRoundRectCallout">
            <a:avLst>
              <a:gd name="adj1" fmla="val -34671"/>
              <a:gd name="adj2" fmla="val 85361"/>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I write a TM </a:t>
            </a:r>
            <a:r>
              <a:rPr lang="en-US" altLang="en-US" sz="2800">
                <a:solidFill>
                  <a:schemeClr val="accent2"/>
                </a:solidFill>
                <a:latin typeface="Times New Roman" pitchFamily="18" charset="0"/>
              </a:rPr>
              <a:t>M</a:t>
            </a:r>
            <a:r>
              <a:rPr lang="en-US" altLang="en-US" sz="2800">
                <a:latin typeface="Times New Roman" pitchFamily="18" charset="0"/>
              </a:rPr>
              <a:t>.</a:t>
            </a:r>
            <a:br>
              <a:rPr lang="en-US" altLang="en-US" sz="2800">
                <a:latin typeface="Times New Roman" pitchFamily="18" charset="0"/>
              </a:rPr>
            </a:br>
            <a:r>
              <a:rPr lang="en-US" altLang="en-US" sz="2800">
                <a:latin typeface="Times New Roman" pitchFamily="18" charset="0"/>
              </a:rPr>
              <a:t>I don’t need to specify how many</a:t>
            </a:r>
            <a:br>
              <a:rPr lang="en-US" altLang="en-US" sz="2800">
                <a:latin typeface="Times New Roman" pitchFamily="18" charset="0"/>
              </a:rPr>
            </a:br>
            <a:r>
              <a:rPr lang="en-US" altLang="en-US" sz="2800">
                <a:latin typeface="Times New Roman" pitchFamily="18" charset="0"/>
              </a:rPr>
              <a:t>cells of tape </a:t>
            </a:r>
            <a:r>
              <a:rPr lang="en-US" altLang="en-US" sz="2800">
                <a:solidFill>
                  <a:schemeClr val="accent2"/>
                </a:solidFill>
                <a:latin typeface="Times New Roman" pitchFamily="18" charset="0"/>
              </a:rPr>
              <a:t>k</a:t>
            </a:r>
            <a:r>
              <a:rPr lang="en-US" altLang="en-US" sz="2800">
                <a:latin typeface="Times New Roman" pitchFamily="18" charset="0"/>
              </a:rPr>
              <a:t> it will allocate.</a:t>
            </a:r>
            <a:endParaRPr lang="en-US" altLang="en-US" sz="2800">
              <a:solidFill>
                <a:schemeClr val="accent2"/>
              </a:solidFill>
              <a:latin typeface="Times New Roman" pitchFamily="18" charset="0"/>
            </a:endParaRPr>
          </a:p>
        </p:txBody>
      </p:sp>
      <p:sp>
        <p:nvSpPr>
          <p:cNvPr id="2" name="AutoShape 38"/>
          <p:cNvSpPr>
            <a:spLocks noChangeArrowheads="1"/>
          </p:cNvSpPr>
          <p:nvPr/>
        </p:nvSpPr>
        <p:spPr bwMode="auto">
          <a:xfrm>
            <a:off x="1676400" y="2438400"/>
            <a:ext cx="6324600" cy="1760538"/>
          </a:xfrm>
          <a:prstGeom prst="wedgeRoundRectCallout">
            <a:avLst>
              <a:gd name="adj1" fmla="val 53412"/>
              <a:gd name="adj2" fmla="val 29352"/>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Oops.</a:t>
            </a:r>
            <a:br>
              <a:rPr lang="en-US" altLang="en-US" sz="2800">
                <a:latin typeface="Times New Roman" pitchFamily="18" charset="0"/>
              </a:rPr>
            </a:br>
            <a:r>
              <a:rPr lang="en-US" altLang="en-US" sz="2800">
                <a:latin typeface="Times New Roman" pitchFamily="18" charset="0"/>
              </a:rPr>
              <a:t>I now need to come up with </a:t>
            </a:r>
            <a:br>
              <a:rPr lang="en-US" altLang="en-US" sz="2800">
                <a:latin typeface="Times New Roman" pitchFamily="18" charset="0"/>
              </a:rPr>
            </a:br>
            <a:r>
              <a:rPr lang="en-US" altLang="en-US" sz="2800">
                <a:latin typeface="Times New Roman" pitchFamily="18" charset="0"/>
              </a:rPr>
              <a:t>the input </a:t>
            </a:r>
            <a:r>
              <a:rPr lang="en-US" altLang="en-US" sz="2800">
                <a:solidFill>
                  <a:schemeClr val="accent2"/>
                </a:solidFill>
                <a:latin typeface="Times New Roman" pitchFamily="18" charset="0"/>
              </a:rPr>
              <a:t>I</a:t>
            </a:r>
            <a:r>
              <a:rPr lang="en-US" altLang="en-US" sz="2800">
                <a:latin typeface="Times New Roman" pitchFamily="18" charset="0"/>
              </a:rPr>
              <a:t> before knowing this </a:t>
            </a:r>
            <a:r>
              <a:rPr lang="en-US" altLang="en-US" sz="2800">
                <a:solidFill>
                  <a:schemeClr val="accent2"/>
                </a:solidFill>
                <a:latin typeface="Times New Roman" pitchFamily="18" charset="0"/>
              </a:rPr>
              <a:t>k</a:t>
            </a:r>
            <a:r>
              <a:rPr lang="en-US" altLang="en-US" sz="2800">
                <a:latin typeface="Times New Roman" pitchFamily="18" charset="0"/>
              </a:rPr>
              <a:t>. </a:t>
            </a:r>
          </a:p>
        </p:txBody>
      </p:sp>
      <p:sp>
        <p:nvSpPr>
          <p:cNvPr id="1314822" name="Text Box 6"/>
          <p:cNvSpPr txBox="1">
            <a:spLocks noChangeArrowheads="1"/>
          </p:cNvSpPr>
          <p:nvPr/>
        </p:nvSpPr>
        <p:spPr bwMode="auto">
          <a:xfrm>
            <a:off x="152400" y="4630738"/>
            <a:ext cx="6553200" cy="2227262"/>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sym typeface="Symbol" pitchFamily="18" charset="2"/>
              </a:rPr>
              <a:t> computable problems P,</a:t>
            </a:r>
            <a:r>
              <a:rPr lang="en-US" dirty="0">
                <a:cs typeface="+mn-cs"/>
                <a:sym typeface="Symbol" pitchFamily="18" charset="2"/>
              </a:rPr>
              <a:t> </a:t>
            </a:r>
          </a:p>
          <a:p>
            <a:pPr lvl="1">
              <a:defRPr/>
            </a:pPr>
            <a:r>
              <a:rPr lang="en-US" dirty="0">
                <a:solidFill>
                  <a:schemeClr val="accent2"/>
                </a:solidFill>
                <a:cs typeface="+mn-cs"/>
                <a:sym typeface="Symbol" pitchFamily="18" charset="2"/>
              </a:rPr>
              <a:t>    a TM </a:t>
            </a:r>
            <a:r>
              <a:rPr lang="en-US" dirty="0">
                <a:solidFill>
                  <a:schemeClr val="accent2"/>
                </a:solidFill>
                <a:cs typeface="+mn-cs"/>
              </a:rPr>
              <a:t>M, </a:t>
            </a:r>
            <a:r>
              <a:rPr lang="en-US" dirty="0">
                <a:solidFill>
                  <a:schemeClr val="accent2"/>
                </a:solidFill>
                <a:cs typeface="+mn-cs"/>
                <a:sym typeface="Symbol" pitchFamily="18" charset="2"/>
              </a:rPr>
              <a:t> </a:t>
            </a:r>
            <a:endParaRPr lang="en-US" dirty="0">
              <a:solidFill>
                <a:schemeClr val="accent2"/>
              </a:solidFill>
              <a:cs typeface="+mn-cs"/>
            </a:endParaRPr>
          </a:p>
          <a:p>
            <a:pPr lvl="1">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rPr>
              <a:t> inputs I, </a:t>
            </a:r>
          </a:p>
          <a:p>
            <a:pPr lvl="1">
              <a:defRPr/>
            </a:pPr>
            <a:r>
              <a:rPr lang="en-US" dirty="0">
                <a:solidFill>
                  <a:schemeClr val="accent2"/>
                </a:solidFill>
                <a:cs typeface="+mn-cs"/>
                <a:sym typeface="Symbol" pitchFamily="18" charset="2"/>
              </a:rPr>
              <a:t>    an integer k</a:t>
            </a:r>
            <a:r>
              <a:rPr lang="en-US" dirty="0">
                <a:solidFill>
                  <a:schemeClr val="accent2"/>
                </a:solidFill>
                <a:cs typeface="+mn-cs"/>
              </a:rPr>
              <a:t>,</a:t>
            </a:r>
          </a:p>
          <a:p>
            <a:pPr lvl="1">
              <a:defRPr/>
            </a:pPr>
            <a:r>
              <a:rPr lang="en-US" dirty="0">
                <a:solidFill>
                  <a:schemeClr val="accent2"/>
                </a:solidFill>
                <a:cs typeface="+mn-cs"/>
              </a:rPr>
              <a:t>         </a:t>
            </a:r>
            <a:r>
              <a:rPr lang="en-US" dirty="0">
                <a:solidFill>
                  <a:schemeClr val="accent2"/>
                </a:solidFill>
                <a:effectLst>
                  <a:outerShdw blurRad="38100" dist="38100" dir="2700000" algn="tl">
                    <a:srgbClr val="000000"/>
                  </a:outerShdw>
                </a:effectLst>
              </a:rPr>
              <a:t>#Memory</a:t>
            </a:r>
            <a:r>
              <a:rPr lang="en-US" dirty="0">
                <a:solidFill>
                  <a:schemeClr val="accent2"/>
                </a:solidFill>
                <a:effectLst>
                  <a:outerShdw blurRad="38100" dist="38100" dir="2700000" algn="tl">
                    <a:srgbClr val="000000"/>
                  </a:outerShdw>
                </a:effectLst>
                <a:cs typeface="+mn-cs"/>
              </a:rPr>
              <a:t>(M,I)</a:t>
            </a:r>
            <a:r>
              <a:rPr lang="en-US" dirty="0">
                <a:solidFill>
                  <a:schemeClr val="accent2"/>
                </a:solidFill>
                <a:cs typeface="+mn-cs"/>
              </a:rPr>
              <a:t> =</a:t>
            </a:r>
            <a:r>
              <a:rPr lang="en-US" dirty="0">
                <a:solidFill>
                  <a:schemeClr val="accent2"/>
                </a:solidFill>
                <a:cs typeface="Times New Roman" pitchFamily="18" charset="0"/>
              </a:rPr>
              <a:t> k</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0-#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P spid="2"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05" name="Text Box 5"/>
          <p:cNvSpPr txBox="1">
            <a:spLocks noChangeArrowheads="1"/>
          </p:cNvSpPr>
          <p:nvPr/>
        </p:nvSpPr>
        <p:spPr bwMode="auto">
          <a:xfrm>
            <a:off x="271463" y="944563"/>
            <a:ext cx="301148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Monotype Corsiva" pitchFamily="66" charset="0"/>
              </a:rPr>
              <a:t>In the beginning:</a:t>
            </a:r>
          </a:p>
        </p:txBody>
      </p:sp>
      <p:grpSp>
        <p:nvGrpSpPr>
          <p:cNvPr id="2" name="Group 32"/>
          <p:cNvGrpSpPr>
            <a:grpSpLocks/>
          </p:cNvGrpSpPr>
          <p:nvPr/>
        </p:nvGrpSpPr>
        <p:grpSpPr bwMode="auto">
          <a:xfrm>
            <a:off x="3313113" y="2620963"/>
            <a:ext cx="5237162" cy="1722437"/>
            <a:chOff x="2087" y="1651"/>
            <a:chExt cx="3299" cy="1085"/>
          </a:xfrm>
        </p:grpSpPr>
        <p:grpSp>
          <p:nvGrpSpPr>
            <p:cNvPr id="4107" name="Group 11"/>
            <p:cNvGrpSpPr>
              <a:grpSpLocks/>
            </p:cNvGrpSpPr>
            <p:nvPr/>
          </p:nvGrpSpPr>
          <p:grpSpPr bwMode="auto">
            <a:xfrm>
              <a:off x="3032" y="2386"/>
              <a:ext cx="2274" cy="350"/>
              <a:chOff x="2910" y="816"/>
              <a:chExt cx="2274" cy="350"/>
            </a:xfrm>
          </p:grpSpPr>
          <p:sp>
            <p:nvSpPr>
              <p:cNvPr id="4124" name="Rectangle 12"/>
              <p:cNvSpPr>
                <a:spLocks noChangeArrowheads="1"/>
              </p:cNvSpPr>
              <p:nvPr/>
            </p:nvSpPr>
            <p:spPr bwMode="auto">
              <a:xfrm>
                <a:off x="2910" y="820"/>
                <a:ext cx="68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3000">
                    <a:latin typeface="Times New Roman" pitchFamily="18" charset="0"/>
                  </a:rPr>
                  <a:t>&lt;x,y&gt;</a:t>
                </a:r>
              </a:p>
            </p:txBody>
          </p:sp>
          <p:sp>
            <p:nvSpPr>
              <p:cNvPr id="4125" name="Rectangle 13"/>
              <p:cNvSpPr>
                <a:spLocks noChangeArrowheads="1"/>
              </p:cNvSpPr>
              <p:nvPr/>
            </p:nvSpPr>
            <p:spPr bwMode="auto">
              <a:xfrm>
                <a:off x="3534" y="816"/>
                <a:ext cx="1650"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50000"/>
                  </a:spcBef>
                </a:pPr>
                <a:r>
                  <a:rPr lang="en-US" altLang="en-US" sz="3000">
                    <a:latin typeface="Times New Roman" pitchFamily="18" charset="0"/>
                    <a:sym typeface="Symbol" pitchFamily="18" charset="2"/>
                  </a:rPr>
                  <a:t> &lt;y,</a:t>
                </a:r>
                <a:r>
                  <a:rPr lang="en-US" altLang="en-US" sz="3000">
                    <a:latin typeface="Times New Roman" pitchFamily="18" charset="0"/>
                  </a:rPr>
                  <a:t>x mod y&gt;</a:t>
                </a:r>
              </a:p>
            </p:txBody>
          </p:sp>
        </p:grpSp>
        <p:grpSp>
          <p:nvGrpSpPr>
            <p:cNvPr id="4108" name="Group 14"/>
            <p:cNvGrpSpPr>
              <a:grpSpLocks/>
            </p:cNvGrpSpPr>
            <p:nvPr/>
          </p:nvGrpSpPr>
          <p:grpSpPr bwMode="auto">
            <a:xfrm>
              <a:off x="2328" y="2064"/>
              <a:ext cx="744" cy="672"/>
              <a:chOff x="1224" y="2539"/>
              <a:chExt cx="2280" cy="1785"/>
            </a:xfrm>
          </p:grpSpPr>
          <p:sp>
            <p:nvSpPr>
              <p:cNvPr id="1049615" name="Freeform 15" descr="Green marble"/>
              <p:cNvSpPr>
                <a:spLocks/>
              </p:cNvSpPr>
              <p:nvPr/>
            </p:nvSpPr>
            <p:spPr bwMode="auto">
              <a:xfrm>
                <a:off x="1224" y="2539"/>
                <a:ext cx="2280" cy="1785"/>
              </a:xfrm>
              <a:custGeom>
                <a:avLst/>
                <a:gdLst/>
                <a:ahLst/>
                <a:cxnLst>
                  <a:cxn ang="0">
                    <a:pos x="748" y="30"/>
                  </a:cxn>
                  <a:cxn ang="0">
                    <a:pos x="1224" y="305"/>
                  </a:cxn>
                  <a:cxn ang="0">
                    <a:pos x="2184" y="257"/>
                  </a:cxn>
                  <a:cxn ang="0">
                    <a:pos x="1800" y="1121"/>
                  </a:cxn>
                  <a:cxn ang="0">
                    <a:pos x="1743" y="1313"/>
                  </a:cxn>
                  <a:cxn ang="0">
                    <a:pos x="1717" y="1479"/>
                  </a:cxn>
                  <a:cxn ang="0">
                    <a:pos x="1560" y="1549"/>
                  </a:cxn>
                  <a:cxn ang="0">
                    <a:pos x="1272" y="1553"/>
                  </a:cxn>
                  <a:cxn ang="0">
                    <a:pos x="168" y="1649"/>
                  </a:cxn>
                  <a:cxn ang="0">
                    <a:pos x="264" y="737"/>
                  </a:cxn>
                  <a:cxn ang="0">
                    <a:pos x="425" y="126"/>
                  </a:cxn>
                  <a:cxn ang="0">
                    <a:pos x="748" y="30"/>
                  </a:cxn>
                </a:cxnLst>
                <a:rect l="0" t="0" r="r" b="b"/>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cstate="print"/>
                <a:srcRect/>
                <a:tile tx="0" ty="0" sx="100000" sy="100000" flip="none" algn="tl"/>
              </a:blipFill>
              <a:ln w="9525" cap="flat" cmpd="sng">
                <a:solidFill>
                  <a:srgbClr val="000000"/>
                </a:solidFill>
                <a:prstDash val="solid"/>
                <a:round/>
                <a:headEnd type="none" w="med" len="med"/>
                <a:tailEnd type="none" w="med" len="med"/>
              </a:ln>
              <a:effectLst/>
            </p:spPr>
            <p:txBody>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4112" name="Group 16"/>
              <p:cNvGrpSpPr>
                <a:grpSpLocks/>
              </p:cNvGrpSpPr>
              <p:nvPr/>
            </p:nvGrpSpPr>
            <p:grpSpPr bwMode="auto">
              <a:xfrm>
                <a:off x="1584" y="2688"/>
                <a:ext cx="1216" cy="1440"/>
                <a:chOff x="2641" y="1488"/>
                <a:chExt cx="2655" cy="2488"/>
              </a:xfrm>
            </p:grpSpPr>
            <p:grpSp>
              <p:nvGrpSpPr>
                <p:cNvPr id="4113" name="Group 17"/>
                <p:cNvGrpSpPr>
                  <a:grpSpLocks/>
                </p:cNvGrpSpPr>
                <p:nvPr/>
              </p:nvGrpSpPr>
              <p:grpSpPr bwMode="auto">
                <a:xfrm>
                  <a:off x="2641" y="1488"/>
                  <a:ext cx="2496" cy="2436"/>
                  <a:chOff x="2641" y="1488"/>
                  <a:chExt cx="2496" cy="2436"/>
                </a:xfrm>
              </p:grpSpPr>
              <p:sp>
                <p:nvSpPr>
                  <p:cNvPr id="1049618" name="Freeform 18"/>
                  <p:cNvSpPr>
                    <a:spLocks/>
                  </p:cNvSpPr>
                  <p:nvPr/>
                </p:nvSpPr>
                <p:spPr bwMode="auto">
                  <a:xfrm>
                    <a:off x="3461" y="1901"/>
                    <a:ext cx="435" cy="514"/>
                  </a:xfrm>
                  <a:custGeom>
                    <a:avLst/>
                    <a:gdLst/>
                    <a:ahLst/>
                    <a:cxnLst>
                      <a:cxn ang="0">
                        <a:pos x="132" y="186"/>
                      </a:cxn>
                      <a:cxn ang="0">
                        <a:pos x="157" y="114"/>
                      </a:cxn>
                      <a:cxn ang="0">
                        <a:pos x="189" y="42"/>
                      </a:cxn>
                      <a:cxn ang="0">
                        <a:pos x="236" y="6"/>
                      </a:cxn>
                      <a:cxn ang="0">
                        <a:pos x="302" y="0"/>
                      </a:cxn>
                      <a:cxn ang="0">
                        <a:pos x="355" y="24"/>
                      </a:cxn>
                      <a:cxn ang="0">
                        <a:pos x="393" y="63"/>
                      </a:cxn>
                      <a:cxn ang="0">
                        <a:pos x="421" y="135"/>
                      </a:cxn>
                      <a:cxn ang="0">
                        <a:pos x="434" y="222"/>
                      </a:cxn>
                      <a:cxn ang="0">
                        <a:pos x="434" y="312"/>
                      </a:cxn>
                      <a:cxn ang="0">
                        <a:pos x="412" y="411"/>
                      </a:cxn>
                      <a:cxn ang="0">
                        <a:pos x="355" y="474"/>
                      </a:cxn>
                      <a:cxn ang="0">
                        <a:pos x="299" y="514"/>
                      </a:cxn>
                      <a:cxn ang="0">
                        <a:pos x="245" y="510"/>
                      </a:cxn>
                      <a:cxn ang="0">
                        <a:pos x="198" y="468"/>
                      </a:cxn>
                      <a:cxn ang="0">
                        <a:pos x="157" y="396"/>
                      </a:cxn>
                      <a:cxn ang="0">
                        <a:pos x="129" y="333"/>
                      </a:cxn>
                      <a:cxn ang="0">
                        <a:pos x="129" y="252"/>
                      </a:cxn>
                      <a:cxn ang="0">
                        <a:pos x="0" y="234"/>
                      </a:cxn>
                      <a:cxn ang="0">
                        <a:pos x="16" y="189"/>
                      </a:cxn>
                      <a:cxn ang="0">
                        <a:pos x="132" y="186"/>
                      </a:cxn>
                    </a:cxnLst>
                    <a:rect l="0" t="0" r="r" b="b"/>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19" name="Freeform 19"/>
                  <p:cNvSpPr>
                    <a:spLocks/>
                  </p:cNvSpPr>
                  <p:nvPr/>
                </p:nvSpPr>
                <p:spPr bwMode="auto">
                  <a:xfrm>
                    <a:off x="3749" y="1488"/>
                    <a:ext cx="569" cy="1157"/>
                  </a:xfrm>
                  <a:custGeom>
                    <a:avLst/>
                    <a:gdLst/>
                    <a:ahLst/>
                    <a:cxnLst>
                      <a:cxn ang="0">
                        <a:pos x="13" y="1145"/>
                      </a:cxn>
                      <a:cxn ang="0">
                        <a:pos x="0" y="1088"/>
                      </a:cxn>
                      <a:cxn ang="0">
                        <a:pos x="31" y="1042"/>
                      </a:cxn>
                      <a:cxn ang="0">
                        <a:pos x="134" y="988"/>
                      </a:cxn>
                      <a:cxn ang="0">
                        <a:pos x="226" y="927"/>
                      </a:cxn>
                      <a:cxn ang="0">
                        <a:pos x="313" y="827"/>
                      </a:cxn>
                      <a:cxn ang="0">
                        <a:pos x="432" y="689"/>
                      </a:cxn>
                      <a:cxn ang="0">
                        <a:pos x="463" y="634"/>
                      </a:cxn>
                      <a:cxn ang="0">
                        <a:pos x="479" y="580"/>
                      </a:cxn>
                      <a:cxn ang="0">
                        <a:pos x="472" y="526"/>
                      </a:cxn>
                      <a:cxn ang="0">
                        <a:pos x="444" y="426"/>
                      </a:cxn>
                      <a:cxn ang="0">
                        <a:pos x="376" y="299"/>
                      </a:cxn>
                      <a:cxn ang="0">
                        <a:pos x="301" y="229"/>
                      </a:cxn>
                      <a:cxn ang="0">
                        <a:pos x="235" y="190"/>
                      </a:cxn>
                      <a:cxn ang="0">
                        <a:pos x="181" y="184"/>
                      </a:cxn>
                      <a:cxn ang="0">
                        <a:pos x="153" y="190"/>
                      </a:cxn>
                      <a:cxn ang="0">
                        <a:pos x="150" y="163"/>
                      </a:cxn>
                      <a:cxn ang="0">
                        <a:pos x="215" y="154"/>
                      </a:cxn>
                      <a:cxn ang="0">
                        <a:pos x="291" y="154"/>
                      </a:cxn>
                      <a:cxn ang="0">
                        <a:pos x="238" y="93"/>
                      </a:cxn>
                      <a:cxn ang="0">
                        <a:pos x="206" y="45"/>
                      </a:cxn>
                      <a:cxn ang="0">
                        <a:pos x="229" y="27"/>
                      </a:cxn>
                      <a:cxn ang="0">
                        <a:pos x="313" y="109"/>
                      </a:cxn>
                      <a:cxn ang="0">
                        <a:pos x="329" y="121"/>
                      </a:cxn>
                      <a:cxn ang="0">
                        <a:pos x="313" y="57"/>
                      </a:cxn>
                      <a:cxn ang="0">
                        <a:pos x="301" y="9"/>
                      </a:cxn>
                      <a:cxn ang="0">
                        <a:pos x="313" y="0"/>
                      </a:cxn>
                      <a:cxn ang="0">
                        <a:pos x="341" y="9"/>
                      </a:cxn>
                      <a:cxn ang="0">
                        <a:pos x="366" y="121"/>
                      </a:cxn>
                      <a:cxn ang="0">
                        <a:pos x="379" y="118"/>
                      </a:cxn>
                      <a:cxn ang="0">
                        <a:pos x="379" y="30"/>
                      </a:cxn>
                      <a:cxn ang="0">
                        <a:pos x="404" y="21"/>
                      </a:cxn>
                      <a:cxn ang="0">
                        <a:pos x="422" y="36"/>
                      </a:cxn>
                      <a:cxn ang="0">
                        <a:pos x="413" y="154"/>
                      </a:cxn>
                      <a:cxn ang="0">
                        <a:pos x="407" y="202"/>
                      </a:cxn>
                      <a:cxn ang="0">
                        <a:pos x="422" y="299"/>
                      </a:cxn>
                      <a:cxn ang="0">
                        <a:pos x="472" y="402"/>
                      </a:cxn>
                      <a:cxn ang="0">
                        <a:pos x="525" y="520"/>
                      </a:cxn>
                      <a:cxn ang="0">
                        <a:pos x="566" y="607"/>
                      </a:cxn>
                      <a:cxn ang="0">
                        <a:pos x="563" y="652"/>
                      </a:cxn>
                      <a:cxn ang="0">
                        <a:pos x="488" y="734"/>
                      </a:cxn>
                      <a:cxn ang="0">
                        <a:pos x="385" y="836"/>
                      </a:cxn>
                      <a:cxn ang="0">
                        <a:pos x="301" y="937"/>
                      </a:cxn>
                      <a:cxn ang="0">
                        <a:pos x="197" y="1070"/>
                      </a:cxn>
                      <a:cxn ang="0">
                        <a:pos x="112" y="1136"/>
                      </a:cxn>
                      <a:cxn ang="0">
                        <a:pos x="47" y="1154"/>
                      </a:cxn>
                      <a:cxn ang="0">
                        <a:pos x="13" y="1145"/>
                      </a:cxn>
                    </a:cxnLst>
                    <a:rect l="0" t="0" r="r" b="b"/>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0" name="Freeform 20"/>
                  <p:cNvSpPr>
                    <a:spLocks/>
                  </p:cNvSpPr>
                  <p:nvPr/>
                </p:nvSpPr>
                <p:spPr bwMode="auto">
                  <a:xfrm>
                    <a:off x="2638" y="2566"/>
                    <a:ext cx="1037" cy="578"/>
                  </a:xfrm>
                  <a:custGeom>
                    <a:avLst/>
                    <a:gdLst/>
                    <a:ahLst/>
                    <a:cxnLst>
                      <a:cxn ang="0">
                        <a:pos x="210" y="468"/>
                      </a:cxn>
                      <a:cxn ang="0">
                        <a:pos x="361" y="462"/>
                      </a:cxn>
                      <a:cxn ang="0">
                        <a:pos x="498" y="444"/>
                      </a:cxn>
                      <a:cxn ang="0">
                        <a:pos x="583" y="423"/>
                      </a:cxn>
                      <a:cxn ang="0">
                        <a:pos x="705" y="354"/>
                      </a:cxn>
                      <a:cxn ang="0">
                        <a:pos x="792" y="288"/>
                      </a:cxn>
                      <a:cxn ang="0">
                        <a:pos x="906" y="207"/>
                      </a:cxn>
                      <a:cxn ang="0">
                        <a:pos x="959" y="156"/>
                      </a:cxn>
                      <a:cxn ang="0">
                        <a:pos x="1000" y="120"/>
                      </a:cxn>
                      <a:cxn ang="0">
                        <a:pos x="1037" y="81"/>
                      </a:cxn>
                      <a:cxn ang="0">
                        <a:pos x="1037" y="39"/>
                      </a:cxn>
                      <a:cxn ang="0">
                        <a:pos x="996" y="0"/>
                      </a:cxn>
                      <a:cxn ang="0">
                        <a:pos x="971" y="9"/>
                      </a:cxn>
                      <a:cxn ang="0">
                        <a:pos x="903" y="90"/>
                      </a:cxn>
                      <a:cxn ang="0">
                        <a:pos x="828" y="183"/>
                      </a:cxn>
                      <a:cxn ang="0">
                        <a:pos x="752" y="270"/>
                      </a:cxn>
                      <a:cxn ang="0">
                        <a:pos x="642" y="342"/>
                      </a:cxn>
                      <a:cxn ang="0">
                        <a:pos x="548" y="390"/>
                      </a:cxn>
                      <a:cxn ang="0">
                        <a:pos x="445" y="414"/>
                      </a:cxn>
                      <a:cxn ang="0">
                        <a:pos x="301" y="417"/>
                      </a:cxn>
                      <a:cxn ang="0">
                        <a:pos x="216" y="417"/>
                      </a:cxn>
                      <a:cxn ang="0">
                        <a:pos x="144" y="363"/>
                      </a:cxn>
                      <a:cxn ang="0">
                        <a:pos x="125" y="327"/>
                      </a:cxn>
                      <a:cxn ang="0">
                        <a:pos x="94" y="327"/>
                      </a:cxn>
                      <a:cxn ang="0">
                        <a:pos x="116" y="372"/>
                      </a:cxn>
                      <a:cxn ang="0">
                        <a:pos x="150" y="414"/>
                      </a:cxn>
                      <a:cxn ang="0">
                        <a:pos x="66" y="396"/>
                      </a:cxn>
                      <a:cxn ang="0">
                        <a:pos x="3" y="387"/>
                      </a:cxn>
                      <a:cxn ang="0">
                        <a:pos x="3" y="405"/>
                      </a:cxn>
                      <a:cxn ang="0">
                        <a:pos x="59" y="417"/>
                      </a:cxn>
                      <a:cxn ang="0">
                        <a:pos x="97" y="441"/>
                      </a:cxn>
                      <a:cxn ang="0">
                        <a:pos x="131" y="444"/>
                      </a:cxn>
                      <a:cxn ang="0">
                        <a:pos x="78" y="462"/>
                      </a:cxn>
                      <a:cxn ang="0">
                        <a:pos x="0" y="481"/>
                      </a:cxn>
                      <a:cxn ang="0">
                        <a:pos x="3" y="499"/>
                      </a:cxn>
                      <a:cxn ang="0">
                        <a:pos x="28" y="505"/>
                      </a:cxn>
                      <a:cxn ang="0">
                        <a:pos x="103" y="481"/>
                      </a:cxn>
                      <a:cxn ang="0">
                        <a:pos x="150" y="477"/>
                      </a:cxn>
                      <a:cxn ang="0">
                        <a:pos x="122" y="505"/>
                      </a:cxn>
                      <a:cxn ang="0">
                        <a:pos x="78" y="550"/>
                      </a:cxn>
                      <a:cxn ang="0">
                        <a:pos x="59" y="562"/>
                      </a:cxn>
                      <a:cxn ang="0">
                        <a:pos x="75" y="581"/>
                      </a:cxn>
                      <a:cxn ang="0">
                        <a:pos x="113" y="559"/>
                      </a:cxn>
                      <a:cxn ang="0">
                        <a:pos x="163" y="514"/>
                      </a:cxn>
                      <a:cxn ang="0">
                        <a:pos x="210" y="468"/>
                      </a:cxn>
                    </a:cxnLst>
                    <a:rect l="0" t="0" r="r" b="b"/>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1" name="Freeform 21"/>
                  <p:cNvSpPr>
                    <a:spLocks/>
                  </p:cNvSpPr>
                  <p:nvPr/>
                </p:nvSpPr>
                <p:spPr bwMode="auto">
                  <a:xfrm>
                    <a:off x="3595" y="2502"/>
                    <a:ext cx="609" cy="803"/>
                  </a:xfrm>
                  <a:custGeom>
                    <a:avLst/>
                    <a:gdLst/>
                    <a:ahLst/>
                    <a:cxnLst>
                      <a:cxn ang="0">
                        <a:pos x="38" y="90"/>
                      </a:cxn>
                      <a:cxn ang="0">
                        <a:pos x="63" y="27"/>
                      </a:cxn>
                      <a:cxn ang="0">
                        <a:pos x="104" y="0"/>
                      </a:cxn>
                      <a:cxn ang="0">
                        <a:pos x="141" y="0"/>
                      </a:cxn>
                      <a:cxn ang="0">
                        <a:pos x="179" y="18"/>
                      </a:cxn>
                      <a:cxn ang="0">
                        <a:pos x="216" y="54"/>
                      </a:cxn>
                      <a:cxn ang="0">
                        <a:pos x="235" y="117"/>
                      </a:cxn>
                      <a:cxn ang="0">
                        <a:pos x="245" y="180"/>
                      </a:cxn>
                      <a:cxn ang="0">
                        <a:pos x="263" y="243"/>
                      </a:cxn>
                      <a:cxn ang="0">
                        <a:pos x="298" y="312"/>
                      </a:cxn>
                      <a:cxn ang="0">
                        <a:pos x="357" y="384"/>
                      </a:cxn>
                      <a:cxn ang="0">
                        <a:pos x="415" y="432"/>
                      </a:cxn>
                      <a:cxn ang="0">
                        <a:pos x="499" y="468"/>
                      </a:cxn>
                      <a:cxn ang="0">
                        <a:pos x="571" y="522"/>
                      </a:cxn>
                      <a:cxn ang="0">
                        <a:pos x="608" y="577"/>
                      </a:cxn>
                      <a:cxn ang="0">
                        <a:pos x="602" y="622"/>
                      </a:cxn>
                      <a:cxn ang="0">
                        <a:pos x="593" y="676"/>
                      </a:cxn>
                      <a:cxn ang="0">
                        <a:pos x="565" y="712"/>
                      </a:cxn>
                      <a:cxn ang="0">
                        <a:pos x="518" y="757"/>
                      </a:cxn>
                      <a:cxn ang="0">
                        <a:pos x="449" y="790"/>
                      </a:cxn>
                      <a:cxn ang="0">
                        <a:pos x="396" y="800"/>
                      </a:cxn>
                      <a:cxn ang="0">
                        <a:pos x="320" y="784"/>
                      </a:cxn>
                      <a:cxn ang="0">
                        <a:pos x="251" y="748"/>
                      </a:cxn>
                      <a:cxn ang="0">
                        <a:pos x="179" y="694"/>
                      </a:cxn>
                      <a:cxn ang="0">
                        <a:pos x="129" y="631"/>
                      </a:cxn>
                      <a:cxn ang="0">
                        <a:pos x="82" y="550"/>
                      </a:cxn>
                      <a:cxn ang="0">
                        <a:pos x="44" y="456"/>
                      </a:cxn>
                      <a:cxn ang="0">
                        <a:pos x="19" y="375"/>
                      </a:cxn>
                      <a:cxn ang="0">
                        <a:pos x="7" y="297"/>
                      </a:cxn>
                      <a:cxn ang="0">
                        <a:pos x="0" y="189"/>
                      </a:cxn>
                      <a:cxn ang="0">
                        <a:pos x="19" y="117"/>
                      </a:cxn>
                      <a:cxn ang="0">
                        <a:pos x="38" y="90"/>
                      </a:cxn>
                    </a:cxnLst>
                    <a:rect l="0" t="0" r="r" b="b"/>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2" name="Freeform 22"/>
                  <p:cNvSpPr>
                    <a:spLocks/>
                  </p:cNvSpPr>
                  <p:nvPr/>
                </p:nvSpPr>
                <p:spPr bwMode="auto">
                  <a:xfrm>
                    <a:off x="4090" y="2846"/>
                    <a:ext cx="1044" cy="725"/>
                  </a:xfrm>
                  <a:custGeom>
                    <a:avLst/>
                    <a:gdLst/>
                    <a:ahLst/>
                    <a:cxnLst>
                      <a:cxn ang="0">
                        <a:pos x="116" y="230"/>
                      </a:cxn>
                      <a:cxn ang="0">
                        <a:pos x="216" y="147"/>
                      </a:cxn>
                      <a:cxn ang="0">
                        <a:pos x="338" y="72"/>
                      </a:cxn>
                      <a:cxn ang="0">
                        <a:pos x="417" y="27"/>
                      </a:cxn>
                      <a:cxn ang="0">
                        <a:pos x="479" y="12"/>
                      </a:cxn>
                      <a:cxn ang="0">
                        <a:pos x="529" y="0"/>
                      </a:cxn>
                      <a:cxn ang="0">
                        <a:pos x="573" y="18"/>
                      </a:cxn>
                      <a:cxn ang="0">
                        <a:pos x="601" y="75"/>
                      </a:cxn>
                      <a:cxn ang="0">
                        <a:pos x="620" y="230"/>
                      </a:cxn>
                      <a:cxn ang="0">
                        <a:pos x="620" y="416"/>
                      </a:cxn>
                      <a:cxn ang="0">
                        <a:pos x="620" y="536"/>
                      </a:cxn>
                      <a:cxn ang="0">
                        <a:pos x="642" y="609"/>
                      </a:cxn>
                      <a:cxn ang="0">
                        <a:pos x="686" y="597"/>
                      </a:cxn>
                      <a:cxn ang="0">
                        <a:pos x="717" y="552"/>
                      </a:cxn>
                      <a:cxn ang="0">
                        <a:pos x="779" y="500"/>
                      </a:cxn>
                      <a:cxn ang="0">
                        <a:pos x="876" y="470"/>
                      </a:cxn>
                      <a:cxn ang="0">
                        <a:pos x="943" y="470"/>
                      </a:cxn>
                      <a:cxn ang="0">
                        <a:pos x="1043" y="488"/>
                      </a:cxn>
                      <a:cxn ang="0">
                        <a:pos x="1037" y="524"/>
                      </a:cxn>
                      <a:cxn ang="0">
                        <a:pos x="1015" y="555"/>
                      </a:cxn>
                      <a:cxn ang="0">
                        <a:pos x="981" y="561"/>
                      </a:cxn>
                      <a:cxn ang="0">
                        <a:pos x="943" y="542"/>
                      </a:cxn>
                      <a:cxn ang="0">
                        <a:pos x="886" y="518"/>
                      </a:cxn>
                      <a:cxn ang="0">
                        <a:pos x="829" y="518"/>
                      </a:cxn>
                      <a:cxn ang="0">
                        <a:pos x="754" y="564"/>
                      </a:cxn>
                      <a:cxn ang="0">
                        <a:pos x="708" y="633"/>
                      </a:cxn>
                      <a:cxn ang="0">
                        <a:pos x="698" y="690"/>
                      </a:cxn>
                      <a:cxn ang="0">
                        <a:pos x="679" y="726"/>
                      </a:cxn>
                      <a:cxn ang="0">
                        <a:pos x="604" y="723"/>
                      </a:cxn>
                      <a:cxn ang="0">
                        <a:pos x="601" y="669"/>
                      </a:cxn>
                      <a:cxn ang="0">
                        <a:pos x="576" y="591"/>
                      </a:cxn>
                      <a:cxn ang="0">
                        <a:pos x="567" y="509"/>
                      </a:cxn>
                      <a:cxn ang="0">
                        <a:pos x="573" y="401"/>
                      </a:cxn>
                      <a:cxn ang="0">
                        <a:pos x="564" y="248"/>
                      </a:cxn>
                      <a:cxn ang="0">
                        <a:pos x="558" y="147"/>
                      </a:cxn>
                      <a:cxn ang="0">
                        <a:pos x="539" y="111"/>
                      </a:cxn>
                      <a:cxn ang="0">
                        <a:pos x="501" y="75"/>
                      </a:cxn>
                      <a:cxn ang="0">
                        <a:pos x="461" y="75"/>
                      </a:cxn>
                      <a:cxn ang="0">
                        <a:pos x="403" y="111"/>
                      </a:cxn>
                      <a:cxn ang="0">
                        <a:pos x="328" y="181"/>
                      </a:cxn>
                      <a:cxn ang="0">
                        <a:pos x="235" y="272"/>
                      </a:cxn>
                      <a:cxn ang="0">
                        <a:pos x="141" y="356"/>
                      </a:cxn>
                      <a:cxn ang="0">
                        <a:pos x="94" y="383"/>
                      </a:cxn>
                      <a:cxn ang="0">
                        <a:pos x="38" y="383"/>
                      </a:cxn>
                      <a:cxn ang="0">
                        <a:pos x="0" y="344"/>
                      </a:cxn>
                      <a:cxn ang="0">
                        <a:pos x="3" y="281"/>
                      </a:cxn>
                      <a:cxn ang="0">
                        <a:pos x="41" y="248"/>
                      </a:cxn>
                      <a:cxn ang="0">
                        <a:pos x="84" y="239"/>
                      </a:cxn>
                      <a:cxn ang="0">
                        <a:pos x="116" y="230"/>
                      </a:cxn>
                    </a:cxnLst>
                    <a:rect l="0" t="0" r="r" b="b"/>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3" name="Freeform 23"/>
                  <p:cNvSpPr>
                    <a:spLocks/>
                  </p:cNvSpPr>
                  <p:nvPr/>
                </p:nvSpPr>
                <p:spPr bwMode="auto">
                  <a:xfrm>
                    <a:off x="4030" y="3163"/>
                    <a:ext cx="709" cy="762"/>
                  </a:xfrm>
                  <a:custGeom>
                    <a:avLst/>
                    <a:gdLst/>
                    <a:ahLst/>
                    <a:cxnLst>
                      <a:cxn ang="0">
                        <a:pos x="0" y="64"/>
                      </a:cxn>
                      <a:cxn ang="0">
                        <a:pos x="22" y="16"/>
                      </a:cxn>
                      <a:cxn ang="0">
                        <a:pos x="69" y="0"/>
                      </a:cxn>
                      <a:cxn ang="0">
                        <a:pos x="134" y="7"/>
                      </a:cxn>
                      <a:cxn ang="0">
                        <a:pos x="150" y="52"/>
                      </a:cxn>
                      <a:cxn ang="0">
                        <a:pos x="125" y="227"/>
                      </a:cxn>
                      <a:cxn ang="0">
                        <a:pos x="122" y="360"/>
                      </a:cxn>
                      <a:cxn ang="0">
                        <a:pos x="116" y="435"/>
                      </a:cxn>
                      <a:cxn ang="0">
                        <a:pos x="116" y="450"/>
                      </a:cxn>
                      <a:cxn ang="0">
                        <a:pos x="131" y="524"/>
                      </a:cxn>
                      <a:cxn ang="0">
                        <a:pos x="172" y="536"/>
                      </a:cxn>
                      <a:cxn ang="0">
                        <a:pos x="225" y="524"/>
                      </a:cxn>
                      <a:cxn ang="0">
                        <a:pos x="303" y="481"/>
                      </a:cxn>
                      <a:cxn ang="0">
                        <a:pos x="387" y="460"/>
                      </a:cxn>
                      <a:cxn ang="0">
                        <a:pos x="482" y="444"/>
                      </a:cxn>
                      <a:cxn ang="0">
                        <a:pos x="585" y="432"/>
                      </a:cxn>
                      <a:cxn ang="0">
                        <a:pos x="660" y="432"/>
                      </a:cxn>
                      <a:cxn ang="0">
                        <a:pos x="694" y="441"/>
                      </a:cxn>
                      <a:cxn ang="0">
                        <a:pos x="713" y="463"/>
                      </a:cxn>
                      <a:cxn ang="0">
                        <a:pos x="704" y="496"/>
                      </a:cxn>
                      <a:cxn ang="0">
                        <a:pos x="657" y="524"/>
                      </a:cxn>
                      <a:cxn ang="0">
                        <a:pos x="613" y="563"/>
                      </a:cxn>
                      <a:cxn ang="0">
                        <a:pos x="572" y="618"/>
                      </a:cxn>
                      <a:cxn ang="0">
                        <a:pos x="547" y="663"/>
                      </a:cxn>
                      <a:cxn ang="0">
                        <a:pos x="526" y="708"/>
                      </a:cxn>
                      <a:cxn ang="0">
                        <a:pos x="510" y="762"/>
                      </a:cxn>
                      <a:cxn ang="0">
                        <a:pos x="488" y="762"/>
                      </a:cxn>
                      <a:cxn ang="0">
                        <a:pos x="469" y="741"/>
                      </a:cxn>
                      <a:cxn ang="0">
                        <a:pos x="462" y="681"/>
                      </a:cxn>
                      <a:cxn ang="0">
                        <a:pos x="507" y="627"/>
                      </a:cxn>
                      <a:cxn ang="0">
                        <a:pos x="566" y="563"/>
                      </a:cxn>
                      <a:cxn ang="0">
                        <a:pos x="622" y="515"/>
                      </a:cxn>
                      <a:cxn ang="0">
                        <a:pos x="647" y="499"/>
                      </a:cxn>
                      <a:cxn ang="0">
                        <a:pos x="657" y="478"/>
                      </a:cxn>
                      <a:cxn ang="0">
                        <a:pos x="632" y="463"/>
                      </a:cxn>
                      <a:cxn ang="0">
                        <a:pos x="547" y="463"/>
                      </a:cxn>
                      <a:cxn ang="0">
                        <a:pos x="440" y="481"/>
                      </a:cxn>
                      <a:cxn ang="0">
                        <a:pos x="356" y="509"/>
                      </a:cxn>
                      <a:cxn ang="0">
                        <a:pos x="265" y="560"/>
                      </a:cxn>
                      <a:cxn ang="0">
                        <a:pos x="187" y="596"/>
                      </a:cxn>
                      <a:cxn ang="0">
                        <a:pos x="103" y="599"/>
                      </a:cxn>
                      <a:cxn ang="0">
                        <a:pos x="69" y="587"/>
                      </a:cxn>
                      <a:cxn ang="0">
                        <a:pos x="50" y="542"/>
                      </a:cxn>
                      <a:cxn ang="0">
                        <a:pos x="37" y="478"/>
                      </a:cxn>
                      <a:cxn ang="0">
                        <a:pos x="31" y="360"/>
                      </a:cxn>
                      <a:cxn ang="0">
                        <a:pos x="19" y="151"/>
                      </a:cxn>
                      <a:cxn ang="0">
                        <a:pos x="0" y="64"/>
                      </a:cxn>
                    </a:cxnLst>
                    <a:rect l="0" t="0" r="r" b="b"/>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4114" name="Group 24"/>
                <p:cNvGrpSpPr>
                  <a:grpSpLocks/>
                </p:cNvGrpSpPr>
                <p:nvPr/>
              </p:nvGrpSpPr>
              <p:grpSpPr bwMode="auto">
                <a:xfrm>
                  <a:off x="4864" y="3099"/>
                  <a:ext cx="432" cy="877"/>
                  <a:chOff x="4864" y="3099"/>
                  <a:chExt cx="432" cy="877"/>
                </a:xfrm>
              </p:grpSpPr>
              <p:sp>
                <p:nvSpPr>
                  <p:cNvPr id="1049625" name="Freeform 25"/>
                  <p:cNvSpPr>
                    <a:spLocks/>
                  </p:cNvSpPr>
                  <p:nvPr/>
                </p:nvSpPr>
                <p:spPr bwMode="auto">
                  <a:xfrm>
                    <a:off x="4578" y="3585"/>
                    <a:ext cx="716" cy="110"/>
                  </a:xfrm>
                  <a:custGeom>
                    <a:avLst/>
                    <a:gdLst/>
                    <a:ahLst/>
                    <a:cxnLst>
                      <a:cxn ang="0">
                        <a:pos x="340" y="109"/>
                      </a:cxn>
                      <a:cxn ang="0">
                        <a:pos x="165" y="30"/>
                      </a:cxn>
                      <a:cxn ang="0">
                        <a:pos x="48" y="0"/>
                      </a:cxn>
                      <a:cxn ang="0">
                        <a:pos x="10" y="0"/>
                      </a:cxn>
                      <a:cxn ang="0">
                        <a:pos x="0" y="27"/>
                      </a:cxn>
                      <a:cxn ang="0">
                        <a:pos x="22" y="48"/>
                      </a:cxn>
                      <a:cxn ang="0">
                        <a:pos x="70" y="54"/>
                      </a:cxn>
                      <a:cxn ang="0">
                        <a:pos x="184" y="75"/>
                      </a:cxn>
                      <a:cxn ang="0">
                        <a:pos x="340" y="109"/>
                      </a:cxn>
                    </a:cxnLst>
                    <a:rect l="0" t="0" r="r" b="b"/>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6" name="Freeform 26"/>
                  <p:cNvSpPr>
                    <a:spLocks/>
                  </p:cNvSpPr>
                  <p:nvPr/>
                </p:nvSpPr>
                <p:spPr bwMode="auto">
                  <a:xfrm>
                    <a:off x="4485" y="3686"/>
                    <a:ext cx="100" cy="289"/>
                  </a:xfrm>
                  <a:custGeom>
                    <a:avLst/>
                    <a:gdLst/>
                    <a:ahLst/>
                    <a:cxnLst>
                      <a:cxn ang="0">
                        <a:pos x="97" y="291"/>
                      </a:cxn>
                      <a:cxn ang="0">
                        <a:pos x="94" y="148"/>
                      </a:cxn>
                      <a:cxn ang="0">
                        <a:pos x="69" y="39"/>
                      </a:cxn>
                      <a:cxn ang="0">
                        <a:pos x="41" y="0"/>
                      </a:cxn>
                      <a:cxn ang="0">
                        <a:pos x="19" y="0"/>
                      </a:cxn>
                      <a:cxn ang="0">
                        <a:pos x="0" y="12"/>
                      </a:cxn>
                      <a:cxn ang="0">
                        <a:pos x="0" y="54"/>
                      </a:cxn>
                      <a:cxn ang="0">
                        <a:pos x="47" y="184"/>
                      </a:cxn>
                      <a:cxn ang="0">
                        <a:pos x="97" y="291"/>
                      </a:cxn>
                    </a:cxnLst>
                    <a:rect l="0" t="0" r="r" b="b"/>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9627" name="Freeform 27"/>
                  <p:cNvSpPr>
                    <a:spLocks/>
                  </p:cNvSpPr>
                  <p:nvPr/>
                </p:nvSpPr>
                <p:spPr bwMode="auto">
                  <a:xfrm>
                    <a:off x="4625" y="3098"/>
                    <a:ext cx="589" cy="110"/>
                  </a:xfrm>
                  <a:custGeom>
                    <a:avLst/>
                    <a:gdLst/>
                    <a:ahLst/>
                    <a:cxnLst>
                      <a:cxn ang="0">
                        <a:pos x="0" y="72"/>
                      </a:cxn>
                      <a:cxn ang="0">
                        <a:pos x="42" y="30"/>
                      </a:cxn>
                      <a:cxn ang="0">
                        <a:pos x="100" y="3"/>
                      </a:cxn>
                      <a:cxn ang="0">
                        <a:pos x="166" y="0"/>
                      </a:cxn>
                      <a:cxn ang="0">
                        <a:pos x="214" y="9"/>
                      </a:cxn>
                      <a:cxn ang="0">
                        <a:pos x="138" y="18"/>
                      </a:cxn>
                      <a:cxn ang="0">
                        <a:pos x="109" y="36"/>
                      </a:cxn>
                      <a:cxn ang="0">
                        <a:pos x="81" y="63"/>
                      </a:cxn>
                      <a:cxn ang="0">
                        <a:pos x="68" y="93"/>
                      </a:cxn>
                      <a:cxn ang="0">
                        <a:pos x="42" y="111"/>
                      </a:cxn>
                      <a:cxn ang="0">
                        <a:pos x="10" y="108"/>
                      </a:cxn>
                      <a:cxn ang="0">
                        <a:pos x="0" y="72"/>
                      </a:cxn>
                    </a:cxnLst>
                    <a:rect l="0" t="0" r="r" b="b"/>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pSp>
        </p:grpSp>
        <p:sp>
          <p:nvSpPr>
            <p:cNvPr id="4109" name="Rectangle 28"/>
            <p:cNvSpPr>
              <a:spLocks noChangeArrowheads="1"/>
            </p:cNvSpPr>
            <p:nvPr/>
          </p:nvSpPr>
          <p:spPr bwMode="auto">
            <a:xfrm>
              <a:off x="2976" y="2040"/>
              <a:ext cx="2410"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3000">
                  <a:latin typeface="Times New Roman" pitchFamily="18" charset="0"/>
                </a:rPr>
                <a:t> GCD(a,b) = GCD(x,y) </a:t>
              </a:r>
            </a:p>
          </p:txBody>
        </p:sp>
        <p:sp>
          <p:nvSpPr>
            <p:cNvPr id="4110" name="Text Box 29"/>
            <p:cNvSpPr txBox="1">
              <a:spLocks noChangeArrowheads="1"/>
            </p:cNvSpPr>
            <p:nvPr/>
          </p:nvSpPr>
          <p:spPr bwMode="auto">
            <a:xfrm>
              <a:off x="2087" y="1651"/>
              <a:ext cx="1651"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Monotype Corsiva" pitchFamily="66" charset="0"/>
                </a:rPr>
                <a:t>And so it was.</a:t>
              </a:r>
            </a:p>
          </p:txBody>
        </p:sp>
      </p:grpSp>
      <p:sp>
        <p:nvSpPr>
          <p:cNvPr id="1049630" name="Text Box 30"/>
          <p:cNvSpPr txBox="1">
            <a:spLocks noChangeArrowheads="1"/>
          </p:cNvSpPr>
          <p:nvPr/>
        </p:nvSpPr>
        <p:spPr bwMode="auto">
          <a:xfrm>
            <a:off x="3406775" y="4602163"/>
            <a:ext cx="29940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Monotype Corsiva" pitchFamily="66" charset="0"/>
              </a:rPr>
              <a:t>And it was good.</a:t>
            </a:r>
          </a:p>
        </p:txBody>
      </p:sp>
      <p:sp>
        <p:nvSpPr>
          <p:cNvPr id="1049633" name="Text Box 33"/>
          <p:cNvSpPr txBox="1">
            <a:spLocks noChangeArrowheads="1"/>
          </p:cNvSpPr>
          <p:nvPr/>
        </p:nvSpPr>
        <p:spPr bwMode="auto">
          <a:xfrm>
            <a:off x="2098675" y="5410200"/>
            <a:ext cx="5902325"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He gave a new understanding of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grpSp>
        <p:nvGrpSpPr>
          <p:cNvPr id="8" name="Group 35"/>
          <p:cNvGrpSpPr>
            <a:grpSpLocks/>
          </p:cNvGrpSpPr>
          <p:nvPr/>
        </p:nvGrpSpPr>
        <p:grpSpPr bwMode="auto">
          <a:xfrm>
            <a:off x="714375" y="990600"/>
            <a:ext cx="8358188" cy="4587875"/>
            <a:chOff x="450" y="624"/>
            <a:chExt cx="5265" cy="2890"/>
          </a:xfrm>
        </p:grpSpPr>
        <p:pic>
          <p:nvPicPr>
            <p:cNvPr id="4104" name="Picture 7" descr="Euclid_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 y="1056"/>
              <a:ext cx="1518"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5" name="Text Box 10"/>
            <p:cNvSpPr txBox="1">
              <a:spLocks noChangeArrowheads="1"/>
            </p:cNvSpPr>
            <p:nvPr/>
          </p:nvSpPr>
          <p:spPr bwMode="auto">
            <a:xfrm>
              <a:off x="2016" y="624"/>
              <a:ext cx="3699"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Monotype Corsiva" pitchFamily="66" charset="0"/>
                </a:rPr>
                <a:t>Euclid said, </a:t>
              </a:r>
            </a:p>
            <a:p>
              <a:pPr>
                <a:spcBef>
                  <a:spcPct val="0"/>
                </a:spcBef>
              </a:pPr>
              <a:r>
                <a:rPr lang="en-US" altLang="en-US">
                  <a:latin typeface="Monotype Corsiva" pitchFamily="66" charset="0"/>
                </a:rPr>
                <a:t>“ Let there be an algorithm for GCD”</a:t>
              </a:r>
            </a:p>
          </p:txBody>
        </p:sp>
        <p:sp>
          <p:nvSpPr>
            <p:cNvPr id="4106" name="Text Box 34"/>
            <p:cNvSpPr txBox="1">
              <a:spLocks noChangeArrowheads="1"/>
            </p:cNvSpPr>
            <p:nvPr/>
          </p:nvSpPr>
          <p:spPr bwMode="auto">
            <a:xfrm>
              <a:off x="768" y="3264"/>
              <a:ext cx="140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Euclid (300 BC)</a:t>
              </a:r>
            </a:p>
          </p:txBody>
        </p:sp>
      </p:grpSp>
      <p:sp>
        <p:nvSpPr>
          <p:cNvPr id="3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History of Computability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49605"/>
                                        </p:tgtEl>
                                        <p:attrNameLst>
                                          <p:attrName>style.visibility</p:attrName>
                                        </p:attrNameLst>
                                      </p:cBhvr>
                                      <p:to>
                                        <p:strVal val="visible"/>
                                      </p:to>
                                    </p:set>
                                    <p:anim calcmode="lin" valueType="num">
                                      <p:cBhvr additive="base">
                                        <p:cTn id="7" dur="500" fill="hold"/>
                                        <p:tgtEl>
                                          <p:spTgt spid="1049605"/>
                                        </p:tgtEl>
                                        <p:attrNameLst>
                                          <p:attrName>ppt_x</p:attrName>
                                        </p:attrNameLst>
                                      </p:cBhvr>
                                      <p:tavLst>
                                        <p:tav tm="0">
                                          <p:val>
                                            <p:strVal val="#ppt_x"/>
                                          </p:val>
                                        </p:tav>
                                        <p:tav tm="100000">
                                          <p:val>
                                            <p:strVal val="#ppt_x"/>
                                          </p:val>
                                        </p:tav>
                                      </p:tavLst>
                                    </p:anim>
                                    <p:anim calcmode="lin" valueType="num">
                                      <p:cBhvr additive="base">
                                        <p:cTn id="8" dur="500" fill="hold"/>
                                        <p:tgtEl>
                                          <p:spTgt spid="104960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49630"/>
                                        </p:tgtEl>
                                        <p:attrNameLst>
                                          <p:attrName>style.visibility</p:attrName>
                                        </p:attrNameLst>
                                      </p:cBhvr>
                                      <p:to>
                                        <p:strVal val="visible"/>
                                      </p:to>
                                    </p:set>
                                    <p:anim calcmode="lin" valueType="num">
                                      <p:cBhvr additive="base">
                                        <p:cTn id="25" dur="500" fill="hold"/>
                                        <p:tgtEl>
                                          <p:spTgt spid="1049630"/>
                                        </p:tgtEl>
                                        <p:attrNameLst>
                                          <p:attrName>ppt_x</p:attrName>
                                        </p:attrNameLst>
                                      </p:cBhvr>
                                      <p:tavLst>
                                        <p:tav tm="0">
                                          <p:val>
                                            <p:strVal val="#ppt_x"/>
                                          </p:val>
                                        </p:tav>
                                        <p:tav tm="100000">
                                          <p:val>
                                            <p:strVal val="#ppt_x"/>
                                          </p:val>
                                        </p:tav>
                                      </p:tavLst>
                                    </p:anim>
                                    <p:anim calcmode="lin" valueType="num">
                                      <p:cBhvr additive="base">
                                        <p:cTn id="26" dur="500" fill="hold"/>
                                        <p:tgtEl>
                                          <p:spTgt spid="104963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49633"/>
                                        </p:tgtEl>
                                        <p:attrNameLst>
                                          <p:attrName>style.visibility</p:attrName>
                                        </p:attrNameLst>
                                      </p:cBhvr>
                                      <p:to>
                                        <p:strVal val="visible"/>
                                      </p:to>
                                    </p:set>
                                    <p:anim calcmode="lin" valueType="num">
                                      <p:cBhvr additive="base">
                                        <p:cTn id="31" dur="500" fill="hold"/>
                                        <p:tgtEl>
                                          <p:spTgt spid="1049633"/>
                                        </p:tgtEl>
                                        <p:attrNameLst>
                                          <p:attrName>ppt_x</p:attrName>
                                        </p:attrNameLst>
                                      </p:cBhvr>
                                      <p:tavLst>
                                        <p:tav tm="0">
                                          <p:val>
                                            <p:strVal val="#ppt_x"/>
                                          </p:val>
                                        </p:tav>
                                        <p:tav tm="100000">
                                          <p:val>
                                            <p:strVal val="#ppt_x"/>
                                          </p:val>
                                        </p:tav>
                                      </p:tavLst>
                                    </p:anim>
                                    <p:anim calcmode="lin" valueType="num">
                                      <p:cBhvr additive="base">
                                        <p:cTn id="32" dur="500" fill="hold"/>
                                        <p:tgtEl>
                                          <p:spTgt spid="10496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9605" grpId="0"/>
      <p:bldP spid="1049630" grpId="0"/>
      <p:bldP spid="104963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6" name="Text Box 4"/>
          <p:cNvSpPr txBox="1">
            <a:spLocks noChangeArrowheads="1"/>
          </p:cNvSpPr>
          <p:nvPr/>
        </p:nvSpPr>
        <p:spPr bwMode="auto">
          <a:xfrm>
            <a:off x="76200" y="619125"/>
            <a:ext cx="4724400" cy="13239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Invariant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In the </a:t>
            </a:r>
            <a:r>
              <a:rPr lang="en-US" sz="2400" dirty="0" err="1">
                <a:effectLst>
                  <a:outerShdw blurRad="38100" dist="38100" dir="2700000" algn="tl">
                    <a:srgbClr val="000000"/>
                  </a:outerShdw>
                </a:effectLst>
                <a:cs typeface="+mn-cs"/>
              </a:rPr>
              <a:t>90’s</a:t>
            </a:r>
            <a:r>
              <a:rPr lang="en-US" sz="2400" dirty="0">
                <a:effectLst>
                  <a:outerShdw blurRad="38100" dist="38100" dir="2700000" algn="tl">
                    <a:srgbClr val="000000"/>
                  </a:outerShdw>
                </a:effectLst>
                <a:cs typeface="+mn-cs"/>
              </a:rPr>
              <a:t>, the importance of</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loop invariants </a:t>
            </a:r>
            <a:r>
              <a:rPr lang="en-US" sz="2400" dirty="0">
                <a:effectLst>
                  <a:outerShdw blurRad="38100" dist="38100" dir="2700000" algn="tl">
                    <a:srgbClr val="000000"/>
                  </a:outerShdw>
                </a:effectLst>
                <a:cs typeface="+mn-cs"/>
              </a:rPr>
              <a:t>was realized. </a:t>
            </a:r>
            <a:r>
              <a:rPr lang="en-US" dirty="0">
                <a:effectLst>
                  <a:outerShdw blurRad="38100" dist="38100" dir="2700000" algn="tl">
                    <a:srgbClr val="000000"/>
                  </a:outerShdw>
                </a:effectLst>
                <a:cs typeface="+mn-cs"/>
              </a:rPr>
              <a:t> </a:t>
            </a:r>
            <a:endParaRPr lang="en-US" sz="2400" dirty="0">
              <a:effectLst>
                <a:outerShdw blurRad="38100" dist="38100" dir="2700000" algn="tl">
                  <a:srgbClr val="000000"/>
                </a:outerShdw>
              </a:effectLst>
              <a:cs typeface="+mn-cs"/>
            </a:endParaRPr>
          </a:p>
        </p:txBody>
      </p:sp>
      <p:grpSp>
        <p:nvGrpSpPr>
          <p:cNvPr id="2" name="Group 41"/>
          <p:cNvGrpSpPr>
            <a:grpSpLocks/>
          </p:cNvGrpSpPr>
          <p:nvPr/>
        </p:nvGrpSpPr>
        <p:grpSpPr bwMode="auto">
          <a:xfrm>
            <a:off x="528638" y="4953000"/>
            <a:ext cx="7696200" cy="1855788"/>
            <a:chOff x="333" y="1488"/>
            <a:chExt cx="4848" cy="1169"/>
          </a:xfrm>
        </p:grpSpPr>
        <p:sp>
          <p:nvSpPr>
            <p:cNvPr id="33799" name="Text Box 42"/>
            <p:cNvSpPr txBox="1">
              <a:spLocks noChangeArrowheads="1"/>
            </p:cNvSpPr>
            <p:nvPr/>
          </p:nvSpPr>
          <p:spPr bwMode="auto">
            <a:xfrm>
              <a:off x="1563" y="1803"/>
              <a:ext cx="1431"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rgbClr val="33CC33"/>
                  </a:solidFill>
                  <a:latin typeface="Times New Roman" pitchFamily="18" charset="0"/>
                </a:rPr>
                <a:t>&lt;loop-invariant&gt;</a:t>
              </a:r>
            </a:p>
            <a:p>
              <a:pPr algn="ctr">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algn="ctr">
                <a:spcBef>
                  <a:spcPct val="0"/>
                </a:spcBef>
              </a:pPr>
              <a:r>
                <a:rPr lang="en-CA" altLang="en-US" sz="2400">
                  <a:solidFill>
                    <a:schemeClr val="accent2"/>
                  </a:solidFill>
                  <a:latin typeface="Times New Roman" pitchFamily="18" charset="0"/>
                </a:rPr>
                <a:t>codeB</a:t>
              </a:r>
            </a:p>
          </p:txBody>
        </p:sp>
        <p:sp>
          <p:nvSpPr>
            <p:cNvPr id="33800" name="Text Box 43"/>
            <p:cNvSpPr txBox="1">
              <a:spLocks noChangeArrowheads="1"/>
            </p:cNvSpPr>
            <p:nvPr/>
          </p:nvSpPr>
          <p:spPr bwMode="auto">
            <a:xfrm>
              <a:off x="3750" y="2055"/>
              <a:ext cx="143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rgbClr val="33CC33"/>
                  </a:solidFill>
                  <a:latin typeface="Times New Roman" pitchFamily="18" charset="0"/>
                </a:rPr>
                <a:t>&lt;loop-invariant&gt;</a:t>
              </a:r>
            </a:p>
            <a:p>
              <a:pPr algn="ctr">
                <a:spcBef>
                  <a:spcPct val="0"/>
                </a:spcBef>
              </a:pPr>
              <a:endParaRPr lang="en-CA" altLang="en-US" sz="2400">
                <a:solidFill>
                  <a:srgbClr val="33CC33"/>
                </a:solidFill>
                <a:latin typeface="Times New Roman" pitchFamily="18" charset="0"/>
              </a:endParaRPr>
            </a:p>
          </p:txBody>
        </p:sp>
        <p:sp>
          <p:nvSpPr>
            <p:cNvPr id="33801" name="AutoShape 44"/>
            <p:cNvSpPr>
              <a:spLocks noChangeArrowheads="1"/>
            </p:cNvSpPr>
            <p:nvPr/>
          </p:nvSpPr>
          <p:spPr bwMode="auto">
            <a:xfrm>
              <a:off x="3120" y="2075"/>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solidFill>
                  <a:schemeClr val="hlink"/>
                </a:solidFill>
                <a:latin typeface="Times New Roman" pitchFamily="18" charset="0"/>
              </a:endParaRPr>
            </a:p>
          </p:txBody>
        </p:sp>
        <p:sp>
          <p:nvSpPr>
            <p:cNvPr id="33802" name="Text Box 45"/>
            <p:cNvSpPr txBox="1">
              <a:spLocks noChangeArrowheads="1"/>
            </p:cNvSpPr>
            <p:nvPr/>
          </p:nvSpPr>
          <p:spPr bwMode="auto">
            <a:xfrm>
              <a:off x="333" y="1488"/>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solidFill>
                    <a:schemeClr val="tx2"/>
                  </a:solidFill>
                  <a:latin typeface="Times New Roman" pitchFamily="18" charset="0"/>
                </a:rPr>
                <a:t>Maintaining Loop Invariant</a:t>
              </a:r>
              <a:endParaRPr lang="en-CA" altLang="en-US" sz="2400">
                <a:solidFill>
                  <a:schemeClr val="tx2"/>
                </a:solidFill>
                <a:latin typeface="Times New Roman" pitchFamily="18" charset="0"/>
              </a:endParaRPr>
            </a:p>
          </p:txBody>
        </p:sp>
        <p:grpSp>
          <p:nvGrpSpPr>
            <p:cNvPr id="33803" name="Group 46"/>
            <p:cNvGrpSpPr>
              <a:grpSpLocks noChangeAspect="1"/>
            </p:cNvGrpSpPr>
            <p:nvPr/>
          </p:nvGrpSpPr>
          <p:grpSpPr bwMode="auto">
            <a:xfrm>
              <a:off x="511" y="1920"/>
              <a:ext cx="737" cy="737"/>
              <a:chOff x="4320" y="2016"/>
              <a:chExt cx="912" cy="912"/>
            </a:xfrm>
          </p:grpSpPr>
          <p:grpSp>
            <p:nvGrpSpPr>
              <p:cNvPr id="33804" name="Group 47"/>
              <p:cNvGrpSpPr>
                <a:grpSpLocks noChangeAspect="1"/>
              </p:cNvGrpSpPr>
              <p:nvPr/>
            </p:nvGrpSpPr>
            <p:grpSpPr bwMode="auto">
              <a:xfrm>
                <a:off x="4320" y="2016"/>
                <a:ext cx="912" cy="912"/>
                <a:chOff x="2496" y="1104"/>
                <a:chExt cx="912" cy="912"/>
              </a:xfrm>
            </p:grpSpPr>
            <p:grpSp>
              <p:nvGrpSpPr>
                <p:cNvPr id="33811" name="Group 48"/>
                <p:cNvGrpSpPr>
                  <a:grpSpLocks noChangeAspect="1"/>
                </p:cNvGrpSpPr>
                <p:nvPr/>
              </p:nvGrpSpPr>
              <p:grpSpPr bwMode="auto">
                <a:xfrm rot="2360341">
                  <a:off x="2592" y="1248"/>
                  <a:ext cx="680" cy="680"/>
                  <a:chOff x="1224" y="1212"/>
                  <a:chExt cx="3144" cy="3112"/>
                </a:xfrm>
              </p:grpSpPr>
              <p:sp>
                <p:nvSpPr>
                  <p:cNvPr id="33813"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sp>
                <p:nvSpPr>
                  <p:cNvPr id="33814"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grpSp>
                <p:nvGrpSpPr>
                  <p:cNvPr id="33815" name="Group 51"/>
                  <p:cNvGrpSpPr>
                    <a:grpSpLocks noChangeAspect="1"/>
                  </p:cNvGrpSpPr>
                  <p:nvPr/>
                </p:nvGrpSpPr>
                <p:grpSpPr bwMode="auto">
                  <a:xfrm>
                    <a:off x="1776" y="1212"/>
                    <a:ext cx="1944" cy="2413"/>
                    <a:chOff x="2227" y="1194"/>
                    <a:chExt cx="1944" cy="2413"/>
                  </a:xfrm>
                </p:grpSpPr>
                <p:sp>
                  <p:nvSpPr>
                    <p:cNvPr id="33816"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817"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818" name="Freeform 54"/>
                    <p:cNvSpPr>
                      <a:spLocks noChangeAspect="1"/>
                    </p:cNvSpPr>
                    <p:nvPr/>
                  </p:nvSpPr>
                  <p:spPr bwMode="auto">
                    <a:xfrm rot="-2705309">
                      <a:off x="3504" y="2064"/>
                      <a:ext cx="812" cy="523"/>
                    </a:xfrm>
                    <a:custGeom>
                      <a:avLst/>
                      <a:gdLst>
                        <a:gd name="T0" fmla="*/ 0 w 782"/>
                        <a:gd name="T1" fmla="*/ 1 h 808"/>
                        <a:gd name="T2" fmla="*/ 337 w 782"/>
                        <a:gd name="T3" fmla="*/ 0 h 808"/>
                        <a:gd name="T4" fmla="*/ 819 w 782"/>
                        <a:gd name="T5" fmla="*/ 0 h 808"/>
                        <a:gd name="T6" fmla="*/ 1727 w 782"/>
                        <a:gd name="T7" fmla="*/ 1 h 808"/>
                        <a:gd name="T8" fmla="*/ 2808 w 782"/>
                        <a:gd name="T9" fmla="*/ 1 h 808"/>
                        <a:gd name="T10" fmla="*/ 3202 w 782"/>
                        <a:gd name="T11" fmla="*/ 1 h 808"/>
                        <a:gd name="T12" fmla="*/ 3390 w 782"/>
                        <a:gd name="T13" fmla="*/ 1 h 808"/>
                        <a:gd name="T14" fmla="*/ 3417 w 782"/>
                        <a:gd name="T15" fmla="*/ 1 h 808"/>
                        <a:gd name="T16" fmla="*/ 3299 w 782"/>
                        <a:gd name="T17" fmla="*/ 1 h 808"/>
                        <a:gd name="T18" fmla="*/ 2967 w 782"/>
                        <a:gd name="T19" fmla="*/ 1 h 808"/>
                        <a:gd name="T20" fmla="*/ 2537 w 782"/>
                        <a:gd name="T21" fmla="*/ 1 h 808"/>
                        <a:gd name="T22" fmla="*/ 2224 w 782"/>
                        <a:gd name="T23" fmla="*/ 1 h 808"/>
                        <a:gd name="T24" fmla="*/ 2082 w 782"/>
                        <a:gd name="T25" fmla="*/ 1 h 808"/>
                        <a:gd name="T26" fmla="*/ 1990 w 782"/>
                        <a:gd name="T27" fmla="*/ 1 h 808"/>
                        <a:gd name="T28" fmla="*/ 2017 w 782"/>
                        <a:gd name="T29" fmla="*/ 1 h 808"/>
                        <a:gd name="T30" fmla="*/ 2043 w 782"/>
                        <a:gd name="T31" fmla="*/ 1 h 808"/>
                        <a:gd name="T32" fmla="*/ 2427 w 782"/>
                        <a:gd name="T33" fmla="*/ 1 h 808"/>
                        <a:gd name="T34" fmla="*/ 3034 w 782"/>
                        <a:gd name="T35" fmla="*/ 1 h 808"/>
                        <a:gd name="T36" fmla="*/ 3417 w 782"/>
                        <a:gd name="T37" fmla="*/ 1 h 808"/>
                        <a:gd name="T38" fmla="*/ 3818 w 782"/>
                        <a:gd name="T39" fmla="*/ 1 h 808"/>
                        <a:gd name="T40" fmla="*/ 3946 w 782"/>
                        <a:gd name="T41" fmla="*/ 1 h 808"/>
                        <a:gd name="T42" fmla="*/ 3818 w 782"/>
                        <a:gd name="T43" fmla="*/ 1 h 808"/>
                        <a:gd name="T44" fmla="*/ 3659 w 782"/>
                        <a:gd name="T45" fmla="*/ 1 h 808"/>
                        <a:gd name="T46" fmla="*/ 3390 w 782"/>
                        <a:gd name="T47" fmla="*/ 1 h 808"/>
                        <a:gd name="T48" fmla="*/ 3025 w 782"/>
                        <a:gd name="T49" fmla="*/ 1 h 808"/>
                        <a:gd name="T50" fmla="*/ 2620 w 782"/>
                        <a:gd name="T51" fmla="*/ 1 h 808"/>
                        <a:gd name="T52" fmla="*/ 1990 w 782"/>
                        <a:gd name="T53" fmla="*/ 1 h 808"/>
                        <a:gd name="T54" fmla="*/ 1792 w 782"/>
                        <a:gd name="T55" fmla="*/ 1 h 808"/>
                        <a:gd name="T56" fmla="*/ 1686 w 782"/>
                        <a:gd name="T57" fmla="*/ 1 h 808"/>
                        <a:gd name="T58" fmla="*/ 1686 w 782"/>
                        <a:gd name="T59" fmla="*/ 1 h 808"/>
                        <a:gd name="T60" fmla="*/ 1686 w 782"/>
                        <a:gd name="T61" fmla="*/ 1 h 808"/>
                        <a:gd name="T62" fmla="*/ 1960 w 782"/>
                        <a:gd name="T63" fmla="*/ 1 h 808"/>
                        <a:gd name="T64" fmla="*/ 2366 w 782"/>
                        <a:gd name="T65" fmla="*/ 1 h 808"/>
                        <a:gd name="T66" fmla="*/ 2721 w 782"/>
                        <a:gd name="T67" fmla="*/ 1 h 808"/>
                        <a:gd name="T68" fmla="*/ 2949 w 782"/>
                        <a:gd name="T69" fmla="*/ 1 h 808"/>
                        <a:gd name="T70" fmla="*/ 3063 w 782"/>
                        <a:gd name="T71" fmla="*/ 1 h 808"/>
                        <a:gd name="T72" fmla="*/ 3025 w 782"/>
                        <a:gd name="T73" fmla="*/ 1 h 808"/>
                        <a:gd name="T74" fmla="*/ 2855 w 782"/>
                        <a:gd name="T75" fmla="*/ 1 h 808"/>
                        <a:gd name="T76" fmla="*/ 2620 w 782"/>
                        <a:gd name="T77" fmla="*/ 1 h 808"/>
                        <a:gd name="T78" fmla="*/ 2366 w 782"/>
                        <a:gd name="T79" fmla="*/ 1 h 808"/>
                        <a:gd name="T80" fmla="*/ 1805 w 782"/>
                        <a:gd name="T81" fmla="*/ 1 h 808"/>
                        <a:gd name="T82" fmla="*/ 979 w 782"/>
                        <a:gd name="T83" fmla="*/ 1 h 808"/>
                        <a:gd name="T84" fmla="*/ 353 w 782"/>
                        <a:gd name="T85" fmla="*/ 1 h 808"/>
                        <a:gd name="T86" fmla="*/ 97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819" name="Freeform 55"/>
                    <p:cNvSpPr>
                      <a:spLocks noChangeAspect="1"/>
                    </p:cNvSpPr>
                    <p:nvPr/>
                  </p:nvSpPr>
                  <p:spPr bwMode="auto">
                    <a:xfrm rot="-4121048">
                      <a:off x="2675" y="2797"/>
                      <a:ext cx="1159" cy="461"/>
                    </a:xfrm>
                    <a:custGeom>
                      <a:avLst/>
                      <a:gdLst>
                        <a:gd name="T0" fmla="*/ 650203 w 992"/>
                        <a:gd name="T1" fmla="*/ 1 h 770"/>
                        <a:gd name="T2" fmla="*/ 662472 w 992"/>
                        <a:gd name="T3" fmla="*/ 1 h 770"/>
                        <a:gd name="T4" fmla="*/ 707990 w 992"/>
                        <a:gd name="T5" fmla="*/ 1 h 770"/>
                        <a:gd name="T6" fmla="*/ 764394 w 992"/>
                        <a:gd name="T7" fmla="*/ 1 h 770"/>
                        <a:gd name="T8" fmla="*/ 797828 w 992"/>
                        <a:gd name="T9" fmla="*/ 1 h 770"/>
                        <a:gd name="T10" fmla="*/ 783191 w 992"/>
                        <a:gd name="T11" fmla="*/ 1 h 770"/>
                        <a:gd name="T12" fmla="*/ 752067 w 992"/>
                        <a:gd name="T13" fmla="*/ 1 h 770"/>
                        <a:gd name="T14" fmla="*/ 689604 w 992"/>
                        <a:gd name="T15" fmla="*/ 1 h 770"/>
                        <a:gd name="T16" fmla="*/ 612568 w 992"/>
                        <a:gd name="T17" fmla="*/ 1 h 770"/>
                        <a:gd name="T18" fmla="*/ 548369 w 992"/>
                        <a:gd name="T19" fmla="*/ 1 h 770"/>
                        <a:gd name="T20" fmla="*/ 476327 w 992"/>
                        <a:gd name="T21" fmla="*/ 1 h 770"/>
                        <a:gd name="T22" fmla="*/ 407693 w 992"/>
                        <a:gd name="T23" fmla="*/ 1 h 770"/>
                        <a:gd name="T24" fmla="*/ 355586 w 992"/>
                        <a:gd name="T25" fmla="*/ 1 h 770"/>
                        <a:gd name="T26" fmla="*/ 336614 w 992"/>
                        <a:gd name="T27" fmla="*/ 1 h 770"/>
                        <a:gd name="T28" fmla="*/ 315503 w 992"/>
                        <a:gd name="T29" fmla="*/ 1 h 770"/>
                        <a:gd name="T30" fmla="*/ 290613 w 992"/>
                        <a:gd name="T31" fmla="*/ 1 h 770"/>
                        <a:gd name="T32" fmla="*/ 272045 w 992"/>
                        <a:gd name="T33" fmla="*/ 1 h 770"/>
                        <a:gd name="T34" fmla="*/ 272045 w 992"/>
                        <a:gd name="T35" fmla="*/ 1 h 770"/>
                        <a:gd name="T36" fmla="*/ 259251 w 992"/>
                        <a:gd name="T37" fmla="*/ 1 h 770"/>
                        <a:gd name="T38" fmla="*/ 223681 w 992"/>
                        <a:gd name="T39" fmla="*/ 1 h 770"/>
                        <a:gd name="T40" fmla="*/ 179758 w 992"/>
                        <a:gd name="T41" fmla="*/ 1 h 770"/>
                        <a:gd name="T42" fmla="*/ 138907 w 992"/>
                        <a:gd name="T43" fmla="*/ 1 h 770"/>
                        <a:gd name="T44" fmla="*/ 92166 w 992"/>
                        <a:gd name="T45" fmla="*/ 1 h 770"/>
                        <a:gd name="T46" fmla="*/ 21327 w 992"/>
                        <a:gd name="T47" fmla="*/ 1 h 770"/>
                        <a:gd name="T48" fmla="*/ 0 w 992"/>
                        <a:gd name="T49" fmla="*/ 1 h 770"/>
                        <a:gd name="T50" fmla="*/ 0 w 992"/>
                        <a:gd name="T51" fmla="*/ 1 h 770"/>
                        <a:gd name="T52" fmla="*/ 31776 w 992"/>
                        <a:gd name="T53" fmla="*/ 1 h 770"/>
                        <a:gd name="T54" fmla="*/ 65813 w 992"/>
                        <a:gd name="T55" fmla="*/ 1 h 770"/>
                        <a:gd name="T56" fmla="*/ 95263 w 992"/>
                        <a:gd name="T57" fmla="*/ 1 h 770"/>
                        <a:gd name="T58" fmla="*/ 151928 w 992"/>
                        <a:gd name="T59" fmla="*/ 1 h 770"/>
                        <a:gd name="T60" fmla="*/ 206901 w 992"/>
                        <a:gd name="T61" fmla="*/ 1 h 770"/>
                        <a:gd name="T62" fmla="*/ 259251 w 992"/>
                        <a:gd name="T63" fmla="*/ 1 h 770"/>
                        <a:gd name="T64" fmla="*/ 333905 w 992"/>
                        <a:gd name="T65" fmla="*/ 0 h 770"/>
                        <a:gd name="T66" fmla="*/ 336614 w 992"/>
                        <a:gd name="T67" fmla="*/ 1 h 770"/>
                        <a:gd name="T68" fmla="*/ 319684 w 992"/>
                        <a:gd name="T69" fmla="*/ 1 h 770"/>
                        <a:gd name="T70" fmla="*/ 315503 w 992"/>
                        <a:gd name="T71" fmla="*/ 1 h 770"/>
                        <a:gd name="T72" fmla="*/ 336614 w 992"/>
                        <a:gd name="T73" fmla="*/ 1 h 770"/>
                        <a:gd name="T74" fmla="*/ 371837 w 992"/>
                        <a:gd name="T75" fmla="*/ 1 h 770"/>
                        <a:gd name="T76" fmla="*/ 401726 w 992"/>
                        <a:gd name="T77" fmla="*/ 1 h 770"/>
                        <a:gd name="T78" fmla="*/ 448997 w 992"/>
                        <a:gd name="T79" fmla="*/ 1 h 770"/>
                        <a:gd name="T80" fmla="*/ 494731 w 992"/>
                        <a:gd name="T81" fmla="*/ 1 h 770"/>
                        <a:gd name="T82" fmla="*/ 541505 w 992"/>
                        <a:gd name="T83" fmla="*/ 1 h 770"/>
                        <a:gd name="T84" fmla="*/ 603073 w 992"/>
                        <a:gd name="T85" fmla="*/ 1 h 770"/>
                        <a:gd name="T86" fmla="*/ 643702 w 992"/>
                        <a:gd name="T87" fmla="*/ 1 h 770"/>
                        <a:gd name="T88" fmla="*/ 650203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820"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821"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33812"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Times New Roman" pitchFamily="18" charset="0"/>
                  </a:endParaRPr>
                </a:p>
              </p:txBody>
            </p:sp>
          </p:grpSp>
          <p:grpSp>
            <p:nvGrpSpPr>
              <p:cNvPr id="33805" name="Group 59"/>
              <p:cNvGrpSpPr>
                <a:grpSpLocks noChangeAspect="1"/>
              </p:cNvGrpSpPr>
              <p:nvPr/>
            </p:nvGrpSpPr>
            <p:grpSpPr bwMode="auto">
              <a:xfrm>
                <a:off x="4368" y="2112"/>
                <a:ext cx="432" cy="240"/>
                <a:chOff x="-1152" y="3504"/>
                <a:chExt cx="432" cy="240"/>
              </a:xfrm>
            </p:grpSpPr>
            <p:grpSp>
              <p:nvGrpSpPr>
                <p:cNvPr id="33806" name="Group 60"/>
                <p:cNvGrpSpPr>
                  <a:grpSpLocks noChangeAspect="1"/>
                </p:cNvGrpSpPr>
                <p:nvPr/>
              </p:nvGrpSpPr>
              <p:grpSpPr bwMode="auto">
                <a:xfrm>
                  <a:off x="-1075" y="3504"/>
                  <a:ext cx="256" cy="210"/>
                  <a:chOff x="1728" y="2064"/>
                  <a:chExt cx="768" cy="672"/>
                </a:xfrm>
              </p:grpSpPr>
              <p:sp>
                <p:nvSpPr>
                  <p:cNvPr id="33809"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33810"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33807"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33808"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
        <p:nvSpPr>
          <p:cNvPr id="17" name="Text Box 4"/>
          <p:cNvSpPr txBox="1">
            <a:spLocks noChangeArrowheads="1"/>
          </p:cNvSpPr>
          <p:nvPr/>
        </p:nvSpPr>
        <p:spPr bwMode="auto">
          <a:xfrm>
            <a:off x="152400" y="1905000"/>
            <a:ext cx="6477000" cy="3013075"/>
          </a:xfrm>
          <a:prstGeom prst="rect">
            <a:avLst/>
          </a:prstGeom>
          <a:noFill/>
          <a:ln w="38100" cap="sq">
            <a:noFill/>
            <a:miter lim="800000"/>
            <a:headEnd/>
            <a:tailEnd/>
          </a:ln>
          <a:effectLst/>
        </p:spPr>
        <p:txBody>
          <a:bodyPr lIns="274320" rIns="274320">
            <a:spAutoFit/>
          </a:bodyPr>
          <a:lstStyle/>
          <a:p>
            <a:pPr eaLnBrk="0" hangingPunct="0">
              <a:defRPr/>
            </a:pPr>
            <a:r>
              <a:rPr lang="en-US" sz="2400">
                <a:effectLst>
                  <a:outerShdw blurRad="38100" dist="38100" dir="2700000" algn="tl">
                    <a:srgbClr val="000000"/>
                  </a:outerShdw>
                </a:effectLst>
                <a:cs typeface="+mn-cs"/>
              </a:rPr>
              <a:t>x = 0</a:t>
            </a:r>
          </a:p>
          <a:p>
            <a:pPr eaLnBrk="0" hangingPunct="0">
              <a:defRPr/>
            </a:pPr>
            <a:r>
              <a:rPr lang="en-US" sz="2400">
                <a:effectLst>
                  <a:outerShdw blurRad="38100" dist="38100" dir="2700000" algn="tl">
                    <a:srgbClr val="000000"/>
                  </a:outerShdw>
                </a:effectLst>
                <a:cs typeface="+mn-cs"/>
              </a:rPr>
              <a:t>loop</a:t>
            </a:r>
          </a:p>
          <a:p>
            <a:pPr lvl="1" eaLnBrk="0" hangingPunct="0">
              <a:defRPr/>
            </a:pPr>
            <a:r>
              <a:rPr lang="en-US" sz="2400">
                <a:solidFill>
                  <a:schemeClr val="tx2"/>
                </a:solidFill>
                <a:effectLst>
                  <a:outerShdw blurRad="38100" dist="38100" dir="2700000" algn="tl">
                    <a:srgbClr val="000000"/>
                  </a:outerShdw>
                </a:effectLst>
                <a:cs typeface="+mn-cs"/>
              </a:rPr>
              <a:t>% Loop Inv:     x = # “Hi”s printed so far.</a:t>
            </a:r>
          </a:p>
          <a:p>
            <a:pPr lvl="1" eaLnBrk="0" hangingPunct="0">
              <a:defRPr/>
            </a:pPr>
            <a:r>
              <a:rPr lang="en-US" sz="2400">
                <a:effectLst>
                  <a:outerShdw blurRad="38100" dist="38100" dir="2700000" algn="tl">
                    <a:srgbClr val="000000"/>
                  </a:outerShdw>
                </a:effectLst>
                <a:cs typeface="+mn-cs"/>
              </a:rPr>
              <a:t>exit when x=10</a:t>
            </a:r>
          </a:p>
          <a:p>
            <a:pPr lvl="1" eaLnBrk="0" hangingPunct="0">
              <a:defRPr/>
            </a:pPr>
            <a:r>
              <a:rPr lang="en-US" sz="2400">
                <a:effectLst>
                  <a:outerShdw blurRad="38100" dist="38100" dir="2700000" algn="tl">
                    <a:srgbClr val="000000"/>
                  </a:outerShdw>
                </a:effectLst>
                <a:cs typeface="+mn-cs"/>
              </a:rPr>
              <a:t>print(“Hi”)</a:t>
            </a:r>
          </a:p>
          <a:p>
            <a:pPr lvl="1" eaLnBrk="0" hangingPunct="0">
              <a:defRPr/>
            </a:pPr>
            <a:r>
              <a:rPr lang="en-US" sz="2400">
                <a:effectLst>
                  <a:outerShdw blurRad="38100" dist="38100" dir="2700000" algn="tl">
                    <a:srgbClr val="000000"/>
                  </a:outerShdw>
                </a:effectLst>
                <a:cs typeface="+mn-cs"/>
              </a:rPr>
              <a:t>x = x+1</a:t>
            </a:r>
          </a:p>
          <a:p>
            <a:pPr eaLnBrk="0" hangingPunct="0">
              <a:defRPr/>
            </a:pPr>
            <a:r>
              <a:rPr lang="en-US" sz="2400">
                <a:effectLst>
                  <a:outerShdw blurRad="38100" dist="38100" dir="2700000" algn="tl">
                    <a:srgbClr val="000000"/>
                  </a:outerShdw>
                </a:effectLst>
                <a:cs typeface="+mn-cs"/>
              </a:rPr>
              <a:t>end loop</a:t>
            </a:r>
          </a:p>
          <a:p>
            <a:pPr eaLnBrk="0" hangingPunct="0">
              <a:defRPr/>
            </a:pPr>
            <a:r>
              <a:rPr lang="en-US" sz="2400">
                <a:solidFill>
                  <a:schemeClr val="tx2"/>
                </a:solidFill>
                <a:effectLst>
                  <a:outerShdw blurRad="38100" dist="38100" dir="2700000" algn="tl">
                    <a:srgbClr val="000000"/>
                  </a:outerShdw>
                </a:effectLst>
                <a:cs typeface="+mn-cs"/>
              </a:rPr>
              <a:t>% Post Cond:         # “Hi”s get printed is 10.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grpSp>
        <p:nvGrpSpPr>
          <p:cNvPr id="141315" name="Group 21"/>
          <p:cNvGrpSpPr>
            <a:grpSpLocks/>
          </p:cNvGrpSpPr>
          <p:nvPr/>
        </p:nvGrpSpPr>
        <p:grpSpPr bwMode="auto">
          <a:xfrm flipH="1">
            <a:off x="8001000" y="2687638"/>
            <a:ext cx="1347788" cy="2341562"/>
            <a:chOff x="4560" y="1645"/>
            <a:chExt cx="849" cy="1475"/>
          </a:xfrm>
        </p:grpSpPr>
        <p:grpSp>
          <p:nvGrpSpPr>
            <p:cNvPr id="141334" name="Group 22"/>
            <p:cNvGrpSpPr>
              <a:grpSpLocks/>
            </p:cNvGrpSpPr>
            <p:nvPr/>
          </p:nvGrpSpPr>
          <p:grpSpPr bwMode="auto">
            <a:xfrm>
              <a:off x="4560" y="2056"/>
              <a:ext cx="849" cy="1064"/>
              <a:chOff x="2593" y="1179"/>
              <a:chExt cx="849" cy="1064"/>
            </a:xfrm>
          </p:grpSpPr>
          <p:sp>
            <p:nvSpPr>
              <p:cNvPr id="141343"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4"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5"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6"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7"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8"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9"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1335" name="Group 30"/>
            <p:cNvGrpSpPr>
              <a:grpSpLocks/>
            </p:cNvGrpSpPr>
            <p:nvPr/>
          </p:nvGrpSpPr>
          <p:grpSpPr bwMode="auto">
            <a:xfrm>
              <a:off x="4703" y="1645"/>
              <a:ext cx="230" cy="1456"/>
              <a:chOff x="2720" y="768"/>
              <a:chExt cx="230" cy="1456"/>
            </a:xfrm>
          </p:grpSpPr>
          <p:sp>
            <p:nvSpPr>
              <p:cNvPr id="141341"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42"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1336" name="Group 33"/>
            <p:cNvGrpSpPr>
              <a:grpSpLocks/>
            </p:cNvGrpSpPr>
            <p:nvPr/>
          </p:nvGrpSpPr>
          <p:grpSpPr bwMode="auto">
            <a:xfrm>
              <a:off x="5125" y="2204"/>
              <a:ext cx="77" cy="68"/>
              <a:chOff x="1747" y="2620"/>
              <a:chExt cx="44" cy="73"/>
            </a:xfrm>
          </p:grpSpPr>
          <p:sp>
            <p:nvSpPr>
              <p:cNvPr id="141337"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38"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39"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40"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41316" name="Group 5"/>
          <p:cNvGrpSpPr>
            <a:grpSpLocks/>
          </p:cNvGrpSpPr>
          <p:nvPr/>
        </p:nvGrpSpPr>
        <p:grpSpPr bwMode="auto">
          <a:xfrm>
            <a:off x="685800" y="3810000"/>
            <a:ext cx="1447800" cy="2133600"/>
            <a:chOff x="2013" y="2206"/>
            <a:chExt cx="679" cy="1010"/>
          </a:xfrm>
        </p:grpSpPr>
        <p:sp>
          <p:nvSpPr>
            <p:cNvPr id="14131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41320" name="Group 7"/>
            <p:cNvGrpSpPr>
              <a:grpSpLocks/>
            </p:cNvGrpSpPr>
            <p:nvPr/>
          </p:nvGrpSpPr>
          <p:grpSpPr bwMode="auto">
            <a:xfrm>
              <a:off x="2013" y="2206"/>
              <a:ext cx="339" cy="1010"/>
              <a:chOff x="240" y="2880"/>
              <a:chExt cx="339" cy="1010"/>
            </a:xfrm>
          </p:grpSpPr>
          <p:sp>
            <p:nvSpPr>
              <p:cNvPr id="14132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132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2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3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3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133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4133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76400" y="539750"/>
            <a:ext cx="6324600" cy="1593850"/>
          </a:xfrm>
          <a:prstGeom prst="wedgeRoundRectCallout">
            <a:avLst>
              <a:gd name="adj1" fmla="val -35042"/>
              <a:gd name="adj2" fmla="val 9183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No problem.</a:t>
            </a:r>
            <a:br>
              <a:rPr lang="en-US" altLang="en-US" sz="2800">
                <a:latin typeface="Times New Roman" pitchFamily="18" charset="0"/>
              </a:rPr>
            </a:br>
            <a:r>
              <a:rPr lang="en-US" altLang="en-US" sz="2800">
                <a:latin typeface="Times New Roman" pitchFamily="18" charset="0"/>
              </a:rPr>
              <a:t>If he gives me a bigger input </a:t>
            </a:r>
            <a:r>
              <a:rPr lang="en-US" altLang="en-US" sz="2800">
                <a:solidFill>
                  <a:schemeClr val="accent2"/>
                </a:solidFill>
                <a:latin typeface="Times New Roman" pitchFamily="18" charset="0"/>
              </a:rPr>
              <a:t>I,</a:t>
            </a:r>
            <a:br>
              <a:rPr lang="en-US" altLang="en-US" sz="2800">
                <a:solidFill>
                  <a:schemeClr val="accent2"/>
                </a:solidFill>
                <a:latin typeface="Times New Roman" pitchFamily="18" charset="0"/>
              </a:rPr>
            </a:br>
            <a:r>
              <a:rPr lang="en-US" altLang="en-US" sz="2800">
                <a:latin typeface="Times New Roman" pitchFamily="18" charset="0"/>
              </a:rPr>
              <a:t> I will use even more tape! </a:t>
            </a:r>
          </a:p>
        </p:txBody>
      </p:sp>
      <p:sp>
        <p:nvSpPr>
          <p:cNvPr id="1314822" name="Text Box 6"/>
          <p:cNvSpPr txBox="1">
            <a:spLocks noChangeArrowheads="1"/>
          </p:cNvSpPr>
          <p:nvPr/>
        </p:nvSpPr>
        <p:spPr bwMode="auto">
          <a:xfrm>
            <a:off x="152400" y="4648200"/>
            <a:ext cx="6553200" cy="2227262"/>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sym typeface="Symbol" pitchFamily="18" charset="2"/>
              </a:rPr>
              <a:t> computable problems P,</a:t>
            </a:r>
            <a:r>
              <a:rPr lang="en-US" dirty="0">
                <a:cs typeface="+mn-cs"/>
                <a:sym typeface="Symbol" pitchFamily="18" charset="2"/>
              </a:rPr>
              <a:t> </a:t>
            </a:r>
          </a:p>
          <a:p>
            <a:pPr lvl="1">
              <a:defRPr/>
            </a:pPr>
            <a:r>
              <a:rPr lang="en-US" dirty="0">
                <a:solidFill>
                  <a:schemeClr val="accent2"/>
                </a:solidFill>
                <a:cs typeface="+mn-cs"/>
                <a:sym typeface="Symbol" pitchFamily="18" charset="2"/>
              </a:rPr>
              <a:t>    a TM </a:t>
            </a:r>
            <a:r>
              <a:rPr lang="en-US" dirty="0">
                <a:solidFill>
                  <a:schemeClr val="accent2"/>
                </a:solidFill>
                <a:cs typeface="+mn-cs"/>
              </a:rPr>
              <a:t>M, </a:t>
            </a:r>
            <a:r>
              <a:rPr lang="en-US" dirty="0">
                <a:solidFill>
                  <a:schemeClr val="accent2"/>
                </a:solidFill>
                <a:cs typeface="+mn-cs"/>
                <a:sym typeface="Symbol" pitchFamily="18" charset="2"/>
              </a:rPr>
              <a:t> </a:t>
            </a:r>
            <a:endParaRPr lang="en-US" dirty="0">
              <a:solidFill>
                <a:schemeClr val="accent2"/>
              </a:solidFill>
              <a:cs typeface="+mn-cs"/>
            </a:endParaRPr>
          </a:p>
          <a:p>
            <a:pPr lvl="1">
              <a:defRPr/>
            </a:pPr>
            <a:r>
              <a:rPr lang="en-US" dirty="0">
                <a:solidFill>
                  <a:schemeClr val="accent2"/>
                </a:solidFill>
                <a:cs typeface="+mn-cs"/>
              </a:rPr>
              <a:t>   </a:t>
            </a:r>
            <a:r>
              <a:rPr lang="en-US" dirty="0">
                <a:solidFill>
                  <a:schemeClr val="accent2"/>
                </a:solidFill>
                <a:latin typeface="Symbol" pitchFamily="18" charset="2"/>
                <a:cs typeface="+mn-cs"/>
              </a:rPr>
              <a:t>"</a:t>
            </a:r>
            <a:r>
              <a:rPr lang="en-US" dirty="0">
                <a:solidFill>
                  <a:schemeClr val="accent2"/>
                </a:solidFill>
                <a:cs typeface="+mn-cs"/>
              </a:rPr>
              <a:t> inputs I, </a:t>
            </a:r>
          </a:p>
          <a:p>
            <a:pPr lvl="1">
              <a:defRPr/>
            </a:pPr>
            <a:r>
              <a:rPr lang="en-US" dirty="0">
                <a:solidFill>
                  <a:schemeClr val="accent2"/>
                </a:solidFill>
                <a:cs typeface="+mn-cs"/>
                <a:sym typeface="Symbol" pitchFamily="18" charset="2"/>
              </a:rPr>
              <a:t>    an integer k</a:t>
            </a:r>
            <a:r>
              <a:rPr lang="en-US" dirty="0">
                <a:solidFill>
                  <a:schemeClr val="accent2"/>
                </a:solidFill>
                <a:cs typeface="+mn-cs"/>
              </a:rPr>
              <a:t>,</a:t>
            </a:r>
          </a:p>
          <a:p>
            <a:pPr lvl="1">
              <a:defRPr/>
            </a:pPr>
            <a:r>
              <a:rPr lang="en-US" dirty="0">
                <a:solidFill>
                  <a:schemeClr val="accent2"/>
                </a:solidFill>
                <a:cs typeface="+mn-cs"/>
              </a:rPr>
              <a:t>         </a:t>
            </a:r>
            <a:r>
              <a:rPr lang="en-US" dirty="0">
                <a:solidFill>
                  <a:schemeClr val="accent2"/>
                </a:solidFill>
                <a:effectLst>
                  <a:outerShdw blurRad="38100" dist="38100" dir="2700000" algn="tl">
                    <a:srgbClr val="000000"/>
                  </a:outerShdw>
                </a:effectLst>
              </a:rPr>
              <a:t>#Memory</a:t>
            </a:r>
            <a:r>
              <a:rPr lang="en-US" dirty="0">
                <a:solidFill>
                  <a:schemeClr val="accent2"/>
                </a:solidFill>
                <a:effectLst>
                  <a:outerShdw blurRad="38100" dist="38100" dir="2700000" algn="tl">
                    <a:srgbClr val="000000"/>
                  </a:outerShdw>
                </a:effectLst>
                <a:cs typeface="+mn-cs"/>
              </a:rPr>
              <a:t>(M,I)</a:t>
            </a:r>
            <a:r>
              <a:rPr lang="en-US" dirty="0">
                <a:solidFill>
                  <a:schemeClr val="accent2"/>
                </a:solidFill>
                <a:cs typeface="+mn-cs"/>
              </a:rPr>
              <a:t> =</a:t>
            </a:r>
            <a:r>
              <a:rPr lang="en-US" dirty="0">
                <a:solidFill>
                  <a:schemeClr val="accent2"/>
                </a:solidFill>
                <a:cs typeface="Times New Roman" pitchFamily="18" charset="0"/>
              </a:rPr>
              <a:t> k</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0-#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Constant vs Finite vs Infinite</a:t>
            </a:r>
          </a:p>
        </p:txBody>
      </p:sp>
      <p:grpSp>
        <p:nvGrpSpPr>
          <p:cNvPr id="142339" name="Group 21"/>
          <p:cNvGrpSpPr>
            <a:grpSpLocks/>
          </p:cNvGrpSpPr>
          <p:nvPr/>
        </p:nvGrpSpPr>
        <p:grpSpPr bwMode="auto">
          <a:xfrm flipH="1">
            <a:off x="8001000" y="2687638"/>
            <a:ext cx="1347788" cy="2341562"/>
            <a:chOff x="4560" y="1645"/>
            <a:chExt cx="849" cy="1475"/>
          </a:xfrm>
        </p:grpSpPr>
        <p:grpSp>
          <p:nvGrpSpPr>
            <p:cNvPr id="142359" name="Group 22"/>
            <p:cNvGrpSpPr>
              <a:grpSpLocks/>
            </p:cNvGrpSpPr>
            <p:nvPr/>
          </p:nvGrpSpPr>
          <p:grpSpPr bwMode="auto">
            <a:xfrm>
              <a:off x="4560" y="2056"/>
              <a:ext cx="849" cy="1064"/>
              <a:chOff x="2593" y="1179"/>
              <a:chExt cx="849" cy="1064"/>
            </a:xfrm>
          </p:grpSpPr>
          <p:sp>
            <p:nvSpPr>
              <p:cNvPr id="142368"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69"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70"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71"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72"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73"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74"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2360" name="Group 30"/>
            <p:cNvGrpSpPr>
              <a:grpSpLocks/>
            </p:cNvGrpSpPr>
            <p:nvPr/>
          </p:nvGrpSpPr>
          <p:grpSpPr bwMode="auto">
            <a:xfrm>
              <a:off x="4703" y="1645"/>
              <a:ext cx="230" cy="1456"/>
              <a:chOff x="2720" y="768"/>
              <a:chExt cx="230" cy="1456"/>
            </a:xfrm>
          </p:grpSpPr>
          <p:sp>
            <p:nvSpPr>
              <p:cNvPr id="142366"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67"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42361" name="Group 33"/>
            <p:cNvGrpSpPr>
              <a:grpSpLocks/>
            </p:cNvGrpSpPr>
            <p:nvPr/>
          </p:nvGrpSpPr>
          <p:grpSpPr bwMode="auto">
            <a:xfrm>
              <a:off x="5125" y="2204"/>
              <a:ext cx="77" cy="68"/>
              <a:chOff x="1747" y="2620"/>
              <a:chExt cx="44" cy="73"/>
            </a:xfrm>
          </p:grpSpPr>
          <p:sp>
            <p:nvSpPr>
              <p:cNvPr id="142362"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63"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64"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65"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142340" name="Group 5"/>
          <p:cNvGrpSpPr>
            <a:grpSpLocks/>
          </p:cNvGrpSpPr>
          <p:nvPr/>
        </p:nvGrpSpPr>
        <p:grpSpPr bwMode="auto">
          <a:xfrm>
            <a:off x="685800" y="3810000"/>
            <a:ext cx="1447800" cy="2133600"/>
            <a:chOff x="2013" y="2206"/>
            <a:chExt cx="679" cy="1010"/>
          </a:xfrm>
        </p:grpSpPr>
        <p:sp>
          <p:nvSpPr>
            <p:cNvPr id="142344"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nvGrpSpPr>
            <p:cNvPr id="142345" name="Group 7"/>
            <p:cNvGrpSpPr>
              <a:grpSpLocks/>
            </p:cNvGrpSpPr>
            <p:nvPr/>
          </p:nvGrpSpPr>
          <p:grpSpPr bwMode="auto">
            <a:xfrm>
              <a:off x="2013" y="2206"/>
              <a:ext cx="339" cy="1010"/>
              <a:chOff x="240" y="2880"/>
              <a:chExt cx="339" cy="1010"/>
            </a:xfrm>
          </p:grpSpPr>
          <p:sp>
            <p:nvSpPr>
              <p:cNvPr id="142346"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47"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48"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49"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50"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51"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52"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42353"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54"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55"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56"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142357"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142358"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142341" name="AutoShape 38"/>
          <p:cNvSpPr>
            <a:spLocks noChangeArrowheads="1"/>
          </p:cNvSpPr>
          <p:nvPr/>
        </p:nvSpPr>
        <p:spPr bwMode="auto">
          <a:xfrm>
            <a:off x="1676400" y="539750"/>
            <a:ext cx="6324600" cy="1593850"/>
          </a:xfrm>
          <a:prstGeom prst="wedgeRoundRectCallout">
            <a:avLst>
              <a:gd name="adj1" fmla="val -35042"/>
              <a:gd name="adj2" fmla="val 9183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No problem.</a:t>
            </a:r>
            <a:br>
              <a:rPr lang="en-US" altLang="en-US" sz="2800">
                <a:latin typeface="Times New Roman" pitchFamily="18" charset="0"/>
              </a:rPr>
            </a:br>
            <a:r>
              <a:rPr lang="en-US" altLang="en-US" sz="2800">
                <a:latin typeface="Times New Roman" pitchFamily="18" charset="0"/>
              </a:rPr>
              <a:t>If he gives me a bigger input </a:t>
            </a:r>
            <a:r>
              <a:rPr lang="en-US" altLang="en-US" sz="2800">
                <a:solidFill>
                  <a:schemeClr val="accent2"/>
                </a:solidFill>
                <a:latin typeface="Times New Roman" pitchFamily="18" charset="0"/>
              </a:rPr>
              <a:t>I,</a:t>
            </a:r>
            <a:br>
              <a:rPr lang="en-US" altLang="en-US" sz="2800">
                <a:solidFill>
                  <a:schemeClr val="accent2"/>
                </a:solidFill>
                <a:latin typeface="Times New Roman" pitchFamily="18" charset="0"/>
              </a:rPr>
            </a:br>
            <a:r>
              <a:rPr lang="en-US" altLang="en-US" sz="2800">
                <a:latin typeface="Times New Roman" pitchFamily="18" charset="0"/>
              </a:rPr>
              <a:t> I will use even more tape! </a:t>
            </a:r>
          </a:p>
        </p:txBody>
      </p:sp>
      <p:sp>
        <p:nvSpPr>
          <p:cNvPr id="2" name="AutoShape 38"/>
          <p:cNvSpPr>
            <a:spLocks noChangeArrowheads="1"/>
          </p:cNvSpPr>
          <p:nvPr/>
        </p:nvSpPr>
        <p:spPr bwMode="auto">
          <a:xfrm>
            <a:off x="2133600" y="2819400"/>
            <a:ext cx="4953000" cy="3505200"/>
          </a:xfrm>
          <a:prstGeom prst="wedgeRoundRectCallout">
            <a:avLst>
              <a:gd name="adj1" fmla="val 70898"/>
              <a:gd name="adj2" fmla="val -24907"/>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Good thing he cannot increase </a:t>
            </a:r>
            <a:br>
              <a:rPr lang="en-US" altLang="en-US" sz="2800">
                <a:latin typeface="Times New Roman" pitchFamily="18" charset="0"/>
              </a:rPr>
            </a:br>
            <a:r>
              <a:rPr lang="en-US" altLang="en-US" sz="2800">
                <a:latin typeface="Times New Roman" pitchFamily="18" charset="0"/>
              </a:rPr>
              <a:t>the number of states </a:t>
            </a:r>
            <a:br>
              <a:rPr lang="en-US" altLang="en-US" sz="2800">
                <a:latin typeface="Times New Roman" pitchFamily="18" charset="0"/>
              </a:rPr>
            </a:br>
            <a:r>
              <a:rPr lang="en-US" altLang="en-US" sz="2800">
                <a:latin typeface="Times New Roman" pitchFamily="18" charset="0"/>
              </a:rPr>
              <a:t>in the same way or else</a:t>
            </a:r>
          </a:p>
        </p:txBody>
      </p:sp>
      <p:sp>
        <p:nvSpPr>
          <p:cNvPr id="505894" name="Rectangle 38"/>
          <p:cNvSpPr>
            <a:spLocks noChangeArrowheads="1"/>
          </p:cNvSpPr>
          <p:nvPr/>
        </p:nvSpPr>
        <p:spPr bwMode="auto">
          <a:xfrm>
            <a:off x="2286000" y="4325938"/>
            <a:ext cx="48006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it would take infinite space</a:t>
            </a:r>
            <a:br>
              <a:rPr lang="en-US" altLang="en-US" sz="2800">
                <a:latin typeface="Times New Roman" pitchFamily="18" charset="0"/>
              </a:rPr>
            </a:br>
            <a:r>
              <a:rPr lang="en-US" altLang="en-US" sz="2800">
                <a:latin typeface="Times New Roman" pitchFamily="18" charset="0"/>
              </a:rPr>
              <a:t> to write down the algorithm</a:t>
            </a:r>
          </a:p>
          <a:p>
            <a:pPr>
              <a:spcBef>
                <a:spcPct val="0"/>
              </a:spcBef>
              <a:buFontTx/>
              <a:buChar char="•"/>
            </a:pPr>
            <a:r>
              <a:rPr lang="en-US" altLang="en-US" sz="2800">
                <a:latin typeface="Times New Roman" pitchFamily="18" charset="0"/>
              </a:rPr>
              <a:t>such an algorithm could</a:t>
            </a:r>
            <a:br>
              <a:rPr lang="en-US" altLang="en-US" sz="2800">
                <a:latin typeface="Times New Roman" pitchFamily="18" charset="0"/>
              </a:rPr>
            </a:br>
            <a:r>
              <a:rPr lang="en-US" altLang="en-US" sz="2800">
                <a:latin typeface="Times New Roman" pitchFamily="18" charset="0"/>
              </a:rPr>
              <a:t> solve any problem.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05894">
                                            <p:txEl>
                                              <p:pRg st="0" end="0"/>
                                            </p:txEl>
                                          </p:spTgt>
                                        </p:tgtEl>
                                        <p:attrNameLst>
                                          <p:attrName>style.visibility</p:attrName>
                                        </p:attrNameLst>
                                      </p:cBhvr>
                                      <p:to>
                                        <p:strVal val="visible"/>
                                      </p:to>
                                    </p:set>
                                    <p:anim calcmode="lin" valueType="num">
                                      <p:cBhvr additive="base">
                                        <p:cTn id="13" dur="500" fill="hold"/>
                                        <p:tgtEl>
                                          <p:spTgt spid="50589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0589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05894">
                                            <p:txEl>
                                              <p:pRg st="1" end="1"/>
                                            </p:txEl>
                                          </p:spTgt>
                                        </p:tgtEl>
                                        <p:attrNameLst>
                                          <p:attrName>style.visibility</p:attrName>
                                        </p:attrNameLst>
                                      </p:cBhvr>
                                      <p:to>
                                        <p:strVal val="visible"/>
                                      </p:to>
                                    </p:set>
                                    <p:anim calcmode="lin" valueType="num">
                                      <p:cBhvr additive="base">
                                        <p:cTn id="19" dur="500" fill="hold"/>
                                        <p:tgtEl>
                                          <p:spTgt spid="505894">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0589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83" name="Text Box 71"/>
          <p:cNvSpPr txBox="1">
            <a:spLocks noChangeArrowheads="1"/>
          </p:cNvSpPr>
          <p:nvPr/>
        </p:nvSpPr>
        <p:spPr bwMode="auto">
          <a:xfrm>
            <a:off x="152400" y="533400"/>
            <a:ext cx="10052050" cy="1384995"/>
          </a:xfrm>
          <a:prstGeom prst="rect">
            <a:avLst/>
          </a:prstGeom>
          <a:noFill/>
          <a:ln w="38100" cap="sq">
            <a:noFill/>
            <a:miter lim="800000"/>
            <a:headEnd/>
            <a:tailEnd/>
          </a:ln>
          <a:effectLst/>
        </p:spPr>
        <p:txBody>
          <a:bodyPr lIns="274320" rIns="274320">
            <a:spAutoFit/>
          </a:bodyPr>
          <a:lstStyle/>
          <a:p>
            <a:r>
              <a:rPr lang="en-CA" dirty="0"/>
              <a:t>Problem </a:t>
            </a:r>
            <a:r>
              <a:rPr lang="en-CA" i="1" dirty="0" err="1">
                <a:solidFill>
                  <a:schemeClr val="accent2"/>
                </a:solidFill>
              </a:rPr>
              <a:t>P</a:t>
            </a:r>
            <a:r>
              <a:rPr lang="en-CA" i="1" baseline="-25000" dirty="0" err="1">
                <a:solidFill>
                  <a:schemeClr val="accent2"/>
                </a:solidFill>
              </a:rPr>
              <a:t>sorting</a:t>
            </a:r>
            <a:r>
              <a:rPr lang="en-CA" dirty="0"/>
              <a:t> takes as input </a:t>
            </a:r>
            <a:r>
              <a:rPr lang="en-US" i="1" dirty="0">
                <a:solidFill>
                  <a:schemeClr val="accent2"/>
                </a:solidFill>
              </a:rPr>
              <a:t>I</a:t>
            </a:r>
            <a:r>
              <a:rPr lang="en-CA" i="1" baseline="-25000" dirty="0">
                <a:solidFill>
                  <a:schemeClr val="accent2"/>
                </a:solidFill>
              </a:rPr>
              <a:t>sorting</a:t>
            </a:r>
            <a:r>
              <a:rPr lang="en-CA" dirty="0"/>
              <a:t> which is a list of integers </a:t>
            </a:r>
            <a:endParaRPr lang="en-CA" i="1" baseline="-25000" dirty="0">
              <a:solidFill>
                <a:schemeClr val="accent2"/>
              </a:solidFill>
            </a:endParaRPr>
          </a:p>
          <a:p>
            <a:r>
              <a:rPr lang="en-CA" dirty="0"/>
              <a:t> and the required output is </a:t>
            </a:r>
            <a:br>
              <a:rPr lang="en-CA" dirty="0"/>
            </a:br>
            <a:r>
              <a:rPr lang="en-CA" dirty="0"/>
              <a:t>   </a:t>
            </a:r>
            <a:r>
              <a:rPr lang="en-CA" i="1" dirty="0" err="1">
                <a:solidFill>
                  <a:schemeClr val="accent2"/>
                </a:solidFill>
              </a:rPr>
              <a:t>P</a:t>
            </a:r>
            <a:r>
              <a:rPr lang="en-CA" i="1" baseline="-25000" dirty="0" err="1">
                <a:solidFill>
                  <a:schemeClr val="accent2"/>
                </a:solidFill>
              </a:rPr>
              <a:t>sorting</a:t>
            </a:r>
            <a:r>
              <a:rPr lang="en-US" i="1" dirty="0">
                <a:solidFill>
                  <a:schemeClr val="accent2"/>
                </a:solidFill>
              </a:rPr>
              <a:t>(I</a:t>
            </a:r>
            <a:r>
              <a:rPr lang="en-CA" i="1" baseline="-25000" dirty="0">
                <a:solidFill>
                  <a:schemeClr val="accent2"/>
                </a:solidFill>
              </a:rPr>
              <a:t>sorting</a:t>
            </a:r>
            <a:r>
              <a:rPr lang="en-US" i="1" dirty="0">
                <a:solidFill>
                  <a:schemeClr val="accent2"/>
                </a:solidFill>
              </a:rPr>
              <a:t>) </a:t>
            </a:r>
            <a:r>
              <a:rPr lang="en-CA" dirty="0"/>
              <a:t>= those numbers sorted.</a:t>
            </a:r>
          </a:p>
        </p:txBody>
      </p:sp>
      <p:sp>
        <p:nvSpPr>
          <p:cNvPr id="15" name="Rectangle 14"/>
          <p:cNvSpPr/>
          <p:nvPr/>
        </p:nvSpPr>
        <p:spPr>
          <a:xfrm>
            <a:off x="381000" y="2832080"/>
            <a:ext cx="9829800" cy="3108543"/>
          </a:xfrm>
          <a:prstGeom prst="rect">
            <a:avLst/>
          </a:prstGeom>
        </p:spPr>
        <p:txBody>
          <a:bodyPr wrap="square" lIns="91440">
            <a:spAutoFit/>
          </a:bodyPr>
          <a:lstStyle/>
          <a:p>
            <a:r>
              <a:rPr lang="en-US" altLang="en-US" sz="2400" i="1" dirty="0">
                <a:solidFill>
                  <a:schemeClr val="accent2"/>
                </a:solidFill>
                <a:latin typeface="Symbol" pitchFamily="18" charset="2"/>
              </a:rPr>
              <a:t>$ </a:t>
            </a:r>
            <a:r>
              <a:rPr lang="en-US" sz="2400" i="1" dirty="0">
                <a:solidFill>
                  <a:schemeClr val="accent2"/>
                </a:solidFill>
              </a:rPr>
              <a:t>a TM </a:t>
            </a:r>
            <a:r>
              <a:rPr lang="en-US" sz="2400" i="1" dirty="0" err="1">
                <a:solidFill>
                  <a:schemeClr val="accent2"/>
                </a:solidFill>
              </a:rPr>
              <a:t>M</a:t>
            </a:r>
            <a:r>
              <a:rPr lang="en-US" sz="2400" i="1" baseline="-25000" dirty="0" err="1">
                <a:solidFill>
                  <a:schemeClr val="accent2"/>
                </a:solidFill>
              </a:rPr>
              <a:t>mergesort</a:t>
            </a:r>
            <a:r>
              <a:rPr lang="en-US" sz="2400" i="1" dirty="0">
                <a:solidFill>
                  <a:schemeClr val="accent2"/>
                </a:solidFill>
              </a:rPr>
              <a:t>  </a:t>
            </a:r>
            <a:r>
              <a:rPr lang="en-US" altLang="en-US" sz="2400" i="1" dirty="0">
                <a:solidFill>
                  <a:schemeClr val="accent2"/>
                </a:solidFill>
                <a:latin typeface="Symbol" pitchFamily="18" charset="2"/>
              </a:rPr>
              <a:t>" </a:t>
            </a:r>
            <a:r>
              <a:rPr lang="en-US" sz="2400" i="1" dirty="0">
                <a:solidFill>
                  <a:schemeClr val="accent2"/>
                </a:solidFill>
              </a:rPr>
              <a:t>inputs I</a:t>
            </a:r>
            <a:r>
              <a:rPr lang="en-CA" sz="2400" i="1" baseline="-25000" dirty="0">
                <a:solidFill>
                  <a:schemeClr val="accent2"/>
                </a:solidFill>
              </a:rPr>
              <a:t>sorting</a:t>
            </a:r>
            <a:r>
              <a:rPr lang="en-US" sz="2400" i="1" dirty="0">
                <a:solidFill>
                  <a:schemeClr val="accent2"/>
                </a:solidFill>
              </a:rPr>
              <a:t>    </a:t>
            </a:r>
            <a:r>
              <a:rPr lang="en-US" sz="2400" i="1" dirty="0" err="1">
                <a:solidFill>
                  <a:schemeClr val="accent2"/>
                </a:solidFill>
              </a:rPr>
              <a:t>M</a:t>
            </a:r>
            <a:r>
              <a:rPr lang="en-US" sz="2400" i="1" baseline="-25000" dirty="0" err="1">
                <a:solidFill>
                  <a:schemeClr val="accent2"/>
                </a:solidFill>
              </a:rPr>
              <a:t>mergesort</a:t>
            </a:r>
            <a:r>
              <a:rPr lang="en-US" sz="2400" i="1" dirty="0">
                <a:solidFill>
                  <a:schemeClr val="accent2"/>
                </a:solidFill>
              </a:rPr>
              <a:t>(I</a:t>
            </a:r>
            <a:r>
              <a:rPr lang="en-CA" sz="2400" i="1" baseline="-25000" dirty="0">
                <a:solidFill>
                  <a:schemeClr val="accent2"/>
                </a:solidFill>
              </a:rPr>
              <a:t>sorting</a:t>
            </a:r>
            <a:r>
              <a:rPr lang="en-US" sz="2400" i="1" dirty="0">
                <a:solidFill>
                  <a:schemeClr val="accent2"/>
                </a:solidFill>
              </a:rPr>
              <a:t>) = </a:t>
            </a:r>
            <a:r>
              <a:rPr lang="en-CA" sz="2400" i="1" dirty="0" err="1">
                <a:solidFill>
                  <a:schemeClr val="accent2"/>
                </a:solidFill>
              </a:rPr>
              <a:t>P</a:t>
            </a:r>
            <a:r>
              <a:rPr lang="en-CA" sz="2400" i="1" baseline="-25000" dirty="0" err="1">
                <a:solidFill>
                  <a:schemeClr val="accent2"/>
                </a:solidFill>
              </a:rPr>
              <a:t>sorting</a:t>
            </a:r>
            <a:r>
              <a:rPr lang="en-US" sz="2400" i="1" dirty="0">
                <a:solidFill>
                  <a:schemeClr val="accent2"/>
                </a:solidFill>
              </a:rPr>
              <a:t>(I</a:t>
            </a:r>
            <a:r>
              <a:rPr lang="en-CA" sz="2400" i="1" baseline="-25000" dirty="0">
                <a:solidFill>
                  <a:schemeClr val="accent2"/>
                </a:solidFill>
              </a:rPr>
              <a:t>sorting</a:t>
            </a:r>
            <a:r>
              <a:rPr lang="en-US" sz="2400" i="1" dirty="0">
                <a:solidFill>
                  <a:schemeClr val="accent2"/>
                </a:solidFill>
              </a:rPr>
              <a:t>).</a:t>
            </a:r>
            <a:br>
              <a:rPr lang="en-US" sz="2400" i="1" dirty="0">
                <a:solidFill>
                  <a:schemeClr val="accent2"/>
                </a:solidFill>
              </a:rPr>
            </a:br>
            <a:endParaRPr lang="en-US" sz="2400" i="1" dirty="0">
              <a:solidFill>
                <a:schemeClr val="accent2"/>
              </a:solidFill>
            </a:endParaRPr>
          </a:p>
          <a:p>
            <a:r>
              <a:rPr lang="en-US" sz="2400" dirty="0"/>
              <a:t>First Order Logic Game:</a:t>
            </a:r>
          </a:p>
          <a:p>
            <a:pPr marL="342900" indent="-342900">
              <a:buFont typeface="Arial" panose="020B0604020202020204" pitchFamily="34" charset="0"/>
              <a:buChar char="•"/>
            </a:pPr>
            <a:r>
              <a:rPr lang="en-US" sz="2400" dirty="0"/>
              <a:t>We construct </a:t>
            </a:r>
            <a:r>
              <a:rPr lang="en-US" sz="2400" i="1" dirty="0" err="1">
                <a:solidFill>
                  <a:schemeClr val="accent2"/>
                </a:solidFill>
              </a:rPr>
              <a:t>M</a:t>
            </a:r>
            <a:r>
              <a:rPr lang="en-US" sz="2400" i="1" baseline="-25000" dirty="0" err="1">
                <a:solidFill>
                  <a:schemeClr val="accent2"/>
                </a:solidFill>
              </a:rPr>
              <a:t>mergesort</a:t>
            </a:r>
            <a:r>
              <a:rPr lang="en-US" sz="2400" i="1" baseline="-25000" dirty="0">
                <a:solidFill>
                  <a:schemeClr val="accent2"/>
                </a:solidFill>
              </a:rPr>
              <a:t> </a:t>
            </a:r>
          </a:p>
          <a:p>
            <a:pPr marL="342900" indent="-342900">
              <a:buFont typeface="Arial" panose="020B0604020202020204" pitchFamily="34" charset="0"/>
              <a:buChar char="•"/>
            </a:pPr>
            <a:r>
              <a:rPr lang="en-US" sz="2400" dirty="0"/>
              <a:t>The adversary gives us an arbitrary input</a:t>
            </a:r>
            <a:r>
              <a:rPr lang="en-US" sz="2400" i="1" dirty="0">
                <a:solidFill>
                  <a:schemeClr val="accent2"/>
                </a:solidFill>
              </a:rPr>
              <a:t> I</a:t>
            </a:r>
            <a:r>
              <a:rPr lang="en-CA" sz="2400" i="1" baseline="-25000" dirty="0">
                <a:solidFill>
                  <a:schemeClr val="accent2"/>
                </a:solidFill>
              </a:rPr>
              <a:t>sorting</a:t>
            </a:r>
          </a:p>
          <a:p>
            <a:r>
              <a:rPr lang="en-CA" sz="2400" i="1" baseline="-25000" dirty="0">
                <a:solidFill>
                  <a:schemeClr val="accent2"/>
                </a:solidFill>
              </a:rPr>
              <a:t> </a:t>
            </a:r>
            <a:r>
              <a:rPr lang="en-US" sz="2400" i="1" dirty="0">
                <a:solidFill>
                  <a:schemeClr val="accent2"/>
                </a:solidFill>
              </a:rPr>
              <a:t>        </a:t>
            </a:r>
            <a:r>
              <a:rPr lang="en-US" sz="2400" dirty="0"/>
              <a:t>(Adversary knows </a:t>
            </a:r>
            <a:r>
              <a:rPr lang="en-US" sz="2400" i="1" dirty="0" err="1">
                <a:solidFill>
                  <a:schemeClr val="accent2"/>
                </a:solidFill>
              </a:rPr>
              <a:t>M</a:t>
            </a:r>
            <a:r>
              <a:rPr lang="en-US" sz="2400" i="1" baseline="-25000" dirty="0" err="1">
                <a:solidFill>
                  <a:schemeClr val="accent2"/>
                </a:solidFill>
              </a:rPr>
              <a:t>mergesort</a:t>
            </a:r>
            <a:r>
              <a:rPr lang="en-US" sz="2400" dirty="0"/>
              <a:t>  and hence </a:t>
            </a:r>
            <a:r>
              <a:rPr lang="en-US" sz="2400" i="1" dirty="0">
                <a:solidFill>
                  <a:schemeClr val="accent2"/>
                </a:solidFill>
              </a:rPr>
              <a:t>I</a:t>
            </a:r>
            <a:r>
              <a:rPr lang="en-CA" sz="2400" i="1" baseline="-25000" dirty="0">
                <a:solidFill>
                  <a:schemeClr val="accent2"/>
                </a:solidFill>
              </a:rPr>
              <a:t>sorting</a:t>
            </a:r>
            <a:r>
              <a:rPr lang="en-US" sz="2400" i="1" dirty="0">
                <a:solidFill>
                  <a:schemeClr val="accent2"/>
                </a:solidFill>
              </a:rPr>
              <a:t> </a:t>
            </a:r>
            <a:r>
              <a:rPr lang="en-US" sz="2400" dirty="0"/>
              <a:t>can be</a:t>
            </a:r>
            <a:br>
              <a:rPr lang="en-US" sz="2400" dirty="0"/>
            </a:br>
            <a:r>
              <a:rPr lang="en-US" sz="2400" dirty="0"/>
              <a:t>           much bigger than </a:t>
            </a:r>
            <a:r>
              <a:rPr lang="en-US" sz="2400" i="1" dirty="0" err="1">
                <a:solidFill>
                  <a:schemeClr val="accent2"/>
                </a:solidFill>
              </a:rPr>
              <a:t>M</a:t>
            </a:r>
            <a:r>
              <a:rPr lang="en-US" sz="2400" i="1" baseline="-25000" dirty="0" err="1">
                <a:solidFill>
                  <a:schemeClr val="accent2"/>
                </a:solidFill>
              </a:rPr>
              <a:t>mergesort</a:t>
            </a:r>
            <a:r>
              <a:rPr lang="en-US" sz="2400" dirty="0"/>
              <a:t>)</a:t>
            </a:r>
          </a:p>
          <a:p>
            <a:pPr marL="342900" indent="-342900">
              <a:buFont typeface="Arial" panose="020B0604020202020204" pitchFamily="34" charset="0"/>
              <a:buChar char="•"/>
            </a:pPr>
            <a:r>
              <a:rPr lang="en-US" sz="2400" dirty="0"/>
              <a:t>Prove</a:t>
            </a:r>
            <a:r>
              <a:rPr lang="en-US" sz="2400" i="1" dirty="0">
                <a:solidFill>
                  <a:schemeClr val="accent2"/>
                </a:solidFill>
              </a:rPr>
              <a:t> </a:t>
            </a:r>
            <a:r>
              <a:rPr lang="en-US" sz="2400" i="1" dirty="0" err="1">
                <a:solidFill>
                  <a:schemeClr val="accent2"/>
                </a:solidFill>
              </a:rPr>
              <a:t>M</a:t>
            </a:r>
            <a:r>
              <a:rPr lang="en-US" sz="2400" i="1" baseline="-25000" dirty="0" err="1">
                <a:solidFill>
                  <a:schemeClr val="accent2"/>
                </a:solidFill>
              </a:rPr>
              <a:t>mergesort</a:t>
            </a:r>
            <a:r>
              <a:rPr lang="en-US" sz="2400" i="1" dirty="0">
                <a:solidFill>
                  <a:schemeClr val="accent2"/>
                </a:solidFill>
              </a:rPr>
              <a:t>(I</a:t>
            </a:r>
            <a:r>
              <a:rPr lang="en-CA" sz="2400" i="1" baseline="-25000" dirty="0">
                <a:solidFill>
                  <a:schemeClr val="accent2"/>
                </a:solidFill>
              </a:rPr>
              <a:t>sorting</a:t>
            </a:r>
            <a:r>
              <a:rPr lang="en-US" sz="2400" i="1" dirty="0">
                <a:solidFill>
                  <a:schemeClr val="accent2"/>
                </a:solidFill>
              </a:rPr>
              <a:t>) = </a:t>
            </a:r>
            <a:r>
              <a:rPr lang="en-CA" sz="2400" i="1" dirty="0" err="1">
                <a:solidFill>
                  <a:schemeClr val="accent2"/>
                </a:solidFill>
              </a:rPr>
              <a:t>P</a:t>
            </a:r>
            <a:r>
              <a:rPr lang="en-CA" sz="2400" i="1" baseline="-25000" dirty="0" err="1">
                <a:solidFill>
                  <a:schemeClr val="accent2"/>
                </a:solidFill>
              </a:rPr>
              <a:t>sorting</a:t>
            </a:r>
            <a:r>
              <a:rPr lang="en-US" sz="2400" i="1" dirty="0">
                <a:solidFill>
                  <a:schemeClr val="accent2"/>
                </a:solidFill>
              </a:rPr>
              <a:t>(I</a:t>
            </a:r>
            <a:r>
              <a:rPr lang="en-CA" sz="2400" i="1" baseline="-25000" dirty="0">
                <a:solidFill>
                  <a:schemeClr val="accent2"/>
                </a:solidFill>
              </a:rPr>
              <a:t>sorting</a:t>
            </a:r>
            <a:r>
              <a:rPr lang="en-US" sz="2400" i="1" dirty="0">
                <a:solidFill>
                  <a:schemeClr val="accent2"/>
                </a:solidFill>
              </a:rPr>
              <a:t>).</a:t>
            </a:r>
          </a:p>
        </p:txBody>
      </p:sp>
      <p:sp>
        <p:nvSpPr>
          <p:cNvPr id="7" name="Text Box 71"/>
          <p:cNvSpPr txBox="1">
            <a:spLocks noChangeArrowheads="1"/>
          </p:cNvSpPr>
          <p:nvPr/>
        </p:nvSpPr>
        <p:spPr bwMode="auto">
          <a:xfrm>
            <a:off x="158750" y="2143780"/>
            <a:ext cx="10052050" cy="523220"/>
          </a:xfrm>
          <a:prstGeom prst="rect">
            <a:avLst/>
          </a:prstGeom>
          <a:noFill/>
          <a:ln w="38100" cap="sq">
            <a:noFill/>
            <a:miter lim="800000"/>
            <a:headEnd/>
            <a:tailEnd/>
          </a:ln>
          <a:effectLst/>
        </p:spPr>
        <p:txBody>
          <a:bodyPr lIns="274320" rIns="274320">
            <a:spAutoFit/>
          </a:bodyPr>
          <a:lstStyle/>
          <a:p>
            <a:r>
              <a:rPr lang="en-CA" dirty="0"/>
              <a:t>Problem </a:t>
            </a:r>
            <a:r>
              <a:rPr lang="en-CA" i="1" dirty="0" err="1">
                <a:solidFill>
                  <a:schemeClr val="accent2"/>
                </a:solidFill>
              </a:rPr>
              <a:t>P</a:t>
            </a:r>
            <a:r>
              <a:rPr lang="en-CA" i="1" baseline="-25000" dirty="0" err="1">
                <a:solidFill>
                  <a:schemeClr val="accent2"/>
                </a:solidFill>
              </a:rPr>
              <a:t>sorting</a:t>
            </a:r>
            <a:r>
              <a:rPr lang="en-CA" dirty="0"/>
              <a:t> is computable because</a:t>
            </a:r>
          </a:p>
        </p:txBody>
      </p:sp>
    </p:spTree>
    <p:extLst>
      <p:ext uri="{BB962C8B-B14F-4D97-AF65-F5344CB8AC3E}">
        <p14:creationId xmlns:p14="http://schemas.microsoft.com/office/powerpoint/2010/main" val="1980333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3">
                                            <p:txEl>
                                              <p:pRg st="0" end="0"/>
                                            </p:txEl>
                                          </p:spTgt>
                                        </p:tgtEl>
                                        <p:attrNameLst>
                                          <p:attrName>style.visibility</p:attrName>
                                        </p:attrNameLst>
                                      </p:cBhvr>
                                      <p:to>
                                        <p:strVal val="visible"/>
                                      </p:to>
                                    </p:set>
                                    <p:anim calcmode="lin" valueType="num">
                                      <p:cBhvr additive="base">
                                        <p:cTn id="7" dur="500" fill="hold"/>
                                        <p:tgtEl>
                                          <p:spTgt spid="8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3">
                                            <p:txEl>
                                              <p:pRg st="1" end="1"/>
                                            </p:txEl>
                                          </p:spTgt>
                                        </p:tgtEl>
                                        <p:attrNameLst>
                                          <p:attrName>style.visibility</p:attrName>
                                        </p:attrNameLst>
                                      </p:cBhvr>
                                      <p:to>
                                        <p:strVal val="visible"/>
                                      </p:to>
                                    </p:set>
                                    <p:anim calcmode="lin" valueType="num">
                                      <p:cBhvr additive="base">
                                        <p:cTn id="11" dur="500" fill="hold"/>
                                        <p:tgtEl>
                                          <p:spTgt spid="8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 calcmode="lin" valueType="num">
                                      <p:cBhvr additive="base">
                                        <p:cTn id="1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5">
                                            <p:txEl>
                                              <p:pRg st="0" end="0"/>
                                            </p:txEl>
                                          </p:spTgt>
                                        </p:tgtEl>
                                        <p:attrNameLst>
                                          <p:attrName>style.visibility</p:attrName>
                                        </p:attrNameLst>
                                      </p:cBhvr>
                                      <p:to>
                                        <p:strVal val="visible"/>
                                      </p:to>
                                    </p:set>
                                    <p:anim calcmode="lin" valueType="num">
                                      <p:cBhvr additive="base">
                                        <p:cTn id="23" dur="4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24" dur="4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5">
                                            <p:txEl>
                                              <p:pRg st="1" end="1"/>
                                            </p:txEl>
                                          </p:spTgt>
                                        </p:tgtEl>
                                        <p:attrNameLst>
                                          <p:attrName>style.visibility</p:attrName>
                                        </p:attrNameLst>
                                      </p:cBhvr>
                                      <p:to>
                                        <p:strVal val="visible"/>
                                      </p:to>
                                    </p:set>
                                    <p:anim calcmode="lin" valueType="num">
                                      <p:cBhvr additive="base">
                                        <p:cTn id="29"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5">
                                            <p:txEl>
                                              <p:pRg st="2" end="2"/>
                                            </p:txEl>
                                          </p:spTgt>
                                        </p:tgtEl>
                                        <p:attrNameLst>
                                          <p:attrName>style.visibility</p:attrName>
                                        </p:attrNameLst>
                                      </p:cBhvr>
                                      <p:to>
                                        <p:strVal val="visible"/>
                                      </p:to>
                                    </p:set>
                                    <p:anim calcmode="lin" valueType="num">
                                      <p:cBhvr additive="base">
                                        <p:cTn id="35"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5">
                                            <p:txEl>
                                              <p:pRg st="3" end="3"/>
                                            </p:txEl>
                                          </p:spTgt>
                                        </p:tgtEl>
                                        <p:attrNameLst>
                                          <p:attrName>style.visibility</p:attrName>
                                        </p:attrNameLst>
                                      </p:cBhvr>
                                      <p:to>
                                        <p:strVal val="visible"/>
                                      </p:to>
                                    </p:set>
                                    <p:anim calcmode="lin" valueType="num">
                                      <p:cBhvr additive="base">
                                        <p:cTn id="41" dur="500" fill="hold"/>
                                        <p:tgtEl>
                                          <p:spTgt spid="15">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5">
                                            <p:txEl>
                                              <p:pRg st="5" end="5"/>
                                            </p:txEl>
                                          </p:spTgt>
                                        </p:tgtEl>
                                        <p:attrNameLst>
                                          <p:attrName>style.visibility</p:attrName>
                                        </p:attrNameLst>
                                      </p:cBhvr>
                                      <p:to>
                                        <p:strVal val="visible"/>
                                      </p:to>
                                    </p:set>
                                    <p:anim calcmode="lin" valueType="num">
                                      <p:cBhvr additive="base">
                                        <p:cTn id="47" dur="500" fill="hold"/>
                                        <p:tgtEl>
                                          <p:spTgt spid="15">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5">
                                            <p:txEl>
                                              <p:pRg st="4" end="4"/>
                                            </p:txEl>
                                          </p:spTgt>
                                        </p:tgtEl>
                                        <p:attrNameLst>
                                          <p:attrName>style.visibility</p:attrName>
                                        </p:attrNameLst>
                                      </p:cBhvr>
                                      <p:to>
                                        <p:strVal val="visible"/>
                                      </p:to>
                                    </p:set>
                                    <p:anim calcmode="lin" valueType="num">
                                      <p:cBhvr additive="base">
                                        <p:cTn id="53" dur="500" fill="hold"/>
                                        <p:tgtEl>
                                          <p:spTgt spid="15">
                                            <p:txEl>
                                              <p:pRg st="4" end="4"/>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5" name="Rectangle 14"/>
          <p:cNvSpPr/>
          <p:nvPr/>
        </p:nvSpPr>
        <p:spPr>
          <a:xfrm>
            <a:off x="76200" y="3733800"/>
            <a:ext cx="9829800" cy="461665"/>
          </a:xfrm>
          <a:prstGeom prst="rect">
            <a:avLst/>
          </a:prstGeom>
        </p:spPr>
        <p:txBody>
          <a:bodyPr wrap="square" lIns="91440">
            <a:spAutoFit/>
          </a:bodyPr>
          <a:lstStyle/>
          <a:p>
            <a:r>
              <a:rPr lang="en-US" altLang="en-US" sz="2400" i="1" dirty="0">
                <a:solidFill>
                  <a:schemeClr val="accent2"/>
                </a:solidFill>
                <a:latin typeface="Symbol" pitchFamily="18" charset="2"/>
              </a:rPr>
              <a:t>$ </a:t>
            </a:r>
            <a:r>
              <a:rPr lang="en-US" sz="2400" i="1" dirty="0">
                <a:solidFill>
                  <a:schemeClr val="accent2"/>
                </a:solidFill>
              </a:rPr>
              <a:t>a TM </a:t>
            </a:r>
            <a:r>
              <a:rPr lang="en-US" sz="2400" i="1" dirty="0" err="1">
                <a:solidFill>
                  <a:schemeClr val="accent2"/>
                </a:solidFill>
              </a:rPr>
              <a:t>M</a:t>
            </a:r>
            <a:r>
              <a:rPr lang="en-US" sz="2400" i="1" baseline="-25000" dirty="0" err="1">
                <a:solidFill>
                  <a:schemeClr val="accent2"/>
                </a:solidFill>
              </a:rPr>
              <a:t>universal</a:t>
            </a:r>
            <a:r>
              <a:rPr lang="en-US" sz="2400" i="1" dirty="0">
                <a:solidFill>
                  <a:schemeClr val="accent2"/>
                </a:solidFill>
              </a:rPr>
              <a:t>  </a:t>
            </a:r>
            <a:r>
              <a:rPr lang="en-US" altLang="en-US" sz="2400" i="1" dirty="0">
                <a:solidFill>
                  <a:schemeClr val="accent2"/>
                </a:solidFill>
                <a:latin typeface="Symbol" pitchFamily="18" charset="2"/>
              </a:rPr>
              <a:t>" </a:t>
            </a:r>
            <a:r>
              <a:rPr lang="en-US" sz="2400" i="1" dirty="0">
                <a:solidFill>
                  <a:schemeClr val="accent2"/>
                </a:solidFill>
              </a:rPr>
              <a:t>inputs </a:t>
            </a:r>
            <a:r>
              <a:rPr lang="en-US" sz="2400" i="1" dirty="0" err="1">
                <a:solidFill>
                  <a:schemeClr val="accent2"/>
                </a:solidFill>
              </a:rPr>
              <a:t>I</a:t>
            </a:r>
            <a:r>
              <a:rPr lang="en-US" sz="2400" i="1" baseline="-25000" dirty="0" err="1">
                <a:solidFill>
                  <a:schemeClr val="accent2"/>
                </a:solidFill>
              </a:rPr>
              <a:t>universal</a:t>
            </a:r>
            <a:r>
              <a:rPr lang="en-US" sz="2400" i="1" dirty="0">
                <a:solidFill>
                  <a:schemeClr val="accent2"/>
                </a:solidFill>
              </a:rPr>
              <a:t> = </a:t>
            </a:r>
            <a:r>
              <a:rPr lang="en-US" sz="2400" i="1" dirty="0">
                <a:solidFill>
                  <a:schemeClr val="accent2"/>
                </a:solidFill>
                <a:sym typeface="Symbol"/>
              </a:rPr>
              <a:t>“M”,I</a:t>
            </a:r>
            <a:r>
              <a:rPr lang="en-US" sz="2400" i="1" dirty="0">
                <a:solidFill>
                  <a:schemeClr val="accent2"/>
                </a:solidFill>
              </a:rPr>
              <a:t>      </a:t>
            </a:r>
            <a:r>
              <a:rPr lang="en-US" sz="2400" i="1" dirty="0" err="1">
                <a:solidFill>
                  <a:schemeClr val="accent2"/>
                </a:solidFill>
              </a:rPr>
              <a:t>M</a:t>
            </a:r>
            <a:r>
              <a:rPr lang="en-US" sz="2400" i="1" baseline="-25000" dirty="0" err="1">
                <a:solidFill>
                  <a:schemeClr val="accent2"/>
                </a:solidFill>
              </a:rPr>
              <a:t>universal</a:t>
            </a:r>
            <a:r>
              <a:rPr lang="en-US" sz="2400" i="1" baseline="-25000" dirty="0">
                <a:solidFill>
                  <a:schemeClr val="accent2"/>
                </a:solidFill>
              </a:rPr>
              <a:t> </a:t>
            </a:r>
            <a:r>
              <a:rPr lang="en-US" sz="2400" i="1" dirty="0">
                <a:solidFill>
                  <a:schemeClr val="accent2"/>
                </a:solidFill>
              </a:rPr>
              <a:t>(“M”,I) = M(I).</a:t>
            </a:r>
          </a:p>
        </p:txBody>
      </p:sp>
      <p:sp>
        <p:nvSpPr>
          <p:cNvPr id="5" name="Text Box 71"/>
          <p:cNvSpPr txBox="1">
            <a:spLocks noChangeArrowheads="1"/>
          </p:cNvSpPr>
          <p:nvPr/>
        </p:nvSpPr>
        <p:spPr bwMode="auto">
          <a:xfrm>
            <a:off x="218908" y="533400"/>
            <a:ext cx="10052050" cy="2246769"/>
          </a:xfrm>
          <a:prstGeom prst="rect">
            <a:avLst/>
          </a:prstGeom>
          <a:noFill/>
          <a:ln w="38100" cap="sq">
            <a:noFill/>
            <a:miter lim="800000"/>
            <a:headEnd/>
            <a:tailEnd/>
          </a:ln>
          <a:effectLst/>
        </p:spPr>
        <p:txBody>
          <a:bodyPr lIns="274320" rIns="274320">
            <a:spAutoFit/>
          </a:bodyPr>
          <a:lstStyle/>
          <a:p>
            <a:r>
              <a:rPr lang="en-CA" dirty="0"/>
              <a:t>Problem </a:t>
            </a:r>
            <a:r>
              <a:rPr lang="en-CA" i="1" dirty="0" err="1">
                <a:solidFill>
                  <a:schemeClr val="accent2"/>
                </a:solidFill>
              </a:rPr>
              <a:t>P</a:t>
            </a:r>
            <a:r>
              <a:rPr lang="en-CA" i="1" baseline="-25000" dirty="0" err="1">
                <a:solidFill>
                  <a:schemeClr val="accent2"/>
                </a:solidFill>
              </a:rPr>
              <a:t>universal</a:t>
            </a:r>
            <a:r>
              <a:rPr lang="en-CA" dirty="0"/>
              <a:t> takes as input </a:t>
            </a:r>
            <a:r>
              <a:rPr lang="en-US" i="1" dirty="0" err="1">
                <a:solidFill>
                  <a:schemeClr val="accent2"/>
                </a:solidFill>
              </a:rPr>
              <a:t>I</a:t>
            </a:r>
            <a:r>
              <a:rPr lang="en-US" i="1" baseline="-25000" dirty="0" err="1">
                <a:solidFill>
                  <a:schemeClr val="accent2"/>
                </a:solidFill>
              </a:rPr>
              <a:t>universal</a:t>
            </a:r>
            <a:r>
              <a:rPr lang="en-US" i="1" dirty="0">
                <a:solidFill>
                  <a:schemeClr val="accent2"/>
                </a:solidFill>
              </a:rPr>
              <a:t> = </a:t>
            </a:r>
            <a:r>
              <a:rPr lang="en-US" i="1" dirty="0">
                <a:solidFill>
                  <a:schemeClr val="accent2"/>
                </a:solidFill>
                <a:sym typeface="Symbol"/>
              </a:rPr>
              <a:t>“M”,I</a:t>
            </a:r>
            <a:br>
              <a:rPr lang="en-US" i="1" dirty="0">
                <a:solidFill>
                  <a:schemeClr val="accent2"/>
                </a:solidFill>
                <a:sym typeface="Symbol"/>
              </a:rPr>
            </a:br>
            <a:r>
              <a:rPr lang="en-US" i="1" dirty="0">
                <a:solidFill>
                  <a:schemeClr val="accent2"/>
                </a:solidFill>
                <a:sym typeface="Symbol"/>
              </a:rPr>
              <a:t>   </a:t>
            </a:r>
            <a:r>
              <a:rPr lang="en-US" dirty="0">
                <a:sym typeface="Symbol"/>
              </a:rPr>
              <a:t>i.e. the description of TM </a:t>
            </a:r>
            <a:r>
              <a:rPr lang="en-US" i="1" dirty="0">
                <a:solidFill>
                  <a:schemeClr val="accent2"/>
                </a:solidFill>
                <a:sym typeface="Symbol"/>
              </a:rPr>
              <a:t>M </a:t>
            </a:r>
            <a:r>
              <a:rPr lang="en-US" dirty="0">
                <a:sym typeface="Symbol"/>
              </a:rPr>
              <a:t>and its input </a:t>
            </a:r>
            <a:r>
              <a:rPr lang="en-US" i="1" dirty="0">
                <a:solidFill>
                  <a:schemeClr val="accent2"/>
                </a:solidFill>
                <a:sym typeface="Symbol"/>
              </a:rPr>
              <a:t>I.</a:t>
            </a:r>
          </a:p>
          <a:p>
            <a:r>
              <a:rPr lang="en-CA" dirty="0"/>
              <a:t> and the required output is </a:t>
            </a:r>
            <a:br>
              <a:rPr lang="en-CA" dirty="0"/>
            </a:br>
            <a:r>
              <a:rPr lang="en-CA" dirty="0"/>
              <a:t> </a:t>
            </a:r>
            <a:r>
              <a:rPr lang="en-CA" i="1" dirty="0" err="1">
                <a:solidFill>
                  <a:schemeClr val="accent2"/>
                </a:solidFill>
              </a:rPr>
              <a:t>P</a:t>
            </a:r>
            <a:r>
              <a:rPr lang="en-CA" i="1" baseline="-25000" dirty="0" err="1">
                <a:solidFill>
                  <a:schemeClr val="accent2"/>
                </a:solidFill>
              </a:rPr>
              <a:t>universal</a:t>
            </a:r>
            <a:r>
              <a:rPr lang="en-US" i="1" dirty="0">
                <a:solidFill>
                  <a:schemeClr val="accent2"/>
                </a:solidFill>
              </a:rPr>
              <a:t>(</a:t>
            </a:r>
            <a:r>
              <a:rPr lang="en-US" i="1" dirty="0" err="1">
                <a:solidFill>
                  <a:schemeClr val="accent2"/>
                </a:solidFill>
              </a:rPr>
              <a:t>I</a:t>
            </a:r>
            <a:r>
              <a:rPr lang="en-US" i="1" baseline="-25000" dirty="0" err="1">
                <a:solidFill>
                  <a:schemeClr val="accent2"/>
                </a:solidFill>
              </a:rPr>
              <a:t>universal</a:t>
            </a:r>
            <a:r>
              <a:rPr lang="en-US" i="1" dirty="0">
                <a:solidFill>
                  <a:schemeClr val="accent2"/>
                </a:solidFill>
              </a:rPr>
              <a:t>) = M(I),  </a:t>
            </a:r>
            <a:br>
              <a:rPr lang="en-US" i="1" dirty="0">
                <a:solidFill>
                  <a:schemeClr val="accent2"/>
                </a:solidFill>
              </a:rPr>
            </a:br>
            <a:r>
              <a:rPr lang="en-US" i="1" dirty="0">
                <a:solidFill>
                  <a:schemeClr val="accent2"/>
                </a:solidFill>
              </a:rPr>
              <a:t> </a:t>
            </a:r>
            <a:r>
              <a:rPr lang="en-US" dirty="0"/>
              <a:t>i.e.</a:t>
            </a:r>
            <a:r>
              <a:rPr lang="en-US" i="1" dirty="0">
                <a:solidFill>
                  <a:schemeClr val="accent2"/>
                </a:solidFill>
              </a:rPr>
              <a:t> </a:t>
            </a:r>
            <a:r>
              <a:rPr lang="en-CA" dirty="0"/>
              <a:t>it simulates </a:t>
            </a:r>
            <a:r>
              <a:rPr lang="en-CA" i="1" dirty="0">
                <a:solidFill>
                  <a:schemeClr val="accent2"/>
                </a:solidFill>
              </a:rPr>
              <a:t>M</a:t>
            </a:r>
            <a:r>
              <a:rPr lang="en-CA" dirty="0"/>
              <a:t> on </a:t>
            </a:r>
            <a:r>
              <a:rPr lang="en-CA" i="1" dirty="0">
                <a:solidFill>
                  <a:schemeClr val="accent2"/>
                </a:solidFill>
              </a:rPr>
              <a:t>I</a:t>
            </a:r>
            <a:r>
              <a:rPr lang="en-CA" dirty="0"/>
              <a:t> and gives the same output.</a:t>
            </a:r>
          </a:p>
        </p:txBody>
      </p:sp>
      <p:sp>
        <p:nvSpPr>
          <p:cNvPr id="6" name="Text Box 71"/>
          <p:cNvSpPr txBox="1">
            <a:spLocks noChangeArrowheads="1"/>
          </p:cNvSpPr>
          <p:nvPr/>
        </p:nvSpPr>
        <p:spPr bwMode="auto">
          <a:xfrm>
            <a:off x="234950" y="2905780"/>
            <a:ext cx="10052050" cy="523220"/>
          </a:xfrm>
          <a:prstGeom prst="rect">
            <a:avLst/>
          </a:prstGeom>
          <a:noFill/>
          <a:ln w="38100" cap="sq">
            <a:noFill/>
            <a:miter lim="800000"/>
            <a:headEnd/>
            <a:tailEnd/>
          </a:ln>
          <a:effectLst/>
        </p:spPr>
        <p:txBody>
          <a:bodyPr lIns="274320" rIns="274320">
            <a:spAutoFit/>
          </a:bodyPr>
          <a:lstStyle/>
          <a:p>
            <a:r>
              <a:rPr lang="en-CA" dirty="0"/>
              <a:t>Problem </a:t>
            </a:r>
            <a:r>
              <a:rPr lang="en-CA" i="1" dirty="0" err="1">
                <a:solidFill>
                  <a:schemeClr val="accent2"/>
                </a:solidFill>
              </a:rPr>
              <a:t>P</a:t>
            </a:r>
            <a:r>
              <a:rPr lang="en-CA" i="1" baseline="-25000" dirty="0" err="1">
                <a:solidFill>
                  <a:schemeClr val="accent2"/>
                </a:solidFill>
              </a:rPr>
              <a:t>universal</a:t>
            </a:r>
            <a:r>
              <a:rPr lang="en-CA" dirty="0"/>
              <a:t> is computable because</a:t>
            </a:r>
          </a:p>
        </p:txBody>
      </p:sp>
      <p:sp>
        <p:nvSpPr>
          <p:cNvPr id="7" name="Text Box 71"/>
          <p:cNvSpPr txBox="1">
            <a:spLocks noChangeArrowheads="1"/>
          </p:cNvSpPr>
          <p:nvPr/>
        </p:nvSpPr>
        <p:spPr bwMode="auto">
          <a:xfrm>
            <a:off x="218908" y="4558605"/>
            <a:ext cx="10052050" cy="1384995"/>
          </a:xfrm>
          <a:prstGeom prst="rect">
            <a:avLst/>
          </a:prstGeom>
          <a:noFill/>
          <a:ln w="38100" cap="sq">
            <a:noFill/>
            <a:miter lim="800000"/>
            <a:headEnd/>
            <a:tailEnd/>
          </a:ln>
          <a:effectLst/>
        </p:spPr>
        <p:txBody>
          <a:bodyPr lIns="274320" rIns="274320">
            <a:spAutoFit/>
          </a:bodyPr>
          <a:lstStyle/>
          <a:p>
            <a:r>
              <a:rPr lang="en-CA" dirty="0"/>
              <a:t>A Universal TM is a TM </a:t>
            </a:r>
            <a:r>
              <a:rPr lang="en-CA" i="1" dirty="0" err="1">
                <a:solidFill>
                  <a:schemeClr val="accent2"/>
                </a:solidFill>
              </a:rPr>
              <a:t>M</a:t>
            </a:r>
            <a:r>
              <a:rPr lang="en-CA" i="1" baseline="-25000" dirty="0" err="1">
                <a:solidFill>
                  <a:schemeClr val="accent2"/>
                </a:solidFill>
              </a:rPr>
              <a:t>universal</a:t>
            </a:r>
            <a:r>
              <a:rPr lang="en-CA">
                <a:solidFill>
                  <a:schemeClr val="accent2"/>
                </a:solidFill>
              </a:rPr>
              <a:t> </a:t>
            </a:r>
            <a:r>
              <a:rPr lang="en-CA"/>
              <a:t>that is </a:t>
            </a:r>
            <a:r>
              <a:rPr lang="en-CA" dirty="0"/>
              <a:t>given</a:t>
            </a:r>
            <a:br>
              <a:rPr lang="en-CA" dirty="0"/>
            </a:br>
            <a:r>
              <a:rPr lang="en-CA" dirty="0"/>
              <a:t>  a description of a TM </a:t>
            </a:r>
            <a:r>
              <a:rPr lang="en-CA" i="1" dirty="0">
                <a:solidFill>
                  <a:schemeClr val="accent2"/>
                </a:solidFill>
              </a:rPr>
              <a:t>M</a:t>
            </a:r>
            <a:r>
              <a:rPr lang="en-CA" dirty="0"/>
              <a:t> and its input </a:t>
            </a:r>
            <a:r>
              <a:rPr lang="en-CA" i="1" dirty="0">
                <a:solidFill>
                  <a:schemeClr val="accent2"/>
                </a:solidFill>
              </a:rPr>
              <a:t>I</a:t>
            </a:r>
            <a:br>
              <a:rPr lang="en-CA" dirty="0"/>
            </a:br>
            <a:r>
              <a:rPr lang="en-CA" dirty="0"/>
              <a:t>  and simulates this computation.</a:t>
            </a:r>
          </a:p>
        </p:txBody>
      </p:sp>
    </p:spTree>
    <p:extLst>
      <p:ext uri="{BB962C8B-B14F-4D97-AF65-F5344CB8AC3E}">
        <p14:creationId xmlns:p14="http://schemas.microsoft.com/office/powerpoint/2010/main" val="3815838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 calcmode="lin" valueType="num">
                                      <p:cBhvr additive="base">
                                        <p:cTn id="19"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5">
                                            <p:txEl>
                                              <p:pRg st="0" end="0"/>
                                            </p:txEl>
                                          </p:spTgt>
                                        </p:tgtEl>
                                        <p:attrNameLst>
                                          <p:attrName>style.visibility</p:attrName>
                                        </p:attrNameLst>
                                      </p:cBhvr>
                                      <p:to>
                                        <p:strVal val="visible"/>
                                      </p:to>
                                    </p:set>
                                    <p:anim calcmode="lin" valueType="num">
                                      <p:cBhvr additive="base">
                                        <p:cTn id="25" dur="4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26" dur="4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5" name="Rectangle 14"/>
          <p:cNvSpPr/>
          <p:nvPr/>
        </p:nvSpPr>
        <p:spPr>
          <a:xfrm>
            <a:off x="76200" y="3733800"/>
            <a:ext cx="9829800" cy="3046988"/>
          </a:xfrm>
          <a:prstGeom prst="rect">
            <a:avLst/>
          </a:prstGeom>
        </p:spPr>
        <p:txBody>
          <a:bodyPr wrap="square" lIns="91440">
            <a:spAutoFit/>
          </a:bodyPr>
          <a:lstStyle/>
          <a:p>
            <a:r>
              <a:rPr lang="en-US" altLang="en-US" sz="2400" i="1" dirty="0">
                <a:solidFill>
                  <a:schemeClr val="accent2"/>
                </a:solidFill>
                <a:latin typeface="Symbol" pitchFamily="18" charset="2"/>
              </a:rPr>
              <a:t>$ </a:t>
            </a:r>
            <a:r>
              <a:rPr lang="en-US" sz="2400" i="1" dirty="0">
                <a:solidFill>
                  <a:schemeClr val="accent2"/>
                </a:solidFill>
              </a:rPr>
              <a:t>a TM </a:t>
            </a:r>
            <a:r>
              <a:rPr lang="en-US" sz="2400" i="1" dirty="0" err="1">
                <a:solidFill>
                  <a:schemeClr val="accent2"/>
                </a:solidFill>
              </a:rPr>
              <a:t>M</a:t>
            </a:r>
            <a:r>
              <a:rPr lang="en-US" sz="2400" i="1" baseline="-25000" dirty="0" err="1">
                <a:solidFill>
                  <a:schemeClr val="accent2"/>
                </a:solidFill>
              </a:rPr>
              <a:t>universal</a:t>
            </a:r>
            <a:r>
              <a:rPr lang="en-US" sz="2400" i="1" dirty="0">
                <a:solidFill>
                  <a:schemeClr val="accent2"/>
                </a:solidFill>
              </a:rPr>
              <a:t>  </a:t>
            </a:r>
            <a:r>
              <a:rPr lang="en-US" altLang="en-US" sz="2400" i="1" dirty="0">
                <a:solidFill>
                  <a:schemeClr val="accent2"/>
                </a:solidFill>
                <a:latin typeface="Symbol" pitchFamily="18" charset="2"/>
              </a:rPr>
              <a:t>" </a:t>
            </a:r>
            <a:r>
              <a:rPr lang="en-US" sz="2400" i="1" dirty="0">
                <a:solidFill>
                  <a:schemeClr val="accent2"/>
                </a:solidFill>
              </a:rPr>
              <a:t>inputs </a:t>
            </a:r>
            <a:r>
              <a:rPr lang="en-US" sz="2400" i="1" dirty="0" err="1">
                <a:solidFill>
                  <a:schemeClr val="accent2"/>
                </a:solidFill>
              </a:rPr>
              <a:t>I</a:t>
            </a:r>
            <a:r>
              <a:rPr lang="en-US" sz="2400" i="1" baseline="-25000" dirty="0" err="1">
                <a:solidFill>
                  <a:schemeClr val="accent2"/>
                </a:solidFill>
              </a:rPr>
              <a:t>universal</a:t>
            </a:r>
            <a:r>
              <a:rPr lang="en-US" sz="2400" i="1" dirty="0">
                <a:solidFill>
                  <a:schemeClr val="accent2"/>
                </a:solidFill>
              </a:rPr>
              <a:t> = </a:t>
            </a:r>
            <a:r>
              <a:rPr lang="en-US" sz="2400" i="1" dirty="0">
                <a:solidFill>
                  <a:schemeClr val="accent2"/>
                </a:solidFill>
                <a:sym typeface="Symbol"/>
              </a:rPr>
              <a:t>“M”,I</a:t>
            </a:r>
            <a:r>
              <a:rPr lang="en-US" sz="2400" i="1" dirty="0">
                <a:solidFill>
                  <a:schemeClr val="accent2"/>
                </a:solidFill>
              </a:rPr>
              <a:t>      </a:t>
            </a:r>
            <a:r>
              <a:rPr lang="en-US" sz="2400" i="1" dirty="0" err="1">
                <a:solidFill>
                  <a:schemeClr val="accent2"/>
                </a:solidFill>
              </a:rPr>
              <a:t>M</a:t>
            </a:r>
            <a:r>
              <a:rPr lang="en-US" sz="2400" i="1" baseline="-25000" dirty="0" err="1">
                <a:solidFill>
                  <a:schemeClr val="accent2"/>
                </a:solidFill>
              </a:rPr>
              <a:t>universal</a:t>
            </a:r>
            <a:r>
              <a:rPr lang="en-US" sz="2400" i="1" baseline="-25000" dirty="0">
                <a:solidFill>
                  <a:schemeClr val="accent2"/>
                </a:solidFill>
              </a:rPr>
              <a:t> </a:t>
            </a:r>
            <a:r>
              <a:rPr lang="en-US" sz="2400" i="1" dirty="0">
                <a:solidFill>
                  <a:schemeClr val="accent2"/>
                </a:solidFill>
              </a:rPr>
              <a:t>(“M”,I) = M(I).</a:t>
            </a:r>
            <a:br>
              <a:rPr lang="en-US" sz="2400" i="1" dirty="0">
                <a:solidFill>
                  <a:schemeClr val="accent2"/>
                </a:solidFill>
              </a:rPr>
            </a:br>
            <a:endParaRPr lang="en-US" sz="2400" i="1" dirty="0">
              <a:solidFill>
                <a:schemeClr val="accent2"/>
              </a:solidFill>
            </a:endParaRPr>
          </a:p>
          <a:p>
            <a:r>
              <a:rPr lang="en-US" sz="2400" dirty="0"/>
              <a:t>First Order Logic Game:</a:t>
            </a:r>
          </a:p>
          <a:p>
            <a:pPr marL="342900" indent="-342900">
              <a:buFont typeface="Arial" panose="020B0604020202020204" pitchFamily="34" charset="0"/>
              <a:buChar char="•"/>
            </a:pPr>
            <a:r>
              <a:rPr lang="en-US" sz="2400" dirty="0"/>
              <a:t>We construct </a:t>
            </a:r>
            <a:r>
              <a:rPr lang="en-US" sz="2400" i="1" dirty="0" err="1">
                <a:solidFill>
                  <a:schemeClr val="accent2"/>
                </a:solidFill>
              </a:rPr>
              <a:t>M</a:t>
            </a:r>
            <a:r>
              <a:rPr lang="en-US" sz="2400" i="1" baseline="-25000" dirty="0" err="1">
                <a:solidFill>
                  <a:schemeClr val="accent2"/>
                </a:solidFill>
              </a:rPr>
              <a:t>universal</a:t>
            </a:r>
            <a:endParaRPr lang="en-US" sz="2400" i="1" baseline="-25000" dirty="0">
              <a:solidFill>
                <a:schemeClr val="accent2"/>
              </a:solidFill>
            </a:endParaRPr>
          </a:p>
          <a:p>
            <a:pPr marL="342900" indent="-342900">
              <a:buFont typeface="Arial" panose="020B0604020202020204" pitchFamily="34" charset="0"/>
              <a:buChar char="•"/>
            </a:pPr>
            <a:r>
              <a:rPr lang="en-US" sz="2400" dirty="0"/>
              <a:t>The adversary gives us an arbitrary input</a:t>
            </a:r>
            <a:r>
              <a:rPr lang="en-US" sz="2400" i="1" dirty="0">
                <a:solidFill>
                  <a:schemeClr val="accent2"/>
                </a:solidFill>
              </a:rPr>
              <a:t> </a:t>
            </a:r>
            <a:r>
              <a:rPr lang="en-US" sz="2400" i="1" dirty="0" err="1">
                <a:solidFill>
                  <a:schemeClr val="accent2"/>
                </a:solidFill>
              </a:rPr>
              <a:t>I</a:t>
            </a:r>
            <a:r>
              <a:rPr lang="en-US" sz="2400" i="1" baseline="-25000" dirty="0" err="1">
                <a:solidFill>
                  <a:schemeClr val="accent2"/>
                </a:solidFill>
              </a:rPr>
              <a:t>universal</a:t>
            </a:r>
            <a:r>
              <a:rPr lang="en-US" sz="2400" i="1" dirty="0">
                <a:solidFill>
                  <a:schemeClr val="accent2"/>
                </a:solidFill>
              </a:rPr>
              <a:t> = </a:t>
            </a:r>
            <a:r>
              <a:rPr lang="en-US" sz="2400" i="1" dirty="0">
                <a:solidFill>
                  <a:schemeClr val="accent2"/>
                </a:solidFill>
                <a:sym typeface="Symbol"/>
              </a:rPr>
              <a:t>M,I</a:t>
            </a:r>
            <a:r>
              <a:rPr lang="en-US" sz="2400" i="1" dirty="0">
                <a:solidFill>
                  <a:schemeClr val="accent2"/>
                </a:solidFill>
              </a:rPr>
              <a:t>  </a:t>
            </a:r>
          </a:p>
          <a:p>
            <a:r>
              <a:rPr lang="en-US" sz="2400" i="1" dirty="0">
                <a:solidFill>
                  <a:schemeClr val="accent2"/>
                </a:solidFill>
              </a:rPr>
              <a:t>      </a:t>
            </a:r>
            <a:r>
              <a:rPr lang="en-US" sz="2400" dirty="0"/>
              <a:t>(Adversary knows </a:t>
            </a:r>
            <a:r>
              <a:rPr lang="en-US" sz="2400" i="1" dirty="0" err="1">
                <a:solidFill>
                  <a:schemeClr val="accent2"/>
                </a:solidFill>
              </a:rPr>
              <a:t>M</a:t>
            </a:r>
            <a:r>
              <a:rPr lang="en-US" sz="2400" i="1" baseline="-25000" dirty="0" err="1">
                <a:solidFill>
                  <a:schemeClr val="accent2"/>
                </a:solidFill>
              </a:rPr>
              <a:t>universal</a:t>
            </a:r>
            <a:r>
              <a:rPr lang="en-US" sz="2400" dirty="0"/>
              <a:t>  and hence </a:t>
            </a:r>
            <a:br>
              <a:rPr lang="en-US" sz="2400" dirty="0"/>
            </a:br>
            <a:r>
              <a:rPr lang="en-US" sz="2400" dirty="0"/>
              <a:t>        </a:t>
            </a:r>
            <a:r>
              <a:rPr lang="en-US" sz="2400" i="1" dirty="0">
                <a:solidFill>
                  <a:schemeClr val="accent2"/>
                </a:solidFill>
              </a:rPr>
              <a:t>M </a:t>
            </a:r>
            <a:r>
              <a:rPr lang="en-US" sz="2400" dirty="0"/>
              <a:t>can be much bigger than </a:t>
            </a:r>
            <a:r>
              <a:rPr lang="en-US" sz="2400" i="1" dirty="0" err="1">
                <a:solidFill>
                  <a:schemeClr val="accent2"/>
                </a:solidFill>
              </a:rPr>
              <a:t>M</a:t>
            </a:r>
            <a:r>
              <a:rPr lang="en-US" sz="2400" i="1" baseline="-25000" dirty="0" err="1">
                <a:solidFill>
                  <a:schemeClr val="accent2"/>
                </a:solidFill>
              </a:rPr>
              <a:t>universal</a:t>
            </a:r>
            <a:r>
              <a:rPr lang="en-US" sz="2400" dirty="0"/>
              <a:t>)</a:t>
            </a:r>
          </a:p>
          <a:p>
            <a:pPr marL="342900" indent="-342900">
              <a:buFont typeface="Arial" panose="020B0604020202020204" pitchFamily="34" charset="0"/>
              <a:buChar char="•"/>
            </a:pPr>
            <a:r>
              <a:rPr lang="en-US" sz="2400" dirty="0"/>
              <a:t>Prove</a:t>
            </a:r>
            <a:r>
              <a:rPr lang="en-US" sz="2400" i="1" dirty="0">
                <a:solidFill>
                  <a:schemeClr val="accent2"/>
                </a:solidFill>
              </a:rPr>
              <a:t> </a:t>
            </a:r>
            <a:r>
              <a:rPr lang="en-US" sz="2400" i="1" dirty="0" err="1">
                <a:solidFill>
                  <a:schemeClr val="accent2"/>
                </a:solidFill>
              </a:rPr>
              <a:t>M</a:t>
            </a:r>
            <a:r>
              <a:rPr lang="en-US" sz="2400" i="1" baseline="-25000" dirty="0" err="1">
                <a:solidFill>
                  <a:schemeClr val="accent2"/>
                </a:solidFill>
              </a:rPr>
              <a:t>universal</a:t>
            </a:r>
            <a:r>
              <a:rPr lang="en-US" sz="2400" i="1" baseline="-25000" dirty="0">
                <a:solidFill>
                  <a:schemeClr val="accent2"/>
                </a:solidFill>
              </a:rPr>
              <a:t> </a:t>
            </a:r>
            <a:r>
              <a:rPr lang="en-US" sz="2400" i="1" dirty="0">
                <a:solidFill>
                  <a:schemeClr val="accent2"/>
                </a:solidFill>
              </a:rPr>
              <a:t>(M,I) = M(I).</a:t>
            </a:r>
          </a:p>
        </p:txBody>
      </p:sp>
      <p:sp>
        <p:nvSpPr>
          <p:cNvPr id="5" name="Text Box 71"/>
          <p:cNvSpPr txBox="1">
            <a:spLocks noChangeArrowheads="1"/>
          </p:cNvSpPr>
          <p:nvPr/>
        </p:nvSpPr>
        <p:spPr bwMode="auto">
          <a:xfrm>
            <a:off x="218908" y="533400"/>
            <a:ext cx="10052050" cy="2246769"/>
          </a:xfrm>
          <a:prstGeom prst="rect">
            <a:avLst/>
          </a:prstGeom>
          <a:noFill/>
          <a:ln w="38100" cap="sq">
            <a:noFill/>
            <a:miter lim="800000"/>
            <a:headEnd/>
            <a:tailEnd/>
          </a:ln>
          <a:effectLst/>
        </p:spPr>
        <p:txBody>
          <a:bodyPr lIns="274320" rIns="274320">
            <a:spAutoFit/>
          </a:bodyPr>
          <a:lstStyle/>
          <a:p>
            <a:r>
              <a:rPr lang="en-CA" dirty="0"/>
              <a:t>Problem </a:t>
            </a:r>
            <a:r>
              <a:rPr lang="en-CA" i="1" dirty="0" err="1">
                <a:solidFill>
                  <a:schemeClr val="accent2"/>
                </a:solidFill>
              </a:rPr>
              <a:t>P</a:t>
            </a:r>
            <a:r>
              <a:rPr lang="en-CA" i="1" baseline="-25000" dirty="0" err="1">
                <a:solidFill>
                  <a:schemeClr val="accent2"/>
                </a:solidFill>
              </a:rPr>
              <a:t>universal</a:t>
            </a:r>
            <a:r>
              <a:rPr lang="en-CA" dirty="0"/>
              <a:t> takes as input </a:t>
            </a:r>
            <a:r>
              <a:rPr lang="en-US" i="1" dirty="0" err="1">
                <a:solidFill>
                  <a:schemeClr val="accent2"/>
                </a:solidFill>
              </a:rPr>
              <a:t>I</a:t>
            </a:r>
            <a:r>
              <a:rPr lang="en-US" i="1" baseline="-25000" dirty="0" err="1">
                <a:solidFill>
                  <a:schemeClr val="accent2"/>
                </a:solidFill>
              </a:rPr>
              <a:t>universal</a:t>
            </a:r>
            <a:r>
              <a:rPr lang="en-US" i="1" dirty="0">
                <a:solidFill>
                  <a:schemeClr val="accent2"/>
                </a:solidFill>
              </a:rPr>
              <a:t> = </a:t>
            </a:r>
            <a:r>
              <a:rPr lang="en-US" i="1" dirty="0">
                <a:solidFill>
                  <a:schemeClr val="accent2"/>
                </a:solidFill>
                <a:sym typeface="Symbol"/>
              </a:rPr>
              <a:t>“M”,I</a:t>
            </a:r>
            <a:br>
              <a:rPr lang="en-US" i="1" dirty="0">
                <a:solidFill>
                  <a:schemeClr val="accent2"/>
                </a:solidFill>
                <a:sym typeface="Symbol"/>
              </a:rPr>
            </a:br>
            <a:r>
              <a:rPr lang="en-US" i="1" dirty="0">
                <a:solidFill>
                  <a:schemeClr val="accent2"/>
                </a:solidFill>
                <a:sym typeface="Symbol"/>
              </a:rPr>
              <a:t>   </a:t>
            </a:r>
            <a:r>
              <a:rPr lang="en-US" dirty="0">
                <a:sym typeface="Symbol"/>
              </a:rPr>
              <a:t>i.e. the description of TM </a:t>
            </a:r>
            <a:r>
              <a:rPr lang="en-US" i="1" dirty="0">
                <a:solidFill>
                  <a:schemeClr val="accent2"/>
                </a:solidFill>
                <a:sym typeface="Symbol"/>
              </a:rPr>
              <a:t>M </a:t>
            </a:r>
            <a:r>
              <a:rPr lang="en-US" dirty="0">
                <a:sym typeface="Symbol"/>
              </a:rPr>
              <a:t>and its input </a:t>
            </a:r>
            <a:r>
              <a:rPr lang="en-US" i="1" dirty="0">
                <a:solidFill>
                  <a:schemeClr val="accent2"/>
                </a:solidFill>
                <a:sym typeface="Symbol"/>
              </a:rPr>
              <a:t>I.</a:t>
            </a:r>
          </a:p>
          <a:p>
            <a:r>
              <a:rPr lang="en-CA" dirty="0"/>
              <a:t> and the required output is </a:t>
            </a:r>
            <a:br>
              <a:rPr lang="en-CA" dirty="0"/>
            </a:br>
            <a:r>
              <a:rPr lang="en-CA" dirty="0"/>
              <a:t> </a:t>
            </a:r>
            <a:r>
              <a:rPr lang="en-CA" i="1" dirty="0" err="1">
                <a:solidFill>
                  <a:schemeClr val="accent2"/>
                </a:solidFill>
              </a:rPr>
              <a:t>P</a:t>
            </a:r>
            <a:r>
              <a:rPr lang="en-CA" i="1" baseline="-25000" dirty="0" err="1">
                <a:solidFill>
                  <a:schemeClr val="accent2"/>
                </a:solidFill>
              </a:rPr>
              <a:t>universal</a:t>
            </a:r>
            <a:r>
              <a:rPr lang="en-US" i="1" dirty="0">
                <a:solidFill>
                  <a:schemeClr val="accent2"/>
                </a:solidFill>
              </a:rPr>
              <a:t>(</a:t>
            </a:r>
            <a:r>
              <a:rPr lang="en-US" i="1" dirty="0" err="1">
                <a:solidFill>
                  <a:schemeClr val="accent2"/>
                </a:solidFill>
              </a:rPr>
              <a:t>I</a:t>
            </a:r>
            <a:r>
              <a:rPr lang="en-US" i="1" baseline="-25000" dirty="0" err="1">
                <a:solidFill>
                  <a:schemeClr val="accent2"/>
                </a:solidFill>
              </a:rPr>
              <a:t>universal</a:t>
            </a:r>
            <a:r>
              <a:rPr lang="en-US" i="1" dirty="0">
                <a:solidFill>
                  <a:schemeClr val="accent2"/>
                </a:solidFill>
              </a:rPr>
              <a:t>) = M(I),  </a:t>
            </a:r>
            <a:br>
              <a:rPr lang="en-US" i="1" dirty="0">
                <a:solidFill>
                  <a:schemeClr val="accent2"/>
                </a:solidFill>
              </a:rPr>
            </a:br>
            <a:r>
              <a:rPr lang="en-US" i="1" dirty="0">
                <a:solidFill>
                  <a:schemeClr val="accent2"/>
                </a:solidFill>
              </a:rPr>
              <a:t> </a:t>
            </a:r>
            <a:r>
              <a:rPr lang="en-US" dirty="0"/>
              <a:t>i.e.</a:t>
            </a:r>
            <a:r>
              <a:rPr lang="en-US" i="1" dirty="0">
                <a:solidFill>
                  <a:schemeClr val="accent2"/>
                </a:solidFill>
              </a:rPr>
              <a:t> </a:t>
            </a:r>
            <a:r>
              <a:rPr lang="en-CA" dirty="0"/>
              <a:t>it simulates </a:t>
            </a:r>
            <a:r>
              <a:rPr lang="en-CA" i="1" dirty="0">
                <a:solidFill>
                  <a:schemeClr val="accent2"/>
                </a:solidFill>
              </a:rPr>
              <a:t>M</a:t>
            </a:r>
            <a:r>
              <a:rPr lang="en-CA" dirty="0"/>
              <a:t> on </a:t>
            </a:r>
            <a:r>
              <a:rPr lang="en-CA" i="1" dirty="0">
                <a:solidFill>
                  <a:schemeClr val="accent2"/>
                </a:solidFill>
              </a:rPr>
              <a:t>I</a:t>
            </a:r>
            <a:r>
              <a:rPr lang="en-CA" dirty="0"/>
              <a:t> and gives the same output.</a:t>
            </a:r>
          </a:p>
        </p:txBody>
      </p:sp>
      <p:sp>
        <p:nvSpPr>
          <p:cNvPr id="6" name="Text Box 71"/>
          <p:cNvSpPr txBox="1">
            <a:spLocks noChangeArrowheads="1"/>
          </p:cNvSpPr>
          <p:nvPr/>
        </p:nvSpPr>
        <p:spPr bwMode="auto">
          <a:xfrm>
            <a:off x="234950" y="2905780"/>
            <a:ext cx="10052050" cy="523220"/>
          </a:xfrm>
          <a:prstGeom prst="rect">
            <a:avLst/>
          </a:prstGeom>
          <a:noFill/>
          <a:ln w="38100" cap="sq">
            <a:noFill/>
            <a:miter lim="800000"/>
            <a:headEnd/>
            <a:tailEnd/>
          </a:ln>
          <a:effectLst/>
        </p:spPr>
        <p:txBody>
          <a:bodyPr lIns="274320" rIns="274320">
            <a:spAutoFit/>
          </a:bodyPr>
          <a:lstStyle/>
          <a:p>
            <a:r>
              <a:rPr lang="en-CA" dirty="0"/>
              <a:t>Problem </a:t>
            </a:r>
            <a:r>
              <a:rPr lang="en-CA" i="1" dirty="0" err="1">
                <a:solidFill>
                  <a:schemeClr val="accent2"/>
                </a:solidFill>
              </a:rPr>
              <a:t>P</a:t>
            </a:r>
            <a:r>
              <a:rPr lang="en-CA" i="1" baseline="-25000" dirty="0" err="1">
                <a:solidFill>
                  <a:schemeClr val="accent2"/>
                </a:solidFill>
              </a:rPr>
              <a:t>universal</a:t>
            </a:r>
            <a:r>
              <a:rPr lang="en-CA" dirty="0"/>
              <a:t> is computable because</a:t>
            </a:r>
          </a:p>
        </p:txBody>
      </p:sp>
    </p:spTree>
    <p:extLst>
      <p:ext uri="{BB962C8B-B14F-4D97-AF65-F5344CB8AC3E}">
        <p14:creationId xmlns:p14="http://schemas.microsoft.com/office/powerpoint/2010/main" val="3183076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5">
                                            <p:txEl>
                                              <p:pRg st="2" end="2"/>
                                            </p:txEl>
                                          </p:spTgt>
                                        </p:tgtEl>
                                        <p:attrNameLst>
                                          <p:attrName>style.visibility</p:attrName>
                                        </p:attrNameLst>
                                      </p:cBhvr>
                                      <p:to>
                                        <p:strVal val="visible"/>
                                      </p:to>
                                    </p:set>
                                    <p:anim calcmode="lin" valueType="num">
                                      <p:cBhvr additive="base">
                                        <p:cTn id="13"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
                                            <p:txEl>
                                              <p:pRg st="3" end="3"/>
                                            </p:txEl>
                                          </p:spTgt>
                                        </p:tgtEl>
                                        <p:attrNameLst>
                                          <p:attrName>style.visibility</p:attrName>
                                        </p:attrNameLst>
                                      </p:cBhvr>
                                      <p:to>
                                        <p:strVal val="visible"/>
                                      </p:to>
                                    </p:set>
                                    <p:anim calcmode="lin" valueType="num">
                                      <p:cBhvr additive="base">
                                        <p:cTn id="19" dur="500" fill="hold"/>
                                        <p:tgtEl>
                                          <p:spTgt spid="15">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5">
                                            <p:txEl>
                                              <p:pRg st="5" end="5"/>
                                            </p:txEl>
                                          </p:spTgt>
                                        </p:tgtEl>
                                        <p:attrNameLst>
                                          <p:attrName>style.visibility</p:attrName>
                                        </p:attrNameLst>
                                      </p:cBhvr>
                                      <p:to>
                                        <p:strVal val="visible"/>
                                      </p:to>
                                    </p:set>
                                    <p:anim calcmode="lin" valueType="num">
                                      <p:cBhvr additive="base">
                                        <p:cTn id="25" dur="500" fill="hold"/>
                                        <p:tgtEl>
                                          <p:spTgt spid="15">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5">
                                            <p:txEl>
                                              <p:pRg st="4" end="4"/>
                                            </p:txEl>
                                          </p:spTgt>
                                        </p:tgtEl>
                                        <p:attrNameLst>
                                          <p:attrName>style.visibility</p:attrName>
                                        </p:attrNameLst>
                                      </p:cBhvr>
                                      <p:to>
                                        <p:strVal val="visible"/>
                                      </p:to>
                                    </p:set>
                                    <p:anim calcmode="lin" valueType="num">
                                      <p:cBhvr additive="base">
                                        <p:cTn id="31" dur="500" fill="hold"/>
                                        <p:tgtEl>
                                          <p:spTgt spid="15">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83" name="Text Box 71"/>
          <p:cNvSpPr txBox="1">
            <a:spLocks noChangeArrowheads="1"/>
          </p:cNvSpPr>
          <p:nvPr/>
        </p:nvSpPr>
        <p:spPr bwMode="auto">
          <a:xfrm>
            <a:off x="218908" y="1295400"/>
            <a:ext cx="10052050" cy="2677656"/>
          </a:xfrm>
          <a:prstGeom prst="rect">
            <a:avLst/>
          </a:prstGeom>
          <a:noFill/>
          <a:ln w="38100" cap="sq">
            <a:noFill/>
            <a:miter lim="800000"/>
            <a:headEnd/>
            <a:tailEnd/>
          </a:ln>
          <a:effectLst/>
        </p:spPr>
        <p:txBody>
          <a:bodyPr lIns="274320" rIns="274320">
            <a:spAutoFit/>
          </a:bodyPr>
          <a:lstStyle/>
          <a:p>
            <a:r>
              <a:rPr lang="en-CA" dirty="0"/>
              <a:t>A Universal TM is a TM </a:t>
            </a:r>
            <a:r>
              <a:rPr lang="en-CA" i="1" dirty="0" err="1"/>
              <a:t>M</a:t>
            </a:r>
            <a:r>
              <a:rPr lang="en-CA" i="1" baseline="-25000" dirty="0" err="1"/>
              <a:t>universal</a:t>
            </a:r>
            <a:r>
              <a:rPr lang="en-CA" dirty="0"/>
              <a:t> is given</a:t>
            </a:r>
            <a:br>
              <a:rPr lang="en-CA" dirty="0"/>
            </a:br>
            <a:r>
              <a:rPr lang="en-CA" dirty="0"/>
              <a:t>  a description of a TM </a:t>
            </a:r>
            <a:r>
              <a:rPr lang="en-CA" i="1" dirty="0"/>
              <a:t>M</a:t>
            </a:r>
            <a:r>
              <a:rPr lang="en-CA" dirty="0"/>
              <a:t> and its input </a:t>
            </a:r>
            <a:r>
              <a:rPr lang="en-CA" i="1" dirty="0"/>
              <a:t>I</a:t>
            </a:r>
            <a:br>
              <a:rPr lang="en-CA" dirty="0"/>
            </a:br>
            <a:r>
              <a:rPr lang="en-CA" dirty="0"/>
              <a:t>  and simulates this computation.</a:t>
            </a:r>
          </a:p>
          <a:p>
            <a:r>
              <a:rPr lang="en-CA" dirty="0"/>
              <a:t> </a:t>
            </a:r>
            <a:r>
              <a:rPr lang="en-CA" i="1" dirty="0" err="1"/>
              <a:t>M</a:t>
            </a:r>
            <a:r>
              <a:rPr lang="en-CA" i="1" baseline="-25000" dirty="0" err="1"/>
              <a:t>universal</a:t>
            </a:r>
            <a:r>
              <a:rPr lang="en-CA" dirty="0"/>
              <a:t> has a fixed set of states </a:t>
            </a:r>
            <a:br>
              <a:rPr lang="en-CA" dirty="0"/>
            </a:br>
            <a:r>
              <a:rPr lang="en-CA" dirty="0"/>
              <a:t>    and tape alphabet </a:t>
            </a:r>
          </a:p>
          <a:p>
            <a:r>
              <a:rPr lang="en-CA" dirty="0"/>
              <a:t>But for </a:t>
            </a:r>
            <a:r>
              <a:rPr lang="en-CA" i="1" dirty="0"/>
              <a:t>M</a:t>
            </a:r>
            <a:r>
              <a:rPr lang="en-CA" dirty="0"/>
              <a:t> these are arbitrarily large. (</a:t>
            </a:r>
            <a:r>
              <a:rPr lang="en-CA" dirty="0" err="1"/>
              <a:t>ie</a:t>
            </a:r>
            <a:r>
              <a:rPr lang="en-CA" dirty="0"/>
              <a:t> bigger)</a:t>
            </a:r>
          </a:p>
        </p:txBody>
      </p:sp>
      <p:sp>
        <p:nvSpPr>
          <p:cNvPr id="115"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1578838230"/>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33" name="Rectangle 19"/>
          <p:cNvSpPr>
            <a:spLocks noChangeArrowheads="1"/>
          </p:cNvSpPr>
          <p:nvPr/>
        </p:nvSpPr>
        <p:spPr bwMode="auto">
          <a:xfrm>
            <a:off x="1080252" y="4146550"/>
            <a:ext cx="472289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rPr>
              <a:t>δ</a:t>
            </a:r>
            <a:r>
              <a:rPr lang="en-CA" i="1" baseline="-25000" dirty="0">
                <a:solidFill>
                  <a:schemeClr val="accent2"/>
                </a:solidFill>
                <a:effectLst>
                  <a:outerShdw blurRad="38100" dist="38100" dir="2700000" algn="tl">
                    <a:srgbClr val="000000"/>
                  </a:outerShdw>
                </a:effectLst>
                <a:cs typeface="+mn-cs"/>
              </a:rPr>
              <a:t>M</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q,c</a:t>
            </a:r>
            <a:r>
              <a:rPr lang="en-US" i="1" dirty="0">
                <a:solidFill>
                  <a:schemeClr val="accent2"/>
                </a:solidFill>
                <a:effectLst>
                  <a:outerShdw blurRad="38100" dist="38100" dir="2700000" algn="tl">
                    <a:srgbClr val="000000"/>
                  </a:outerShdw>
                </a:effectLst>
                <a:cs typeface="+mn-cs"/>
              </a:rPr>
              <a:t>) = &lt;</a:t>
            </a:r>
            <a:r>
              <a:rPr lang="en-US" i="1" dirty="0" err="1">
                <a:solidFill>
                  <a:schemeClr val="accent2"/>
                </a:solidFill>
                <a:effectLst>
                  <a:outerShdw blurRad="38100" dist="38100" dir="2700000" algn="tl">
                    <a:srgbClr val="000000"/>
                  </a:outerShdw>
                </a:effectLst>
                <a:cs typeface="+mn-cs"/>
              </a:rPr>
              <a:t>q’,c’,direction</a:t>
            </a:r>
            <a:r>
              <a:rPr lang="en-US" i="1" dirty="0">
                <a:solidFill>
                  <a:schemeClr val="accent2"/>
                </a:solidFill>
                <a:effectLst>
                  <a:outerShdw blurRad="38100" dist="38100" dir="2700000" algn="tl">
                    <a:srgbClr val="000000"/>
                  </a:outerShdw>
                </a:effectLst>
                <a:cs typeface="+mn-cs"/>
              </a:rPr>
              <a:t>&gt;</a:t>
            </a:r>
            <a:r>
              <a:rPr lang="en-US" dirty="0">
                <a:cs typeface="+mn-cs"/>
              </a:rPr>
              <a:t> </a:t>
            </a:r>
          </a:p>
        </p:txBody>
      </p:sp>
      <p:sp>
        <p:nvSpPr>
          <p:cNvPr id="134" name="Rectangle 19"/>
          <p:cNvSpPr>
            <a:spLocks noChangeArrowheads="1"/>
          </p:cNvSpPr>
          <p:nvPr/>
        </p:nvSpPr>
        <p:spPr bwMode="auto">
          <a:xfrm>
            <a:off x="491386" y="4658380"/>
            <a:ext cx="5873724"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rPr>
              <a:t>δ</a:t>
            </a:r>
            <a:r>
              <a:rPr lang="en-CA" i="1" baseline="-25000" dirty="0">
                <a:solidFill>
                  <a:schemeClr val="accent2"/>
                </a:solidFill>
                <a:effectLst>
                  <a:outerShdw blurRad="38100" dist="38100" dir="2700000" algn="tl">
                    <a:srgbClr val="000000"/>
                  </a:outerShdw>
                </a:effectLst>
                <a:cs typeface="+mn-cs"/>
              </a:rPr>
              <a:t>M</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10101</a:t>
            </a:r>
            <a:r>
              <a:rPr lang="en-US" i="1" dirty="0">
                <a:solidFill>
                  <a:schemeClr val="accent2"/>
                </a:solidFill>
                <a:effectLst>
                  <a:outerShdw blurRad="38100" dist="38100" dir="2700000" algn="tl">
                    <a:srgbClr val="000000"/>
                  </a:outerShdw>
                </a:effectLst>
                <a:cs typeface="+mn-cs"/>
              </a:rPr>
              <a:t>,c</a:t>
            </a:r>
            <a:r>
              <a:rPr lang="en-US" i="1" baseline="-25000" dirty="0">
                <a:solidFill>
                  <a:schemeClr val="accent2"/>
                </a:solidFill>
                <a:effectLst>
                  <a:outerShdw blurRad="38100" dist="38100" dir="2700000" algn="tl">
                    <a:srgbClr val="000000"/>
                  </a:outerShdw>
                </a:effectLst>
              </a:rPr>
              <a:t>1110</a:t>
            </a:r>
            <a:r>
              <a:rPr lang="en-US" i="1" dirty="0">
                <a:solidFill>
                  <a:schemeClr val="accent2"/>
                </a:solidFill>
                <a:effectLst>
                  <a:outerShdw blurRad="38100" dist="38100" dir="2700000" algn="tl">
                    <a:srgbClr val="000000"/>
                  </a:outerShdw>
                </a:effectLst>
                <a:cs typeface="+mn-cs"/>
              </a:rPr>
              <a:t>) = &lt;q</a:t>
            </a:r>
            <a:r>
              <a:rPr lang="en-US" i="1" baseline="-25000" dirty="0">
                <a:solidFill>
                  <a:schemeClr val="accent2"/>
                </a:solidFill>
                <a:effectLst>
                  <a:outerShdw blurRad="38100" dist="38100" dir="2700000" algn="tl">
                    <a:srgbClr val="000000"/>
                  </a:outerShdw>
                </a:effectLst>
              </a:rPr>
              <a:t>01011</a:t>
            </a:r>
            <a:r>
              <a:rPr lang="en-US" i="1" dirty="0">
                <a:solidFill>
                  <a:schemeClr val="accent2"/>
                </a:solidFill>
                <a:effectLst>
                  <a:outerShdw blurRad="38100" dist="38100" dir="2700000" algn="tl">
                    <a:srgbClr val="000000"/>
                  </a:outerShdw>
                </a:effectLst>
                <a:cs typeface="+mn-cs"/>
              </a:rPr>
              <a:t>,c</a:t>
            </a:r>
            <a:r>
              <a:rPr lang="en-US" i="1" baseline="-25000" dirty="0">
                <a:solidFill>
                  <a:schemeClr val="accent2"/>
                </a:solidFill>
                <a:effectLst>
                  <a:outerShdw blurRad="38100" dist="38100" dir="2700000" algn="tl">
                    <a:srgbClr val="000000"/>
                  </a:outerShdw>
                </a:effectLst>
              </a:rPr>
              <a:t>0111</a:t>
            </a:r>
            <a:r>
              <a:rPr lang="en-US" i="1" dirty="0">
                <a:solidFill>
                  <a:schemeClr val="accent2"/>
                </a:solidFill>
                <a:effectLst>
                  <a:outerShdw blurRad="38100" dist="38100" dir="2700000" algn="tl">
                    <a:srgbClr val="000000"/>
                  </a:outerShdw>
                </a:effectLst>
                <a:cs typeface="+mn-cs"/>
              </a:rPr>
              <a:t>,right&gt;</a:t>
            </a:r>
            <a:r>
              <a:rPr lang="en-US" dirty="0">
                <a:cs typeface="+mn-cs"/>
              </a:rPr>
              <a:t> </a:t>
            </a:r>
          </a:p>
        </p:txBody>
      </p:sp>
      <p:grpSp>
        <p:nvGrpSpPr>
          <p:cNvPr id="3" name="Group 2"/>
          <p:cNvGrpSpPr/>
          <p:nvPr/>
        </p:nvGrpSpPr>
        <p:grpSpPr>
          <a:xfrm>
            <a:off x="762000" y="839226"/>
            <a:ext cx="4648200" cy="4077782"/>
            <a:chOff x="762000" y="839226"/>
            <a:chExt cx="4648200" cy="4077782"/>
          </a:xfrm>
        </p:grpSpPr>
        <p:grpSp>
          <p:nvGrpSpPr>
            <p:cNvPr id="8" name="Group 7"/>
            <p:cNvGrpSpPr/>
            <p:nvPr/>
          </p:nvGrpSpPr>
          <p:grpSpPr>
            <a:xfrm>
              <a:off x="762000" y="839226"/>
              <a:ext cx="3902240" cy="4077782"/>
              <a:chOff x="762000" y="839226"/>
              <a:chExt cx="3902240" cy="4077782"/>
            </a:xfrm>
          </p:grpSpPr>
          <p:cxnSp>
            <p:nvCxnSpPr>
              <p:cNvPr id="4" name="Straight Arrow Connector 3"/>
              <p:cNvCxnSpPr/>
              <p:nvPr/>
            </p:nvCxnSpPr>
            <p:spPr bwMode="auto">
              <a:xfrm flipH="1" flipV="1">
                <a:off x="762000" y="880938"/>
                <a:ext cx="914400" cy="4015750"/>
              </a:xfrm>
              <a:prstGeom prst="straightConnector1">
                <a:avLst/>
              </a:prstGeom>
              <a:noFill/>
              <a:ln w="38100" cap="sq" cmpd="sng" algn="ctr">
                <a:solidFill>
                  <a:schemeClr val="hlink"/>
                </a:solidFill>
                <a:prstDash val="solid"/>
                <a:round/>
                <a:headEnd type="none" w="med" len="med"/>
                <a:tailEnd type="arrow"/>
              </a:ln>
              <a:effectLst/>
            </p:spPr>
          </p:cxnSp>
          <p:cxnSp>
            <p:nvCxnSpPr>
              <p:cNvPr id="135" name="Straight Arrow Connector 134"/>
              <p:cNvCxnSpPr/>
              <p:nvPr/>
            </p:nvCxnSpPr>
            <p:spPr bwMode="auto">
              <a:xfrm flipH="1" flipV="1">
                <a:off x="1600200" y="891098"/>
                <a:ext cx="914400" cy="4015750"/>
              </a:xfrm>
              <a:prstGeom prst="straightConnector1">
                <a:avLst/>
              </a:prstGeom>
              <a:noFill/>
              <a:ln w="38100" cap="sq" cmpd="sng" algn="ctr">
                <a:solidFill>
                  <a:schemeClr val="hlink"/>
                </a:solidFill>
                <a:prstDash val="solid"/>
                <a:round/>
                <a:headEnd type="none" w="med" len="med"/>
                <a:tailEnd type="arrow"/>
              </a:ln>
              <a:effectLst/>
            </p:spPr>
          </p:cxnSp>
          <p:cxnSp>
            <p:nvCxnSpPr>
              <p:cNvPr id="136" name="Straight Arrow Connector 135"/>
              <p:cNvCxnSpPr/>
              <p:nvPr/>
            </p:nvCxnSpPr>
            <p:spPr bwMode="auto">
              <a:xfrm flipH="1" flipV="1">
                <a:off x="2209800" y="901258"/>
                <a:ext cx="1676400" cy="4015750"/>
              </a:xfrm>
              <a:prstGeom prst="straightConnector1">
                <a:avLst/>
              </a:prstGeom>
              <a:noFill/>
              <a:ln w="38100" cap="sq" cmpd="sng" algn="ctr">
                <a:solidFill>
                  <a:schemeClr val="hlink"/>
                </a:solidFill>
                <a:prstDash val="solid"/>
                <a:round/>
                <a:headEnd type="none" w="med" len="med"/>
                <a:tailEnd type="arrow"/>
              </a:ln>
              <a:effectLst/>
            </p:spPr>
          </p:cxnSp>
          <p:cxnSp>
            <p:nvCxnSpPr>
              <p:cNvPr id="137" name="Straight Arrow Connector 136"/>
              <p:cNvCxnSpPr/>
              <p:nvPr/>
            </p:nvCxnSpPr>
            <p:spPr bwMode="auto">
              <a:xfrm flipH="1" flipV="1">
                <a:off x="2987840" y="839226"/>
                <a:ext cx="1676400" cy="4015750"/>
              </a:xfrm>
              <a:prstGeom prst="straightConnector1">
                <a:avLst/>
              </a:prstGeom>
              <a:noFill/>
              <a:ln w="38100" cap="sq" cmpd="sng" algn="ctr">
                <a:solidFill>
                  <a:schemeClr val="hlink"/>
                </a:solidFill>
                <a:prstDash val="solid"/>
                <a:round/>
                <a:headEnd type="none" w="med" len="med"/>
                <a:tailEnd type="arrow"/>
              </a:ln>
              <a:effectLst/>
            </p:spPr>
          </p:cxnSp>
        </p:grpSp>
        <p:cxnSp>
          <p:nvCxnSpPr>
            <p:cNvPr id="138" name="Straight Arrow Connector 137"/>
            <p:cNvCxnSpPr/>
            <p:nvPr/>
          </p:nvCxnSpPr>
          <p:spPr bwMode="auto">
            <a:xfrm flipH="1" flipV="1">
              <a:off x="3428248" y="891098"/>
              <a:ext cx="1981952" cy="3901846"/>
            </a:xfrm>
            <a:prstGeom prst="straightConnector1">
              <a:avLst/>
            </a:prstGeom>
            <a:noFill/>
            <a:ln w="38100" cap="sq" cmpd="sng" algn="ctr">
              <a:solidFill>
                <a:schemeClr val="hlink"/>
              </a:solidFill>
              <a:prstDash val="solid"/>
              <a:round/>
              <a:headEnd type="none" w="med" len="med"/>
              <a:tailEnd type="arrow"/>
            </a:ln>
            <a:effectLst/>
          </p:spPr>
        </p:cxnSp>
      </p:grpSp>
    </p:spTree>
    <p:extLst>
      <p:ext uri="{BB962C8B-B14F-4D97-AF65-F5344CB8AC3E}">
        <p14:creationId xmlns:p14="http://schemas.microsoft.com/office/powerpoint/2010/main" val="2417379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3">
                                            <p:txEl>
                                              <p:pRg st="1" end="1"/>
                                            </p:txEl>
                                          </p:spTgt>
                                        </p:tgtEl>
                                        <p:attrNameLst>
                                          <p:attrName>style.visibility</p:attrName>
                                        </p:attrNameLst>
                                      </p:cBhvr>
                                      <p:to>
                                        <p:strVal val="visible"/>
                                      </p:to>
                                    </p:set>
                                    <p:anim calcmode="lin" valueType="num">
                                      <p:cBhvr additive="base">
                                        <p:cTn id="7" dur="500" fill="hold"/>
                                        <p:tgtEl>
                                          <p:spTgt spid="8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3">
                                            <p:txEl>
                                              <p:pRg st="2" end="2"/>
                                            </p:txEl>
                                          </p:spTgt>
                                        </p:tgtEl>
                                        <p:attrNameLst>
                                          <p:attrName>style.visibility</p:attrName>
                                        </p:attrNameLst>
                                      </p:cBhvr>
                                      <p:to>
                                        <p:strVal val="visible"/>
                                      </p:to>
                                    </p:set>
                                    <p:anim calcmode="lin" valueType="num">
                                      <p:cBhvr additive="base">
                                        <p:cTn id="13" dur="500" fill="hold"/>
                                        <p:tgtEl>
                                          <p:spTgt spid="8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3"/>
                                        </p:tgtEl>
                                        <p:attrNameLst>
                                          <p:attrName>style.visibility</p:attrName>
                                        </p:attrNameLst>
                                      </p:cBhvr>
                                      <p:to>
                                        <p:strVal val="visible"/>
                                      </p:to>
                                    </p:set>
                                    <p:anim calcmode="lin" valueType="num">
                                      <p:cBhvr additive="base">
                                        <p:cTn id="19" dur="500" fill="hold"/>
                                        <p:tgtEl>
                                          <p:spTgt spid="133"/>
                                        </p:tgtEl>
                                        <p:attrNameLst>
                                          <p:attrName>ppt_x</p:attrName>
                                        </p:attrNameLst>
                                      </p:cBhvr>
                                      <p:tavLst>
                                        <p:tav tm="0">
                                          <p:val>
                                            <p:strVal val="#ppt_x"/>
                                          </p:val>
                                        </p:tav>
                                        <p:tav tm="100000">
                                          <p:val>
                                            <p:strVal val="#ppt_x"/>
                                          </p:val>
                                        </p:tav>
                                      </p:tavLst>
                                    </p:anim>
                                    <p:anim calcmode="lin" valueType="num">
                                      <p:cBhvr additive="base">
                                        <p:cTn id="20" dur="500" fill="hold"/>
                                        <p:tgtEl>
                                          <p:spTgt spid="13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4"/>
                                        </p:tgtEl>
                                        <p:attrNameLst>
                                          <p:attrName>style.visibility</p:attrName>
                                        </p:attrNameLst>
                                      </p:cBhvr>
                                      <p:to>
                                        <p:strVal val="visible"/>
                                      </p:to>
                                    </p:set>
                                    <p:anim calcmode="lin" valueType="num">
                                      <p:cBhvr additive="base">
                                        <p:cTn id="25" dur="500" fill="hold"/>
                                        <p:tgtEl>
                                          <p:spTgt spid="134"/>
                                        </p:tgtEl>
                                        <p:attrNameLst>
                                          <p:attrName>ppt_x</p:attrName>
                                        </p:attrNameLst>
                                      </p:cBhvr>
                                      <p:tavLst>
                                        <p:tav tm="0">
                                          <p:val>
                                            <p:strVal val="#ppt_x"/>
                                          </p:val>
                                        </p:tav>
                                        <p:tav tm="100000">
                                          <p:val>
                                            <p:strVal val="#ppt_x"/>
                                          </p:val>
                                        </p:tav>
                                      </p:tavLst>
                                    </p:anim>
                                    <p:anim calcmode="lin" valueType="num">
                                      <p:cBhvr additive="base">
                                        <p:cTn id="26" dur="500" fill="hold"/>
                                        <p:tgtEl>
                                          <p:spTgt spid="13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15"/>
                                        </p:tgtEl>
                                        <p:attrNameLst>
                                          <p:attrName>style.visibility</p:attrName>
                                        </p:attrNameLst>
                                      </p:cBhvr>
                                      <p:to>
                                        <p:strVal val="visible"/>
                                      </p:to>
                                    </p:set>
                                    <p:anim calcmode="lin" valueType="num">
                                      <p:cBhvr additive="base">
                                        <p:cTn id="39" dur="500" fill="hold"/>
                                        <p:tgtEl>
                                          <p:spTgt spid="115"/>
                                        </p:tgtEl>
                                        <p:attrNameLst>
                                          <p:attrName>ppt_x</p:attrName>
                                        </p:attrNameLst>
                                      </p:cBhvr>
                                      <p:tavLst>
                                        <p:tav tm="0">
                                          <p:val>
                                            <p:strVal val="#ppt_x"/>
                                          </p:val>
                                        </p:tav>
                                        <p:tav tm="100000">
                                          <p:val>
                                            <p:strVal val="#ppt_x"/>
                                          </p:val>
                                        </p:tav>
                                      </p:tavLst>
                                    </p:anim>
                                    <p:anim calcmode="lin" valueType="num">
                                      <p:cBhvr additive="base">
                                        <p:cTn id="40" dur="500" fill="hold"/>
                                        <p:tgtEl>
                                          <p:spTgt spid="1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P spid="133" grpId="0"/>
      <p:bldP spid="134"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83" name="Text Box 71"/>
          <p:cNvSpPr txBox="1">
            <a:spLocks noChangeArrowheads="1"/>
          </p:cNvSpPr>
          <p:nvPr/>
        </p:nvSpPr>
        <p:spPr bwMode="auto">
          <a:xfrm>
            <a:off x="218908" y="1295400"/>
            <a:ext cx="10052050" cy="2677656"/>
          </a:xfrm>
          <a:prstGeom prst="rect">
            <a:avLst/>
          </a:prstGeom>
          <a:noFill/>
          <a:ln w="38100" cap="sq">
            <a:noFill/>
            <a:miter lim="800000"/>
            <a:headEnd/>
            <a:tailEnd/>
          </a:ln>
          <a:effectLst/>
        </p:spPr>
        <p:txBody>
          <a:bodyPr lIns="274320" rIns="274320">
            <a:spAutoFit/>
          </a:bodyPr>
          <a:lstStyle/>
          <a:p>
            <a:r>
              <a:rPr lang="en-CA" dirty="0"/>
              <a:t>A Universal TM is a TM </a:t>
            </a:r>
            <a:r>
              <a:rPr lang="en-CA" i="1" dirty="0" err="1"/>
              <a:t>M</a:t>
            </a:r>
            <a:r>
              <a:rPr lang="en-CA" i="1" baseline="-25000" dirty="0" err="1"/>
              <a:t>universal</a:t>
            </a:r>
            <a:r>
              <a:rPr lang="en-CA" dirty="0"/>
              <a:t> is given</a:t>
            </a:r>
            <a:br>
              <a:rPr lang="en-CA" dirty="0"/>
            </a:br>
            <a:r>
              <a:rPr lang="en-CA" dirty="0"/>
              <a:t>  a description of a TM </a:t>
            </a:r>
            <a:r>
              <a:rPr lang="en-CA" i="1" dirty="0"/>
              <a:t>M</a:t>
            </a:r>
            <a:r>
              <a:rPr lang="en-CA" dirty="0"/>
              <a:t> and its input </a:t>
            </a:r>
            <a:r>
              <a:rPr lang="en-CA" i="1" dirty="0"/>
              <a:t>I</a:t>
            </a:r>
            <a:br>
              <a:rPr lang="en-CA" dirty="0"/>
            </a:br>
            <a:r>
              <a:rPr lang="en-CA" dirty="0"/>
              <a:t>  and simulates this computation.</a:t>
            </a:r>
          </a:p>
          <a:p>
            <a:r>
              <a:rPr lang="en-CA" dirty="0"/>
              <a:t> </a:t>
            </a:r>
            <a:r>
              <a:rPr lang="en-CA" i="1" dirty="0" err="1"/>
              <a:t>M</a:t>
            </a:r>
            <a:r>
              <a:rPr lang="en-CA" i="1" baseline="-25000" dirty="0" err="1"/>
              <a:t>universal</a:t>
            </a:r>
            <a:r>
              <a:rPr lang="en-CA" dirty="0"/>
              <a:t> has a fixed set of states </a:t>
            </a:r>
            <a:br>
              <a:rPr lang="en-CA" dirty="0"/>
            </a:br>
            <a:r>
              <a:rPr lang="en-CA" dirty="0"/>
              <a:t>    and tape alphabet </a:t>
            </a:r>
          </a:p>
          <a:p>
            <a:r>
              <a:rPr lang="en-CA" dirty="0"/>
              <a:t>But for </a:t>
            </a:r>
            <a:r>
              <a:rPr lang="en-CA" i="1" dirty="0"/>
              <a:t>M</a:t>
            </a:r>
            <a:r>
              <a:rPr lang="en-CA" dirty="0"/>
              <a:t> these are arbitrarily large. (</a:t>
            </a:r>
            <a:r>
              <a:rPr lang="en-CA" dirty="0" err="1"/>
              <a:t>ie</a:t>
            </a:r>
            <a:r>
              <a:rPr lang="en-CA" dirty="0"/>
              <a:t> bigger)</a:t>
            </a:r>
          </a:p>
        </p:txBody>
      </p:sp>
      <p:graphicFrame>
        <p:nvGraphicFramePr>
          <p:cNvPr id="2" name="Table 1"/>
          <p:cNvGraphicFramePr>
            <a:graphicFrameLocks noGrp="1"/>
          </p:cNvGraphicFramePr>
          <p:nvPr>
            <p:extLst>
              <p:ext uri="{D42A27DB-BD31-4B8C-83A1-F6EECF244321}">
                <p14:modId xmlns:p14="http://schemas.microsoft.com/office/powerpoint/2010/main" val="1515331950"/>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33" name="Rectangle 19"/>
          <p:cNvSpPr>
            <a:spLocks noChangeArrowheads="1"/>
          </p:cNvSpPr>
          <p:nvPr/>
        </p:nvSpPr>
        <p:spPr bwMode="auto">
          <a:xfrm>
            <a:off x="1080252" y="4146550"/>
            <a:ext cx="472289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rPr>
              <a:t>δ</a:t>
            </a:r>
            <a:r>
              <a:rPr lang="en-CA" i="1" baseline="-25000" dirty="0">
                <a:solidFill>
                  <a:schemeClr val="accent2"/>
                </a:solidFill>
                <a:effectLst>
                  <a:outerShdw blurRad="38100" dist="38100" dir="2700000" algn="tl">
                    <a:srgbClr val="000000"/>
                  </a:outerShdw>
                </a:effectLst>
                <a:cs typeface="+mn-cs"/>
              </a:rPr>
              <a:t>M</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q,c</a:t>
            </a:r>
            <a:r>
              <a:rPr lang="en-US" i="1" dirty="0">
                <a:solidFill>
                  <a:schemeClr val="accent2"/>
                </a:solidFill>
                <a:effectLst>
                  <a:outerShdw blurRad="38100" dist="38100" dir="2700000" algn="tl">
                    <a:srgbClr val="000000"/>
                  </a:outerShdw>
                </a:effectLst>
                <a:cs typeface="+mn-cs"/>
              </a:rPr>
              <a:t>) = &lt;</a:t>
            </a:r>
            <a:r>
              <a:rPr lang="en-US" i="1" dirty="0" err="1">
                <a:solidFill>
                  <a:schemeClr val="accent2"/>
                </a:solidFill>
                <a:effectLst>
                  <a:outerShdw blurRad="38100" dist="38100" dir="2700000" algn="tl">
                    <a:srgbClr val="000000"/>
                  </a:outerShdw>
                </a:effectLst>
                <a:cs typeface="+mn-cs"/>
              </a:rPr>
              <a:t>q’,c’,direction</a:t>
            </a:r>
            <a:r>
              <a:rPr lang="en-US" i="1" dirty="0">
                <a:solidFill>
                  <a:schemeClr val="accent2"/>
                </a:solidFill>
                <a:effectLst>
                  <a:outerShdw blurRad="38100" dist="38100" dir="2700000" algn="tl">
                    <a:srgbClr val="000000"/>
                  </a:outerShdw>
                </a:effectLst>
                <a:cs typeface="+mn-cs"/>
              </a:rPr>
              <a:t>&gt;</a:t>
            </a:r>
            <a:r>
              <a:rPr lang="en-US" dirty="0">
                <a:cs typeface="+mn-cs"/>
              </a:rPr>
              <a:t> </a:t>
            </a:r>
          </a:p>
        </p:txBody>
      </p:sp>
      <p:sp>
        <p:nvSpPr>
          <p:cNvPr id="134" name="Rectangle 19"/>
          <p:cNvSpPr>
            <a:spLocks noChangeArrowheads="1"/>
          </p:cNvSpPr>
          <p:nvPr/>
        </p:nvSpPr>
        <p:spPr bwMode="auto">
          <a:xfrm>
            <a:off x="491386" y="4658380"/>
            <a:ext cx="5873724"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rPr>
              <a:t>δ</a:t>
            </a:r>
            <a:r>
              <a:rPr lang="en-CA" i="1" baseline="-25000" dirty="0">
                <a:solidFill>
                  <a:schemeClr val="accent2"/>
                </a:solidFill>
                <a:effectLst>
                  <a:outerShdw blurRad="38100" dist="38100" dir="2700000" algn="tl">
                    <a:srgbClr val="000000"/>
                  </a:outerShdw>
                </a:effectLst>
                <a:cs typeface="+mn-cs"/>
              </a:rPr>
              <a:t>M</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10101</a:t>
            </a:r>
            <a:r>
              <a:rPr lang="en-US" i="1" dirty="0">
                <a:solidFill>
                  <a:schemeClr val="accent2"/>
                </a:solidFill>
                <a:effectLst>
                  <a:outerShdw blurRad="38100" dist="38100" dir="2700000" algn="tl">
                    <a:srgbClr val="000000"/>
                  </a:outerShdw>
                </a:effectLst>
                <a:cs typeface="+mn-cs"/>
              </a:rPr>
              <a:t>,c</a:t>
            </a:r>
            <a:r>
              <a:rPr lang="en-US" i="1" baseline="-25000" dirty="0">
                <a:solidFill>
                  <a:schemeClr val="accent2"/>
                </a:solidFill>
                <a:effectLst>
                  <a:outerShdw blurRad="38100" dist="38100" dir="2700000" algn="tl">
                    <a:srgbClr val="000000"/>
                  </a:outerShdw>
                </a:effectLst>
              </a:rPr>
              <a:t>1110</a:t>
            </a:r>
            <a:r>
              <a:rPr lang="en-US" i="1" dirty="0">
                <a:solidFill>
                  <a:schemeClr val="accent2"/>
                </a:solidFill>
                <a:effectLst>
                  <a:outerShdw blurRad="38100" dist="38100" dir="2700000" algn="tl">
                    <a:srgbClr val="000000"/>
                  </a:outerShdw>
                </a:effectLst>
                <a:cs typeface="+mn-cs"/>
              </a:rPr>
              <a:t>) = &lt;q</a:t>
            </a:r>
            <a:r>
              <a:rPr lang="en-US" i="1" baseline="-25000" dirty="0">
                <a:solidFill>
                  <a:schemeClr val="accent2"/>
                </a:solidFill>
                <a:effectLst>
                  <a:outerShdw blurRad="38100" dist="38100" dir="2700000" algn="tl">
                    <a:srgbClr val="000000"/>
                  </a:outerShdw>
                </a:effectLst>
              </a:rPr>
              <a:t>01011</a:t>
            </a:r>
            <a:r>
              <a:rPr lang="en-US" i="1" dirty="0">
                <a:solidFill>
                  <a:schemeClr val="accent2"/>
                </a:solidFill>
                <a:effectLst>
                  <a:outerShdw blurRad="38100" dist="38100" dir="2700000" algn="tl">
                    <a:srgbClr val="000000"/>
                  </a:outerShdw>
                </a:effectLst>
                <a:cs typeface="+mn-cs"/>
              </a:rPr>
              <a:t>,c</a:t>
            </a:r>
            <a:r>
              <a:rPr lang="en-US" i="1" baseline="-25000" dirty="0">
                <a:solidFill>
                  <a:schemeClr val="accent2"/>
                </a:solidFill>
                <a:effectLst>
                  <a:outerShdw blurRad="38100" dist="38100" dir="2700000" algn="tl">
                    <a:srgbClr val="000000"/>
                  </a:outerShdw>
                </a:effectLst>
              </a:rPr>
              <a:t>0111</a:t>
            </a:r>
            <a:r>
              <a:rPr lang="en-US" i="1" dirty="0">
                <a:solidFill>
                  <a:schemeClr val="accent2"/>
                </a:solidFill>
                <a:effectLst>
                  <a:outerShdw blurRad="38100" dist="38100" dir="2700000" algn="tl">
                    <a:srgbClr val="000000"/>
                  </a:outerShdw>
                </a:effectLst>
                <a:cs typeface="+mn-cs"/>
              </a:rPr>
              <a:t>,right&gt;</a:t>
            </a:r>
            <a:r>
              <a:rPr lang="en-US" dirty="0">
                <a:cs typeface="+mn-cs"/>
              </a:rPr>
              <a:t> </a:t>
            </a:r>
          </a:p>
        </p:txBody>
      </p:sp>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 name="Rectangle 8"/>
          <p:cNvSpPr/>
          <p:nvPr/>
        </p:nvSpPr>
        <p:spPr>
          <a:xfrm>
            <a:off x="3517477" y="2971800"/>
            <a:ext cx="2534668" cy="523220"/>
          </a:xfrm>
          <a:prstGeom prst="rect">
            <a:avLst/>
          </a:prstGeom>
        </p:spPr>
        <p:txBody>
          <a:bodyPr wrap="none">
            <a:spAutoFit/>
          </a:bodyPr>
          <a:lstStyle/>
          <a:p>
            <a:r>
              <a:rPr lang="en-CA" dirty="0"/>
              <a:t>{0,  1,  </a:t>
            </a:r>
            <a:r>
              <a:rPr lang="en-CA" dirty="0">
                <a:sym typeface="Symbol"/>
              </a:rPr>
              <a:t>,  ,  ’,’</a:t>
            </a:r>
            <a:r>
              <a:rPr lang="en-CA" dirty="0"/>
              <a:t>}</a:t>
            </a:r>
          </a:p>
        </p:txBody>
      </p:sp>
    </p:spTree>
    <p:extLst>
      <p:ext uri="{BB962C8B-B14F-4D97-AF65-F5344CB8AC3E}">
        <p14:creationId xmlns:p14="http://schemas.microsoft.com/office/powerpoint/2010/main" val="1498844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06500" name="Text Box 5"/>
          <p:cNvSpPr txBox="1">
            <a:spLocks noChangeArrowheads="1"/>
          </p:cNvSpPr>
          <p:nvPr/>
        </p:nvSpPr>
        <p:spPr bwMode="auto">
          <a:xfrm>
            <a:off x="381000" y="533400"/>
            <a:ext cx="63103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A computational problem is computable</a:t>
            </a:r>
          </a:p>
          <a:p>
            <a:pPr>
              <a:spcBef>
                <a:spcPct val="0"/>
              </a:spcBef>
            </a:pPr>
            <a:endParaRPr lang="en-US" altLang="en-US" sz="2800" dirty="0">
              <a:solidFill>
                <a:schemeClr val="accent2"/>
              </a:solidFill>
              <a:latin typeface="Times New Roman" pitchFamily="18" charset="0"/>
            </a:endParaRPr>
          </a:p>
          <a:p>
            <a:pPr>
              <a:spcBef>
                <a:spcPct val="0"/>
              </a:spcBef>
              <a:buFontTx/>
              <a:buChar char="•"/>
            </a:pPr>
            <a:endParaRPr lang="en-US" altLang="en-US" sz="2800" dirty="0">
              <a:latin typeface="Times New Roman" pitchFamily="18" charset="0"/>
            </a:endParaRPr>
          </a:p>
          <a:p>
            <a:pPr>
              <a:spcBef>
                <a:spcPct val="0"/>
              </a:spcBef>
              <a:buFontTx/>
              <a:buChar char="•"/>
            </a:pPr>
            <a:r>
              <a:rPr lang="en-US" altLang="en-US" sz="2800" dirty="0">
                <a:latin typeface="Times New Roman" pitchFamily="18" charset="0"/>
              </a:rPr>
              <a:t>by a </a:t>
            </a:r>
            <a:r>
              <a:rPr lang="en-US" altLang="en-US" sz="2800" dirty="0">
                <a:solidFill>
                  <a:schemeClr val="accent2"/>
                </a:solidFill>
                <a:latin typeface="Times New Roman" pitchFamily="18" charset="0"/>
              </a:rPr>
              <a:t>Turing Machine</a:t>
            </a:r>
          </a:p>
        </p:txBody>
      </p:sp>
      <p:grpSp>
        <p:nvGrpSpPr>
          <p:cNvPr id="4" name="Group 3"/>
          <p:cNvGrpSpPr/>
          <p:nvPr/>
        </p:nvGrpSpPr>
        <p:grpSpPr>
          <a:xfrm>
            <a:off x="4038600" y="1846263"/>
            <a:ext cx="4630738" cy="523875"/>
            <a:chOff x="4038600" y="1846263"/>
            <a:chExt cx="4630738" cy="523875"/>
          </a:xfrm>
        </p:grpSpPr>
        <p:sp>
          <p:nvSpPr>
            <p:cNvPr id="23" name="Line 21"/>
            <p:cNvSpPr>
              <a:spLocks noChangeShapeType="1"/>
            </p:cNvSpPr>
            <p:nvPr/>
          </p:nvSpPr>
          <p:spPr bwMode="auto">
            <a:xfrm flipH="1">
              <a:off x="4038600" y="2133600"/>
              <a:ext cx="1219200"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25"/>
            <p:cNvSpPr/>
            <p:nvPr/>
          </p:nvSpPr>
          <p:spPr bwMode="auto">
            <a:xfrm>
              <a:off x="5432425" y="1846263"/>
              <a:ext cx="3236913" cy="523875"/>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 </a:t>
              </a:r>
              <a:r>
                <a:rPr lang="en-US" dirty="0">
                  <a:solidFill>
                    <a:schemeClr val="accent2"/>
                  </a:solidFill>
                  <a:effectLst>
                    <a:outerShdw blurRad="38100" dist="38100" dir="2700000" algn="tl">
                      <a:srgbClr val="000000"/>
                    </a:outerShdw>
                  </a:effectLst>
                  <a:cs typeface="+mn-cs"/>
                </a:rPr>
                <a:t>Multi-Tape TM</a:t>
              </a:r>
            </a:p>
          </p:txBody>
        </p:sp>
      </p:grpSp>
      <p:sp>
        <p:nvSpPr>
          <p:cNvPr id="1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Multi to Single Tape</a:t>
            </a:r>
          </a:p>
        </p:txBody>
      </p:sp>
    </p:spTree>
    <p:extLst>
      <p:ext uri="{BB962C8B-B14F-4D97-AF65-F5344CB8AC3E}">
        <p14:creationId xmlns:p14="http://schemas.microsoft.com/office/powerpoint/2010/main" val="3345166071"/>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83" name="Text Box 71"/>
          <p:cNvSpPr txBox="1">
            <a:spLocks noChangeArrowheads="1"/>
          </p:cNvSpPr>
          <p:nvPr/>
        </p:nvSpPr>
        <p:spPr bwMode="auto">
          <a:xfrm>
            <a:off x="218908" y="2209800"/>
            <a:ext cx="10052050" cy="954107"/>
          </a:xfrm>
          <a:prstGeom prst="rect">
            <a:avLst/>
          </a:prstGeom>
          <a:noFill/>
          <a:ln w="38100" cap="sq">
            <a:noFill/>
            <a:miter lim="800000"/>
            <a:headEnd/>
            <a:tailEnd/>
          </a:ln>
          <a:effectLst/>
        </p:spPr>
        <p:txBody>
          <a:bodyPr lIns="274320" rIns="274320">
            <a:spAutoFit/>
          </a:bodyPr>
          <a:lstStyle/>
          <a:p>
            <a:r>
              <a:rPr lang="en-CA" i="1" dirty="0" err="1"/>
              <a:t>M</a:t>
            </a:r>
            <a:r>
              <a:rPr lang="en-CA" i="1" baseline="-25000" dirty="0" err="1"/>
              <a:t>universal</a:t>
            </a:r>
            <a:r>
              <a:rPr lang="en-CA" dirty="0"/>
              <a:t> is given input</a:t>
            </a:r>
            <a:br>
              <a:rPr lang="en-CA" dirty="0"/>
            </a:br>
            <a:r>
              <a:rPr lang="en-CA" dirty="0"/>
              <a:t>     </a:t>
            </a:r>
            <a:r>
              <a:rPr lang="en-US" i="1" dirty="0">
                <a:solidFill>
                  <a:schemeClr val="accent2"/>
                </a:solidFill>
                <a:effectLst>
                  <a:outerShdw blurRad="38100" dist="38100" dir="2700000" algn="tl">
                    <a:srgbClr val="000000"/>
                  </a:outerShdw>
                </a:effectLst>
              </a:rPr>
              <a:t>I = </a:t>
            </a:r>
            <a:r>
              <a:rPr lang="en-US" i="1" dirty="0">
                <a:solidFill>
                  <a:schemeClr val="accent2"/>
                </a:solidFill>
                <a:effectLst>
                  <a:outerShdw blurRad="38100" dist="38100" dir="2700000" algn="tl">
                    <a:srgbClr val="000000"/>
                  </a:outerShdw>
                </a:effectLst>
                <a:sym typeface="Symbol"/>
              </a:rPr>
              <a:t></a:t>
            </a:r>
            <a:r>
              <a:rPr lang="en-US" i="1" dirty="0">
                <a:solidFill>
                  <a:schemeClr val="accent2"/>
                </a:solidFill>
                <a:effectLst>
                  <a:outerShdw blurRad="38100" dist="38100" dir="2700000" algn="tl">
                    <a:srgbClr val="000000"/>
                  </a:outerShdw>
                </a:effectLst>
              </a:rPr>
              <a:t>c</a:t>
            </a:r>
            <a:r>
              <a:rPr lang="en-US" i="1" baseline="-25000" dirty="0">
                <a:solidFill>
                  <a:schemeClr val="accent2"/>
                </a:solidFill>
                <a:effectLst>
                  <a:outerShdw blurRad="38100" dist="38100" dir="2700000" algn="tl">
                    <a:srgbClr val="000000"/>
                  </a:outerShdw>
                </a:effectLst>
              </a:rPr>
              <a:t>1110</a:t>
            </a:r>
            <a:r>
              <a:rPr lang="en-US" i="1" dirty="0">
                <a:solidFill>
                  <a:schemeClr val="accent2"/>
                </a:solidFill>
                <a:effectLst>
                  <a:outerShdw blurRad="38100" dist="38100" dir="2700000" algn="tl">
                    <a:srgbClr val="000000"/>
                  </a:outerShdw>
                </a:effectLst>
              </a:rPr>
              <a:t>,c</a:t>
            </a:r>
            <a:r>
              <a:rPr lang="en-US" i="1" baseline="-25000" dirty="0">
                <a:solidFill>
                  <a:schemeClr val="accent2"/>
                </a:solidFill>
                <a:effectLst>
                  <a:outerShdw blurRad="38100" dist="38100" dir="2700000" algn="tl">
                    <a:srgbClr val="000000"/>
                  </a:outerShdw>
                </a:effectLst>
              </a:rPr>
              <a:t>0101</a:t>
            </a:r>
            <a:r>
              <a:rPr lang="en-US" i="1" dirty="0">
                <a:solidFill>
                  <a:schemeClr val="accent2"/>
                </a:solidFill>
                <a:effectLst>
                  <a:outerShdw blurRad="38100" dist="38100" dir="2700000" algn="tl">
                    <a:srgbClr val="000000"/>
                  </a:outerShdw>
                </a:effectLst>
              </a:rPr>
              <a:t>,c</a:t>
            </a:r>
            <a:r>
              <a:rPr lang="en-US" i="1" baseline="-25000" dirty="0">
                <a:solidFill>
                  <a:schemeClr val="accent2"/>
                </a:solidFill>
                <a:effectLst>
                  <a:outerShdw blurRad="38100" dist="38100" dir="2700000" algn="tl">
                    <a:srgbClr val="000000"/>
                  </a:outerShdw>
                </a:effectLst>
              </a:rPr>
              <a:t>1000</a:t>
            </a:r>
            <a:r>
              <a:rPr lang="en-US" i="1" dirty="0">
                <a:solidFill>
                  <a:schemeClr val="accent2"/>
                </a:solidFill>
                <a:effectLst>
                  <a:outerShdw blurRad="38100" dist="38100" dir="2700000" algn="tl">
                    <a:srgbClr val="000000"/>
                  </a:outerShdw>
                </a:effectLst>
              </a:rPr>
              <a:t>,…</a:t>
            </a:r>
            <a:r>
              <a:rPr lang="en-US" dirty="0"/>
              <a:t> </a:t>
            </a:r>
          </a:p>
        </p:txBody>
      </p:sp>
      <p:graphicFrame>
        <p:nvGraphicFramePr>
          <p:cNvPr id="2" name="Table 1"/>
          <p:cNvGraphicFramePr>
            <a:graphicFrameLocks noGrp="1"/>
          </p:cNvGraphicFramePr>
          <p:nvPr>
            <p:extLst>
              <p:ext uri="{D42A27DB-BD31-4B8C-83A1-F6EECF244321}">
                <p14:modId xmlns:p14="http://schemas.microsoft.com/office/powerpoint/2010/main" val="542243836"/>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560575123"/>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3048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5" name="Group 4"/>
          <p:cNvGrpSpPr/>
          <p:nvPr/>
        </p:nvGrpSpPr>
        <p:grpSpPr>
          <a:xfrm>
            <a:off x="762000" y="1600200"/>
            <a:ext cx="2739192" cy="1295400"/>
            <a:chOff x="762000" y="1600200"/>
            <a:chExt cx="2739192" cy="1295400"/>
          </a:xfrm>
        </p:grpSpPr>
        <p:cxnSp>
          <p:nvCxnSpPr>
            <p:cNvPr id="13" name="Straight Arrow Connector 12"/>
            <p:cNvCxnSpPr/>
            <p:nvPr/>
          </p:nvCxnSpPr>
          <p:spPr bwMode="auto">
            <a:xfrm flipH="1" flipV="1">
              <a:off x="762000" y="1671855"/>
              <a:ext cx="1143000" cy="1223745"/>
            </a:xfrm>
            <a:prstGeom prst="straightConnector1">
              <a:avLst/>
            </a:prstGeom>
            <a:noFill/>
            <a:ln w="38100" cap="sq" cmpd="sng" algn="ctr">
              <a:solidFill>
                <a:schemeClr val="hlink"/>
              </a:solidFill>
              <a:prstDash val="solid"/>
              <a:round/>
              <a:headEnd type="none" w="med" len="med"/>
              <a:tailEnd type="arrow"/>
            </a:ln>
            <a:effectLst/>
          </p:spPr>
        </p:cxnSp>
        <p:cxnSp>
          <p:nvCxnSpPr>
            <p:cNvPr id="15" name="Straight Arrow Connector 14"/>
            <p:cNvCxnSpPr/>
            <p:nvPr/>
          </p:nvCxnSpPr>
          <p:spPr bwMode="auto">
            <a:xfrm flipH="1" flipV="1">
              <a:off x="1524000" y="1600200"/>
              <a:ext cx="1143000" cy="1223745"/>
            </a:xfrm>
            <a:prstGeom prst="straightConnector1">
              <a:avLst/>
            </a:prstGeom>
            <a:noFill/>
            <a:ln w="38100" cap="sq" cmpd="sng" algn="ctr">
              <a:solidFill>
                <a:schemeClr val="hlink"/>
              </a:solidFill>
              <a:prstDash val="solid"/>
              <a:round/>
              <a:headEnd type="none" w="med" len="med"/>
              <a:tailEnd type="arrow"/>
            </a:ln>
            <a:effectLst/>
          </p:spPr>
        </p:cxnSp>
        <p:cxnSp>
          <p:nvCxnSpPr>
            <p:cNvPr id="16" name="Straight Arrow Connector 15"/>
            <p:cNvCxnSpPr/>
            <p:nvPr/>
          </p:nvCxnSpPr>
          <p:spPr bwMode="auto">
            <a:xfrm flipH="1" flipV="1">
              <a:off x="2358192" y="1600200"/>
              <a:ext cx="1143000" cy="1223745"/>
            </a:xfrm>
            <a:prstGeom prst="straightConnector1">
              <a:avLst/>
            </a:prstGeom>
            <a:noFill/>
            <a:ln w="38100" cap="sq" cmpd="sng" algn="ctr">
              <a:solidFill>
                <a:schemeClr val="hlink"/>
              </a:solidFill>
              <a:prstDash val="solid"/>
              <a:round/>
              <a:headEnd type="none" w="med" len="med"/>
              <a:tailEnd type="arrow"/>
            </a:ln>
            <a:effectLst/>
          </p:spPr>
        </p:cxnSp>
      </p:grpSp>
    </p:spTree>
    <p:extLst>
      <p:ext uri="{BB962C8B-B14F-4D97-AF65-F5344CB8AC3E}">
        <p14:creationId xmlns:p14="http://schemas.microsoft.com/office/powerpoint/2010/main" val="2237158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ppt_x"/>
                                          </p:val>
                                        </p:tav>
                                        <p:tav tm="100000">
                                          <p:val>
                                            <p:strVal val="#ppt_x"/>
                                          </p:val>
                                        </p:tav>
                                      </p:tavLst>
                                    </p:anim>
                                    <p:anim calcmode="lin" valueType="num">
                                      <p:cBhvr additive="base">
                                        <p:cTn id="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11"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319802470"/>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3298006591"/>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3048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2" name="Group 22"/>
          <p:cNvGrpSpPr>
            <a:grpSpLocks/>
          </p:cNvGrpSpPr>
          <p:nvPr/>
        </p:nvGrpSpPr>
        <p:grpSpPr bwMode="auto">
          <a:xfrm>
            <a:off x="228600" y="3097888"/>
            <a:ext cx="762000" cy="609254"/>
            <a:chOff x="1224" y="2539"/>
            <a:chExt cx="2280" cy="1785"/>
          </a:xfrm>
        </p:grpSpPr>
        <p:sp>
          <p:nvSpPr>
            <p:cNvPr id="1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7" name="Group 24"/>
            <p:cNvGrpSpPr>
              <a:grpSpLocks/>
            </p:cNvGrpSpPr>
            <p:nvPr/>
          </p:nvGrpSpPr>
          <p:grpSpPr bwMode="auto">
            <a:xfrm>
              <a:off x="1584" y="2688"/>
              <a:ext cx="1216" cy="1440"/>
              <a:chOff x="2641" y="1488"/>
              <a:chExt cx="2655" cy="2488"/>
            </a:xfrm>
          </p:grpSpPr>
          <p:grpSp>
            <p:nvGrpSpPr>
              <p:cNvPr id="18" name="Group 25"/>
              <p:cNvGrpSpPr>
                <a:grpSpLocks/>
              </p:cNvGrpSpPr>
              <p:nvPr/>
            </p:nvGrpSpPr>
            <p:grpSpPr bwMode="auto">
              <a:xfrm>
                <a:off x="2641" y="1488"/>
                <a:ext cx="2496" cy="2436"/>
                <a:chOff x="2641" y="1488"/>
                <a:chExt cx="2496" cy="2436"/>
              </a:xfrm>
            </p:grpSpPr>
            <p:sp>
              <p:nvSpPr>
                <p:cNvPr id="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9" name="Group 32"/>
              <p:cNvGrpSpPr>
                <a:grpSpLocks/>
              </p:cNvGrpSpPr>
              <p:nvPr/>
            </p:nvGrpSpPr>
            <p:grpSpPr bwMode="auto">
              <a:xfrm>
                <a:off x="4864" y="3099"/>
                <a:ext cx="432" cy="877"/>
                <a:chOff x="4864" y="3099"/>
                <a:chExt cx="432" cy="877"/>
              </a:xfrm>
            </p:grpSpPr>
            <p:sp>
              <p:nvSpPr>
                <p:cNvPr id="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9" name="Text Box 71"/>
          <p:cNvSpPr txBox="1">
            <a:spLocks noChangeArrowheads="1"/>
          </p:cNvSpPr>
          <p:nvPr/>
        </p:nvSpPr>
        <p:spPr bwMode="auto">
          <a:xfrm>
            <a:off x="920750" y="3021688"/>
            <a:ext cx="10052050" cy="1384995"/>
          </a:xfrm>
          <a:prstGeom prst="rect">
            <a:avLst/>
          </a:prstGeom>
          <a:noFill/>
          <a:ln w="38100" cap="sq">
            <a:noFill/>
            <a:miter lim="800000"/>
            <a:headEnd/>
            <a:tailEnd/>
          </a:ln>
          <a:effectLst/>
        </p:spPr>
        <p:txBody>
          <a:bodyPr lIns="274320" rIns="274320">
            <a:spAutoFit/>
          </a:bodyPr>
          <a:lstStyle/>
          <a:p>
            <a:r>
              <a:rPr lang="en-CA" dirty="0"/>
              <a:t>After simulating </a:t>
            </a:r>
            <a:r>
              <a:rPr lang="en-CA" i="1" dirty="0"/>
              <a:t>t</a:t>
            </a:r>
            <a:r>
              <a:rPr lang="en-CA" dirty="0"/>
              <a:t> steps of </a:t>
            </a:r>
            <a:r>
              <a:rPr lang="en-CA" i="1" dirty="0"/>
              <a:t>M</a:t>
            </a:r>
            <a:r>
              <a:rPr lang="en-CA" dirty="0"/>
              <a:t>, </a:t>
            </a:r>
            <a:br>
              <a:rPr lang="en-CA" dirty="0"/>
            </a:br>
            <a:r>
              <a:rPr lang="en-CA" dirty="0"/>
              <a:t>this second </a:t>
            </a:r>
            <a:r>
              <a:rPr lang="en-CA" i="1" dirty="0" err="1"/>
              <a:t>M</a:t>
            </a:r>
            <a:r>
              <a:rPr lang="en-CA" i="1" baseline="-25000" dirty="0" err="1"/>
              <a:t>universal</a:t>
            </a:r>
            <a:r>
              <a:rPr lang="en-CA" i="1" baseline="-25000" dirty="0"/>
              <a:t>  </a:t>
            </a:r>
            <a:r>
              <a:rPr lang="en-CA" dirty="0"/>
              <a:t>tape gives </a:t>
            </a:r>
          </a:p>
          <a:p>
            <a:r>
              <a:rPr lang="en-CA" dirty="0"/>
              <a:t>the contents of </a:t>
            </a:r>
            <a:r>
              <a:rPr lang="en-CA" i="1" dirty="0"/>
              <a:t>M</a:t>
            </a:r>
            <a:r>
              <a:rPr lang="en-CA" dirty="0"/>
              <a:t>’s tape.</a:t>
            </a:r>
          </a:p>
        </p:txBody>
      </p:sp>
      <p:sp>
        <p:nvSpPr>
          <p:cNvPr id="30" name="Text Box 71"/>
          <p:cNvSpPr txBox="1">
            <a:spLocks noChangeArrowheads="1"/>
          </p:cNvSpPr>
          <p:nvPr/>
        </p:nvSpPr>
        <p:spPr bwMode="auto">
          <a:xfrm>
            <a:off x="914400" y="4456093"/>
            <a:ext cx="10052050" cy="954107"/>
          </a:xfrm>
          <a:prstGeom prst="rect">
            <a:avLst/>
          </a:prstGeom>
          <a:noFill/>
          <a:ln w="38100" cap="sq">
            <a:noFill/>
            <a:miter lim="800000"/>
            <a:headEnd/>
            <a:tailEnd/>
          </a:ln>
          <a:effectLst/>
        </p:spPr>
        <p:txBody>
          <a:bodyPr lIns="274320" rIns="274320">
            <a:spAutoFit/>
          </a:bodyPr>
          <a:lstStyle/>
          <a:p>
            <a:r>
              <a:rPr lang="en-CA" i="1" dirty="0" err="1"/>
              <a:t>M</a:t>
            </a:r>
            <a:r>
              <a:rPr lang="en-CA" i="1" baseline="-25000" dirty="0" err="1"/>
              <a:t>universal</a:t>
            </a:r>
            <a:r>
              <a:rPr lang="en-CA" i="1" baseline="-25000" dirty="0"/>
              <a:t> </a:t>
            </a:r>
            <a:r>
              <a:rPr lang="en-CA" dirty="0"/>
              <a:t>’s second head is on the “character”</a:t>
            </a:r>
            <a:br>
              <a:rPr lang="en-CA" dirty="0"/>
            </a:br>
            <a:r>
              <a:rPr lang="en-CA" dirty="0"/>
              <a:t> that </a:t>
            </a:r>
            <a:r>
              <a:rPr lang="en-CA" i="1" dirty="0"/>
              <a:t>M</a:t>
            </a:r>
            <a:r>
              <a:rPr lang="en-CA" dirty="0"/>
              <a:t>’s head is on. </a:t>
            </a:r>
          </a:p>
        </p:txBody>
      </p:sp>
    </p:spTree>
    <p:extLst>
      <p:ext uri="{BB962C8B-B14F-4D97-AF65-F5344CB8AC3E}">
        <p14:creationId xmlns:p14="http://schemas.microsoft.com/office/powerpoint/2010/main" val="2921391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0-#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0-#ppt_w/2"/>
                                          </p:val>
                                        </p:tav>
                                        <p:tav tm="100000">
                                          <p:val>
                                            <p:strVal val="#ppt_x"/>
                                          </p:val>
                                        </p:tav>
                                      </p:tavLst>
                                    </p:anim>
                                    <p:anim calcmode="lin" valueType="num">
                                      <p:cBhvr additive="base">
                                        <p:cTn id="20" dur="500" fill="hold"/>
                                        <p:tgtEl>
                                          <p:spTgt spid="30"/>
                                        </p:tgtEl>
                                        <p:attrNameLst>
                                          <p:attrName>ppt_y</p:attrName>
                                        </p:attrNameLst>
                                      </p:cBhvr>
                                      <p:tavLst>
                                        <p:tav tm="0">
                                          <p:val>
                                            <p:strVal val="#ppt_y"/>
                                          </p:val>
                                        </p:tav>
                                        <p:tav tm="100000">
                                          <p:val>
                                            <p:strVal val="#ppt_y"/>
                                          </p:val>
                                        </p:tav>
                                      </p:tavLst>
                                    </p:anim>
                                  </p:childTnLst>
                                </p:cTn>
                              </p:par>
                              <p:par>
                                <p:cTn id="21" presetID="42" presetClass="path" presetSubtype="0" accel="50000" decel="50000" fill="hold" grpId="0" nodeType="withEffect">
                                  <p:stCondLst>
                                    <p:cond delay="0"/>
                                  </p:stCondLst>
                                  <p:childTnLst>
                                    <p:animMotion origin="layout" path="M 3.33333E-6 2.22222E-6 L 0.20833 2.22222E-6 " pathEditMode="relative" rAng="0" ptsTypes="AA">
                                      <p:cBhvr>
                                        <p:cTn id="22" dur="2000" fill="hold"/>
                                        <p:tgtEl>
                                          <p:spTgt spid="11"/>
                                        </p:tgtEl>
                                        <p:attrNameLst>
                                          <p:attrName>ppt_x</p:attrName>
                                          <p:attrName>ppt_y</p:attrName>
                                        </p:attrNameLst>
                                      </p:cBhvr>
                                      <p:rCtr x="10417"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9" grpId="0"/>
      <p:bldP spid="3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6" name="Text Box 4"/>
          <p:cNvSpPr txBox="1">
            <a:spLocks noChangeArrowheads="1"/>
          </p:cNvSpPr>
          <p:nvPr/>
        </p:nvSpPr>
        <p:spPr bwMode="auto">
          <a:xfrm>
            <a:off x="76200" y="619125"/>
            <a:ext cx="4724400" cy="13239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Invariant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In the </a:t>
            </a:r>
            <a:r>
              <a:rPr lang="en-US" sz="2400" dirty="0" err="1">
                <a:effectLst>
                  <a:outerShdw blurRad="38100" dist="38100" dir="2700000" algn="tl">
                    <a:srgbClr val="000000"/>
                  </a:outerShdw>
                </a:effectLst>
                <a:cs typeface="+mn-cs"/>
              </a:rPr>
              <a:t>90’s</a:t>
            </a:r>
            <a:r>
              <a:rPr lang="en-US" sz="2400" dirty="0">
                <a:effectLst>
                  <a:outerShdw blurRad="38100" dist="38100" dir="2700000" algn="tl">
                    <a:srgbClr val="000000"/>
                  </a:outerShdw>
                </a:effectLst>
                <a:cs typeface="+mn-cs"/>
              </a:rPr>
              <a:t>, the importance of</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loop invariants </a:t>
            </a:r>
            <a:r>
              <a:rPr lang="en-US" sz="2400" dirty="0">
                <a:effectLst>
                  <a:outerShdw blurRad="38100" dist="38100" dir="2700000" algn="tl">
                    <a:srgbClr val="000000"/>
                  </a:outerShdw>
                </a:effectLst>
                <a:cs typeface="+mn-cs"/>
              </a:rPr>
              <a:t>was realized. </a:t>
            </a:r>
            <a:r>
              <a:rPr lang="en-US" dirty="0">
                <a:effectLst>
                  <a:outerShdw blurRad="38100" dist="38100" dir="2700000" algn="tl">
                    <a:srgbClr val="000000"/>
                  </a:outerShdw>
                </a:effectLst>
                <a:cs typeface="+mn-cs"/>
              </a:rPr>
              <a:t> </a:t>
            </a:r>
            <a:endParaRPr lang="en-US" sz="2400" dirty="0">
              <a:effectLst>
                <a:outerShdw blurRad="38100" dist="38100" dir="2700000" algn="tl">
                  <a:srgbClr val="000000"/>
                </a:outerShdw>
              </a:effectLst>
              <a:cs typeface="+mn-cs"/>
            </a:endParaRPr>
          </a:p>
        </p:txBody>
      </p:sp>
      <p:grpSp>
        <p:nvGrpSpPr>
          <p:cNvPr id="2" name="Group 22"/>
          <p:cNvGrpSpPr>
            <a:grpSpLocks/>
          </p:cNvGrpSpPr>
          <p:nvPr/>
        </p:nvGrpSpPr>
        <p:grpSpPr bwMode="auto">
          <a:xfrm>
            <a:off x="382588" y="4926013"/>
            <a:ext cx="7237412" cy="1855787"/>
            <a:chOff x="241" y="2592"/>
            <a:chExt cx="4559" cy="1169"/>
          </a:xfrm>
        </p:grpSpPr>
        <p:sp>
          <p:nvSpPr>
            <p:cNvPr id="34823" name="Text Box 23"/>
            <p:cNvSpPr txBox="1">
              <a:spLocks noChangeArrowheads="1"/>
            </p:cNvSpPr>
            <p:nvPr/>
          </p:nvSpPr>
          <p:spPr bwMode="auto">
            <a:xfrm>
              <a:off x="1563" y="2895"/>
              <a:ext cx="1431"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rgbClr val="33CC33"/>
                  </a:solidFill>
                  <a:latin typeface="Times New Roman" pitchFamily="18" charset="0"/>
                </a:rPr>
                <a:t>&lt;loop-invariant&gt;</a:t>
              </a:r>
            </a:p>
            <a:p>
              <a:pPr algn="ctr">
                <a:spcBef>
                  <a:spcPct val="0"/>
                </a:spcBef>
              </a:pP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algn="ctr">
                <a:spcBef>
                  <a:spcPct val="0"/>
                </a:spcBef>
              </a:pPr>
              <a:r>
                <a:rPr lang="en-CA" altLang="en-US" sz="2400">
                  <a:solidFill>
                    <a:schemeClr val="accent2"/>
                  </a:solidFill>
                  <a:latin typeface="Times New Roman" pitchFamily="18" charset="0"/>
                </a:rPr>
                <a:t>code</a:t>
              </a:r>
              <a:r>
                <a:rPr lang="en-US" altLang="en-US" sz="2400">
                  <a:solidFill>
                    <a:schemeClr val="accent2"/>
                  </a:solidFill>
                  <a:latin typeface="Times New Roman" pitchFamily="18" charset="0"/>
                </a:rPr>
                <a:t>C</a:t>
              </a:r>
              <a:endParaRPr lang="en-CA" altLang="en-US" sz="2400">
                <a:solidFill>
                  <a:schemeClr val="accent2"/>
                </a:solidFill>
                <a:latin typeface="Times New Roman" pitchFamily="18" charset="0"/>
              </a:endParaRPr>
            </a:p>
          </p:txBody>
        </p:sp>
        <p:sp>
          <p:nvSpPr>
            <p:cNvPr id="34824" name="Text Box 24"/>
            <p:cNvSpPr txBox="1">
              <a:spLocks noChangeArrowheads="1"/>
            </p:cNvSpPr>
            <p:nvPr/>
          </p:nvSpPr>
          <p:spPr bwMode="auto">
            <a:xfrm>
              <a:off x="3722" y="3147"/>
              <a:ext cx="1078"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dirty="0">
                  <a:solidFill>
                    <a:srgbClr val="33CC33"/>
                  </a:solidFill>
                  <a:latin typeface="Times New Roman" pitchFamily="18" charset="0"/>
                </a:rPr>
                <a:t>&lt;</a:t>
              </a:r>
              <a:r>
                <a:rPr lang="en-CA" altLang="en-US" sz="2400" dirty="0" err="1">
                  <a:solidFill>
                    <a:srgbClr val="33CC33"/>
                  </a:solidFill>
                  <a:latin typeface="Times New Roman" pitchFamily="18" charset="0"/>
                </a:rPr>
                <a:t>postCond</a:t>
              </a:r>
              <a:r>
                <a:rPr lang="en-CA" altLang="en-US" sz="2400" dirty="0">
                  <a:solidFill>
                    <a:srgbClr val="33CC33"/>
                  </a:solidFill>
                  <a:latin typeface="Times New Roman" pitchFamily="18" charset="0"/>
                </a:rPr>
                <a:t>&gt;</a:t>
              </a:r>
            </a:p>
            <a:p>
              <a:pPr algn="ctr">
                <a:spcBef>
                  <a:spcPct val="0"/>
                </a:spcBef>
              </a:pPr>
              <a:endParaRPr lang="en-CA" altLang="en-US" sz="2400" dirty="0">
                <a:solidFill>
                  <a:srgbClr val="33CC33"/>
                </a:solidFill>
                <a:latin typeface="Times New Roman" pitchFamily="18" charset="0"/>
              </a:endParaRPr>
            </a:p>
          </p:txBody>
        </p:sp>
        <p:sp>
          <p:nvSpPr>
            <p:cNvPr id="34825" name="AutoShape 25"/>
            <p:cNvSpPr>
              <a:spLocks noChangeArrowheads="1"/>
            </p:cNvSpPr>
            <p:nvPr/>
          </p:nvSpPr>
          <p:spPr bwMode="auto">
            <a:xfrm>
              <a:off x="3120" y="3167"/>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solidFill>
                  <a:schemeClr val="hlink"/>
                </a:solidFill>
                <a:latin typeface="Times New Roman" pitchFamily="18" charset="0"/>
              </a:endParaRPr>
            </a:p>
          </p:txBody>
        </p:sp>
        <p:sp>
          <p:nvSpPr>
            <p:cNvPr id="34826" name="Text Box 26"/>
            <p:cNvSpPr txBox="1">
              <a:spLocks noChangeArrowheads="1"/>
            </p:cNvSpPr>
            <p:nvPr/>
          </p:nvSpPr>
          <p:spPr bwMode="auto">
            <a:xfrm>
              <a:off x="241" y="2592"/>
              <a:ext cx="1671"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400">
                  <a:solidFill>
                    <a:schemeClr val="tx2"/>
                  </a:solidFill>
                  <a:latin typeface="Times New Roman" pitchFamily="18" charset="0"/>
                </a:rPr>
                <a:t>Clean up loose ends</a:t>
              </a:r>
            </a:p>
            <a:p>
              <a:pPr algn="ctr">
                <a:spcBef>
                  <a:spcPct val="0"/>
                </a:spcBef>
              </a:pPr>
              <a:endParaRPr lang="en-CA" altLang="en-US" sz="2400">
                <a:solidFill>
                  <a:schemeClr val="tx2"/>
                </a:solidFill>
                <a:latin typeface="Times New Roman" pitchFamily="18" charset="0"/>
              </a:endParaRPr>
            </a:p>
          </p:txBody>
        </p:sp>
        <p:grpSp>
          <p:nvGrpSpPr>
            <p:cNvPr id="34827" name="Group 27"/>
            <p:cNvGrpSpPr>
              <a:grpSpLocks noChangeAspect="1"/>
            </p:cNvGrpSpPr>
            <p:nvPr/>
          </p:nvGrpSpPr>
          <p:grpSpPr bwMode="auto">
            <a:xfrm>
              <a:off x="543" y="3024"/>
              <a:ext cx="705" cy="737"/>
              <a:chOff x="4641" y="2352"/>
              <a:chExt cx="735" cy="768"/>
            </a:xfrm>
          </p:grpSpPr>
          <p:sp>
            <p:nvSpPr>
              <p:cNvPr id="34828" name="Freeform 28" descr="Green marble"/>
              <p:cNvSpPr>
                <a:spLocks noChangeAspect="1"/>
              </p:cNvSpPr>
              <p:nvPr/>
            </p:nvSpPr>
            <p:spPr bwMode="auto">
              <a:xfrm rot="2360341">
                <a:off x="4656" y="2619"/>
                <a:ext cx="390" cy="309"/>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2"/>
                <a:srcRect/>
                <a:tile tx="0" ty="0" sx="100000" sy="100000" flip="none" algn="tl"/>
              </a:blipFill>
              <a:ln w="9525">
                <a:solidFill>
                  <a:srgbClr val="000000"/>
                </a:solidFill>
                <a:round/>
                <a:headEnd/>
                <a:tailEnd/>
              </a:ln>
            </p:spPr>
            <p:txBody>
              <a:bodyPr/>
              <a:lstStyle/>
              <a:p>
                <a:endParaRPr lang="en-CA"/>
              </a:p>
            </p:txBody>
          </p:sp>
          <p:grpSp>
            <p:nvGrpSpPr>
              <p:cNvPr id="34829" name="Group 29"/>
              <p:cNvGrpSpPr>
                <a:grpSpLocks noChangeAspect="1"/>
              </p:cNvGrpSpPr>
              <p:nvPr/>
            </p:nvGrpSpPr>
            <p:grpSpPr bwMode="auto">
              <a:xfrm>
                <a:off x="4703" y="2655"/>
                <a:ext cx="208" cy="170"/>
                <a:chOff x="1728" y="2064"/>
                <a:chExt cx="768" cy="672"/>
              </a:xfrm>
            </p:grpSpPr>
            <p:sp>
              <p:nvSpPr>
                <p:cNvPr id="34839" name="AutoShape 30"/>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34840" name="Line 31"/>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34830" name="Oval 32"/>
              <p:cNvSpPr>
                <a:spLocks noChangeAspect="1" noChangeArrowheads="1"/>
              </p:cNvSpPr>
              <p:nvPr/>
            </p:nvSpPr>
            <p:spPr bwMode="auto">
              <a:xfrm>
                <a:off x="4641" y="2384"/>
                <a:ext cx="735" cy="736"/>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Times New Roman" pitchFamily="18" charset="0"/>
                </a:endParaRPr>
              </a:p>
            </p:txBody>
          </p:sp>
          <p:pic>
            <p:nvPicPr>
              <p:cNvPr id="34831" name="Picture 3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52" y="2540"/>
                <a:ext cx="389"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832" name="Group 34"/>
              <p:cNvGrpSpPr>
                <a:grpSpLocks noChangeAspect="1"/>
              </p:cNvGrpSpPr>
              <p:nvPr/>
            </p:nvGrpSpPr>
            <p:grpSpPr bwMode="auto">
              <a:xfrm rot="2360341">
                <a:off x="4794" y="2352"/>
                <a:ext cx="342" cy="428"/>
                <a:chOff x="2227" y="1194"/>
                <a:chExt cx="1944" cy="2413"/>
              </a:xfrm>
            </p:grpSpPr>
            <p:sp>
              <p:nvSpPr>
                <p:cNvPr id="34833" name="Freeform 35"/>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834" name="Freeform 36"/>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835" name="Freeform 37"/>
                <p:cNvSpPr>
                  <a:spLocks noChangeAspect="1"/>
                </p:cNvSpPr>
                <p:nvPr/>
              </p:nvSpPr>
              <p:spPr bwMode="auto">
                <a:xfrm rot="-2705309">
                  <a:off x="3504" y="2064"/>
                  <a:ext cx="812" cy="523"/>
                </a:xfrm>
                <a:custGeom>
                  <a:avLst/>
                  <a:gdLst>
                    <a:gd name="T0" fmla="*/ 0 w 782"/>
                    <a:gd name="T1" fmla="*/ 1 h 808"/>
                    <a:gd name="T2" fmla="*/ 337 w 782"/>
                    <a:gd name="T3" fmla="*/ 0 h 808"/>
                    <a:gd name="T4" fmla="*/ 819 w 782"/>
                    <a:gd name="T5" fmla="*/ 0 h 808"/>
                    <a:gd name="T6" fmla="*/ 1727 w 782"/>
                    <a:gd name="T7" fmla="*/ 1 h 808"/>
                    <a:gd name="T8" fmla="*/ 2808 w 782"/>
                    <a:gd name="T9" fmla="*/ 1 h 808"/>
                    <a:gd name="T10" fmla="*/ 3202 w 782"/>
                    <a:gd name="T11" fmla="*/ 1 h 808"/>
                    <a:gd name="T12" fmla="*/ 3390 w 782"/>
                    <a:gd name="T13" fmla="*/ 1 h 808"/>
                    <a:gd name="T14" fmla="*/ 3417 w 782"/>
                    <a:gd name="T15" fmla="*/ 1 h 808"/>
                    <a:gd name="T16" fmla="*/ 3299 w 782"/>
                    <a:gd name="T17" fmla="*/ 1 h 808"/>
                    <a:gd name="T18" fmla="*/ 2967 w 782"/>
                    <a:gd name="T19" fmla="*/ 1 h 808"/>
                    <a:gd name="T20" fmla="*/ 2537 w 782"/>
                    <a:gd name="T21" fmla="*/ 1 h 808"/>
                    <a:gd name="T22" fmla="*/ 2224 w 782"/>
                    <a:gd name="T23" fmla="*/ 1 h 808"/>
                    <a:gd name="T24" fmla="*/ 2082 w 782"/>
                    <a:gd name="T25" fmla="*/ 1 h 808"/>
                    <a:gd name="T26" fmla="*/ 1990 w 782"/>
                    <a:gd name="T27" fmla="*/ 1 h 808"/>
                    <a:gd name="T28" fmla="*/ 2017 w 782"/>
                    <a:gd name="T29" fmla="*/ 1 h 808"/>
                    <a:gd name="T30" fmla="*/ 2043 w 782"/>
                    <a:gd name="T31" fmla="*/ 1 h 808"/>
                    <a:gd name="T32" fmla="*/ 2427 w 782"/>
                    <a:gd name="T33" fmla="*/ 1 h 808"/>
                    <a:gd name="T34" fmla="*/ 3034 w 782"/>
                    <a:gd name="T35" fmla="*/ 1 h 808"/>
                    <a:gd name="T36" fmla="*/ 3417 w 782"/>
                    <a:gd name="T37" fmla="*/ 1 h 808"/>
                    <a:gd name="T38" fmla="*/ 3818 w 782"/>
                    <a:gd name="T39" fmla="*/ 1 h 808"/>
                    <a:gd name="T40" fmla="*/ 3946 w 782"/>
                    <a:gd name="T41" fmla="*/ 1 h 808"/>
                    <a:gd name="T42" fmla="*/ 3818 w 782"/>
                    <a:gd name="T43" fmla="*/ 1 h 808"/>
                    <a:gd name="T44" fmla="*/ 3659 w 782"/>
                    <a:gd name="T45" fmla="*/ 1 h 808"/>
                    <a:gd name="T46" fmla="*/ 3390 w 782"/>
                    <a:gd name="T47" fmla="*/ 1 h 808"/>
                    <a:gd name="T48" fmla="*/ 3025 w 782"/>
                    <a:gd name="T49" fmla="*/ 1 h 808"/>
                    <a:gd name="T50" fmla="*/ 2620 w 782"/>
                    <a:gd name="T51" fmla="*/ 1 h 808"/>
                    <a:gd name="T52" fmla="*/ 1990 w 782"/>
                    <a:gd name="T53" fmla="*/ 1 h 808"/>
                    <a:gd name="T54" fmla="*/ 1792 w 782"/>
                    <a:gd name="T55" fmla="*/ 1 h 808"/>
                    <a:gd name="T56" fmla="*/ 1686 w 782"/>
                    <a:gd name="T57" fmla="*/ 1 h 808"/>
                    <a:gd name="T58" fmla="*/ 1686 w 782"/>
                    <a:gd name="T59" fmla="*/ 1 h 808"/>
                    <a:gd name="T60" fmla="*/ 1686 w 782"/>
                    <a:gd name="T61" fmla="*/ 1 h 808"/>
                    <a:gd name="T62" fmla="*/ 1960 w 782"/>
                    <a:gd name="T63" fmla="*/ 1 h 808"/>
                    <a:gd name="T64" fmla="*/ 2366 w 782"/>
                    <a:gd name="T65" fmla="*/ 1 h 808"/>
                    <a:gd name="T66" fmla="*/ 2721 w 782"/>
                    <a:gd name="T67" fmla="*/ 1 h 808"/>
                    <a:gd name="T68" fmla="*/ 2949 w 782"/>
                    <a:gd name="T69" fmla="*/ 1 h 808"/>
                    <a:gd name="T70" fmla="*/ 3063 w 782"/>
                    <a:gd name="T71" fmla="*/ 1 h 808"/>
                    <a:gd name="T72" fmla="*/ 3025 w 782"/>
                    <a:gd name="T73" fmla="*/ 1 h 808"/>
                    <a:gd name="T74" fmla="*/ 2855 w 782"/>
                    <a:gd name="T75" fmla="*/ 1 h 808"/>
                    <a:gd name="T76" fmla="*/ 2620 w 782"/>
                    <a:gd name="T77" fmla="*/ 1 h 808"/>
                    <a:gd name="T78" fmla="*/ 2366 w 782"/>
                    <a:gd name="T79" fmla="*/ 1 h 808"/>
                    <a:gd name="T80" fmla="*/ 1805 w 782"/>
                    <a:gd name="T81" fmla="*/ 1 h 808"/>
                    <a:gd name="T82" fmla="*/ 979 w 782"/>
                    <a:gd name="T83" fmla="*/ 1 h 808"/>
                    <a:gd name="T84" fmla="*/ 353 w 782"/>
                    <a:gd name="T85" fmla="*/ 1 h 808"/>
                    <a:gd name="T86" fmla="*/ 97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836" name="Freeform 38"/>
                <p:cNvSpPr>
                  <a:spLocks noChangeAspect="1"/>
                </p:cNvSpPr>
                <p:nvPr/>
              </p:nvSpPr>
              <p:spPr bwMode="auto">
                <a:xfrm rot="-4121048">
                  <a:off x="2675" y="2797"/>
                  <a:ext cx="1159" cy="461"/>
                </a:xfrm>
                <a:custGeom>
                  <a:avLst/>
                  <a:gdLst>
                    <a:gd name="T0" fmla="*/ 650203 w 992"/>
                    <a:gd name="T1" fmla="*/ 1 h 770"/>
                    <a:gd name="T2" fmla="*/ 662472 w 992"/>
                    <a:gd name="T3" fmla="*/ 1 h 770"/>
                    <a:gd name="T4" fmla="*/ 707990 w 992"/>
                    <a:gd name="T5" fmla="*/ 1 h 770"/>
                    <a:gd name="T6" fmla="*/ 764394 w 992"/>
                    <a:gd name="T7" fmla="*/ 1 h 770"/>
                    <a:gd name="T8" fmla="*/ 797828 w 992"/>
                    <a:gd name="T9" fmla="*/ 1 h 770"/>
                    <a:gd name="T10" fmla="*/ 783191 w 992"/>
                    <a:gd name="T11" fmla="*/ 1 h 770"/>
                    <a:gd name="T12" fmla="*/ 752067 w 992"/>
                    <a:gd name="T13" fmla="*/ 1 h 770"/>
                    <a:gd name="T14" fmla="*/ 689604 w 992"/>
                    <a:gd name="T15" fmla="*/ 1 h 770"/>
                    <a:gd name="T16" fmla="*/ 612568 w 992"/>
                    <a:gd name="T17" fmla="*/ 1 h 770"/>
                    <a:gd name="T18" fmla="*/ 548369 w 992"/>
                    <a:gd name="T19" fmla="*/ 1 h 770"/>
                    <a:gd name="T20" fmla="*/ 476327 w 992"/>
                    <a:gd name="T21" fmla="*/ 1 h 770"/>
                    <a:gd name="T22" fmla="*/ 407693 w 992"/>
                    <a:gd name="T23" fmla="*/ 1 h 770"/>
                    <a:gd name="T24" fmla="*/ 355586 w 992"/>
                    <a:gd name="T25" fmla="*/ 1 h 770"/>
                    <a:gd name="T26" fmla="*/ 336614 w 992"/>
                    <a:gd name="T27" fmla="*/ 1 h 770"/>
                    <a:gd name="T28" fmla="*/ 315503 w 992"/>
                    <a:gd name="T29" fmla="*/ 1 h 770"/>
                    <a:gd name="T30" fmla="*/ 290613 w 992"/>
                    <a:gd name="T31" fmla="*/ 1 h 770"/>
                    <a:gd name="T32" fmla="*/ 272045 w 992"/>
                    <a:gd name="T33" fmla="*/ 1 h 770"/>
                    <a:gd name="T34" fmla="*/ 272045 w 992"/>
                    <a:gd name="T35" fmla="*/ 1 h 770"/>
                    <a:gd name="T36" fmla="*/ 259251 w 992"/>
                    <a:gd name="T37" fmla="*/ 1 h 770"/>
                    <a:gd name="T38" fmla="*/ 223681 w 992"/>
                    <a:gd name="T39" fmla="*/ 1 h 770"/>
                    <a:gd name="T40" fmla="*/ 179758 w 992"/>
                    <a:gd name="T41" fmla="*/ 1 h 770"/>
                    <a:gd name="T42" fmla="*/ 138907 w 992"/>
                    <a:gd name="T43" fmla="*/ 1 h 770"/>
                    <a:gd name="T44" fmla="*/ 92166 w 992"/>
                    <a:gd name="T45" fmla="*/ 1 h 770"/>
                    <a:gd name="T46" fmla="*/ 21327 w 992"/>
                    <a:gd name="T47" fmla="*/ 1 h 770"/>
                    <a:gd name="T48" fmla="*/ 0 w 992"/>
                    <a:gd name="T49" fmla="*/ 1 h 770"/>
                    <a:gd name="T50" fmla="*/ 0 w 992"/>
                    <a:gd name="T51" fmla="*/ 1 h 770"/>
                    <a:gd name="T52" fmla="*/ 31776 w 992"/>
                    <a:gd name="T53" fmla="*/ 1 h 770"/>
                    <a:gd name="T54" fmla="*/ 65813 w 992"/>
                    <a:gd name="T55" fmla="*/ 1 h 770"/>
                    <a:gd name="T56" fmla="*/ 95263 w 992"/>
                    <a:gd name="T57" fmla="*/ 1 h 770"/>
                    <a:gd name="T58" fmla="*/ 151928 w 992"/>
                    <a:gd name="T59" fmla="*/ 1 h 770"/>
                    <a:gd name="T60" fmla="*/ 206901 w 992"/>
                    <a:gd name="T61" fmla="*/ 1 h 770"/>
                    <a:gd name="T62" fmla="*/ 259251 w 992"/>
                    <a:gd name="T63" fmla="*/ 1 h 770"/>
                    <a:gd name="T64" fmla="*/ 333905 w 992"/>
                    <a:gd name="T65" fmla="*/ 0 h 770"/>
                    <a:gd name="T66" fmla="*/ 336614 w 992"/>
                    <a:gd name="T67" fmla="*/ 1 h 770"/>
                    <a:gd name="T68" fmla="*/ 319684 w 992"/>
                    <a:gd name="T69" fmla="*/ 1 h 770"/>
                    <a:gd name="T70" fmla="*/ 315503 w 992"/>
                    <a:gd name="T71" fmla="*/ 1 h 770"/>
                    <a:gd name="T72" fmla="*/ 336614 w 992"/>
                    <a:gd name="T73" fmla="*/ 1 h 770"/>
                    <a:gd name="T74" fmla="*/ 371837 w 992"/>
                    <a:gd name="T75" fmla="*/ 1 h 770"/>
                    <a:gd name="T76" fmla="*/ 401726 w 992"/>
                    <a:gd name="T77" fmla="*/ 1 h 770"/>
                    <a:gd name="T78" fmla="*/ 448997 w 992"/>
                    <a:gd name="T79" fmla="*/ 1 h 770"/>
                    <a:gd name="T80" fmla="*/ 494731 w 992"/>
                    <a:gd name="T81" fmla="*/ 1 h 770"/>
                    <a:gd name="T82" fmla="*/ 541505 w 992"/>
                    <a:gd name="T83" fmla="*/ 1 h 770"/>
                    <a:gd name="T84" fmla="*/ 603073 w 992"/>
                    <a:gd name="T85" fmla="*/ 1 h 770"/>
                    <a:gd name="T86" fmla="*/ 643702 w 992"/>
                    <a:gd name="T87" fmla="*/ 1 h 770"/>
                    <a:gd name="T88" fmla="*/ 650203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837" name="Freeform 39"/>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838" name="Freeform 40"/>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17" name="Text Box 4"/>
          <p:cNvSpPr txBox="1">
            <a:spLocks noChangeArrowheads="1"/>
          </p:cNvSpPr>
          <p:nvPr/>
        </p:nvSpPr>
        <p:spPr bwMode="auto">
          <a:xfrm>
            <a:off x="152400" y="1905000"/>
            <a:ext cx="6477000" cy="3013075"/>
          </a:xfrm>
          <a:prstGeom prst="rect">
            <a:avLst/>
          </a:prstGeom>
          <a:noFill/>
          <a:ln w="38100" cap="sq">
            <a:noFill/>
            <a:miter lim="800000"/>
            <a:headEnd/>
            <a:tailEnd/>
          </a:ln>
          <a:effectLst/>
        </p:spPr>
        <p:txBody>
          <a:bodyPr lIns="274320" rIns="274320">
            <a:spAutoFit/>
          </a:bodyPr>
          <a:lstStyle/>
          <a:p>
            <a:pPr eaLnBrk="0" hangingPunct="0">
              <a:defRPr/>
            </a:pPr>
            <a:r>
              <a:rPr lang="en-US" sz="2400">
                <a:effectLst>
                  <a:outerShdw blurRad="38100" dist="38100" dir="2700000" algn="tl">
                    <a:srgbClr val="000000"/>
                  </a:outerShdw>
                </a:effectLst>
                <a:cs typeface="+mn-cs"/>
              </a:rPr>
              <a:t>x = 0</a:t>
            </a:r>
          </a:p>
          <a:p>
            <a:pPr eaLnBrk="0" hangingPunct="0">
              <a:defRPr/>
            </a:pPr>
            <a:r>
              <a:rPr lang="en-US" sz="2400">
                <a:effectLst>
                  <a:outerShdw blurRad="38100" dist="38100" dir="2700000" algn="tl">
                    <a:srgbClr val="000000"/>
                  </a:outerShdw>
                </a:effectLst>
                <a:cs typeface="+mn-cs"/>
              </a:rPr>
              <a:t>loop</a:t>
            </a:r>
          </a:p>
          <a:p>
            <a:pPr lvl="1" eaLnBrk="0" hangingPunct="0">
              <a:defRPr/>
            </a:pPr>
            <a:r>
              <a:rPr lang="en-US" sz="2400">
                <a:solidFill>
                  <a:schemeClr val="tx2"/>
                </a:solidFill>
                <a:effectLst>
                  <a:outerShdw blurRad="38100" dist="38100" dir="2700000" algn="tl">
                    <a:srgbClr val="000000"/>
                  </a:outerShdw>
                </a:effectLst>
                <a:cs typeface="+mn-cs"/>
              </a:rPr>
              <a:t>% Loop Inv:     x = # “Hi”s printed so far.</a:t>
            </a:r>
          </a:p>
          <a:p>
            <a:pPr lvl="1" eaLnBrk="0" hangingPunct="0">
              <a:defRPr/>
            </a:pPr>
            <a:r>
              <a:rPr lang="en-US" sz="2400">
                <a:effectLst>
                  <a:outerShdw blurRad="38100" dist="38100" dir="2700000" algn="tl">
                    <a:srgbClr val="000000"/>
                  </a:outerShdw>
                </a:effectLst>
                <a:cs typeface="+mn-cs"/>
              </a:rPr>
              <a:t>exit when x=10</a:t>
            </a:r>
          </a:p>
          <a:p>
            <a:pPr lvl="1" eaLnBrk="0" hangingPunct="0">
              <a:defRPr/>
            </a:pPr>
            <a:r>
              <a:rPr lang="en-US" sz="2400">
                <a:effectLst>
                  <a:outerShdw blurRad="38100" dist="38100" dir="2700000" algn="tl">
                    <a:srgbClr val="000000"/>
                  </a:outerShdw>
                </a:effectLst>
                <a:cs typeface="+mn-cs"/>
              </a:rPr>
              <a:t>print(“Hi”)</a:t>
            </a:r>
          </a:p>
          <a:p>
            <a:pPr lvl="1" eaLnBrk="0" hangingPunct="0">
              <a:defRPr/>
            </a:pPr>
            <a:r>
              <a:rPr lang="en-US" sz="2400">
                <a:effectLst>
                  <a:outerShdw blurRad="38100" dist="38100" dir="2700000" algn="tl">
                    <a:srgbClr val="000000"/>
                  </a:outerShdw>
                </a:effectLst>
                <a:cs typeface="+mn-cs"/>
              </a:rPr>
              <a:t>x = x+1</a:t>
            </a:r>
          </a:p>
          <a:p>
            <a:pPr eaLnBrk="0" hangingPunct="0">
              <a:defRPr/>
            </a:pPr>
            <a:r>
              <a:rPr lang="en-US" sz="2400">
                <a:effectLst>
                  <a:outerShdw blurRad="38100" dist="38100" dir="2700000" algn="tl">
                    <a:srgbClr val="000000"/>
                  </a:outerShdw>
                </a:effectLst>
                <a:cs typeface="+mn-cs"/>
              </a:rPr>
              <a:t>end loop</a:t>
            </a:r>
          </a:p>
          <a:p>
            <a:pPr eaLnBrk="0" hangingPunct="0">
              <a:defRPr/>
            </a:pPr>
            <a:r>
              <a:rPr lang="en-US" sz="2400">
                <a:solidFill>
                  <a:schemeClr val="tx2"/>
                </a:solidFill>
                <a:effectLst>
                  <a:outerShdw blurRad="38100" dist="38100" dir="2700000" algn="tl">
                    <a:srgbClr val="000000"/>
                  </a:outerShdw>
                </a:effectLst>
                <a:cs typeface="+mn-cs"/>
              </a:rPr>
              <a:t>% Post Cond:         # “Hi”s get printed is 10.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3384516844"/>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4184227811"/>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2" name="Group 22"/>
          <p:cNvGrpSpPr>
            <a:grpSpLocks/>
          </p:cNvGrpSpPr>
          <p:nvPr/>
        </p:nvGrpSpPr>
        <p:grpSpPr bwMode="auto">
          <a:xfrm>
            <a:off x="228600" y="3097888"/>
            <a:ext cx="762000" cy="609254"/>
            <a:chOff x="1224" y="2539"/>
            <a:chExt cx="2280" cy="1785"/>
          </a:xfrm>
        </p:grpSpPr>
        <p:sp>
          <p:nvSpPr>
            <p:cNvPr id="1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7" name="Group 24"/>
            <p:cNvGrpSpPr>
              <a:grpSpLocks/>
            </p:cNvGrpSpPr>
            <p:nvPr/>
          </p:nvGrpSpPr>
          <p:grpSpPr bwMode="auto">
            <a:xfrm>
              <a:off x="1584" y="2688"/>
              <a:ext cx="1216" cy="1440"/>
              <a:chOff x="2641" y="1488"/>
              <a:chExt cx="2655" cy="2488"/>
            </a:xfrm>
          </p:grpSpPr>
          <p:grpSp>
            <p:nvGrpSpPr>
              <p:cNvPr id="18" name="Group 25"/>
              <p:cNvGrpSpPr>
                <a:grpSpLocks/>
              </p:cNvGrpSpPr>
              <p:nvPr/>
            </p:nvGrpSpPr>
            <p:grpSpPr bwMode="auto">
              <a:xfrm>
                <a:off x="2641" y="1488"/>
                <a:ext cx="2496" cy="2436"/>
                <a:chOff x="2641" y="1488"/>
                <a:chExt cx="2496" cy="2436"/>
              </a:xfrm>
            </p:grpSpPr>
            <p:sp>
              <p:nvSpPr>
                <p:cNvPr id="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9" name="Group 32"/>
              <p:cNvGrpSpPr>
                <a:grpSpLocks/>
              </p:cNvGrpSpPr>
              <p:nvPr/>
            </p:nvGrpSpPr>
            <p:grpSpPr bwMode="auto">
              <a:xfrm>
                <a:off x="4864" y="3099"/>
                <a:ext cx="432" cy="877"/>
                <a:chOff x="4864" y="3099"/>
                <a:chExt cx="432" cy="877"/>
              </a:xfrm>
            </p:grpSpPr>
            <p:sp>
              <p:nvSpPr>
                <p:cNvPr id="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9" name="Text Box 71"/>
          <p:cNvSpPr txBox="1">
            <a:spLocks noChangeArrowheads="1"/>
          </p:cNvSpPr>
          <p:nvPr/>
        </p:nvSpPr>
        <p:spPr bwMode="auto">
          <a:xfrm>
            <a:off x="920750" y="3021688"/>
            <a:ext cx="10052050" cy="1815882"/>
          </a:xfrm>
          <a:prstGeom prst="rect">
            <a:avLst/>
          </a:prstGeom>
          <a:noFill/>
          <a:ln w="38100" cap="sq">
            <a:noFill/>
            <a:miter lim="800000"/>
            <a:headEnd/>
            <a:tailEnd/>
          </a:ln>
          <a:effectLst/>
        </p:spPr>
        <p:txBody>
          <a:bodyPr lIns="274320" rIns="274320">
            <a:spAutoFit/>
          </a:bodyPr>
          <a:lstStyle/>
          <a:p>
            <a:r>
              <a:rPr lang="en-CA" dirty="0"/>
              <a:t>What </a:t>
            </a:r>
            <a:r>
              <a:rPr lang="en-CA" i="1" dirty="0" err="1"/>
              <a:t>M</a:t>
            </a:r>
            <a:r>
              <a:rPr lang="en-CA" i="1" baseline="-25000" dirty="0" err="1"/>
              <a:t>universal</a:t>
            </a:r>
            <a:r>
              <a:rPr lang="en-CA" i="1" baseline="-25000" dirty="0"/>
              <a:t> </a:t>
            </a:r>
            <a:r>
              <a:rPr lang="en-CA" dirty="0"/>
              <a:t>’s finite state automata “knows”</a:t>
            </a:r>
            <a:br>
              <a:rPr lang="en-CA" dirty="0"/>
            </a:br>
            <a:r>
              <a:rPr lang="en-CA" dirty="0"/>
              <a:t>is what is in its states </a:t>
            </a:r>
          </a:p>
          <a:p>
            <a:r>
              <a:rPr lang="en-CA" dirty="0"/>
              <a:t>  – i.e. what is written on its black board.</a:t>
            </a:r>
          </a:p>
          <a:p>
            <a:r>
              <a:rPr lang="en-CA" dirty="0"/>
              <a:t>Can it “know” what state </a:t>
            </a:r>
            <a:r>
              <a:rPr lang="en-CA" i="1" dirty="0"/>
              <a:t>M</a:t>
            </a:r>
            <a:r>
              <a:rPr lang="en-CA" dirty="0"/>
              <a:t> is in? </a:t>
            </a:r>
          </a:p>
        </p:txBody>
      </p:sp>
      <p:grpSp>
        <p:nvGrpSpPr>
          <p:cNvPr id="31" name="Group 9"/>
          <p:cNvGrpSpPr>
            <a:grpSpLocks/>
          </p:cNvGrpSpPr>
          <p:nvPr/>
        </p:nvGrpSpPr>
        <p:grpSpPr bwMode="auto">
          <a:xfrm>
            <a:off x="304800" y="5029200"/>
            <a:ext cx="1066800" cy="1390215"/>
            <a:chOff x="2065" y="1551"/>
            <a:chExt cx="1628" cy="1988"/>
          </a:xfrm>
        </p:grpSpPr>
        <p:sp>
          <p:nvSpPr>
            <p:cNvPr id="32" name="Freeform 10"/>
            <p:cNvSpPr>
              <a:spLocks/>
            </p:cNvSpPr>
            <p:nvPr/>
          </p:nvSpPr>
          <p:spPr bwMode="auto">
            <a:xfrm>
              <a:off x="2777" y="1976"/>
              <a:ext cx="331"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11"/>
            <p:cNvSpPr>
              <a:spLocks/>
            </p:cNvSpPr>
            <p:nvPr/>
          </p:nvSpPr>
          <p:spPr bwMode="auto">
            <a:xfrm>
              <a:off x="2811" y="1931"/>
              <a:ext cx="301" cy="128"/>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12"/>
            <p:cNvSpPr>
              <a:spLocks/>
            </p:cNvSpPr>
            <p:nvPr/>
          </p:nvSpPr>
          <p:spPr bwMode="auto">
            <a:xfrm>
              <a:off x="2892" y="1837"/>
              <a:ext cx="513" cy="636"/>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13"/>
            <p:cNvSpPr>
              <a:spLocks/>
            </p:cNvSpPr>
            <p:nvPr/>
          </p:nvSpPr>
          <p:spPr bwMode="auto">
            <a:xfrm>
              <a:off x="3188" y="2044"/>
              <a:ext cx="47" cy="87"/>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14"/>
            <p:cNvSpPr>
              <a:spLocks/>
            </p:cNvSpPr>
            <p:nvPr/>
          </p:nvSpPr>
          <p:spPr bwMode="auto">
            <a:xfrm>
              <a:off x="3142" y="1562"/>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15"/>
            <p:cNvSpPr>
              <a:spLocks/>
            </p:cNvSpPr>
            <p:nvPr/>
          </p:nvSpPr>
          <p:spPr bwMode="auto">
            <a:xfrm>
              <a:off x="3133" y="2056"/>
              <a:ext cx="35" cy="94"/>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16"/>
            <p:cNvSpPr>
              <a:spLocks/>
            </p:cNvSpPr>
            <p:nvPr/>
          </p:nvSpPr>
          <p:spPr bwMode="auto">
            <a:xfrm>
              <a:off x="3099" y="1811"/>
              <a:ext cx="25" cy="94"/>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17"/>
            <p:cNvSpPr>
              <a:spLocks/>
            </p:cNvSpPr>
            <p:nvPr/>
          </p:nvSpPr>
          <p:spPr bwMode="auto">
            <a:xfrm>
              <a:off x="3036" y="1830"/>
              <a:ext cx="68" cy="79"/>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18"/>
            <p:cNvSpPr>
              <a:spLocks/>
            </p:cNvSpPr>
            <p:nvPr/>
          </p:nvSpPr>
          <p:spPr bwMode="auto">
            <a:xfrm>
              <a:off x="2438" y="1818"/>
              <a:ext cx="424"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Freeform 19"/>
            <p:cNvSpPr>
              <a:spLocks/>
            </p:cNvSpPr>
            <p:nvPr/>
          </p:nvSpPr>
          <p:spPr bwMode="auto">
            <a:xfrm>
              <a:off x="2502" y="1551"/>
              <a:ext cx="34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2" name="Freeform 20"/>
            <p:cNvSpPr>
              <a:spLocks/>
            </p:cNvSpPr>
            <p:nvPr/>
          </p:nvSpPr>
          <p:spPr bwMode="auto">
            <a:xfrm>
              <a:off x="2879" y="1822"/>
              <a:ext cx="68"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3" name="Freeform 21"/>
            <p:cNvSpPr>
              <a:spLocks/>
            </p:cNvSpPr>
            <p:nvPr/>
          </p:nvSpPr>
          <p:spPr bwMode="auto">
            <a:xfrm>
              <a:off x="2858" y="1781"/>
              <a:ext cx="38" cy="90"/>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4" name="Freeform 22"/>
            <p:cNvSpPr>
              <a:spLocks/>
            </p:cNvSpPr>
            <p:nvPr/>
          </p:nvSpPr>
          <p:spPr bwMode="auto">
            <a:xfrm>
              <a:off x="2667" y="1961"/>
              <a:ext cx="81" cy="68"/>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5" name="Freeform 23"/>
            <p:cNvSpPr>
              <a:spLocks/>
            </p:cNvSpPr>
            <p:nvPr/>
          </p:nvSpPr>
          <p:spPr bwMode="auto">
            <a:xfrm>
              <a:off x="2688" y="1988"/>
              <a:ext cx="85"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6" name="Freeform 24"/>
            <p:cNvSpPr>
              <a:spLocks/>
            </p:cNvSpPr>
            <p:nvPr/>
          </p:nvSpPr>
          <p:spPr bwMode="auto">
            <a:xfrm>
              <a:off x="2629" y="2364"/>
              <a:ext cx="322" cy="576"/>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7" name="Freeform 25"/>
            <p:cNvSpPr>
              <a:spLocks/>
            </p:cNvSpPr>
            <p:nvPr/>
          </p:nvSpPr>
          <p:spPr bwMode="auto">
            <a:xfrm>
              <a:off x="2608" y="2861"/>
              <a:ext cx="365"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8" name="Freeform 26"/>
            <p:cNvSpPr>
              <a:spLocks/>
            </p:cNvSpPr>
            <p:nvPr/>
          </p:nvSpPr>
          <p:spPr bwMode="auto">
            <a:xfrm>
              <a:off x="2065" y="2760"/>
              <a:ext cx="695"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9" name="Text Box 71"/>
          <p:cNvSpPr txBox="1">
            <a:spLocks noChangeArrowheads="1"/>
          </p:cNvSpPr>
          <p:nvPr/>
        </p:nvSpPr>
        <p:spPr bwMode="auto">
          <a:xfrm>
            <a:off x="1225550" y="4953000"/>
            <a:ext cx="10052050" cy="1815882"/>
          </a:xfrm>
          <a:prstGeom prst="rect">
            <a:avLst/>
          </a:prstGeom>
          <a:noFill/>
          <a:ln w="38100" cap="sq">
            <a:noFill/>
            <a:miter lim="800000"/>
            <a:headEnd/>
            <a:tailEnd/>
          </a:ln>
          <a:effectLst/>
        </p:spPr>
        <p:txBody>
          <a:bodyPr lIns="274320" rIns="274320">
            <a:spAutoFit/>
          </a:bodyPr>
          <a:lstStyle/>
          <a:p>
            <a:r>
              <a:rPr lang="en-CA" dirty="0"/>
              <a:t>No. </a:t>
            </a:r>
            <a:r>
              <a:rPr lang="en-CA" i="1" dirty="0"/>
              <a:t>M</a:t>
            </a:r>
            <a:r>
              <a:rPr lang="en-CA" dirty="0"/>
              <a:t> was chosen by an adversary </a:t>
            </a:r>
            <a:br>
              <a:rPr lang="en-CA" dirty="0"/>
            </a:br>
            <a:r>
              <a:rPr lang="en-CA" dirty="0"/>
              <a:t>AFTER </a:t>
            </a:r>
            <a:r>
              <a:rPr lang="en-CA" i="1" dirty="0" err="1"/>
              <a:t>M</a:t>
            </a:r>
            <a:r>
              <a:rPr lang="en-CA" i="1" baseline="-25000" dirty="0" err="1"/>
              <a:t>universal</a:t>
            </a:r>
            <a:r>
              <a:rPr lang="en-CA" i="1" baseline="-25000" dirty="0"/>
              <a:t> </a:t>
            </a:r>
            <a:r>
              <a:rPr lang="en-CA" dirty="0"/>
              <a:t> was designed. </a:t>
            </a:r>
          </a:p>
          <a:p>
            <a:r>
              <a:rPr lang="en-CA" dirty="0"/>
              <a:t>Hence </a:t>
            </a:r>
            <a:r>
              <a:rPr lang="en-CA" i="1" dirty="0"/>
              <a:t>M</a:t>
            </a:r>
            <a:r>
              <a:rPr lang="en-CA" dirty="0"/>
              <a:t> has way more states.</a:t>
            </a:r>
          </a:p>
          <a:p>
            <a:r>
              <a:rPr lang="en-CA" dirty="0"/>
              <a:t>Hence </a:t>
            </a:r>
            <a:r>
              <a:rPr lang="en-CA" i="1" dirty="0" err="1"/>
              <a:t>M</a:t>
            </a:r>
            <a:r>
              <a:rPr lang="en-CA" i="1" baseline="-25000" dirty="0" err="1"/>
              <a:t>universal</a:t>
            </a:r>
            <a:r>
              <a:rPr lang="en-CA" i="1" baseline="-25000" dirty="0"/>
              <a:t> </a:t>
            </a:r>
            <a:r>
              <a:rPr lang="en-CA" dirty="0"/>
              <a:t>’s states cant remember one.</a:t>
            </a:r>
            <a:r>
              <a:rPr lang="en-CA" i="1" dirty="0"/>
              <a:t> </a:t>
            </a:r>
            <a:endParaRPr lang="en-CA" dirty="0"/>
          </a:p>
        </p:txBody>
      </p:sp>
    </p:spTree>
    <p:extLst>
      <p:ext uri="{BB962C8B-B14F-4D97-AF65-F5344CB8AC3E}">
        <p14:creationId xmlns:p14="http://schemas.microsoft.com/office/powerpoint/2010/main" val="1468286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 calcmode="lin" valueType="num">
                                      <p:cBhvr additive="base">
                                        <p:cTn id="7"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9">
                                            <p:txEl>
                                              <p:pRg st="1" end="1"/>
                                            </p:txEl>
                                          </p:spTgt>
                                        </p:tgtEl>
                                        <p:attrNameLst>
                                          <p:attrName>style.visibility</p:attrName>
                                        </p:attrNameLst>
                                      </p:cBhvr>
                                      <p:to>
                                        <p:strVal val="visible"/>
                                      </p:to>
                                    </p:set>
                                    <p:anim calcmode="lin" valueType="num">
                                      <p:cBhvr additive="base">
                                        <p:cTn id="13"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9">
                                            <p:txEl>
                                              <p:pRg st="2" end="2"/>
                                            </p:txEl>
                                          </p:spTgt>
                                        </p:tgtEl>
                                        <p:attrNameLst>
                                          <p:attrName>style.visibility</p:attrName>
                                        </p:attrNameLst>
                                      </p:cBhvr>
                                      <p:to>
                                        <p:strVal val="visible"/>
                                      </p:to>
                                    </p:set>
                                    <p:anim calcmode="lin" valueType="num">
                                      <p:cBhvr additive="base">
                                        <p:cTn id="19" dur="500" fill="hold"/>
                                        <p:tgtEl>
                                          <p:spTgt spid="2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5" presetClass="entr" presetSubtype="0" fill="hold" nodeType="click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1000" fill="hold"/>
                                        <p:tgtEl>
                                          <p:spTgt spid="31"/>
                                        </p:tgtEl>
                                        <p:attrNameLst>
                                          <p:attrName>ppt_w</p:attrName>
                                        </p:attrNameLst>
                                      </p:cBhvr>
                                      <p:tavLst>
                                        <p:tav tm="0">
                                          <p:val>
                                            <p:fltVal val="0"/>
                                          </p:val>
                                        </p:tav>
                                        <p:tav tm="100000">
                                          <p:val>
                                            <p:strVal val="#ppt_w"/>
                                          </p:val>
                                        </p:tav>
                                      </p:tavLst>
                                    </p:anim>
                                    <p:anim calcmode="lin" valueType="num">
                                      <p:cBhvr>
                                        <p:cTn id="26" dur="1000" fill="hold"/>
                                        <p:tgtEl>
                                          <p:spTgt spid="31"/>
                                        </p:tgtEl>
                                        <p:attrNameLst>
                                          <p:attrName>ppt_h</p:attrName>
                                        </p:attrNameLst>
                                      </p:cBhvr>
                                      <p:tavLst>
                                        <p:tav tm="0">
                                          <p:val>
                                            <p:fltVal val="0"/>
                                          </p:val>
                                        </p:tav>
                                        <p:tav tm="100000">
                                          <p:val>
                                            <p:strVal val="#ppt_h"/>
                                          </p:val>
                                        </p:tav>
                                      </p:tavLst>
                                    </p:anim>
                                    <p:anim calcmode="lin" valueType="num">
                                      <p:cBhvr>
                                        <p:cTn id="27" dur="1000" fill="hold"/>
                                        <p:tgtEl>
                                          <p:spTgt spid="31"/>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3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49">
                                            <p:txEl>
                                              <p:pRg st="0" end="0"/>
                                            </p:txEl>
                                          </p:spTgt>
                                        </p:tgtEl>
                                        <p:attrNameLst>
                                          <p:attrName>style.visibility</p:attrName>
                                        </p:attrNameLst>
                                      </p:cBhvr>
                                      <p:to>
                                        <p:strVal val="visible"/>
                                      </p:to>
                                    </p:set>
                                    <p:anim calcmode="lin" valueType="num">
                                      <p:cBhvr additive="base">
                                        <p:cTn id="33"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9">
                                            <p:txEl>
                                              <p:pRg st="1" end="1"/>
                                            </p:txEl>
                                          </p:spTgt>
                                        </p:tgtEl>
                                        <p:attrNameLst>
                                          <p:attrName>style.visibility</p:attrName>
                                        </p:attrNameLst>
                                      </p:cBhvr>
                                      <p:to>
                                        <p:strVal val="visible"/>
                                      </p:to>
                                    </p:set>
                                    <p:anim calcmode="lin" valueType="num">
                                      <p:cBhvr additive="base">
                                        <p:cTn id="39" dur="500" fill="hold"/>
                                        <p:tgtEl>
                                          <p:spTgt spid="49">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49">
                                            <p:txEl>
                                              <p:pRg st="2" end="2"/>
                                            </p:txEl>
                                          </p:spTgt>
                                        </p:tgtEl>
                                        <p:attrNameLst>
                                          <p:attrName>style.visibility</p:attrName>
                                        </p:attrNameLst>
                                      </p:cBhvr>
                                      <p:to>
                                        <p:strVal val="visible"/>
                                      </p:to>
                                    </p:set>
                                    <p:anim calcmode="lin" valueType="num">
                                      <p:cBhvr additive="base">
                                        <p:cTn id="45" dur="500" fill="hold"/>
                                        <p:tgtEl>
                                          <p:spTgt spid="49">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4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742527208"/>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037213124"/>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2" name="Group 22"/>
          <p:cNvGrpSpPr>
            <a:grpSpLocks/>
          </p:cNvGrpSpPr>
          <p:nvPr/>
        </p:nvGrpSpPr>
        <p:grpSpPr bwMode="auto">
          <a:xfrm>
            <a:off x="228600" y="3097888"/>
            <a:ext cx="762000" cy="609254"/>
            <a:chOff x="1224" y="2539"/>
            <a:chExt cx="2280" cy="1785"/>
          </a:xfrm>
        </p:grpSpPr>
        <p:sp>
          <p:nvSpPr>
            <p:cNvPr id="1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7" name="Group 24"/>
            <p:cNvGrpSpPr>
              <a:grpSpLocks/>
            </p:cNvGrpSpPr>
            <p:nvPr/>
          </p:nvGrpSpPr>
          <p:grpSpPr bwMode="auto">
            <a:xfrm>
              <a:off x="1584" y="2688"/>
              <a:ext cx="1216" cy="1440"/>
              <a:chOff x="2641" y="1488"/>
              <a:chExt cx="2655" cy="2488"/>
            </a:xfrm>
          </p:grpSpPr>
          <p:grpSp>
            <p:nvGrpSpPr>
              <p:cNvPr id="18" name="Group 25"/>
              <p:cNvGrpSpPr>
                <a:grpSpLocks/>
              </p:cNvGrpSpPr>
              <p:nvPr/>
            </p:nvGrpSpPr>
            <p:grpSpPr bwMode="auto">
              <a:xfrm>
                <a:off x="2641" y="1488"/>
                <a:ext cx="2496" cy="2436"/>
                <a:chOff x="2641" y="1488"/>
                <a:chExt cx="2496" cy="2436"/>
              </a:xfrm>
            </p:grpSpPr>
            <p:sp>
              <p:nvSpPr>
                <p:cNvPr id="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9" name="Group 32"/>
              <p:cNvGrpSpPr>
                <a:grpSpLocks/>
              </p:cNvGrpSpPr>
              <p:nvPr/>
            </p:nvGrpSpPr>
            <p:grpSpPr bwMode="auto">
              <a:xfrm>
                <a:off x="4864" y="3099"/>
                <a:ext cx="432" cy="877"/>
                <a:chOff x="4864" y="3099"/>
                <a:chExt cx="432" cy="877"/>
              </a:xfrm>
            </p:grpSpPr>
            <p:sp>
              <p:nvSpPr>
                <p:cNvPr id="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9" name="Text Box 71"/>
          <p:cNvSpPr txBox="1">
            <a:spLocks noChangeArrowheads="1"/>
          </p:cNvSpPr>
          <p:nvPr/>
        </p:nvSpPr>
        <p:spPr bwMode="auto">
          <a:xfrm>
            <a:off x="920750" y="3021688"/>
            <a:ext cx="10052050" cy="1815882"/>
          </a:xfrm>
          <a:prstGeom prst="rect">
            <a:avLst/>
          </a:prstGeom>
          <a:noFill/>
          <a:ln w="38100" cap="sq">
            <a:noFill/>
            <a:miter lim="800000"/>
            <a:headEnd/>
            <a:tailEnd/>
          </a:ln>
          <a:effectLst/>
        </p:spPr>
        <p:txBody>
          <a:bodyPr lIns="274320" rIns="274320">
            <a:spAutoFit/>
          </a:bodyPr>
          <a:lstStyle/>
          <a:p>
            <a:r>
              <a:rPr lang="en-CA" dirty="0"/>
              <a:t>What </a:t>
            </a:r>
            <a:r>
              <a:rPr lang="en-CA" i="1" dirty="0" err="1"/>
              <a:t>M</a:t>
            </a:r>
            <a:r>
              <a:rPr lang="en-CA" i="1" baseline="-25000" dirty="0" err="1"/>
              <a:t>universal</a:t>
            </a:r>
            <a:r>
              <a:rPr lang="en-CA" i="1" baseline="-25000" dirty="0"/>
              <a:t> </a:t>
            </a:r>
            <a:r>
              <a:rPr lang="en-CA" dirty="0"/>
              <a:t>’s finite state automata “knows”</a:t>
            </a:r>
            <a:br>
              <a:rPr lang="en-CA" dirty="0"/>
            </a:br>
            <a:r>
              <a:rPr lang="en-CA" dirty="0"/>
              <a:t>is what is in its states </a:t>
            </a:r>
          </a:p>
          <a:p>
            <a:r>
              <a:rPr lang="en-CA" dirty="0"/>
              <a:t>  – i.e. what is written on its black board.</a:t>
            </a:r>
          </a:p>
          <a:p>
            <a:r>
              <a:rPr lang="en-CA" dirty="0"/>
              <a:t>Can it “know” what state </a:t>
            </a:r>
            <a:r>
              <a:rPr lang="en-CA" i="1" dirty="0"/>
              <a:t>M</a:t>
            </a:r>
            <a:r>
              <a:rPr lang="en-CA" dirty="0"/>
              <a:t> is in? </a:t>
            </a:r>
          </a:p>
        </p:txBody>
      </p:sp>
      <p:grpSp>
        <p:nvGrpSpPr>
          <p:cNvPr id="31" name="Group 9"/>
          <p:cNvGrpSpPr>
            <a:grpSpLocks/>
          </p:cNvGrpSpPr>
          <p:nvPr/>
        </p:nvGrpSpPr>
        <p:grpSpPr bwMode="auto">
          <a:xfrm>
            <a:off x="304800" y="5029200"/>
            <a:ext cx="1066800" cy="1390215"/>
            <a:chOff x="2065" y="1551"/>
            <a:chExt cx="1628" cy="1988"/>
          </a:xfrm>
        </p:grpSpPr>
        <p:sp>
          <p:nvSpPr>
            <p:cNvPr id="32" name="Freeform 10"/>
            <p:cNvSpPr>
              <a:spLocks/>
            </p:cNvSpPr>
            <p:nvPr/>
          </p:nvSpPr>
          <p:spPr bwMode="auto">
            <a:xfrm>
              <a:off x="2777" y="1976"/>
              <a:ext cx="331"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11"/>
            <p:cNvSpPr>
              <a:spLocks/>
            </p:cNvSpPr>
            <p:nvPr/>
          </p:nvSpPr>
          <p:spPr bwMode="auto">
            <a:xfrm>
              <a:off x="2811" y="1931"/>
              <a:ext cx="301" cy="128"/>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12"/>
            <p:cNvSpPr>
              <a:spLocks/>
            </p:cNvSpPr>
            <p:nvPr/>
          </p:nvSpPr>
          <p:spPr bwMode="auto">
            <a:xfrm>
              <a:off x="2892" y="1837"/>
              <a:ext cx="513" cy="636"/>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13"/>
            <p:cNvSpPr>
              <a:spLocks/>
            </p:cNvSpPr>
            <p:nvPr/>
          </p:nvSpPr>
          <p:spPr bwMode="auto">
            <a:xfrm>
              <a:off x="3188" y="2044"/>
              <a:ext cx="47" cy="87"/>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14"/>
            <p:cNvSpPr>
              <a:spLocks/>
            </p:cNvSpPr>
            <p:nvPr/>
          </p:nvSpPr>
          <p:spPr bwMode="auto">
            <a:xfrm>
              <a:off x="3142" y="1562"/>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15"/>
            <p:cNvSpPr>
              <a:spLocks/>
            </p:cNvSpPr>
            <p:nvPr/>
          </p:nvSpPr>
          <p:spPr bwMode="auto">
            <a:xfrm>
              <a:off x="3133" y="2056"/>
              <a:ext cx="35" cy="94"/>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16"/>
            <p:cNvSpPr>
              <a:spLocks/>
            </p:cNvSpPr>
            <p:nvPr/>
          </p:nvSpPr>
          <p:spPr bwMode="auto">
            <a:xfrm>
              <a:off x="3099" y="1811"/>
              <a:ext cx="25" cy="94"/>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17"/>
            <p:cNvSpPr>
              <a:spLocks/>
            </p:cNvSpPr>
            <p:nvPr/>
          </p:nvSpPr>
          <p:spPr bwMode="auto">
            <a:xfrm>
              <a:off x="3036" y="1830"/>
              <a:ext cx="68" cy="79"/>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18"/>
            <p:cNvSpPr>
              <a:spLocks/>
            </p:cNvSpPr>
            <p:nvPr/>
          </p:nvSpPr>
          <p:spPr bwMode="auto">
            <a:xfrm>
              <a:off x="2438" y="1818"/>
              <a:ext cx="424"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Freeform 19"/>
            <p:cNvSpPr>
              <a:spLocks/>
            </p:cNvSpPr>
            <p:nvPr/>
          </p:nvSpPr>
          <p:spPr bwMode="auto">
            <a:xfrm>
              <a:off x="2502" y="1551"/>
              <a:ext cx="34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2" name="Freeform 20"/>
            <p:cNvSpPr>
              <a:spLocks/>
            </p:cNvSpPr>
            <p:nvPr/>
          </p:nvSpPr>
          <p:spPr bwMode="auto">
            <a:xfrm>
              <a:off x="2879" y="1822"/>
              <a:ext cx="68"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3" name="Freeform 21"/>
            <p:cNvSpPr>
              <a:spLocks/>
            </p:cNvSpPr>
            <p:nvPr/>
          </p:nvSpPr>
          <p:spPr bwMode="auto">
            <a:xfrm>
              <a:off x="2858" y="1781"/>
              <a:ext cx="38" cy="90"/>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4" name="Freeform 22"/>
            <p:cNvSpPr>
              <a:spLocks/>
            </p:cNvSpPr>
            <p:nvPr/>
          </p:nvSpPr>
          <p:spPr bwMode="auto">
            <a:xfrm>
              <a:off x="2667" y="1961"/>
              <a:ext cx="81" cy="68"/>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5" name="Freeform 23"/>
            <p:cNvSpPr>
              <a:spLocks/>
            </p:cNvSpPr>
            <p:nvPr/>
          </p:nvSpPr>
          <p:spPr bwMode="auto">
            <a:xfrm>
              <a:off x="2688" y="1988"/>
              <a:ext cx="85"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6" name="Freeform 24"/>
            <p:cNvSpPr>
              <a:spLocks/>
            </p:cNvSpPr>
            <p:nvPr/>
          </p:nvSpPr>
          <p:spPr bwMode="auto">
            <a:xfrm>
              <a:off x="2629" y="2364"/>
              <a:ext cx="322" cy="576"/>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7" name="Freeform 25"/>
            <p:cNvSpPr>
              <a:spLocks/>
            </p:cNvSpPr>
            <p:nvPr/>
          </p:nvSpPr>
          <p:spPr bwMode="auto">
            <a:xfrm>
              <a:off x="2608" y="2861"/>
              <a:ext cx="365"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8" name="Freeform 26"/>
            <p:cNvSpPr>
              <a:spLocks/>
            </p:cNvSpPr>
            <p:nvPr/>
          </p:nvSpPr>
          <p:spPr bwMode="auto">
            <a:xfrm>
              <a:off x="2065" y="2760"/>
              <a:ext cx="695"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cxnSp>
        <p:nvCxnSpPr>
          <p:cNvPr id="51" name="Straight Arrow Connector 50"/>
          <p:cNvCxnSpPr/>
          <p:nvPr/>
        </p:nvCxnSpPr>
        <p:spPr bwMode="auto">
          <a:xfrm>
            <a:off x="1219200" y="1734302"/>
            <a:ext cx="628317" cy="18298"/>
          </a:xfrm>
          <a:prstGeom prst="straightConnector1">
            <a:avLst/>
          </a:prstGeom>
          <a:noFill/>
          <a:ln w="25400" cap="sq" cmpd="sng" algn="ctr">
            <a:solidFill>
              <a:schemeClr val="hlink"/>
            </a:solidFill>
            <a:prstDash val="solid"/>
            <a:round/>
            <a:headEnd type="arrow"/>
            <a:tailEnd type="arrow"/>
          </a:ln>
          <a:effectLst/>
        </p:spPr>
      </p:cxnSp>
      <p:sp>
        <p:nvSpPr>
          <p:cNvPr id="52" name="Rectangle 51"/>
          <p:cNvSpPr/>
          <p:nvPr/>
        </p:nvSpPr>
        <p:spPr>
          <a:xfrm>
            <a:off x="1378486" y="5039380"/>
            <a:ext cx="7003514" cy="1384995"/>
          </a:xfrm>
          <a:prstGeom prst="rect">
            <a:avLst/>
          </a:prstGeom>
        </p:spPr>
        <p:txBody>
          <a:bodyPr wrap="square">
            <a:spAutoFit/>
          </a:bodyPr>
          <a:lstStyle/>
          <a:p>
            <a:pPr eaLnBrk="0" hangingPunct="0">
              <a:defRPr/>
            </a:pPr>
            <a:r>
              <a:rPr lang="en-US" dirty="0">
                <a:effectLst>
                  <a:outerShdw blurRad="38100" dist="38100" dir="2700000" algn="tl">
                    <a:srgbClr val="000000"/>
                  </a:outerShdw>
                </a:effectLst>
              </a:rPr>
              <a:t>Need separators </a:t>
            </a:r>
            <a:r>
              <a:rPr lang="en-CA" dirty="0">
                <a:sym typeface="Symbol"/>
              </a:rPr>
              <a:t>, </a:t>
            </a:r>
            <a:r>
              <a:rPr lang="en-US" dirty="0">
                <a:effectLst>
                  <a:outerShdw blurRad="38100" dist="38100" dir="2700000" algn="tl">
                    <a:srgbClr val="000000"/>
                  </a:outerShdw>
                </a:effectLst>
              </a:rPr>
              <a:t>because </a:t>
            </a:r>
            <a:r>
              <a:rPr lang="en-CA" i="1" dirty="0" err="1"/>
              <a:t>M</a:t>
            </a:r>
            <a:r>
              <a:rPr lang="en-CA" i="1" baseline="-25000" dirty="0" err="1"/>
              <a:t>universal</a:t>
            </a:r>
            <a:r>
              <a:rPr lang="en-CA" i="1" baseline="-25000" dirty="0"/>
              <a:t> </a:t>
            </a:r>
            <a:r>
              <a:rPr lang="en-CA" dirty="0"/>
              <a:t>can’t even know the width of </a:t>
            </a:r>
            <a:r>
              <a:rPr lang="en-CA" i="1" dirty="0"/>
              <a:t>M</a:t>
            </a:r>
            <a:r>
              <a:rPr lang="en-CA" dirty="0"/>
              <a:t>’s </a:t>
            </a:r>
            <a:r>
              <a:rPr lang="en-US" dirty="0">
                <a:effectLst>
                  <a:outerShdw blurRad="38100" dist="38100" dir="2700000" algn="tl">
                    <a:srgbClr val="000000"/>
                  </a:outerShdw>
                </a:effectLst>
              </a:rPr>
              <a:t>state and character descriptions!</a:t>
            </a:r>
          </a:p>
        </p:txBody>
      </p:sp>
    </p:spTree>
    <p:extLst>
      <p:ext uri="{BB962C8B-B14F-4D97-AF65-F5344CB8AC3E}">
        <p14:creationId xmlns:p14="http://schemas.microsoft.com/office/powerpoint/2010/main" val="753439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0-#ppt_w/2"/>
                                          </p:val>
                                        </p:tav>
                                        <p:tav tm="100000">
                                          <p:val>
                                            <p:strVal val="#ppt_x"/>
                                          </p:val>
                                        </p:tav>
                                      </p:tavLst>
                                    </p:anim>
                                    <p:anim calcmode="lin" valueType="num">
                                      <p:cBhvr additive="base">
                                        <p:cTn id="8" dur="500" fill="hold"/>
                                        <p:tgtEl>
                                          <p:spTgt spid="5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0-#ppt_w/2"/>
                                          </p:val>
                                        </p:tav>
                                        <p:tav tm="100000">
                                          <p:val>
                                            <p:strVal val="#ppt_x"/>
                                          </p:val>
                                        </p:tav>
                                      </p:tavLst>
                                    </p:anim>
                                    <p:anim calcmode="lin" valueType="num">
                                      <p:cBhvr additive="base">
                                        <p:cTn id="12"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590633702"/>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4292386420"/>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2" name="Group 22"/>
          <p:cNvGrpSpPr>
            <a:grpSpLocks/>
          </p:cNvGrpSpPr>
          <p:nvPr/>
        </p:nvGrpSpPr>
        <p:grpSpPr bwMode="auto">
          <a:xfrm>
            <a:off x="228600" y="3097888"/>
            <a:ext cx="762000" cy="609254"/>
            <a:chOff x="1224" y="2539"/>
            <a:chExt cx="2280" cy="1785"/>
          </a:xfrm>
        </p:grpSpPr>
        <p:sp>
          <p:nvSpPr>
            <p:cNvPr id="1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7" name="Group 24"/>
            <p:cNvGrpSpPr>
              <a:grpSpLocks/>
            </p:cNvGrpSpPr>
            <p:nvPr/>
          </p:nvGrpSpPr>
          <p:grpSpPr bwMode="auto">
            <a:xfrm>
              <a:off x="1584" y="2688"/>
              <a:ext cx="1216" cy="1440"/>
              <a:chOff x="2641" y="1488"/>
              <a:chExt cx="2655" cy="2488"/>
            </a:xfrm>
          </p:grpSpPr>
          <p:grpSp>
            <p:nvGrpSpPr>
              <p:cNvPr id="18" name="Group 25"/>
              <p:cNvGrpSpPr>
                <a:grpSpLocks/>
              </p:cNvGrpSpPr>
              <p:nvPr/>
            </p:nvGrpSpPr>
            <p:grpSpPr bwMode="auto">
              <a:xfrm>
                <a:off x="2641" y="1488"/>
                <a:ext cx="2496" cy="2436"/>
                <a:chOff x="2641" y="1488"/>
                <a:chExt cx="2496" cy="2436"/>
              </a:xfrm>
            </p:grpSpPr>
            <p:sp>
              <p:nvSpPr>
                <p:cNvPr id="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9" name="Group 32"/>
              <p:cNvGrpSpPr>
                <a:grpSpLocks/>
              </p:cNvGrpSpPr>
              <p:nvPr/>
            </p:nvGrpSpPr>
            <p:grpSpPr bwMode="auto">
              <a:xfrm>
                <a:off x="4864" y="3099"/>
                <a:ext cx="432" cy="877"/>
                <a:chOff x="4864" y="3099"/>
                <a:chExt cx="432" cy="877"/>
              </a:xfrm>
            </p:grpSpPr>
            <p:sp>
              <p:nvSpPr>
                <p:cNvPr id="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9" name="Text Box 71"/>
          <p:cNvSpPr txBox="1">
            <a:spLocks noChangeArrowheads="1"/>
          </p:cNvSpPr>
          <p:nvPr/>
        </p:nvSpPr>
        <p:spPr bwMode="auto">
          <a:xfrm>
            <a:off x="920750" y="2984718"/>
            <a:ext cx="10052050" cy="1815882"/>
          </a:xfrm>
          <a:prstGeom prst="rect">
            <a:avLst/>
          </a:prstGeom>
          <a:noFill/>
          <a:ln w="38100" cap="sq">
            <a:noFill/>
            <a:miter lim="800000"/>
            <a:headEnd/>
            <a:tailEnd/>
          </a:ln>
          <a:effectLst/>
        </p:spPr>
        <p:txBody>
          <a:bodyPr lIns="274320" rIns="274320">
            <a:spAutoFit/>
          </a:bodyPr>
          <a:lstStyle/>
          <a:p>
            <a:r>
              <a:rPr lang="en-CA" dirty="0"/>
              <a:t>What </a:t>
            </a:r>
            <a:r>
              <a:rPr lang="en-CA" i="1" dirty="0" err="1"/>
              <a:t>M</a:t>
            </a:r>
            <a:r>
              <a:rPr lang="en-CA" i="1" baseline="-25000" dirty="0" err="1"/>
              <a:t>universal</a:t>
            </a:r>
            <a:r>
              <a:rPr lang="en-CA" i="1" baseline="-25000" dirty="0"/>
              <a:t> </a:t>
            </a:r>
            <a:r>
              <a:rPr lang="en-CA" dirty="0"/>
              <a:t>’s finite state automata “knows”</a:t>
            </a:r>
            <a:br>
              <a:rPr lang="en-CA" dirty="0"/>
            </a:br>
            <a:r>
              <a:rPr lang="en-CA" dirty="0"/>
              <a:t>is what is in its states </a:t>
            </a:r>
          </a:p>
          <a:p>
            <a:r>
              <a:rPr lang="en-CA" dirty="0"/>
              <a:t>  – i.e. what is written on its black board.</a:t>
            </a:r>
          </a:p>
          <a:p>
            <a:r>
              <a:rPr lang="en-CA" dirty="0"/>
              <a:t>Can it “know” what state </a:t>
            </a:r>
            <a:r>
              <a:rPr lang="en-CA" i="1" dirty="0"/>
              <a:t>M</a:t>
            </a:r>
            <a:r>
              <a:rPr lang="en-CA" dirty="0"/>
              <a:t> is in? </a:t>
            </a:r>
          </a:p>
        </p:txBody>
      </p:sp>
      <p:grpSp>
        <p:nvGrpSpPr>
          <p:cNvPr id="31" name="Group 9"/>
          <p:cNvGrpSpPr>
            <a:grpSpLocks/>
          </p:cNvGrpSpPr>
          <p:nvPr/>
        </p:nvGrpSpPr>
        <p:grpSpPr bwMode="auto">
          <a:xfrm>
            <a:off x="304800" y="5029200"/>
            <a:ext cx="1066800" cy="1390215"/>
            <a:chOff x="2065" y="1551"/>
            <a:chExt cx="1628" cy="1988"/>
          </a:xfrm>
        </p:grpSpPr>
        <p:sp>
          <p:nvSpPr>
            <p:cNvPr id="32" name="Freeform 10"/>
            <p:cNvSpPr>
              <a:spLocks/>
            </p:cNvSpPr>
            <p:nvPr/>
          </p:nvSpPr>
          <p:spPr bwMode="auto">
            <a:xfrm>
              <a:off x="2777" y="1976"/>
              <a:ext cx="331"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11"/>
            <p:cNvSpPr>
              <a:spLocks/>
            </p:cNvSpPr>
            <p:nvPr/>
          </p:nvSpPr>
          <p:spPr bwMode="auto">
            <a:xfrm>
              <a:off x="2811" y="1931"/>
              <a:ext cx="301" cy="128"/>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12"/>
            <p:cNvSpPr>
              <a:spLocks/>
            </p:cNvSpPr>
            <p:nvPr/>
          </p:nvSpPr>
          <p:spPr bwMode="auto">
            <a:xfrm>
              <a:off x="2892" y="1837"/>
              <a:ext cx="513" cy="636"/>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13"/>
            <p:cNvSpPr>
              <a:spLocks/>
            </p:cNvSpPr>
            <p:nvPr/>
          </p:nvSpPr>
          <p:spPr bwMode="auto">
            <a:xfrm>
              <a:off x="3188" y="2044"/>
              <a:ext cx="47" cy="87"/>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14"/>
            <p:cNvSpPr>
              <a:spLocks/>
            </p:cNvSpPr>
            <p:nvPr/>
          </p:nvSpPr>
          <p:spPr bwMode="auto">
            <a:xfrm>
              <a:off x="3142" y="1562"/>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15"/>
            <p:cNvSpPr>
              <a:spLocks/>
            </p:cNvSpPr>
            <p:nvPr/>
          </p:nvSpPr>
          <p:spPr bwMode="auto">
            <a:xfrm>
              <a:off x="3133" y="2056"/>
              <a:ext cx="35" cy="94"/>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16"/>
            <p:cNvSpPr>
              <a:spLocks/>
            </p:cNvSpPr>
            <p:nvPr/>
          </p:nvSpPr>
          <p:spPr bwMode="auto">
            <a:xfrm>
              <a:off x="3099" y="1811"/>
              <a:ext cx="25" cy="94"/>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17"/>
            <p:cNvSpPr>
              <a:spLocks/>
            </p:cNvSpPr>
            <p:nvPr/>
          </p:nvSpPr>
          <p:spPr bwMode="auto">
            <a:xfrm>
              <a:off x="3036" y="1830"/>
              <a:ext cx="68" cy="79"/>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18"/>
            <p:cNvSpPr>
              <a:spLocks/>
            </p:cNvSpPr>
            <p:nvPr/>
          </p:nvSpPr>
          <p:spPr bwMode="auto">
            <a:xfrm>
              <a:off x="2438" y="1818"/>
              <a:ext cx="424"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Freeform 19"/>
            <p:cNvSpPr>
              <a:spLocks/>
            </p:cNvSpPr>
            <p:nvPr/>
          </p:nvSpPr>
          <p:spPr bwMode="auto">
            <a:xfrm>
              <a:off x="2502" y="1551"/>
              <a:ext cx="34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2" name="Freeform 20"/>
            <p:cNvSpPr>
              <a:spLocks/>
            </p:cNvSpPr>
            <p:nvPr/>
          </p:nvSpPr>
          <p:spPr bwMode="auto">
            <a:xfrm>
              <a:off x="2879" y="1822"/>
              <a:ext cx="68"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3" name="Freeform 21"/>
            <p:cNvSpPr>
              <a:spLocks/>
            </p:cNvSpPr>
            <p:nvPr/>
          </p:nvSpPr>
          <p:spPr bwMode="auto">
            <a:xfrm>
              <a:off x="2858" y="1781"/>
              <a:ext cx="38" cy="90"/>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4" name="Freeform 22"/>
            <p:cNvSpPr>
              <a:spLocks/>
            </p:cNvSpPr>
            <p:nvPr/>
          </p:nvSpPr>
          <p:spPr bwMode="auto">
            <a:xfrm>
              <a:off x="2667" y="1961"/>
              <a:ext cx="81" cy="68"/>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5" name="Freeform 23"/>
            <p:cNvSpPr>
              <a:spLocks/>
            </p:cNvSpPr>
            <p:nvPr/>
          </p:nvSpPr>
          <p:spPr bwMode="auto">
            <a:xfrm>
              <a:off x="2688" y="1988"/>
              <a:ext cx="85"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6" name="Freeform 24"/>
            <p:cNvSpPr>
              <a:spLocks/>
            </p:cNvSpPr>
            <p:nvPr/>
          </p:nvSpPr>
          <p:spPr bwMode="auto">
            <a:xfrm>
              <a:off x="2629" y="2364"/>
              <a:ext cx="322" cy="576"/>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7" name="Freeform 25"/>
            <p:cNvSpPr>
              <a:spLocks/>
            </p:cNvSpPr>
            <p:nvPr/>
          </p:nvSpPr>
          <p:spPr bwMode="auto">
            <a:xfrm>
              <a:off x="2608" y="2861"/>
              <a:ext cx="365"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8" name="Freeform 26"/>
            <p:cNvSpPr>
              <a:spLocks/>
            </p:cNvSpPr>
            <p:nvPr/>
          </p:nvSpPr>
          <p:spPr bwMode="auto">
            <a:xfrm>
              <a:off x="2065" y="2760"/>
              <a:ext cx="695"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9" name="Text Box 71"/>
          <p:cNvSpPr txBox="1">
            <a:spLocks noChangeArrowheads="1"/>
          </p:cNvSpPr>
          <p:nvPr/>
        </p:nvSpPr>
        <p:spPr bwMode="auto">
          <a:xfrm>
            <a:off x="1225550" y="4953000"/>
            <a:ext cx="10052050" cy="954107"/>
          </a:xfrm>
          <a:prstGeom prst="rect">
            <a:avLst/>
          </a:prstGeom>
          <a:noFill/>
          <a:ln w="38100" cap="sq">
            <a:noFill/>
            <a:miter lim="800000"/>
            <a:headEnd/>
            <a:tailEnd/>
          </a:ln>
          <a:effectLst/>
        </p:spPr>
        <p:txBody>
          <a:bodyPr lIns="274320" rIns="274320">
            <a:spAutoFit/>
          </a:bodyPr>
          <a:lstStyle/>
          <a:p>
            <a:r>
              <a:rPr lang="en-CA" dirty="0"/>
              <a:t>In contrast, </a:t>
            </a:r>
            <a:r>
              <a:rPr lang="en-CA" i="1" dirty="0" err="1"/>
              <a:t>M</a:t>
            </a:r>
            <a:r>
              <a:rPr lang="en-CA" i="1" baseline="-25000" dirty="0" err="1"/>
              <a:t>single</a:t>
            </a:r>
            <a:r>
              <a:rPr lang="en-CA" i="1" baseline="-25000" dirty="0"/>
              <a:t> tape</a:t>
            </a:r>
            <a:r>
              <a:rPr lang="en-CA" dirty="0"/>
              <a:t> simulating </a:t>
            </a:r>
            <a:r>
              <a:rPr lang="en-CA" i="1" dirty="0" err="1"/>
              <a:t>M</a:t>
            </a:r>
            <a:r>
              <a:rPr lang="en-CA" i="1" baseline="-25000" dirty="0" err="1"/>
              <a:t>multi</a:t>
            </a:r>
            <a:r>
              <a:rPr lang="en-CA" i="1" dirty="0"/>
              <a:t> </a:t>
            </a:r>
            <a:r>
              <a:rPr lang="en-CA" i="1" baseline="-25000" dirty="0"/>
              <a:t>tape </a:t>
            </a:r>
            <a:br>
              <a:rPr lang="en-CA" dirty="0"/>
            </a:br>
            <a:r>
              <a:rPr lang="en-CA" dirty="0"/>
              <a:t>was designed knowing </a:t>
            </a:r>
            <a:r>
              <a:rPr lang="en-CA" i="1" dirty="0" err="1"/>
              <a:t>M</a:t>
            </a:r>
            <a:r>
              <a:rPr lang="en-CA" i="1" baseline="-25000" dirty="0" err="1"/>
              <a:t>multi</a:t>
            </a:r>
            <a:r>
              <a:rPr lang="en-CA" i="1" dirty="0"/>
              <a:t> </a:t>
            </a:r>
            <a:r>
              <a:rPr lang="en-CA" i="1" baseline="-25000" dirty="0"/>
              <a:t>tape</a:t>
            </a:r>
            <a:r>
              <a:rPr lang="en-CA" dirty="0"/>
              <a:t>’s states.</a:t>
            </a:r>
          </a:p>
        </p:txBody>
      </p:sp>
      <p:sp>
        <p:nvSpPr>
          <p:cNvPr id="50" name="Rectangle 19"/>
          <p:cNvSpPr>
            <a:spLocks noChangeArrowheads="1"/>
          </p:cNvSpPr>
          <p:nvPr/>
        </p:nvSpPr>
        <p:spPr bwMode="auto">
          <a:xfrm>
            <a:off x="-152400" y="5827693"/>
            <a:ext cx="8944509" cy="954107"/>
          </a:xfrm>
          <a:prstGeom prst="rect">
            <a:avLst/>
          </a:prstGeom>
          <a:noFill/>
          <a:ln w="25400" cap="sq" algn="ctr">
            <a:noFill/>
            <a:miter lim="800000"/>
            <a:headEnd/>
            <a:tailEnd/>
          </a:ln>
          <a:effectLst/>
        </p:spPr>
        <p:txBody>
          <a:bodyPr wrap="square" lIns="274320" rIns="274320">
            <a:spAutoFit/>
          </a:bodyPr>
          <a:lstStyle/>
          <a:p>
            <a:pPr algn="ctr" eaLnBrk="0" hangingPunct="0">
              <a:defRPr/>
            </a:pPr>
            <a:r>
              <a:rPr lang="el-GR" i="1" dirty="0">
                <a:solidFill>
                  <a:schemeClr val="accent6"/>
                </a:solidFill>
                <a:effectLst>
                  <a:outerShdw blurRad="38100" dist="38100" dir="2700000" algn="tl">
                    <a:srgbClr val="000000"/>
                  </a:outerShdw>
                </a:effectLst>
                <a:cs typeface="+mn-cs"/>
              </a:rPr>
              <a:t>δ</a:t>
            </a:r>
            <a:r>
              <a:rPr lang="en-CA" i="1" baseline="-25000" dirty="0">
                <a:solidFill>
                  <a:schemeClr val="accent6"/>
                </a:solidFill>
                <a:effectLst>
                  <a:outerShdw blurRad="38100" dist="38100" dir="2700000" algn="tl">
                    <a:srgbClr val="000000"/>
                  </a:outerShdw>
                </a:effectLst>
                <a:cs typeface="+mn-cs"/>
              </a:rPr>
              <a:t>single</a:t>
            </a:r>
            <a:r>
              <a:rPr lang="en-US" i="1" dirty="0">
                <a:solidFill>
                  <a:schemeClr val="accent6"/>
                </a:solidFill>
                <a:effectLst>
                  <a:outerShdw blurRad="38100" dist="38100" dir="2700000" algn="tl">
                    <a:srgbClr val="000000"/>
                  </a:outerShdw>
                </a:effectLst>
                <a:cs typeface="+mn-cs"/>
              </a:rPr>
              <a:t>(  </a:t>
            </a:r>
            <a:r>
              <a:rPr lang="en-US" i="1" dirty="0" err="1">
                <a:solidFill>
                  <a:schemeClr val="accent6"/>
                </a:solidFill>
                <a:effectLst>
                  <a:outerShdw blurRad="38100" dist="38100" dir="2700000" algn="tl">
                    <a:srgbClr val="000000"/>
                  </a:outerShdw>
                </a:effectLst>
              </a:rPr>
              <a:t>q</a:t>
            </a:r>
            <a:r>
              <a:rPr lang="en-US" i="1" baseline="-25000" dirty="0" err="1">
                <a:solidFill>
                  <a:schemeClr val="accent6"/>
                </a:solidFill>
                <a:effectLst>
                  <a:outerShdw blurRad="38100" dist="38100" dir="2700000" algn="tl">
                    <a:srgbClr val="000000"/>
                  </a:outerShdw>
                </a:effectLst>
                <a:sym typeface="Symbol"/>
              </a:rPr>
              <a:t>line</a:t>
            </a:r>
            <a:r>
              <a:rPr lang="en-US" i="1" baseline="-25000" dirty="0">
                <a:solidFill>
                  <a:schemeClr val="accent6"/>
                </a:solidFill>
                <a:effectLst>
                  <a:outerShdw blurRad="38100" dist="38100" dir="2700000" algn="tl">
                    <a:srgbClr val="000000"/>
                  </a:outerShdw>
                </a:effectLst>
                <a:sym typeface="Symbol"/>
              </a:rPr>
              <a:t>=5,q=qmulti,c1=L,c2=5</a:t>
            </a:r>
            <a:r>
              <a:rPr lang="en-US" i="1" dirty="0">
                <a:solidFill>
                  <a:schemeClr val="accent6"/>
                </a:solidFill>
                <a:effectLst>
                  <a:outerShdw blurRad="38100" dist="38100" dir="2700000" algn="tl">
                    <a:srgbClr val="000000"/>
                  </a:outerShdw>
                </a:effectLst>
                <a:cs typeface="+mn-cs"/>
              </a:rPr>
              <a:t>,  0) =</a:t>
            </a:r>
          </a:p>
          <a:p>
            <a:pPr algn="ctr" eaLnBrk="0" hangingPunct="0">
              <a:defRPr/>
            </a:pPr>
            <a:r>
              <a:rPr lang="en-US" i="1" dirty="0">
                <a:solidFill>
                  <a:schemeClr val="accent6"/>
                </a:solidFill>
                <a:effectLst>
                  <a:outerShdw blurRad="38100" dist="38100" dir="2700000" algn="tl">
                    <a:srgbClr val="000000"/>
                  </a:outerShdw>
                </a:effectLst>
                <a:sym typeface="Symbol"/>
              </a:rPr>
              <a:t></a:t>
            </a:r>
            <a:r>
              <a:rPr lang="en-US" i="1" dirty="0">
                <a:solidFill>
                  <a:schemeClr val="accent6"/>
                </a:solidFill>
                <a:effectLst>
                  <a:outerShdw blurRad="38100" dist="38100" dir="2700000" algn="tl">
                    <a:srgbClr val="000000"/>
                  </a:outerShdw>
                </a:effectLst>
              </a:rPr>
              <a:t> </a:t>
            </a:r>
            <a:r>
              <a:rPr lang="en-US" i="1" dirty="0" err="1">
                <a:solidFill>
                  <a:schemeClr val="accent6"/>
                </a:solidFill>
                <a:effectLst>
                  <a:outerShdw blurRad="38100" dist="38100" dir="2700000" algn="tl">
                    <a:srgbClr val="000000"/>
                  </a:outerShdw>
                </a:effectLst>
              </a:rPr>
              <a:t>q</a:t>
            </a:r>
            <a:r>
              <a:rPr lang="en-US" i="1" baseline="-25000" dirty="0" err="1">
                <a:solidFill>
                  <a:schemeClr val="accent6"/>
                </a:solidFill>
                <a:effectLst>
                  <a:outerShdw blurRad="38100" dist="38100" dir="2700000" algn="tl">
                    <a:srgbClr val="000000"/>
                  </a:outerShdw>
                </a:effectLst>
                <a:sym typeface="Symbol"/>
              </a:rPr>
              <a:t>line</a:t>
            </a:r>
            <a:r>
              <a:rPr lang="en-US" i="1" baseline="-25000" dirty="0">
                <a:solidFill>
                  <a:schemeClr val="accent6"/>
                </a:solidFill>
                <a:effectLst>
                  <a:outerShdw blurRad="38100" dist="38100" dir="2700000" algn="tl">
                    <a:srgbClr val="000000"/>
                  </a:outerShdw>
                </a:effectLst>
                <a:sym typeface="Symbol"/>
              </a:rPr>
              <a:t>=6,q=q’multi,c1=H,left,c2=4,right</a:t>
            </a:r>
            <a:r>
              <a:rPr lang="en-US" i="1" dirty="0">
                <a:solidFill>
                  <a:schemeClr val="accent6"/>
                </a:solidFill>
                <a:effectLst>
                  <a:outerShdw blurRad="38100" dist="38100" dir="2700000" algn="tl">
                    <a:srgbClr val="000000"/>
                  </a:outerShdw>
                </a:effectLst>
              </a:rPr>
              <a:t>,, 0,stay</a:t>
            </a:r>
            <a:r>
              <a:rPr lang="en-US" i="1" dirty="0">
                <a:solidFill>
                  <a:schemeClr val="accent6"/>
                </a:solidFill>
                <a:effectLst>
                  <a:outerShdw blurRad="38100" dist="38100" dir="2700000" algn="tl">
                    <a:srgbClr val="000000"/>
                  </a:outerShdw>
                </a:effectLst>
                <a:sym typeface="Symbol"/>
              </a:rPr>
              <a:t></a:t>
            </a:r>
            <a:r>
              <a:rPr lang="en-US" dirty="0">
                <a:solidFill>
                  <a:schemeClr val="accent6"/>
                </a:solidFill>
              </a:rPr>
              <a:t> </a:t>
            </a:r>
          </a:p>
        </p:txBody>
      </p:sp>
    </p:spTree>
    <p:extLst>
      <p:ext uri="{BB962C8B-B14F-4D97-AF65-F5344CB8AC3E}">
        <p14:creationId xmlns:p14="http://schemas.microsoft.com/office/powerpoint/2010/main" val="3006340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9">
                                            <p:txEl>
                                              <p:pRg st="0" end="0"/>
                                            </p:txEl>
                                          </p:spTgt>
                                        </p:tgtEl>
                                        <p:attrNameLst>
                                          <p:attrName>style.visibility</p:attrName>
                                        </p:attrNameLst>
                                      </p:cBhvr>
                                      <p:to>
                                        <p:strVal val="visible"/>
                                      </p:to>
                                    </p:set>
                                    <p:anim calcmode="lin" valueType="num">
                                      <p:cBhvr additive="base">
                                        <p:cTn id="7"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0"/>
                                        </p:tgtEl>
                                        <p:attrNameLst>
                                          <p:attrName>style.visibility</p:attrName>
                                        </p:attrNameLst>
                                      </p:cBhvr>
                                      <p:to>
                                        <p:strVal val="visible"/>
                                      </p:to>
                                    </p:set>
                                    <p:anim calcmode="lin" valueType="num">
                                      <p:cBhvr additive="base">
                                        <p:cTn id="13" dur="500" fill="hold"/>
                                        <p:tgtEl>
                                          <p:spTgt spid="50"/>
                                        </p:tgtEl>
                                        <p:attrNameLst>
                                          <p:attrName>ppt_x</p:attrName>
                                        </p:attrNameLst>
                                      </p:cBhvr>
                                      <p:tavLst>
                                        <p:tav tm="0">
                                          <p:val>
                                            <p:strVal val="0-#ppt_w/2"/>
                                          </p:val>
                                        </p:tav>
                                        <p:tav tm="100000">
                                          <p:val>
                                            <p:strVal val="#ppt_x"/>
                                          </p:val>
                                        </p:tav>
                                      </p:tavLst>
                                    </p:anim>
                                    <p:anim calcmode="lin" valueType="num">
                                      <p:cBhvr additive="base">
                                        <p:cTn id="14" dur="500" fill="hold"/>
                                        <p:tgtEl>
                                          <p:spTgt spid="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3061400138"/>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3065558945"/>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2" name="Group 22"/>
          <p:cNvGrpSpPr>
            <a:grpSpLocks/>
          </p:cNvGrpSpPr>
          <p:nvPr/>
        </p:nvGrpSpPr>
        <p:grpSpPr bwMode="auto">
          <a:xfrm>
            <a:off x="228600" y="3097888"/>
            <a:ext cx="762000" cy="609254"/>
            <a:chOff x="1224" y="2539"/>
            <a:chExt cx="2280" cy="1785"/>
          </a:xfrm>
        </p:grpSpPr>
        <p:sp>
          <p:nvSpPr>
            <p:cNvPr id="14"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7" name="Group 24"/>
            <p:cNvGrpSpPr>
              <a:grpSpLocks/>
            </p:cNvGrpSpPr>
            <p:nvPr/>
          </p:nvGrpSpPr>
          <p:grpSpPr bwMode="auto">
            <a:xfrm>
              <a:off x="1584" y="2688"/>
              <a:ext cx="1216" cy="1440"/>
              <a:chOff x="2641" y="1488"/>
              <a:chExt cx="2655" cy="2488"/>
            </a:xfrm>
          </p:grpSpPr>
          <p:grpSp>
            <p:nvGrpSpPr>
              <p:cNvPr id="18" name="Group 25"/>
              <p:cNvGrpSpPr>
                <a:grpSpLocks/>
              </p:cNvGrpSpPr>
              <p:nvPr/>
            </p:nvGrpSpPr>
            <p:grpSpPr bwMode="auto">
              <a:xfrm>
                <a:off x="2641" y="1488"/>
                <a:ext cx="2496" cy="2436"/>
                <a:chOff x="2641" y="1488"/>
                <a:chExt cx="2496" cy="2436"/>
              </a:xfrm>
            </p:grpSpPr>
            <p:sp>
              <p:nvSpPr>
                <p:cNvPr id="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9" name="Group 32"/>
              <p:cNvGrpSpPr>
                <a:grpSpLocks/>
              </p:cNvGrpSpPr>
              <p:nvPr/>
            </p:nvGrpSpPr>
            <p:grpSpPr bwMode="auto">
              <a:xfrm>
                <a:off x="4864" y="3099"/>
                <a:ext cx="432" cy="877"/>
                <a:chOff x="4864" y="3099"/>
                <a:chExt cx="432" cy="877"/>
              </a:xfrm>
            </p:grpSpPr>
            <p:sp>
              <p:nvSpPr>
                <p:cNvPr id="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29" name="Text Box 71"/>
          <p:cNvSpPr txBox="1">
            <a:spLocks noChangeArrowheads="1"/>
          </p:cNvSpPr>
          <p:nvPr/>
        </p:nvSpPr>
        <p:spPr bwMode="auto">
          <a:xfrm>
            <a:off x="920750" y="3021688"/>
            <a:ext cx="10052050" cy="954107"/>
          </a:xfrm>
          <a:prstGeom prst="rect">
            <a:avLst/>
          </a:prstGeom>
          <a:noFill/>
          <a:ln w="38100" cap="sq">
            <a:noFill/>
            <a:miter lim="800000"/>
            <a:headEnd/>
            <a:tailEnd/>
          </a:ln>
          <a:effectLst/>
        </p:spPr>
        <p:txBody>
          <a:bodyPr lIns="274320" rIns="274320">
            <a:spAutoFit/>
          </a:bodyPr>
          <a:lstStyle/>
          <a:p>
            <a:r>
              <a:rPr lang="en-CA" i="1" dirty="0" err="1"/>
              <a:t>M</a:t>
            </a:r>
            <a:r>
              <a:rPr lang="en-CA" i="1" baseline="-25000" dirty="0" err="1"/>
              <a:t>universal</a:t>
            </a:r>
            <a:r>
              <a:rPr lang="en-CA" i="1" baseline="-25000" dirty="0"/>
              <a:t> </a:t>
            </a:r>
            <a:r>
              <a:rPr lang="en-CA" dirty="0"/>
              <a:t>will store M’s current state</a:t>
            </a:r>
          </a:p>
          <a:p>
            <a:r>
              <a:rPr lang="en-CA" dirty="0"/>
              <a:t>on at third tape.  </a:t>
            </a:r>
          </a:p>
        </p:txBody>
      </p:sp>
      <p:graphicFrame>
        <p:nvGraphicFramePr>
          <p:cNvPr id="51" name="Table 50"/>
          <p:cNvGraphicFramePr>
            <a:graphicFrameLocks noGrp="1"/>
          </p:cNvGraphicFramePr>
          <p:nvPr>
            <p:extLst>
              <p:ext uri="{D42A27DB-BD31-4B8C-83A1-F6EECF244321}">
                <p14:modId xmlns:p14="http://schemas.microsoft.com/office/powerpoint/2010/main" val="3681172210"/>
              </p:ext>
            </p:extLst>
          </p:nvPr>
        </p:nvGraphicFramePr>
        <p:xfrm>
          <a:off x="180472" y="2133600"/>
          <a:ext cx="1307432" cy="370840"/>
        </p:xfrm>
        <a:graphic>
          <a:graphicData uri="http://schemas.openxmlformats.org/drawingml/2006/table">
            <a:tbl>
              <a:tblPr firstRow="1" bandRow="1">
                <a:tableStyleId>{5C22544A-7EE6-4342-B048-85BDC9FD1C3A}</a:tableStyleId>
              </a:tblPr>
              <a:tblGrid>
                <a:gridCol w="1307432">
                  <a:extLst>
                    <a:ext uri="{9D8B030D-6E8A-4147-A177-3AD203B41FA5}">
                      <a16:colId xmlns:a16="http://schemas.microsoft.com/office/drawing/2014/main" val="20000"/>
                    </a:ext>
                  </a:extLst>
                </a:gridCol>
              </a:tblGrid>
              <a:tr h="370840">
                <a:tc>
                  <a:txBody>
                    <a:bodyPr/>
                    <a:lstStyle/>
                    <a:p>
                      <a:pPr algn="ctr"/>
                      <a:r>
                        <a:rPr lang="en-CA" dirty="0">
                          <a:sym typeface="Symbol"/>
                        </a:rPr>
                        <a:t></a:t>
                      </a:r>
                      <a:r>
                        <a:rPr lang="en-CA" dirty="0"/>
                        <a:t>00110</a:t>
                      </a:r>
                      <a:r>
                        <a:rPr lang="en-CA" dirty="0">
                          <a:sym typeface="Symbol"/>
                        </a:rPr>
                        <a:t></a:t>
                      </a:r>
                      <a:endParaRPr lang="en-CA" dirty="0"/>
                    </a:p>
                  </a:txBody>
                  <a:tcPr>
                    <a:noFill/>
                  </a:tcPr>
                </a:tc>
                <a:extLst>
                  <a:ext uri="{0D108BD9-81ED-4DB2-BD59-A6C34878D82A}">
                    <a16:rowId xmlns:a16="http://schemas.microsoft.com/office/drawing/2014/main" val="10000"/>
                  </a:ext>
                </a:extLst>
              </a:tr>
            </a:tbl>
          </a:graphicData>
        </a:graphic>
      </p:graphicFrame>
      <p:sp>
        <p:nvSpPr>
          <p:cNvPr id="52" name="AutoShape 20"/>
          <p:cNvSpPr>
            <a:spLocks noChangeArrowheads="1"/>
          </p:cNvSpPr>
          <p:nvPr/>
        </p:nvSpPr>
        <p:spPr bwMode="auto">
          <a:xfrm rot="-5400000">
            <a:off x="33287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53" name="Group 41"/>
          <p:cNvGrpSpPr>
            <a:grpSpLocks/>
          </p:cNvGrpSpPr>
          <p:nvPr/>
        </p:nvGrpSpPr>
        <p:grpSpPr bwMode="auto">
          <a:xfrm>
            <a:off x="838200" y="4343400"/>
            <a:ext cx="7348538" cy="1820862"/>
            <a:chOff x="432" y="1581"/>
            <a:chExt cx="4629" cy="1147"/>
          </a:xfrm>
        </p:grpSpPr>
        <p:sp>
          <p:nvSpPr>
            <p:cNvPr id="54"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55"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56"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57"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58" name="Group 46"/>
            <p:cNvGrpSpPr>
              <a:grpSpLocks noChangeAspect="1"/>
            </p:cNvGrpSpPr>
            <p:nvPr/>
          </p:nvGrpSpPr>
          <p:grpSpPr bwMode="auto">
            <a:xfrm>
              <a:off x="511" y="1920"/>
              <a:ext cx="737" cy="737"/>
              <a:chOff x="4320" y="2016"/>
              <a:chExt cx="912" cy="912"/>
            </a:xfrm>
          </p:grpSpPr>
          <p:grpSp>
            <p:nvGrpSpPr>
              <p:cNvPr id="59" name="Group 47"/>
              <p:cNvGrpSpPr>
                <a:grpSpLocks noChangeAspect="1"/>
              </p:cNvGrpSpPr>
              <p:nvPr/>
            </p:nvGrpSpPr>
            <p:grpSpPr bwMode="auto">
              <a:xfrm>
                <a:off x="4320" y="2016"/>
                <a:ext cx="912" cy="912"/>
                <a:chOff x="2496" y="1104"/>
                <a:chExt cx="912" cy="912"/>
              </a:xfrm>
            </p:grpSpPr>
            <p:grpSp>
              <p:nvGrpSpPr>
                <p:cNvPr id="66" name="Group 48"/>
                <p:cNvGrpSpPr>
                  <a:grpSpLocks noChangeAspect="1"/>
                </p:cNvGrpSpPr>
                <p:nvPr/>
              </p:nvGrpSpPr>
              <p:grpSpPr bwMode="auto">
                <a:xfrm rot="2360341">
                  <a:off x="2592" y="1248"/>
                  <a:ext cx="680" cy="680"/>
                  <a:chOff x="1224" y="1212"/>
                  <a:chExt cx="3144" cy="3112"/>
                </a:xfrm>
              </p:grpSpPr>
              <p:sp>
                <p:nvSpPr>
                  <p:cNvPr id="68"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69"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70" name="Group 51"/>
                  <p:cNvGrpSpPr>
                    <a:grpSpLocks noChangeAspect="1"/>
                  </p:cNvGrpSpPr>
                  <p:nvPr/>
                </p:nvGrpSpPr>
                <p:grpSpPr bwMode="auto">
                  <a:xfrm>
                    <a:off x="1776" y="1212"/>
                    <a:ext cx="1944" cy="2413"/>
                    <a:chOff x="2227" y="1194"/>
                    <a:chExt cx="1944" cy="2413"/>
                  </a:xfrm>
                </p:grpSpPr>
                <p:sp>
                  <p:nvSpPr>
                    <p:cNvPr id="71"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5"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6"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67"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60" name="Group 59"/>
              <p:cNvGrpSpPr>
                <a:grpSpLocks noChangeAspect="1"/>
              </p:cNvGrpSpPr>
              <p:nvPr/>
            </p:nvGrpSpPr>
            <p:grpSpPr bwMode="auto">
              <a:xfrm>
                <a:off x="4368" y="2112"/>
                <a:ext cx="432" cy="240"/>
                <a:chOff x="-1152" y="3504"/>
                <a:chExt cx="432" cy="240"/>
              </a:xfrm>
            </p:grpSpPr>
            <p:grpSp>
              <p:nvGrpSpPr>
                <p:cNvPr id="61" name="Group 60"/>
                <p:cNvGrpSpPr>
                  <a:grpSpLocks noChangeAspect="1"/>
                </p:cNvGrpSpPr>
                <p:nvPr/>
              </p:nvGrpSpPr>
              <p:grpSpPr bwMode="auto">
                <a:xfrm>
                  <a:off x="-1075" y="3504"/>
                  <a:ext cx="256" cy="210"/>
                  <a:chOff x="1728" y="2064"/>
                  <a:chExt cx="768" cy="672"/>
                </a:xfrm>
              </p:grpSpPr>
              <p:sp>
                <p:nvSpPr>
                  <p:cNvPr id="64"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65"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62"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63"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Tree>
    <p:extLst>
      <p:ext uri="{BB962C8B-B14F-4D97-AF65-F5344CB8AC3E}">
        <p14:creationId xmlns:p14="http://schemas.microsoft.com/office/powerpoint/2010/main" val="179340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 calcmode="lin" valueType="num">
                                      <p:cBhvr additive="base">
                                        <p:cTn id="7"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9">
                                            <p:txEl>
                                              <p:pRg st="1" end="1"/>
                                            </p:txEl>
                                          </p:spTgt>
                                        </p:tgtEl>
                                        <p:attrNameLst>
                                          <p:attrName>style.visibility</p:attrName>
                                        </p:attrNameLst>
                                      </p:cBhvr>
                                      <p:to>
                                        <p:strVal val="visible"/>
                                      </p:to>
                                    </p:set>
                                    <p:anim calcmode="lin" valueType="num">
                                      <p:cBhvr additive="base">
                                        <p:cTn id="13"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additive="base">
                                        <p:cTn id="17" dur="500" fill="hold"/>
                                        <p:tgtEl>
                                          <p:spTgt spid="51"/>
                                        </p:tgtEl>
                                        <p:attrNameLst>
                                          <p:attrName>ppt_x</p:attrName>
                                        </p:attrNameLst>
                                      </p:cBhvr>
                                      <p:tavLst>
                                        <p:tav tm="0">
                                          <p:val>
                                            <p:strVal val="0-#ppt_w/2"/>
                                          </p:val>
                                        </p:tav>
                                        <p:tav tm="100000">
                                          <p:val>
                                            <p:strVal val="#ppt_x"/>
                                          </p:val>
                                        </p:tav>
                                      </p:tavLst>
                                    </p:anim>
                                    <p:anim calcmode="lin" valueType="num">
                                      <p:cBhvr additive="base">
                                        <p:cTn id="18" dur="500" fill="hold"/>
                                        <p:tgtEl>
                                          <p:spTgt spid="5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52"/>
                                        </p:tgtEl>
                                        <p:attrNameLst>
                                          <p:attrName>style.visibility</p:attrName>
                                        </p:attrNameLst>
                                      </p:cBhvr>
                                      <p:to>
                                        <p:strVal val="visible"/>
                                      </p:to>
                                    </p:set>
                                    <p:anim calcmode="lin" valueType="num">
                                      <p:cBhvr additive="base">
                                        <p:cTn id="21" dur="500" fill="hold"/>
                                        <p:tgtEl>
                                          <p:spTgt spid="52"/>
                                        </p:tgtEl>
                                        <p:attrNameLst>
                                          <p:attrName>ppt_x</p:attrName>
                                        </p:attrNameLst>
                                      </p:cBhvr>
                                      <p:tavLst>
                                        <p:tav tm="0">
                                          <p:val>
                                            <p:strVal val="0-#ppt_w/2"/>
                                          </p:val>
                                        </p:tav>
                                        <p:tav tm="100000">
                                          <p:val>
                                            <p:strVal val="#ppt_x"/>
                                          </p:val>
                                        </p:tav>
                                      </p:tavLst>
                                    </p:anim>
                                    <p:anim calcmode="lin" valueType="num">
                                      <p:cBhvr additive="base">
                                        <p:cTn id="22"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3"/>
                                        </p:tgtEl>
                                        <p:attrNameLst>
                                          <p:attrName>style.visibility</p:attrName>
                                        </p:attrNameLst>
                                      </p:cBhvr>
                                      <p:to>
                                        <p:strVal val="visible"/>
                                      </p:to>
                                    </p:set>
                                    <p:anim calcmode="lin" valueType="num">
                                      <p:cBhvr additive="base">
                                        <p:cTn id="27" dur="500" fill="hold"/>
                                        <p:tgtEl>
                                          <p:spTgt spid="53"/>
                                        </p:tgtEl>
                                        <p:attrNameLst>
                                          <p:attrName>ppt_x</p:attrName>
                                        </p:attrNameLst>
                                      </p:cBhvr>
                                      <p:tavLst>
                                        <p:tav tm="0">
                                          <p:val>
                                            <p:strVal val="0-#ppt_w/2"/>
                                          </p:val>
                                        </p:tav>
                                        <p:tav tm="100000">
                                          <p:val>
                                            <p:strVal val="#ppt_x"/>
                                          </p:val>
                                        </p:tav>
                                      </p:tavLst>
                                    </p:anim>
                                    <p:anim calcmode="lin" valueType="num">
                                      <p:cBhvr additive="base">
                                        <p:cTn id="28" dur="500" fill="hold"/>
                                        <p:tgtEl>
                                          <p:spTgt spid="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416789150"/>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2474694759"/>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51" name="Table 50"/>
          <p:cNvGraphicFramePr>
            <a:graphicFrameLocks noGrp="1"/>
          </p:cNvGraphicFramePr>
          <p:nvPr>
            <p:extLst>
              <p:ext uri="{D42A27DB-BD31-4B8C-83A1-F6EECF244321}">
                <p14:modId xmlns:p14="http://schemas.microsoft.com/office/powerpoint/2010/main" val="3089071681"/>
              </p:ext>
            </p:extLst>
          </p:nvPr>
        </p:nvGraphicFramePr>
        <p:xfrm>
          <a:off x="180472" y="2133600"/>
          <a:ext cx="1307432" cy="370840"/>
        </p:xfrm>
        <a:graphic>
          <a:graphicData uri="http://schemas.openxmlformats.org/drawingml/2006/table">
            <a:tbl>
              <a:tblPr firstRow="1" bandRow="1">
                <a:tableStyleId>{5C22544A-7EE6-4342-B048-85BDC9FD1C3A}</a:tableStyleId>
              </a:tblPr>
              <a:tblGrid>
                <a:gridCol w="1307432">
                  <a:extLst>
                    <a:ext uri="{9D8B030D-6E8A-4147-A177-3AD203B41FA5}">
                      <a16:colId xmlns:a16="http://schemas.microsoft.com/office/drawing/2014/main" val="20000"/>
                    </a:ext>
                  </a:extLst>
                </a:gridCol>
              </a:tblGrid>
              <a:tr h="370840">
                <a:tc>
                  <a:txBody>
                    <a:bodyPr/>
                    <a:lstStyle/>
                    <a:p>
                      <a:pPr algn="ctr"/>
                      <a:r>
                        <a:rPr lang="en-CA" dirty="0">
                          <a:sym typeface="Symbol"/>
                        </a:rPr>
                        <a:t></a:t>
                      </a:r>
                      <a:r>
                        <a:rPr lang="en-CA" dirty="0"/>
                        <a:t>00110</a:t>
                      </a:r>
                      <a:r>
                        <a:rPr lang="en-CA" dirty="0">
                          <a:sym typeface="Symbol"/>
                        </a:rPr>
                        <a:t></a:t>
                      </a:r>
                      <a:endParaRPr lang="en-CA" dirty="0"/>
                    </a:p>
                  </a:txBody>
                  <a:tcPr>
                    <a:noFill/>
                  </a:tcPr>
                </a:tc>
                <a:extLst>
                  <a:ext uri="{0D108BD9-81ED-4DB2-BD59-A6C34878D82A}">
                    <a16:rowId xmlns:a16="http://schemas.microsoft.com/office/drawing/2014/main" val="10000"/>
                  </a:ext>
                </a:extLst>
              </a:tr>
            </a:tbl>
          </a:graphicData>
        </a:graphic>
      </p:graphicFrame>
      <p:sp>
        <p:nvSpPr>
          <p:cNvPr id="52" name="AutoShape 20"/>
          <p:cNvSpPr>
            <a:spLocks noChangeArrowheads="1"/>
          </p:cNvSpPr>
          <p:nvPr/>
        </p:nvSpPr>
        <p:spPr bwMode="auto">
          <a:xfrm rot="-5400000">
            <a:off x="33287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2720870487"/>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extLst>
                    <a:ext uri="{9D8B030D-6E8A-4147-A177-3AD203B41FA5}">
                      <a16:colId xmlns:a16="http://schemas.microsoft.com/office/drawing/2014/main" val="20000"/>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ym typeface="Symbol"/>
                        </a:rPr>
                        <a:t></a:t>
                      </a:r>
                      <a:r>
                        <a:rPr lang="en-CA" dirty="0"/>
                        <a:t>00110,1000</a:t>
                      </a:r>
                      <a:r>
                        <a:rPr lang="en-CA" dirty="0">
                          <a:sym typeface="Symbol"/>
                        </a:rPr>
                        <a:t></a:t>
                      </a:r>
                      <a:endParaRPr lang="en-CA" dirty="0"/>
                    </a:p>
                  </a:txBody>
                  <a:tcPr>
                    <a:noFill/>
                  </a:tcPr>
                </a:tc>
                <a:extLst>
                  <a:ext uri="{0D108BD9-81ED-4DB2-BD59-A6C34878D82A}">
                    <a16:rowId xmlns:a16="http://schemas.microsoft.com/office/drawing/2014/main" val="10000"/>
                  </a:ext>
                </a:extLst>
              </a:tr>
            </a:tbl>
          </a:graphicData>
        </a:graphic>
      </p:graphicFrame>
      <p:sp>
        <p:nvSpPr>
          <p:cNvPr id="3" name="Rectangle 2"/>
          <p:cNvSpPr/>
          <p:nvPr/>
        </p:nvSpPr>
        <p:spPr>
          <a:xfrm>
            <a:off x="2057400" y="1319100"/>
            <a:ext cx="776174" cy="369332"/>
          </a:xfrm>
          <a:prstGeom prst="rect">
            <a:avLst/>
          </a:prstGeom>
        </p:spPr>
        <p:txBody>
          <a:bodyPr wrap="none">
            <a:spAutoFit/>
          </a:bodyPr>
          <a:lstStyle/>
          <a:p>
            <a:pPr algn="ctr"/>
            <a:r>
              <a:rPr lang="en-CA" sz="1800" dirty="0">
                <a:latin typeface="+mn-lt"/>
              </a:rPr>
              <a:t>,1000</a:t>
            </a:r>
          </a:p>
        </p:txBody>
      </p:sp>
      <p:sp>
        <p:nvSpPr>
          <p:cNvPr id="50" name="Rectangle 17"/>
          <p:cNvSpPr>
            <a:spLocks noChangeArrowheads="1"/>
          </p:cNvSpPr>
          <p:nvPr/>
        </p:nvSpPr>
        <p:spPr bwMode="auto">
          <a:xfrm>
            <a:off x="304800" y="2905780"/>
            <a:ext cx="8146397"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1: </a:t>
            </a:r>
            <a:r>
              <a:rPr lang="en-US" i="1" dirty="0">
                <a:solidFill>
                  <a:schemeClr val="accent2"/>
                </a:solidFill>
                <a:effectLst>
                  <a:outerShdw blurRad="38100" dist="38100" dir="2700000" algn="tl">
                    <a:srgbClr val="000000"/>
                  </a:outerShdw>
                </a:effectLst>
                <a:cs typeface="+mn-cs"/>
              </a:rPr>
              <a:t>Copy the current “character” onto third tape.</a:t>
            </a:r>
          </a:p>
          <a:p>
            <a:pPr eaLnBrk="0" hangingPunct="0">
              <a:defRPr/>
            </a:pPr>
            <a:r>
              <a:rPr lang="en-US" i="1" dirty="0">
                <a:solidFill>
                  <a:schemeClr val="accent2"/>
                </a:solidFill>
                <a:effectLst>
                  <a:outerShdw blurRad="38100" dist="38100" dir="2700000" algn="tl">
                    <a:srgbClr val="000000"/>
                  </a:outerShdw>
                </a:effectLst>
                <a:cs typeface="+mn-cs"/>
              </a:rPr>
              <a:t>           (One character at a  time).</a:t>
            </a:r>
          </a:p>
        </p:txBody>
      </p:sp>
    </p:spTree>
    <p:extLst>
      <p:ext uri="{BB962C8B-B14F-4D97-AF65-F5344CB8AC3E}">
        <p14:creationId xmlns:p14="http://schemas.microsoft.com/office/powerpoint/2010/main" val="3060143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1.11111E-6 -2.96296E-6 L -0.08403 0.11412 " pathEditMode="relative" rAng="0" ptsTypes="AA">
                                      <p:cBhvr>
                                        <p:cTn id="12" dur="2000" fill="hold"/>
                                        <p:tgtEl>
                                          <p:spTgt spid="3"/>
                                        </p:tgtEl>
                                        <p:attrNameLst>
                                          <p:attrName>ppt_x</p:attrName>
                                          <p:attrName>ppt_y</p:attrName>
                                        </p:attrNameLst>
                                      </p:cBhvr>
                                      <p:rCtr x="-4201" y="5694"/>
                                    </p:animMotion>
                                  </p:childTnLst>
                                  <p:subTnLst>
                                    <p:set>
                                      <p:cBhvr override="childStyle">
                                        <p:cTn dur="1" fill="hold" display="0" masterRel="sameClick" afterEffect="1">
                                          <p:stCondLst>
                                            <p:cond evt="end" delay="0">
                                              <p:tn val="11"/>
                                            </p:cond>
                                          </p:stCondLst>
                                        </p:cTn>
                                        <p:tgtEl>
                                          <p:spTgt spid="3"/>
                                        </p:tgtEl>
                                        <p:attrNameLst>
                                          <p:attrName>style.visibility</p:attrName>
                                        </p:attrNameLst>
                                      </p:cBhvr>
                                      <p:to>
                                        <p:strVal val="hidden"/>
                                      </p:to>
                                    </p:set>
                                  </p:subTnLst>
                                </p:cTn>
                              </p:par>
                            </p:childTnLst>
                          </p:cTn>
                        </p:par>
                        <p:par>
                          <p:cTn id="13" fill="hold">
                            <p:stCondLst>
                              <p:cond delay="2000"/>
                            </p:stCondLst>
                            <p:childTnLst>
                              <p:par>
                                <p:cTn id="14" presetID="1" presetClass="exit" presetSubtype="0" fill="hold" nodeType="afterEffect">
                                  <p:stCondLst>
                                    <p:cond delay="0"/>
                                  </p:stCondLst>
                                  <p:childTnLst>
                                    <p:set>
                                      <p:cBhvr>
                                        <p:cTn id="15" dur="1" fill="hold">
                                          <p:stCondLst>
                                            <p:cond delay="0"/>
                                          </p:stCondLst>
                                        </p:cTn>
                                        <p:tgtEl>
                                          <p:spTgt spid="51"/>
                                        </p:tgtEl>
                                        <p:attrNameLst>
                                          <p:attrName>style.visibility</p:attrName>
                                        </p:attrNameLst>
                                      </p:cBhvr>
                                      <p:to>
                                        <p:strVal val="hidden"/>
                                      </p:to>
                                    </p:set>
                                  </p:childTnLst>
                                </p:cTn>
                              </p:par>
                              <p:par>
                                <p:cTn id="16" presetID="1" presetClass="entr" presetSubtype="0" fill="hold" nodeType="withEffect">
                                  <p:stCondLst>
                                    <p:cond delay="0"/>
                                  </p:stCondLst>
                                  <p:childTnLst>
                                    <p:set>
                                      <p:cBhvr>
                                        <p:cTn id="17" dur="1" fill="hold">
                                          <p:stCondLst>
                                            <p:cond delay="0"/>
                                          </p:stCondLst>
                                        </p:cTn>
                                        <p:tgtEl>
                                          <p:spTgt spid="48"/>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50">
                                            <p:txEl>
                                              <p:pRg st="1" end="1"/>
                                            </p:txEl>
                                          </p:spTgt>
                                        </p:tgtEl>
                                        <p:attrNameLst>
                                          <p:attrName>style.visibility</p:attrName>
                                        </p:attrNameLst>
                                      </p:cBhvr>
                                      <p:to>
                                        <p:strVal val="visible"/>
                                      </p:to>
                                    </p:set>
                                    <p:anim calcmode="lin" valueType="num">
                                      <p:cBhvr additive="base">
                                        <p:cTn id="22"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062910442"/>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3048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24996769"/>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33287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710504692"/>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extLst>
                    <a:ext uri="{9D8B030D-6E8A-4147-A177-3AD203B41FA5}">
                      <a16:colId xmlns:a16="http://schemas.microsoft.com/office/drawing/2014/main" val="20000"/>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ym typeface="Symbol"/>
                        </a:rPr>
                        <a:t></a:t>
                      </a:r>
                      <a:r>
                        <a:rPr lang="en-CA" dirty="0"/>
                        <a:t>00110,1000</a:t>
                      </a:r>
                      <a:r>
                        <a:rPr lang="en-CA" dirty="0">
                          <a:sym typeface="Symbol"/>
                        </a:rPr>
                        <a:t></a:t>
                      </a:r>
                      <a:endParaRPr lang="en-CA" dirty="0"/>
                    </a:p>
                  </a:txBody>
                  <a:tcPr>
                    <a:noFill/>
                  </a:tcPr>
                </a:tc>
                <a:extLst>
                  <a:ext uri="{0D108BD9-81ED-4DB2-BD59-A6C34878D82A}">
                    <a16:rowId xmlns:a16="http://schemas.microsoft.com/office/drawing/2014/main" val="10000"/>
                  </a:ext>
                </a:extLst>
              </a:tr>
            </a:tbl>
          </a:graphicData>
        </a:graphic>
      </p:graphicFrame>
      <p:sp>
        <p:nvSpPr>
          <p:cNvPr id="50" name="Rectangle 17"/>
          <p:cNvSpPr>
            <a:spLocks noChangeArrowheads="1"/>
          </p:cNvSpPr>
          <p:nvPr/>
        </p:nvSpPr>
        <p:spPr bwMode="auto">
          <a:xfrm>
            <a:off x="265145" y="2905780"/>
            <a:ext cx="903125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2: </a:t>
            </a:r>
            <a:r>
              <a:rPr lang="en-US" i="1" dirty="0">
                <a:solidFill>
                  <a:schemeClr val="accent2"/>
                </a:solidFill>
                <a:effectLst>
                  <a:outerShdw blurRad="38100" dist="38100" dir="2700000" algn="tl">
                    <a:srgbClr val="000000"/>
                  </a:outerShdw>
                </a:effectLst>
                <a:cs typeface="+mn-cs"/>
              </a:rPr>
              <a:t>Search the first tape for the string on the third tape. </a:t>
            </a:r>
          </a:p>
        </p:txBody>
      </p:sp>
      <p:grpSp>
        <p:nvGrpSpPr>
          <p:cNvPr id="27" name="Group 22"/>
          <p:cNvGrpSpPr>
            <a:grpSpLocks/>
          </p:cNvGrpSpPr>
          <p:nvPr/>
        </p:nvGrpSpPr>
        <p:grpSpPr bwMode="auto">
          <a:xfrm>
            <a:off x="228600" y="3505200"/>
            <a:ext cx="762000" cy="609254"/>
            <a:chOff x="1224" y="2539"/>
            <a:chExt cx="2280" cy="1785"/>
          </a:xfrm>
        </p:grpSpPr>
        <p:sp>
          <p:nvSpPr>
            <p:cNvPr id="28"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29" name="Group 24"/>
            <p:cNvGrpSpPr>
              <a:grpSpLocks/>
            </p:cNvGrpSpPr>
            <p:nvPr/>
          </p:nvGrpSpPr>
          <p:grpSpPr bwMode="auto">
            <a:xfrm>
              <a:off x="1584" y="2688"/>
              <a:ext cx="1216" cy="1440"/>
              <a:chOff x="2641" y="1488"/>
              <a:chExt cx="2655" cy="2488"/>
            </a:xfrm>
          </p:grpSpPr>
          <p:grpSp>
            <p:nvGrpSpPr>
              <p:cNvPr id="30" name="Group 25"/>
              <p:cNvGrpSpPr>
                <a:grpSpLocks/>
              </p:cNvGrpSpPr>
              <p:nvPr/>
            </p:nvGrpSpPr>
            <p:grpSpPr bwMode="auto">
              <a:xfrm>
                <a:off x="2641" y="1488"/>
                <a:ext cx="2496" cy="2436"/>
                <a:chOff x="2641" y="1488"/>
                <a:chExt cx="2496" cy="2436"/>
              </a:xfrm>
            </p:grpSpPr>
            <p:sp>
              <p:nvSpPr>
                <p:cNvPr id="35"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8"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9"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0"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31" name="Group 32"/>
              <p:cNvGrpSpPr>
                <a:grpSpLocks/>
              </p:cNvGrpSpPr>
              <p:nvPr/>
            </p:nvGrpSpPr>
            <p:grpSpPr bwMode="auto">
              <a:xfrm>
                <a:off x="4864" y="3099"/>
                <a:ext cx="432" cy="877"/>
                <a:chOff x="4864" y="3099"/>
                <a:chExt cx="432" cy="877"/>
              </a:xfrm>
            </p:grpSpPr>
            <p:sp>
              <p:nvSpPr>
                <p:cNvPr id="32"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41" name="Text Box 71"/>
          <p:cNvSpPr txBox="1">
            <a:spLocks noChangeArrowheads="1"/>
          </p:cNvSpPr>
          <p:nvPr/>
        </p:nvSpPr>
        <p:spPr bwMode="auto">
          <a:xfrm>
            <a:off x="920750" y="3429000"/>
            <a:ext cx="10052050" cy="523220"/>
          </a:xfrm>
          <a:prstGeom prst="rect">
            <a:avLst/>
          </a:prstGeom>
          <a:noFill/>
          <a:ln w="38100" cap="sq">
            <a:noFill/>
            <a:miter lim="800000"/>
            <a:headEnd/>
            <a:tailEnd/>
          </a:ln>
          <a:effectLst/>
        </p:spPr>
        <p:txBody>
          <a:bodyPr lIns="274320" rIns="274320">
            <a:spAutoFit/>
          </a:bodyPr>
          <a:lstStyle/>
          <a:p>
            <a:r>
              <a:rPr lang="en-CA" dirty="0"/>
              <a:t>All rules before the head do not match.</a:t>
            </a:r>
          </a:p>
        </p:txBody>
      </p:sp>
      <p:cxnSp>
        <p:nvCxnSpPr>
          <p:cNvPr id="5" name="Straight Connector 4"/>
          <p:cNvCxnSpPr/>
          <p:nvPr/>
        </p:nvCxnSpPr>
        <p:spPr bwMode="auto">
          <a:xfrm>
            <a:off x="0" y="721896"/>
            <a:ext cx="3581400" cy="0"/>
          </a:xfrm>
          <a:prstGeom prst="line">
            <a:avLst/>
          </a:prstGeom>
          <a:noFill/>
          <a:ln w="38100" cap="sq" cmpd="sng" algn="ctr">
            <a:solidFill>
              <a:schemeClr val="hlink"/>
            </a:solidFill>
            <a:prstDash val="solid"/>
            <a:round/>
            <a:headEnd type="none" w="med" len="med"/>
            <a:tailEnd type="none" w="med" len="med"/>
          </a:ln>
          <a:effectLst/>
        </p:spPr>
      </p:cxnSp>
      <p:sp>
        <p:nvSpPr>
          <p:cNvPr id="44" name="Text Box 71"/>
          <p:cNvSpPr txBox="1">
            <a:spLocks noChangeArrowheads="1"/>
          </p:cNvSpPr>
          <p:nvPr/>
        </p:nvSpPr>
        <p:spPr bwMode="auto">
          <a:xfrm>
            <a:off x="938464" y="3846493"/>
            <a:ext cx="10052050" cy="954107"/>
          </a:xfrm>
          <a:prstGeom prst="rect">
            <a:avLst/>
          </a:prstGeom>
          <a:noFill/>
          <a:ln w="38100" cap="sq">
            <a:noFill/>
            <a:miter lim="800000"/>
            <a:headEnd/>
            <a:tailEnd/>
          </a:ln>
          <a:effectLst/>
        </p:spPr>
        <p:txBody>
          <a:bodyPr lIns="274320" rIns="274320">
            <a:spAutoFit/>
          </a:bodyPr>
          <a:lstStyle/>
          <a:p>
            <a:r>
              <a:rPr lang="en-CA" dirty="0"/>
              <a:t>All bits in the current rule before the head do match</a:t>
            </a:r>
          </a:p>
          <a:p>
            <a:r>
              <a:rPr lang="en-CA" dirty="0"/>
              <a:t>the bits before the third head.</a:t>
            </a:r>
          </a:p>
        </p:txBody>
      </p:sp>
      <p:sp>
        <p:nvSpPr>
          <p:cNvPr id="6" name="Left Brace 5"/>
          <p:cNvSpPr/>
          <p:nvPr/>
        </p:nvSpPr>
        <p:spPr bwMode="auto">
          <a:xfrm rot="16200000">
            <a:off x="4139400" y="3564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46" name="Left Brace 45"/>
          <p:cNvSpPr/>
          <p:nvPr/>
        </p:nvSpPr>
        <p:spPr bwMode="auto">
          <a:xfrm rot="16200000">
            <a:off x="813600" y="20328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Tree>
    <p:extLst>
      <p:ext uri="{BB962C8B-B14F-4D97-AF65-F5344CB8AC3E}">
        <p14:creationId xmlns:p14="http://schemas.microsoft.com/office/powerpoint/2010/main" val="3647188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0-#ppt_w/2"/>
                                          </p:val>
                                        </p:tav>
                                        <p:tav tm="100000">
                                          <p:val>
                                            <p:strVal val="#ppt_x"/>
                                          </p:val>
                                        </p:tav>
                                      </p:tavLst>
                                    </p:anim>
                                    <p:anim calcmode="lin" valueType="num">
                                      <p:cBhvr additive="base">
                                        <p:cTn id="8"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0-#ppt_w/2"/>
                                          </p:val>
                                        </p:tav>
                                        <p:tav tm="100000">
                                          <p:val>
                                            <p:strVal val="#ppt_x"/>
                                          </p:val>
                                        </p:tav>
                                      </p:tavLst>
                                    </p:anim>
                                    <p:anim calcmode="lin" valueType="num">
                                      <p:cBhvr additive="base">
                                        <p:cTn id="14"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path" presetSubtype="0" accel="50000" decel="50000" fill="hold" grpId="0" nodeType="clickEffect">
                                  <p:stCondLst>
                                    <p:cond delay="0"/>
                                  </p:stCondLst>
                                  <p:childTnLst>
                                    <p:animMotion origin="layout" path="M 3.33333E-6 4.44444E-6 L 0.49166 4.44444E-6 " pathEditMode="relative" rAng="0" ptsTypes="AA">
                                      <p:cBhvr>
                                        <p:cTn id="18" dur="2000" fill="hold"/>
                                        <p:tgtEl>
                                          <p:spTgt spid="144"/>
                                        </p:tgtEl>
                                        <p:attrNameLst>
                                          <p:attrName>ppt_x</p:attrName>
                                          <p:attrName>ppt_y</p:attrName>
                                        </p:attrNameLst>
                                      </p:cBhvr>
                                      <p:rCtr x="24583" y="0"/>
                                    </p:animMotion>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500" fill="hold"/>
                                        <p:tgtEl>
                                          <p:spTgt spid="41"/>
                                        </p:tgtEl>
                                        <p:attrNameLst>
                                          <p:attrName>ppt_x</p:attrName>
                                        </p:attrNameLst>
                                      </p:cBhvr>
                                      <p:tavLst>
                                        <p:tav tm="0">
                                          <p:val>
                                            <p:strVal val="0-#ppt_w/2"/>
                                          </p:val>
                                        </p:tav>
                                        <p:tav tm="100000">
                                          <p:val>
                                            <p:strVal val="#ppt_x"/>
                                          </p:val>
                                        </p:tav>
                                      </p:tavLst>
                                    </p:anim>
                                    <p:anim calcmode="lin" valueType="num">
                                      <p:cBhvr additive="base">
                                        <p:cTn id="24"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0-#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4">
                                            <p:txEl>
                                              <p:pRg st="0" end="0"/>
                                            </p:txEl>
                                          </p:spTgt>
                                        </p:tgtEl>
                                        <p:attrNameLst>
                                          <p:attrName>style.visibility</p:attrName>
                                        </p:attrNameLst>
                                      </p:cBhvr>
                                      <p:to>
                                        <p:strVal val="visible"/>
                                      </p:to>
                                    </p:set>
                                    <p:anim calcmode="lin" valueType="num">
                                      <p:cBhvr additive="base">
                                        <p:cTn id="35"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0-#ppt_w/2"/>
                                          </p:val>
                                        </p:tav>
                                        <p:tav tm="100000">
                                          <p:val>
                                            <p:strVal val="#ppt_x"/>
                                          </p:val>
                                        </p:tav>
                                      </p:tavLst>
                                    </p:anim>
                                    <p:anim calcmode="lin" valueType="num">
                                      <p:cBhvr additive="base">
                                        <p:cTn id="42" dur="500" fill="hold"/>
                                        <p:tgtEl>
                                          <p:spTgt spid="6"/>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46"/>
                                        </p:tgtEl>
                                        <p:attrNameLst>
                                          <p:attrName>style.visibility</p:attrName>
                                        </p:attrNameLst>
                                      </p:cBhvr>
                                      <p:to>
                                        <p:strVal val="visible"/>
                                      </p:to>
                                    </p:set>
                                    <p:anim calcmode="lin" valueType="num">
                                      <p:cBhvr additive="base">
                                        <p:cTn id="45" dur="500" fill="hold"/>
                                        <p:tgtEl>
                                          <p:spTgt spid="46"/>
                                        </p:tgtEl>
                                        <p:attrNameLst>
                                          <p:attrName>ppt_x</p:attrName>
                                        </p:attrNameLst>
                                      </p:cBhvr>
                                      <p:tavLst>
                                        <p:tav tm="0">
                                          <p:val>
                                            <p:strVal val="0-#ppt_w/2"/>
                                          </p:val>
                                        </p:tav>
                                        <p:tav tm="100000">
                                          <p:val>
                                            <p:strVal val="#ppt_x"/>
                                          </p:val>
                                        </p:tav>
                                      </p:tavLst>
                                    </p:anim>
                                    <p:anim calcmode="lin" valueType="num">
                                      <p:cBhvr additive="base">
                                        <p:cTn id="46"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4">
                                            <p:txEl>
                                              <p:pRg st="1" end="1"/>
                                            </p:txEl>
                                          </p:spTgt>
                                        </p:tgtEl>
                                        <p:attrNameLst>
                                          <p:attrName>style.visibility</p:attrName>
                                        </p:attrNameLst>
                                      </p:cBhvr>
                                      <p:to>
                                        <p:strVal val="visible"/>
                                      </p:to>
                                    </p:set>
                                    <p:anim calcmode="lin" valueType="num">
                                      <p:cBhvr additive="base">
                                        <p:cTn id="51" dur="500" fill="hold"/>
                                        <p:tgtEl>
                                          <p:spTgt spid="44">
                                            <p:txEl>
                                              <p:pRg st="1" end="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grpId="0" nodeType="clickEffect">
                                  <p:stCondLst>
                                    <p:cond delay="0"/>
                                  </p:stCondLst>
                                  <p:childTnLst>
                                    <p:animMotion origin="layout" path="M -1.66667E-6 -4.07407E-6 L 0.12188 -4.07407E-6 " pathEditMode="relative" rAng="0" ptsTypes="AA">
                                      <p:cBhvr>
                                        <p:cTn id="56" dur="2000" fill="hold"/>
                                        <p:tgtEl>
                                          <p:spTgt spid="52"/>
                                        </p:tgtEl>
                                        <p:attrNameLst>
                                          <p:attrName>ppt_x</p:attrName>
                                          <p:attrName>ppt_y</p:attrName>
                                        </p:attrNameLst>
                                      </p:cBhvr>
                                      <p:rCtr x="6094"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animBg="1"/>
      <p:bldP spid="52" grpId="0" animBg="1"/>
      <p:bldP spid="50" grpId="0"/>
      <p:bldP spid="41" grpId="0"/>
      <p:bldP spid="6" grpId="0" animBg="1"/>
      <p:bldP spid="46"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478548772"/>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481664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319560171"/>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145983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437778407"/>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extLst>
                    <a:ext uri="{9D8B030D-6E8A-4147-A177-3AD203B41FA5}">
                      <a16:colId xmlns:a16="http://schemas.microsoft.com/office/drawing/2014/main" val="20000"/>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ym typeface="Symbol"/>
                        </a:rPr>
                        <a:t></a:t>
                      </a:r>
                      <a:r>
                        <a:rPr lang="en-CA" dirty="0"/>
                        <a:t>00110,1000</a:t>
                      </a:r>
                      <a:r>
                        <a:rPr lang="en-CA" dirty="0">
                          <a:sym typeface="Symbol"/>
                        </a:rPr>
                        <a:t></a:t>
                      </a:r>
                      <a:endParaRPr lang="en-CA" dirty="0"/>
                    </a:p>
                  </a:txBody>
                  <a:tcPr>
                    <a:noFill/>
                  </a:tcPr>
                </a:tc>
                <a:extLst>
                  <a:ext uri="{0D108BD9-81ED-4DB2-BD59-A6C34878D82A}">
                    <a16:rowId xmlns:a16="http://schemas.microsoft.com/office/drawing/2014/main" val="10000"/>
                  </a:ext>
                </a:extLst>
              </a:tr>
            </a:tbl>
          </a:graphicData>
        </a:graphic>
      </p:graphicFrame>
      <p:sp>
        <p:nvSpPr>
          <p:cNvPr id="50" name="Rectangle 17"/>
          <p:cNvSpPr>
            <a:spLocks noChangeArrowheads="1"/>
          </p:cNvSpPr>
          <p:nvPr/>
        </p:nvSpPr>
        <p:spPr bwMode="auto">
          <a:xfrm>
            <a:off x="265145" y="2905780"/>
            <a:ext cx="903125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2: </a:t>
            </a:r>
            <a:r>
              <a:rPr lang="en-US" i="1" dirty="0">
                <a:solidFill>
                  <a:schemeClr val="accent2"/>
                </a:solidFill>
                <a:effectLst>
                  <a:outerShdw blurRad="38100" dist="38100" dir="2700000" algn="tl">
                    <a:srgbClr val="000000"/>
                  </a:outerShdw>
                </a:effectLst>
                <a:cs typeface="+mn-cs"/>
              </a:rPr>
              <a:t>Search the first tape for the string on the third tape. </a:t>
            </a:r>
          </a:p>
        </p:txBody>
      </p:sp>
      <p:cxnSp>
        <p:nvCxnSpPr>
          <p:cNvPr id="5" name="Straight Connector 4"/>
          <p:cNvCxnSpPr/>
          <p:nvPr/>
        </p:nvCxnSpPr>
        <p:spPr bwMode="auto">
          <a:xfrm>
            <a:off x="0" y="721896"/>
            <a:ext cx="3581400" cy="0"/>
          </a:xfrm>
          <a:prstGeom prst="line">
            <a:avLst/>
          </a:prstGeom>
          <a:noFill/>
          <a:ln w="38100" cap="sq" cmpd="sng" algn="ctr">
            <a:solidFill>
              <a:schemeClr val="hlink"/>
            </a:solidFill>
            <a:prstDash val="solid"/>
            <a:round/>
            <a:headEnd type="none" w="med" len="med"/>
            <a:tailEnd type="none" w="med" len="med"/>
          </a:ln>
          <a:effectLst/>
        </p:spPr>
      </p:cxnSp>
      <p:sp>
        <p:nvSpPr>
          <p:cNvPr id="6" name="Left Brace 5"/>
          <p:cNvSpPr/>
          <p:nvPr/>
        </p:nvSpPr>
        <p:spPr bwMode="auto">
          <a:xfrm rot="16200000">
            <a:off x="4139400" y="3564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46" name="Left Brace 45"/>
          <p:cNvSpPr/>
          <p:nvPr/>
        </p:nvSpPr>
        <p:spPr bwMode="auto">
          <a:xfrm rot="16200000">
            <a:off x="813600" y="20328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64" name="Group 48"/>
          <p:cNvGrpSpPr>
            <a:grpSpLocks noChangeAspect="1"/>
          </p:cNvGrpSpPr>
          <p:nvPr/>
        </p:nvGrpSpPr>
        <p:grpSpPr bwMode="auto">
          <a:xfrm rot="2360341">
            <a:off x="169177" y="3454264"/>
            <a:ext cx="872359" cy="872359"/>
            <a:chOff x="1224" y="1212"/>
            <a:chExt cx="3144" cy="3112"/>
          </a:xfrm>
        </p:grpSpPr>
        <p:sp>
          <p:nvSpPr>
            <p:cNvPr id="66"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67"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68" name="Group 51"/>
            <p:cNvGrpSpPr>
              <a:grpSpLocks noChangeAspect="1"/>
            </p:cNvGrpSpPr>
            <p:nvPr/>
          </p:nvGrpSpPr>
          <p:grpSpPr bwMode="auto">
            <a:xfrm>
              <a:off x="1776" y="1212"/>
              <a:ext cx="1944" cy="2413"/>
              <a:chOff x="2227" y="1194"/>
              <a:chExt cx="1944" cy="2413"/>
            </a:xfrm>
          </p:grpSpPr>
          <p:sp>
            <p:nvSpPr>
              <p:cNvPr id="69"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75" name="Rectangle 17"/>
          <p:cNvSpPr>
            <a:spLocks noChangeArrowheads="1"/>
          </p:cNvSpPr>
          <p:nvPr/>
        </p:nvSpPr>
        <p:spPr bwMode="auto">
          <a:xfrm>
            <a:off x="812399" y="3505200"/>
            <a:ext cx="825540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2.1: </a:t>
            </a:r>
            <a:r>
              <a:rPr lang="en-US" i="1" dirty="0">
                <a:solidFill>
                  <a:schemeClr val="accent2"/>
                </a:solidFill>
                <a:effectLst>
                  <a:outerShdw blurRad="38100" dist="38100" dir="2700000" algn="tl">
                    <a:srgbClr val="000000"/>
                  </a:outerShdw>
                </a:effectLst>
                <a:cs typeface="+mn-cs"/>
              </a:rPr>
              <a:t>If the current bits are the same, move heads. </a:t>
            </a:r>
          </a:p>
        </p:txBody>
      </p:sp>
      <p:sp>
        <p:nvSpPr>
          <p:cNvPr id="42" name="Rectangle 20"/>
          <p:cNvSpPr>
            <a:spLocks noChangeArrowheads="1"/>
          </p:cNvSpPr>
          <p:nvPr/>
        </p:nvSpPr>
        <p:spPr bwMode="auto">
          <a:xfrm>
            <a:off x="776288" y="3962400"/>
            <a:ext cx="825905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&lt;line=2&gt;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c,?,c</a:t>
            </a:r>
            <a:r>
              <a:rPr lang="en-US" i="1" dirty="0">
                <a:solidFill>
                  <a:schemeClr val="accent2"/>
                </a:solidFill>
                <a:effectLst>
                  <a:outerShdw blurRad="38100" dist="38100" dir="2700000" algn="tl">
                    <a:srgbClr val="000000"/>
                  </a:outerShdw>
                </a:effectLst>
                <a:cs typeface="+mn-cs"/>
              </a:rPr>
              <a:t>)  = </a:t>
            </a:r>
            <a:r>
              <a:rPr lang="en-US" i="1" dirty="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rPr>
              <a:t> q</a:t>
            </a:r>
            <a:r>
              <a:rPr lang="en-US" i="1" baseline="-25000" dirty="0">
                <a:solidFill>
                  <a:schemeClr val="accent2"/>
                </a:solidFill>
                <a:effectLst>
                  <a:outerShdw blurRad="38100" dist="38100" dir="2700000" algn="tl">
                    <a:srgbClr val="000000"/>
                  </a:outerShdw>
                </a:effectLst>
              </a:rPr>
              <a:t>&lt;line=2&gt;</a:t>
            </a:r>
            <a:r>
              <a:rPr lang="en-US" i="1" dirty="0">
                <a:solidFill>
                  <a:schemeClr val="accent2"/>
                </a:solidFill>
                <a:effectLst>
                  <a:outerShdw blurRad="38100" dist="38100" dir="2700000" algn="tl">
                    <a:srgbClr val="000000"/>
                  </a:outerShdw>
                </a:effectLst>
              </a:rPr>
              <a:t>,c,right,?,</a:t>
            </a:r>
            <a:r>
              <a:rPr lang="en-US" i="1" dirty="0" err="1">
                <a:solidFill>
                  <a:schemeClr val="accent2"/>
                </a:solidFill>
                <a:effectLst>
                  <a:outerShdw blurRad="38100" dist="38100" dir="2700000" algn="tl">
                    <a:srgbClr val="000000"/>
                  </a:outerShdw>
                </a:effectLst>
              </a:rPr>
              <a:t>stay,c,right</a:t>
            </a:r>
            <a:r>
              <a:rPr lang="en-US" i="1" dirty="0">
                <a:solidFill>
                  <a:schemeClr val="accent2"/>
                </a:solidFill>
                <a:effectLst>
                  <a:outerShdw blurRad="38100" dist="38100" dir="2700000" algn="tl">
                    <a:srgbClr val="000000"/>
                  </a:outerShdw>
                </a:effectLst>
              </a:rPr>
              <a:t> </a:t>
            </a:r>
            <a:r>
              <a:rPr lang="en-US" i="1" dirty="0">
                <a:solidFill>
                  <a:schemeClr val="accent2"/>
                </a:solidFill>
                <a:effectLst>
                  <a:outerShdw blurRad="38100" dist="38100" dir="2700000" algn="tl">
                    <a:srgbClr val="000000"/>
                  </a:outerShdw>
                </a:effectLst>
                <a:cs typeface="+mn-cs"/>
                <a:sym typeface="Symbol"/>
              </a:rPr>
              <a:t></a:t>
            </a:r>
            <a:r>
              <a:rPr lang="en-US" i="1" dirty="0">
                <a:cs typeface="+mn-cs"/>
              </a:rPr>
              <a:t> </a:t>
            </a:r>
          </a:p>
        </p:txBody>
      </p:sp>
      <p:grpSp>
        <p:nvGrpSpPr>
          <p:cNvPr id="7" name="Group 6"/>
          <p:cNvGrpSpPr/>
          <p:nvPr/>
        </p:nvGrpSpPr>
        <p:grpSpPr>
          <a:xfrm>
            <a:off x="-73025" y="4572898"/>
            <a:ext cx="5026025" cy="1258009"/>
            <a:chOff x="-73025" y="4580919"/>
            <a:chExt cx="5026025" cy="1258009"/>
          </a:xfrm>
        </p:grpSpPr>
        <p:cxnSp>
          <p:nvCxnSpPr>
            <p:cNvPr id="4" name="Straight Arrow Connector 3"/>
            <p:cNvCxnSpPr/>
            <p:nvPr/>
          </p:nvCxnSpPr>
          <p:spPr bwMode="auto">
            <a:xfrm flipV="1">
              <a:off x="1981200" y="4580919"/>
              <a:ext cx="0" cy="372081"/>
            </a:xfrm>
            <a:prstGeom prst="straightConnector1">
              <a:avLst/>
            </a:prstGeom>
            <a:noFill/>
            <a:ln w="38100" cap="sq" cmpd="sng" algn="ctr">
              <a:solidFill>
                <a:schemeClr val="hlink"/>
              </a:solidFill>
              <a:prstDash val="solid"/>
              <a:round/>
              <a:headEnd type="none" w="med" len="med"/>
              <a:tailEnd type="arrow"/>
            </a:ln>
            <a:effectLst/>
          </p:spPr>
        </p:cxnSp>
        <p:sp>
          <p:nvSpPr>
            <p:cNvPr id="43" name="Text Box 71"/>
            <p:cNvSpPr txBox="1">
              <a:spLocks noChangeArrowheads="1"/>
            </p:cNvSpPr>
            <p:nvPr/>
          </p:nvSpPr>
          <p:spPr bwMode="auto">
            <a:xfrm>
              <a:off x="-73025" y="4884821"/>
              <a:ext cx="5026025" cy="954107"/>
            </a:xfrm>
            <a:prstGeom prst="rect">
              <a:avLst/>
            </a:prstGeom>
            <a:noFill/>
            <a:ln w="38100" cap="sq">
              <a:noFill/>
              <a:miter lim="800000"/>
              <a:headEnd/>
              <a:tailEnd/>
            </a:ln>
            <a:effectLst/>
          </p:spPr>
          <p:txBody>
            <a:bodyPr wrap="square" lIns="274320" rIns="274320">
              <a:spAutoFit/>
            </a:bodyPr>
            <a:lstStyle/>
            <a:p>
              <a:pPr algn="ctr"/>
              <a:r>
                <a:rPr lang="en-CA" dirty="0"/>
                <a:t>Note </a:t>
              </a:r>
              <a:r>
                <a:rPr lang="en-CA" i="1" dirty="0" err="1"/>
                <a:t>M</a:t>
              </a:r>
              <a:r>
                <a:rPr lang="en-CA" i="1" baseline="-25000" dirty="0" err="1"/>
                <a:t>universal</a:t>
              </a:r>
              <a:r>
                <a:rPr lang="en-CA" i="1" baseline="-25000" dirty="0"/>
                <a:t>  </a:t>
              </a:r>
              <a:r>
                <a:rPr lang="en-CA" dirty="0"/>
                <a:t>is remembering </a:t>
              </a:r>
              <a:br>
                <a:rPr lang="en-CA" dirty="0"/>
              </a:br>
              <a:r>
                <a:rPr lang="en-CA" dirty="0"/>
                <a:t>nothing but code line.</a:t>
              </a:r>
            </a:p>
          </p:txBody>
        </p:sp>
      </p:grpSp>
    </p:spTree>
    <p:extLst>
      <p:ext uri="{BB962C8B-B14F-4D97-AF65-F5344CB8AC3E}">
        <p14:creationId xmlns:p14="http://schemas.microsoft.com/office/powerpoint/2010/main" val="4119565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0-#ppt_w/2"/>
                                          </p:val>
                                        </p:tav>
                                        <p:tav tm="100000">
                                          <p:val>
                                            <p:strVal val="#ppt_x"/>
                                          </p:val>
                                        </p:tav>
                                      </p:tavLst>
                                    </p:anim>
                                    <p:anim calcmode="lin" valueType="num">
                                      <p:cBhvr additive="base">
                                        <p:cTn id="8"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5"/>
                                        </p:tgtEl>
                                        <p:attrNameLst>
                                          <p:attrName>style.visibility</p:attrName>
                                        </p:attrNameLst>
                                      </p:cBhvr>
                                      <p:to>
                                        <p:strVal val="visible"/>
                                      </p:to>
                                    </p:set>
                                    <p:anim calcmode="lin" valueType="num">
                                      <p:cBhvr additive="base">
                                        <p:cTn id="13" dur="500" fill="hold"/>
                                        <p:tgtEl>
                                          <p:spTgt spid="75"/>
                                        </p:tgtEl>
                                        <p:attrNameLst>
                                          <p:attrName>ppt_x</p:attrName>
                                        </p:attrNameLst>
                                      </p:cBhvr>
                                      <p:tavLst>
                                        <p:tav tm="0">
                                          <p:val>
                                            <p:strVal val="0-#ppt_w/2"/>
                                          </p:val>
                                        </p:tav>
                                        <p:tav tm="100000">
                                          <p:val>
                                            <p:strVal val="#ppt_x"/>
                                          </p:val>
                                        </p:tav>
                                      </p:tavLst>
                                    </p:anim>
                                    <p:anim calcmode="lin" valueType="num">
                                      <p:cBhvr additive="base">
                                        <p:cTn id="14"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0-#ppt_w/2"/>
                                          </p:val>
                                        </p:tav>
                                        <p:tav tm="100000">
                                          <p:val>
                                            <p:strVal val="#ppt_x"/>
                                          </p:val>
                                        </p:tav>
                                      </p:tavLst>
                                    </p:anim>
                                    <p:anim calcmode="lin" valueType="num">
                                      <p:cBhvr additive="base">
                                        <p:cTn id="20"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42" grpId="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3550322536"/>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481664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2262983745"/>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145983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2738534607"/>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extLst>
                    <a:ext uri="{9D8B030D-6E8A-4147-A177-3AD203B41FA5}">
                      <a16:colId xmlns:a16="http://schemas.microsoft.com/office/drawing/2014/main" val="20000"/>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ym typeface="Symbol"/>
                        </a:rPr>
                        <a:t></a:t>
                      </a:r>
                      <a:r>
                        <a:rPr lang="en-CA" dirty="0"/>
                        <a:t>00110,1000</a:t>
                      </a:r>
                      <a:r>
                        <a:rPr lang="en-CA" dirty="0">
                          <a:sym typeface="Symbol"/>
                        </a:rPr>
                        <a:t></a:t>
                      </a:r>
                      <a:endParaRPr lang="en-CA" dirty="0"/>
                    </a:p>
                  </a:txBody>
                  <a:tcPr>
                    <a:noFill/>
                  </a:tcPr>
                </a:tc>
                <a:extLst>
                  <a:ext uri="{0D108BD9-81ED-4DB2-BD59-A6C34878D82A}">
                    <a16:rowId xmlns:a16="http://schemas.microsoft.com/office/drawing/2014/main" val="10000"/>
                  </a:ext>
                </a:extLst>
              </a:tr>
            </a:tbl>
          </a:graphicData>
        </a:graphic>
      </p:graphicFrame>
      <p:sp>
        <p:nvSpPr>
          <p:cNvPr id="50" name="Rectangle 17"/>
          <p:cNvSpPr>
            <a:spLocks noChangeArrowheads="1"/>
          </p:cNvSpPr>
          <p:nvPr/>
        </p:nvSpPr>
        <p:spPr bwMode="auto">
          <a:xfrm>
            <a:off x="265145" y="2905780"/>
            <a:ext cx="903125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2: </a:t>
            </a:r>
            <a:r>
              <a:rPr lang="en-US" i="1" dirty="0">
                <a:solidFill>
                  <a:schemeClr val="accent2"/>
                </a:solidFill>
                <a:effectLst>
                  <a:outerShdw blurRad="38100" dist="38100" dir="2700000" algn="tl">
                    <a:srgbClr val="000000"/>
                  </a:outerShdw>
                </a:effectLst>
                <a:cs typeface="+mn-cs"/>
              </a:rPr>
              <a:t>Search the first tape for the string on the third tape. </a:t>
            </a:r>
          </a:p>
        </p:txBody>
      </p:sp>
      <p:cxnSp>
        <p:nvCxnSpPr>
          <p:cNvPr id="5" name="Straight Connector 4"/>
          <p:cNvCxnSpPr/>
          <p:nvPr/>
        </p:nvCxnSpPr>
        <p:spPr bwMode="auto">
          <a:xfrm>
            <a:off x="0" y="721896"/>
            <a:ext cx="3581400" cy="0"/>
          </a:xfrm>
          <a:prstGeom prst="line">
            <a:avLst/>
          </a:prstGeom>
          <a:noFill/>
          <a:ln w="38100" cap="sq" cmpd="sng" algn="ctr">
            <a:solidFill>
              <a:schemeClr val="hlink"/>
            </a:solidFill>
            <a:prstDash val="solid"/>
            <a:round/>
            <a:headEnd type="none" w="med" len="med"/>
            <a:tailEnd type="none" w="med" len="med"/>
          </a:ln>
          <a:effectLst/>
        </p:spPr>
      </p:cxnSp>
      <p:sp>
        <p:nvSpPr>
          <p:cNvPr id="6" name="Left Brace 5"/>
          <p:cNvSpPr/>
          <p:nvPr/>
        </p:nvSpPr>
        <p:spPr bwMode="auto">
          <a:xfrm rot="16200000">
            <a:off x="4139400" y="3564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46" name="Left Brace 45"/>
          <p:cNvSpPr/>
          <p:nvPr/>
        </p:nvSpPr>
        <p:spPr bwMode="auto">
          <a:xfrm rot="16200000">
            <a:off x="813600" y="20328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64" name="Group 48"/>
          <p:cNvGrpSpPr>
            <a:grpSpLocks noChangeAspect="1"/>
          </p:cNvGrpSpPr>
          <p:nvPr/>
        </p:nvGrpSpPr>
        <p:grpSpPr bwMode="auto">
          <a:xfrm rot="2360341">
            <a:off x="169177" y="3454264"/>
            <a:ext cx="872359" cy="872359"/>
            <a:chOff x="1224" y="1212"/>
            <a:chExt cx="3144" cy="3112"/>
          </a:xfrm>
        </p:grpSpPr>
        <p:sp>
          <p:nvSpPr>
            <p:cNvPr id="66"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67"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68" name="Group 51"/>
            <p:cNvGrpSpPr>
              <a:grpSpLocks noChangeAspect="1"/>
            </p:cNvGrpSpPr>
            <p:nvPr/>
          </p:nvGrpSpPr>
          <p:grpSpPr bwMode="auto">
            <a:xfrm>
              <a:off x="1776" y="1212"/>
              <a:ext cx="1944" cy="2413"/>
              <a:chOff x="2227" y="1194"/>
              <a:chExt cx="1944" cy="2413"/>
            </a:xfrm>
          </p:grpSpPr>
          <p:sp>
            <p:nvSpPr>
              <p:cNvPr id="69"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75" name="Rectangle 17"/>
          <p:cNvSpPr>
            <a:spLocks noChangeArrowheads="1"/>
          </p:cNvSpPr>
          <p:nvPr/>
        </p:nvSpPr>
        <p:spPr bwMode="auto">
          <a:xfrm>
            <a:off x="812399" y="3505200"/>
            <a:ext cx="825540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2.1: </a:t>
            </a:r>
            <a:r>
              <a:rPr lang="en-US" i="1" dirty="0">
                <a:solidFill>
                  <a:schemeClr val="accent2"/>
                </a:solidFill>
                <a:effectLst>
                  <a:outerShdw blurRad="38100" dist="38100" dir="2700000" algn="tl">
                    <a:srgbClr val="000000"/>
                  </a:outerShdw>
                </a:effectLst>
                <a:cs typeface="+mn-cs"/>
              </a:rPr>
              <a:t>If the current bits are the same, move heads. </a:t>
            </a:r>
          </a:p>
        </p:txBody>
      </p:sp>
      <p:sp>
        <p:nvSpPr>
          <p:cNvPr id="42" name="Rectangle 20"/>
          <p:cNvSpPr>
            <a:spLocks noChangeArrowheads="1"/>
          </p:cNvSpPr>
          <p:nvPr/>
        </p:nvSpPr>
        <p:spPr bwMode="auto">
          <a:xfrm>
            <a:off x="776288" y="3962400"/>
            <a:ext cx="825905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&lt;line=2&gt;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c,?,c</a:t>
            </a:r>
            <a:r>
              <a:rPr lang="en-US" i="1" dirty="0">
                <a:solidFill>
                  <a:schemeClr val="accent2"/>
                </a:solidFill>
                <a:effectLst>
                  <a:outerShdw blurRad="38100" dist="38100" dir="2700000" algn="tl">
                    <a:srgbClr val="000000"/>
                  </a:outerShdw>
                </a:effectLst>
                <a:cs typeface="+mn-cs"/>
              </a:rPr>
              <a:t>)  = </a:t>
            </a:r>
            <a:r>
              <a:rPr lang="en-US" i="1" dirty="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rPr>
              <a:t> q</a:t>
            </a:r>
            <a:r>
              <a:rPr lang="en-US" i="1" baseline="-25000" dirty="0">
                <a:solidFill>
                  <a:schemeClr val="accent2"/>
                </a:solidFill>
                <a:effectLst>
                  <a:outerShdw blurRad="38100" dist="38100" dir="2700000" algn="tl">
                    <a:srgbClr val="000000"/>
                  </a:outerShdw>
                </a:effectLst>
              </a:rPr>
              <a:t>&lt;line=2&gt;</a:t>
            </a:r>
            <a:r>
              <a:rPr lang="en-US" i="1" dirty="0">
                <a:solidFill>
                  <a:schemeClr val="accent2"/>
                </a:solidFill>
                <a:effectLst>
                  <a:outerShdw blurRad="38100" dist="38100" dir="2700000" algn="tl">
                    <a:srgbClr val="000000"/>
                  </a:outerShdw>
                </a:effectLst>
              </a:rPr>
              <a:t>,c,right,?,</a:t>
            </a:r>
            <a:r>
              <a:rPr lang="en-US" i="1" dirty="0" err="1">
                <a:solidFill>
                  <a:schemeClr val="accent2"/>
                </a:solidFill>
                <a:effectLst>
                  <a:outerShdw blurRad="38100" dist="38100" dir="2700000" algn="tl">
                    <a:srgbClr val="000000"/>
                  </a:outerShdw>
                </a:effectLst>
              </a:rPr>
              <a:t>stay,c,right</a:t>
            </a:r>
            <a:r>
              <a:rPr lang="en-US" i="1" dirty="0">
                <a:solidFill>
                  <a:schemeClr val="accent2"/>
                </a:solidFill>
                <a:effectLst>
                  <a:outerShdw blurRad="38100" dist="38100" dir="2700000" algn="tl">
                    <a:srgbClr val="000000"/>
                  </a:outerShdw>
                </a:effectLst>
              </a:rPr>
              <a:t> </a:t>
            </a:r>
            <a:r>
              <a:rPr lang="en-US" i="1" dirty="0">
                <a:solidFill>
                  <a:schemeClr val="accent2"/>
                </a:solidFill>
                <a:effectLst>
                  <a:outerShdw blurRad="38100" dist="38100" dir="2700000" algn="tl">
                    <a:srgbClr val="000000"/>
                  </a:outerShdw>
                </a:effectLst>
                <a:cs typeface="+mn-cs"/>
                <a:sym typeface="Symbol"/>
              </a:rPr>
              <a:t></a:t>
            </a:r>
            <a:r>
              <a:rPr lang="en-US" i="1" dirty="0">
                <a:cs typeface="+mn-cs"/>
              </a:rPr>
              <a:t> </a:t>
            </a:r>
          </a:p>
        </p:txBody>
      </p:sp>
      <p:grpSp>
        <p:nvGrpSpPr>
          <p:cNvPr id="45" name="Group 44"/>
          <p:cNvGrpSpPr/>
          <p:nvPr/>
        </p:nvGrpSpPr>
        <p:grpSpPr>
          <a:xfrm>
            <a:off x="688975" y="4572000"/>
            <a:ext cx="5026025" cy="1286481"/>
            <a:chOff x="0" y="4580919"/>
            <a:chExt cx="5026025" cy="1286481"/>
          </a:xfrm>
        </p:grpSpPr>
        <p:cxnSp>
          <p:nvCxnSpPr>
            <p:cNvPr id="47" name="Straight Arrow Connector 46"/>
            <p:cNvCxnSpPr/>
            <p:nvPr/>
          </p:nvCxnSpPr>
          <p:spPr bwMode="auto">
            <a:xfrm flipV="1">
              <a:off x="1981200" y="4580919"/>
              <a:ext cx="0" cy="372081"/>
            </a:xfrm>
            <a:prstGeom prst="straightConnector1">
              <a:avLst/>
            </a:prstGeom>
            <a:noFill/>
            <a:ln w="38100" cap="sq" cmpd="sng" algn="ctr">
              <a:solidFill>
                <a:schemeClr val="hlink"/>
              </a:solidFill>
              <a:prstDash val="solid"/>
              <a:round/>
              <a:headEnd type="none" w="med" len="med"/>
              <a:tailEnd type="arrow"/>
            </a:ln>
            <a:effectLst/>
          </p:spPr>
        </p:cxnSp>
        <p:sp>
          <p:nvSpPr>
            <p:cNvPr id="49" name="Text Box 71"/>
            <p:cNvSpPr txBox="1">
              <a:spLocks noChangeArrowheads="1"/>
            </p:cNvSpPr>
            <p:nvPr/>
          </p:nvSpPr>
          <p:spPr bwMode="auto">
            <a:xfrm>
              <a:off x="0" y="4913293"/>
              <a:ext cx="5026025" cy="954107"/>
            </a:xfrm>
            <a:prstGeom prst="rect">
              <a:avLst/>
            </a:prstGeom>
            <a:noFill/>
            <a:ln w="38100" cap="sq">
              <a:noFill/>
              <a:miter lim="800000"/>
              <a:headEnd/>
              <a:tailEnd/>
            </a:ln>
            <a:effectLst/>
          </p:spPr>
          <p:txBody>
            <a:bodyPr wrap="square" lIns="274320" rIns="274320">
              <a:spAutoFit/>
            </a:bodyPr>
            <a:lstStyle/>
            <a:p>
              <a:pPr algn="ctr"/>
              <a:r>
                <a:rPr lang="en-CA" dirty="0"/>
                <a:t>1</a:t>
              </a:r>
              <a:r>
                <a:rPr lang="en-CA" baseline="30000" dirty="0"/>
                <a:t>st</a:t>
              </a:r>
              <a:r>
                <a:rPr lang="en-CA" dirty="0"/>
                <a:t> tape and 3</a:t>
              </a:r>
              <a:r>
                <a:rPr lang="en-CA" baseline="30000" dirty="0"/>
                <a:t>rd</a:t>
              </a:r>
              <a:r>
                <a:rPr lang="en-CA" dirty="0"/>
                <a:t> tape bits </a:t>
              </a:r>
              <a:br>
                <a:rPr lang="en-CA" dirty="0"/>
              </a:br>
              <a:r>
                <a:rPr lang="en-CA" dirty="0"/>
                <a:t>are the same.</a:t>
              </a:r>
            </a:p>
          </p:txBody>
        </p:sp>
        <p:cxnSp>
          <p:nvCxnSpPr>
            <p:cNvPr id="51" name="Straight Arrow Connector 50"/>
            <p:cNvCxnSpPr/>
            <p:nvPr/>
          </p:nvCxnSpPr>
          <p:spPr bwMode="auto">
            <a:xfrm flipV="1">
              <a:off x="2511425" y="4580919"/>
              <a:ext cx="0" cy="372081"/>
            </a:xfrm>
            <a:prstGeom prst="straightConnector1">
              <a:avLst/>
            </a:prstGeom>
            <a:noFill/>
            <a:ln w="38100" cap="sq" cmpd="sng" algn="ctr">
              <a:solidFill>
                <a:schemeClr val="hlink"/>
              </a:solidFill>
              <a:prstDash val="solid"/>
              <a:round/>
              <a:headEnd type="none" w="med" len="med"/>
              <a:tailEnd type="arrow"/>
            </a:ln>
            <a:effectLst/>
          </p:spPr>
        </p:cxnSp>
      </p:grpSp>
      <p:grpSp>
        <p:nvGrpSpPr>
          <p:cNvPr id="32" name="Group 31"/>
          <p:cNvGrpSpPr/>
          <p:nvPr/>
        </p:nvGrpSpPr>
        <p:grpSpPr>
          <a:xfrm>
            <a:off x="4498975" y="4580919"/>
            <a:ext cx="5026025" cy="855594"/>
            <a:chOff x="0" y="4580919"/>
            <a:chExt cx="5026025" cy="855594"/>
          </a:xfrm>
        </p:grpSpPr>
        <p:cxnSp>
          <p:nvCxnSpPr>
            <p:cNvPr id="33" name="Straight Arrow Connector 32"/>
            <p:cNvCxnSpPr/>
            <p:nvPr/>
          </p:nvCxnSpPr>
          <p:spPr bwMode="auto">
            <a:xfrm flipV="1">
              <a:off x="1520825" y="4580919"/>
              <a:ext cx="0" cy="372081"/>
            </a:xfrm>
            <a:prstGeom prst="straightConnector1">
              <a:avLst/>
            </a:prstGeom>
            <a:noFill/>
            <a:ln w="38100" cap="sq" cmpd="sng" algn="ctr">
              <a:solidFill>
                <a:schemeClr val="hlink"/>
              </a:solidFill>
              <a:prstDash val="solid"/>
              <a:round/>
              <a:headEnd type="none" w="med" len="med"/>
              <a:tailEnd type="arrow"/>
            </a:ln>
            <a:effectLst/>
          </p:spPr>
        </p:cxnSp>
        <p:sp>
          <p:nvSpPr>
            <p:cNvPr id="34" name="Text Box 71"/>
            <p:cNvSpPr txBox="1">
              <a:spLocks noChangeArrowheads="1"/>
            </p:cNvSpPr>
            <p:nvPr/>
          </p:nvSpPr>
          <p:spPr bwMode="auto">
            <a:xfrm>
              <a:off x="0" y="4913293"/>
              <a:ext cx="5026025" cy="523220"/>
            </a:xfrm>
            <a:prstGeom prst="rect">
              <a:avLst/>
            </a:prstGeom>
            <a:noFill/>
            <a:ln w="38100" cap="sq">
              <a:noFill/>
              <a:miter lim="800000"/>
              <a:headEnd/>
              <a:tailEnd/>
            </a:ln>
            <a:effectLst/>
          </p:spPr>
          <p:txBody>
            <a:bodyPr wrap="square" lIns="274320" rIns="274320">
              <a:spAutoFit/>
            </a:bodyPr>
            <a:lstStyle/>
            <a:p>
              <a:pPr algn="ctr"/>
              <a:r>
                <a:rPr lang="en-CA" dirty="0"/>
                <a:t>So move right.</a:t>
              </a:r>
            </a:p>
          </p:txBody>
        </p:sp>
        <p:cxnSp>
          <p:nvCxnSpPr>
            <p:cNvPr id="35" name="Straight Arrow Connector 34"/>
            <p:cNvCxnSpPr/>
            <p:nvPr/>
          </p:nvCxnSpPr>
          <p:spPr bwMode="auto">
            <a:xfrm flipV="1">
              <a:off x="3425825" y="4580919"/>
              <a:ext cx="0" cy="372081"/>
            </a:xfrm>
            <a:prstGeom prst="straightConnector1">
              <a:avLst/>
            </a:prstGeom>
            <a:noFill/>
            <a:ln w="38100" cap="sq" cmpd="sng" algn="ctr">
              <a:solidFill>
                <a:schemeClr val="hlink"/>
              </a:solidFill>
              <a:prstDash val="solid"/>
              <a:round/>
              <a:headEnd type="none" w="med" len="med"/>
              <a:tailEnd type="arrow"/>
            </a:ln>
            <a:effectLst/>
          </p:spPr>
        </p:cxnSp>
      </p:grpSp>
    </p:spTree>
    <p:extLst>
      <p:ext uri="{BB962C8B-B14F-4D97-AF65-F5344CB8AC3E}">
        <p14:creationId xmlns:p14="http://schemas.microsoft.com/office/powerpoint/2010/main" val="293092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ppt_x"/>
                                          </p:val>
                                        </p:tav>
                                        <p:tav tm="100000">
                                          <p:val>
                                            <p:strVal val="#ppt_x"/>
                                          </p:val>
                                        </p:tav>
                                      </p:tavLst>
                                    </p:anim>
                                    <p:anim calcmode="lin" valueType="num">
                                      <p:cBhvr additive="base">
                                        <p:cTn id="1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953101816"/>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481664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2512043670"/>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1459832"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2384028355"/>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extLst>
                    <a:ext uri="{9D8B030D-6E8A-4147-A177-3AD203B41FA5}">
                      <a16:colId xmlns:a16="http://schemas.microsoft.com/office/drawing/2014/main" val="20000"/>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ym typeface="Symbol"/>
                        </a:rPr>
                        <a:t></a:t>
                      </a:r>
                      <a:r>
                        <a:rPr lang="en-CA" dirty="0"/>
                        <a:t>00110,1000</a:t>
                      </a:r>
                      <a:r>
                        <a:rPr lang="en-CA" dirty="0">
                          <a:sym typeface="Symbol"/>
                        </a:rPr>
                        <a:t></a:t>
                      </a:r>
                      <a:endParaRPr lang="en-CA" dirty="0"/>
                    </a:p>
                  </a:txBody>
                  <a:tcPr>
                    <a:noFill/>
                  </a:tcPr>
                </a:tc>
                <a:extLst>
                  <a:ext uri="{0D108BD9-81ED-4DB2-BD59-A6C34878D82A}">
                    <a16:rowId xmlns:a16="http://schemas.microsoft.com/office/drawing/2014/main" val="10000"/>
                  </a:ext>
                </a:extLst>
              </a:tr>
            </a:tbl>
          </a:graphicData>
        </a:graphic>
      </p:graphicFrame>
      <p:sp>
        <p:nvSpPr>
          <p:cNvPr id="50" name="Rectangle 17"/>
          <p:cNvSpPr>
            <a:spLocks noChangeArrowheads="1"/>
          </p:cNvSpPr>
          <p:nvPr/>
        </p:nvSpPr>
        <p:spPr bwMode="auto">
          <a:xfrm>
            <a:off x="265145" y="2905780"/>
            <a:ext cx="903125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2: </a:t>
            </a:r>
            <a:r>
              <a:rPr lang="en-US" i="1" dirty="0">
                <a:solidFill>
                  <a:schemeClr val="accent2"/>
                </a:solidFill>
                <a:effectLst>
                  <a:outerShdw blurRad="38100" dist="38100" dir="2700000" algn="tl">
                    <a:srgbClr val="000000"/>
                  </a:outerShdw>
                </a:effectLst>
                <a:cs typeface="+mn-cs"/>
              </a:rPr>
              <a:t>Search the first tape for the string on the third tape. </a:t>
            </a:r>
          </a:p>
        </p:txBody>
      </p:sp>
      <p:cxnSp>
        <p:nvCxnSpPr>
          <p:cNvPr id="5" name="Straight Connector 4"/>
          <p:cNvCxnSpPr/>
          <p:nvPr/>
        </p:nvCxnSpPr>
        <p:spPr bwMode="auto">
          <a:xfrm>
            <a:off x="0" y="721896"/>
            <a:ext cx="7239000" cy="0"/>
          </a:xfrm>
          <a:prstGeom prst="line">
            <a:avLst/>
          </a:prstGeom>
          <a:noFill/>
          <a:ln w="38100" cap="sq" cmpd="sng" algn="ctr">
            <a:solidFill>
              <a:schemeClr val="hlink"/>
            </a:solidFill>
            <a:prstDash val="solid"/>
            <a:round/>
            <a:headEnd type="none" w="med" len="med"/>
            <a:tailEnd type="none" w="med" len="med"/>
          </a:ln>
          <a:effectLst/>
        </p:spPr>
      </p:cxnSp>
      <p:sp>
        <p:nvSpPr>
          <p:cNvPr id="6" name="Left Brace 5"/>
          <p:cNvSpPr/>
          <p:nvPr/>
        </p:nvSpPr>
        <p:spPr bwMode="auto">
          <a:xfrm rot="16200000">
            <a:off x="4139400" y="3564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46" name="Left Brace 45"/>
          <p:cNvSpPr/>
          <p:nvPr/>
        </p:nvSpPr>
        <p:spPr bwMode="auto">
          <a:xfrm rot="16200000">
            <a:off x="813600" y="2032800"/>
            <a:ext cx="304800" cy="1116000"/>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64" name="Group 48"/>
          <p:cNvGrpSpPr>
            <a:grpSpLocks noChangeAspect="1"/>
          </p:cNvGrpSpPr>
          <p:nvPr/>
        </p:nvGrpSpPr>
        <p:grpSpPr bwMode="auto">
          <a:xfrm rot="2360341">
            <a:off x="169177" y="3454264"/>
            <a:ext cx="872359" cy="872359"/>
            <a:chOff x="1224" y="1212"/>
            <a:chExt cx="3144" cy="3112"/>
          </a:xfrm>
        </p:grpSpPr>
        <p:sp>
          <p:nvSpPr>
            <p:cNvPr id="66"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sp>
          <p:nvSpPr>
            <p:cNvPr id="67"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68" name="Group 51"/>
            <p:cNvGrpSpPr>
              <a:grpSpLocks noChangeAspect="1"/>
            </p:cNvGrpSpPr>
            <p:nvPr/>
          </p:nvGrpSpPr>
          <p:grpSpPr bwMode="auto">
            <a:xfrm>
              <a:off x="1776" y="1212"/>
              <a:ext cx="1944" cy="2413"/>
              <a:chOff x="2227" y="1194"/>
              <a:chExt cx="1944" cy="2413"/>
            </a:xfrm>
          </p:grpSpPr>
          <p:sp>
            <p:nvSpPr>
              <p:cNvPr id="69"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0"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1"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2"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3"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4"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75" name="Rectangle 17"/>
          <p:cNvSpPr>
            <a:spLocks noChangeArrowheads="1"/>
          </p:cNvSpPr>
          <p:nvPr/>
        </p:nvSpPr>
        <p:spPr bwMode="auto">
          <a:xfrm>
            <a:off x="812399" y="3505200"/>
            <a:ext cx="6855466" cy="954107"/>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2.2: </a:t>
            </a:r>
            <a:r>
              <a:rPr lang="en-US" i="1" dirty="0">
                <a:solidFill>
                  <a:schemeClr val="accent2"/>
                </a:solidFill>
                <a:effectLst>
                  <a:outerShdw blurRad="38100" dist="38100" dir="2700000" algn="tl">
                    <a:srgbClr val="000000"/>
                  </a:outerShdw>
                </a:effectLst>
                <a:cs typeface="+mn-cs"/>
              </a:rPr>
              <a:t>If the current bits are the different, </a:t>
            </a:r>
            <a:br>
              <a:rPr lang="en-US" i="1" dirty="0">
                <a:solidFill>
                  <a:schemeClr val="accent2"/>
                </a:solidFill>
                <a:effectLst>
                  <a:outerShdw blurRad="38100" dist="38100" dir="2700000" algn="tl">
                    <a:srgbClr val="000000"/>
                  </a:outerShdw>
                </a:effectLst>
                <a:cs typeface="+mn-cs"/>
              </a:rPr>
            </a:br>
            <a:r>
              <a:rPr lang="en-US" i="1" dirty="0">
                <a:solidFill>
                  <a:schemeClr val="accent2"/>
                </a:solidFill>
                <a:effectLst>
                  <a:outerShdw blurRad="38100" dist="38100" dir="2700000" algn="tl">
                    <a:srgbClr val="000000"/>
                  </a:outerShdw>
                </a:effectLst>
                <a:cs typeface="+mn-cs"/>
              </a:rPr>
              <a:t>              move to next rule.  </a:t>
            </a:r>
          </a:p>
        </p:txBody>
      </p:sp>
      <p:sp>
        <p:nvSpPr>
          <p:cNvPr id="42" name="Rectangle 20"/>
          <p:cNvSpPr>
            <a:spLocks noChangeArrowheads="1"/>
          </p:cNvSpPr>
          <p:nvPr/>
        </p:nvSpPr>
        <p:spPr bwMode="auto">
          <a:xfrm>
            <a:off x="776288" y="4379893"/>
            <a:ext cx="831939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&lt;line=2&gt;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c,?,c</a:t>
            </a:r>
            <a:r>
              <a:rPr lang="en-US" i="1" dirty="0">
                <a:solidFill>
                  <a:schemeClr val="accent2"/>
                </a:solidFill>
                <a:effectLst>
                  <a:outerShdw blurRad="38100" dist="38100" dir="2700000" algn="tl">
                    <a:srgbClr val="000000"/>
                  </a:outerShdw>
                </a:effectLst>
                <a:cs typeface="+mn-cs"/>
              </a:rPr>
              <a:t>’)  = </a:t>
            </a:r>
            <a:r>
              <a:rPr lang="en-US" i="1" dirty="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sym typeface="Symbol"/>
              </a:rPr>
              <a:t> </a:t>
            </a:r>
            <a:r>
              <a:rPr lang="en-US" i="1" dirty="0">
                <a:solidFill>
                  <a:schemeClr val="accent2"/>
                </a:solidFill>
                <a:effectLst>
                  <a:outerShdw blurRad="38100" dist="38100" dir="2700000" algn="tl">
                    <a:srgbClr val="000000"/>
                  </a:outerShdw>
                </a:effectLst>
              </a:rPr>
              <a:t>q</a:t>
            </a:r>
            <a:r>
              <a:rPr lang="en-US" i="1" baseline="-25000" dirty="0">
                <a:solidFill>
                  <a:schemeClr val="accent2"/>
                </a:solidFill>
                <a:effectLst>
                  <a:outerShdw blurRad="38100" dist="38100" dir="2700000" algn="tl">
                    <a:srgbClr val="000000"/>
                  </a:outerShdw>
                </a:effectLst>
              </a:rPr>
              <a:t>&lt;line=2’&gt;</a:t>
            </a:r>
            <a:r>
              <a:rPr lang="en-US" i="1" dirty="0">
                <a:solidFill>
                  <a:schemeClr val="accent2"/>
                </a:solidFill>
                <a:effectLst>
                  <a:outerShdw blurRad="38100" dist="38100" dir="2700000" algn="tl">
                    <a:srgbClr val="000000"/>
                  </a:outerShdw>
                </a:effectLst>
              </a:rPr>
              <a:t>,</a:t>
            </a:r>
            <a:r>
              <a:rPr lang="en-US" i="1" dirty="0" err="1">
                <a:solidFill>
                  <a:schemeClr val="accent2"/>
                </a:solidFill>
                <a:effectLst>
                  <a:outerShdw blurRad="38100" dist="38100" dir="2700000" algn="tl">
                    <a:srgbClr val="000000"/>
                  </a:outerShdw>
                </a:effectLst>
              </a:rPr>
              <a:t>c,stay,?,stay,c’,stay</a:t>
            </a:r>
            <a:r>
              <a:rPr lang="en-US" i="1" dirty="0">
                <a:solidFill>
                  <a:schemeClr val="accent2"/>
                </a:solidFill>
                <a:effectLst>
                  <a:outerShdw blurRad="38100" dist="38100" dir="2700000" algn="tl">
                    <a:srgbClr val="000000"/>
                  </a:outerShdw>
                </a:effectLst>
              </a:rPr>
              <a:t> </a:t>
            </a:r>
            <a:r>
              <a:rPr lang="en-US" i="1" dirty="0">
                <a:solidFill>
                  <a:schemeClr val="accent2"/>
                </a:solidFill>
                <a:effectLst>
                  <a:outerShdw blurRad="38100" dist="38100" dir="2700000" algn="tl">
                    <a:srgbClr val="000000"/>
                  </a:outerShdw>
                </a:effectLst>
                <a:cs typeface="+mn-cs"/>
                <a:sym typeface="Symbol"/>
              </a:rPr>
              <a:t></a:t>
            </a:r>
            <a:r>
              <a:rPr lang="en-US" i="1" dirty="0">
                <a:cs typeface="+mn-cs"/>
              </a:rPr>
              <a:t> </a:t>
            </a:r>
          </a:p>
        </p:txBody>
      </p:sp>
      <p:sp>
        <p:nvSpPr>
          <p:cNvPr id="28" name="Rectangle 20"/>
          <p:cNvSpPr>
            <a:spLocks noChangeArrowheads="1"/>
          </p:cNvSpPr>
          <p:nvPr/>
        </p:nvSpPr>
        <p:spPr bwMode="auto">
          <a:xfrm>
            <a:off x="749968" y="4810780"/>
            <a:ext cx="8199745"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&lt;line=2’&gt;</a:t>
            </a:r>
            <a:r>
              <a:rPr lang="en-US" i="1" dirty="0">
                <a:solidFill>
                  <a:schemeClr val="accent2"/>
                </a:solidFill>
                <a:effectLst>
                  <a:outerShdw blurRad="38100" dist="38100" dir="2700000" algn="tl">
                    <a:srgbClr val="000000"/>
                  </a:outerShdw>
                </a:effectLst>
                <a:cs typeface="+mn-cs"/>
              </a:rPr>
              <a:t>,?,?,?)  = </a:t>
            </a:r>
            <a:r>
              <a:rPr lang="en-US" i="1" dirty="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rPr>
              <a:t> q</a:t>
            </a:r>
            <a:r>
              <a:rPr lang="en-US" i="1" baseline="-25000" dirty="0">
                <a:solidFill>
                  <a:schemeClr val="accent2"/>
                </a:solidFill>
                <a:effectLst>
                  <a:outerShdw blurRad="38100" dist="38100" dir="2700000" algn="tl">
                    <a:srgbClr val="000000"/>
                  </a:outerShdw>
                </a:effectLst>
              </a:rPr>
              <a:t>&lt;line=2’&gt;</a:t>
            </a:r>
            <a:r>
              <a:rPr lang="en-US" i="1" dirty="0">
                <a:solidFill>
                  <a:schemeClr val="accent2"/>
                </a:solidFill>
                <a:effectLst>
                  <a:outerShdw blurRad="38100" dist="38100" dir="2700000" algn="tl">
                    <a:srgbClr val="000000"/>
                  </a:outerShdw>
                </a:effectLst>
              </a:rPr>
              <a:t>,</a:t>
            </a:r>
            <a:r>
              <a:rPr lang="en-US" i="1" dirty="0" err="1">
                <a:solidFill>
                  <a:schemeClr val="accent2"/>
                </a:solidFill>
                <a:effectLst>
                  <a:outerShdw blurRad="38100" dist="38100" dir="2700000" algn="tl">
                    <a:srgbClr val="000000"/>
                  </a:outerShdw>
                </a:effectLst>
              </a:rPr>
              <a:t>c,right,?,stay,c’,left</a:t>
            </a:r>
            <a:r>
              <a:rPr lang="en-US" i="1" dirty="0">
                <a:solidFill>
                  <a:schemeClr val="accent2"/>
                </a:solidFill>
                <a:effectLst>
                  <a:outerShdw blurRad="38100" dist="38100" dir="2700000" algn="tl">
                    <a:srgbClr val="000000"/>
                  </a:outerShdw>
                </a:effectLst>
              </a:rPr>
              <a:t> </a:t>
            </a:r>
            <a:r>
              <a:rPr lang="en-US" i="1" dirty="0">
                <a:solidFill>
                  <a:schemeClr val="accent2"/>
                </a:solidFill>
                <a:effectLst>
                  <a:outerShdw blurRad="38100" dist="38100" dir="2700000" algn="tl">
                    <a:srgbClr val="000000"/>
                  </a:outerShdw>
                </a:effectLst>
                <a:cs typeface="+mn-cs"/>
                <a:sym typeface="Symbol"/>
              </a:rPr>
              <a:t></a:t>
            </a:r>
            <a:r>
              <a:rPr lang="en-US" i="1" dirty="0">
                <a:cs typeface="+mn-cs"/>
              </a:rPr>
              <a:t> </a:t>
            </a:r>
          </a:p>
        </p:txBody>
      </p:sp>
      <p:grpSp>
        <p:nvGrpSpPr>
          <p:cNvPr id="29" name="Group 28"/>
          <p:cNvGrpSpPr/>
          <p:nvPr/>
        </p:nvGrpSpPr>
        <p:grpSpPr>
          <a:xfrm>
            <a:off x="697832" y="5342919"/>
            <a:ext cx="5026025" cy="855594"/>
            <a:chOff x="0" y="4580919"/>
            <a:chExt cx="5026025" cy="855594"/>
          </a:xfrm>
        </p:grpSpPr>
        <p:cxnSp>
          <p:nvCxnSpPr>
            <p:cNvPr id="30" name="Straight Arrow Connector 29"/>
            <p:cNvCxnSpPr/>
            <p:nvPr/>
          </p:nvCxnSpPr>
          <p:spPr bwMode="auto">
            <a:xfrm flipV="1">
              <a:off x="1981200" y="4580919"/>
              <a:ext cx="0" cy="372081"/>
            </a:xfrm>
            <a:prstGeom prst="straightConnector1">
              <a:avLst/>
            </a:prstGeom>
            <a:noFill/>
            <a:ln w="38100" cap="sq" cmpd="sng" algn="ctr">
              <a:solidFill>
                <a:schemeClr val="hlink"/>
              </a:solidFill>
              <a:prstDash val="solid"/>
              <a:round/>
              <a:headEnd type="none" w="med" len="med"/>
              <a:tailEnd type="arrow"/>
            </a:ln>
            <a:effectLst/>
          </p:spPr>
        </p:cxnSp>
        <p:sp>
          <p:nvSpPr>
            <p:cNvPr id="31" name="Text Box 71"/>
            <p:cNvSpPr txBox="1">
              <a:spLocks noChangeArrowheads="1"/>
            </p:cNvSpPr>
            <p:nvPr/>
          </p:nvSpPr>
          <p:spPr bwMode="auto">
            <a:xfrm>
              <a:off x="0" y="4913293"/>
              <a:ext cx="5026025" cy="523220"/>
            </a:xfrm>
            <a:prstGeom prst="rect">
              <a:avLst/>
            </a:prstGeom>
            <a:noFill/>
            <a:ln w="38100" cap="sq">
              <a:noFill/>
              <a:miter lim="800000"/>
              <a:headEnd/>
              <a:tailEnd/>
            </a:ln>
            <a:effectLst/>
          </p:spPr>
          <p:txBody>
            <a:bodyPr wrap="square" lIns="274320" rIns="274320">
              <a:spAutoFit/>
            </a:bodyPr>
            <a:lstStyle/>
            <a:p>
              <a:pPr algn="ctr"/>
              <a:r>
                <a:rPr lang="en-CA" dirty="0"/>
                <a:t>Move till </a:t>
              </a:r>
              <a:r>
                <a:rPr lang="en-CA" dirty="0">
                  <a:sym typeface="Symbol"/>
                </a:rPr>
                <a:t> or .</a:t>
              </a:r>
              <a:endParaRPr lang="en-CA" dirty="0"/>
            </a:p>
          </p:txBody>
        </p:sp>
        <p:cxnSp>
          <p:nvCxnSpPr>
            <p:cNvPr id="32" name="Straight Arrow Connector 31"/>
            <p:cNvCxnSpPr/>
            <p:nvPr/>
          </p:nvCxnSpPr>
          <p:spPr bwMode="auto">
            <a:xfrm flipV="1">
              <a:off x="2511425" y="4580919"/>
              <a:ext cx="0" cy="372081"/>
            </a:xfrm>
            <a:prstGeom prst="straightConnector1">
              <a:avLst/>
            </a:prstGeom>
            <a:noFill/>
            <a:ln w="38100" cap="sq" cmpd="sng" algn="ctr">
              <a:solidFill>
                <a:schemeClr val="hlink"/>
              </a:solidFill>
              <a:prstDash val="solid"/>
              <a:round/>
              <a:headEnd type="none" w="med" len="med"/>
              <a:tailEnd type="arrow"/>
            </a:ln>
            <a:effectLst/>
          </p:spPr>
        </p:cxnSp>
      </p:grpSp>
    </p:spTree>
    <p:extLst>
      <p:ext uri="{BB962C8B-B14F-4D97-AF65-F5344CB8AC3E}">
        <p14:creationId xmlns:p14="http://schemas.microsoft.com/office/powerpoint/2010/main" val="1053915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additive="base">
                                        <p:cTn id="7" dur="500" fill="hold"/>
                                        <p:tgtEl>
                                          <p:spTgt spid="75"/>
                                        </p:tgtEl>
                                        <p:attrNameLst>
                                          <p:attrName>ppt_x</p:attrName>
                                        </p:attrNameLst>
                                      </p:cBhvr>
                                      <p:tavLst>
                                        <p:tav tm="0">
                                          <p:val>
                                            <p:strVal val="0-#ppt_w/2"/>
                                          </p:val>
                                        </p:tav>
                                        <p:tav tm="100000">
                                          <p:val>
                                            <p:strVal val="#ppt_x"/>
                                          </p:val>
                                        </p:tav>
                                      </p:tavLst>
                                    </p:anim>
                                    <p:anim calcmode="lin" valueType="num">
                                      <p:cBhvr additive="base">
                                        <p:cTn id="8"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46"/>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hidden"/>
                                      </p:to>
                                    </p:set>
                                  </p:childTnLst>
                                </p:cTn>
                              </p:par>
                              <p:par>
                                <p:cTn id="15" presetID="42" presetClass="path" presetSubtype="0" accel="50000" decel="50000" fill="hold" grpId="0" nodeType="withEffect">
                                  <p:stCondLst>
                                    <p:cond delay="0"/>
                                  </p:stCondLst>
                                  <p:childTnLst>
                                    <p:animMotion origin="layout" path="M 5.55556E-7 4.44444E-6 L 0.26493 4.44444E-6 " pathEditMode="relative" rAng="0" ptsTypes="AA">
                                      <p:cBhvr>
                                        <p:cTn id="16" dur="2000" fill="hold"/>
                                        <p:tgtEl>
                                          <p:spTgt spid="144"/>
                                        </p:tgtEl>
                                        <p:attrNameLst>
                                          <p:attrName>ppt_x</p:attrName>
                                          <p:attrName>ppt_y</p:attrName>
                                        </p:attrNameLst>
                                      </p:cBhvr>
                                      <p:rCtr x="13247" y="0"/>
                                    </p:animMotion>
                                  </p:childTnLst>
                                </p:cTn>
                              </p:par>
                              <p:par>
                                <p:cTn id="17" presetID="42" presetClass="path" presetSubtype="0" accel="50000" decel="50000" fill="hold" grpId="0" nodeType="withEffect">
                                  <p:stCondLst>
                                    <p:cond delay="0"/>
                                  </p:stCondLst>
                                  <p:childTnLst>
                                    <p:animMotion origin="layout" path="M 4.44444E-6 -4.07407E-6 L -0.10973 -4.07407E-6 " pathEditMode="relative" rAng="0" ptsTypes="AA">
                                      <p:cBhvr>
                                        <p:cTn id="18" dur="2000" fill="hold"/>
                                        <p:tgtEl>
                                          <p:spTgt spid="52"/>
                                        </p:tgtEl>
                                        <p:attrNameLst>
                                          <p:attrName>ppt_x</p:attrName>
                                          <p:attrName>ppt_y</p:attrName>
                                        </p:attrNameLst>
                                      </p:cBhvr>
                                      <p:rCtr x="-5486" y="0"/>
                                    </p:animMotion>
                                  </p:childTnLst>
                                </p:cTn>
                              </p:par>
                              <p:par>
                                <p:cTn id="19" presetID="2" presetClass="entr" presetSubtype="8"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0-#ppt_w/2"/>
                                          </p:val>
                                        </p:tav>
                                        <p:tav tm="100000">
                                          <p:val>
                                            <p:strVal val="#ppt_x"/>
                                          </p:val>
                                        </p:tav>
                                      </p:tavLst>
                                    </p:anim>
                                    <p:anim calcmode="lin" valueType="num">
                                      <p:cBhvr additive="base">
                                        <p:cTn id="2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500" fill="hold"/>
                                        <p:tgtEl>
                                          <p:spTgt spid="42"/>
                                        </p:tgtEl>
                                        <p:attrNameLst>
                                          <p:attrName>ppt_x</p:attrName>
                                        </p:attrNameLst>
                                      </p:cBhvr>
                                      <p:tavLst>
                                        <p:tav tm="0">
                                          <p:val>
                                            <p:strVal val="0-#ppt_w/2"/>
                                          </p:val>
                                        </p:tav>
                                        <p:tav tm="100000">
                                          <p:val>
                                            <p:strVal val="#ppt_x"/>
                                          </p:val>
                                        </p:tav>
                                      </p:tavLst>
                                    </p:anim>
                                    <p:anim calcmode="lin" valueType="num">
                                      <p:cBhvr additive="base">
                                        <p:cTn id="2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additive="base">
                                        <p:cTn id="33" dur="500" fill="hold"/>
                                        <p:tgtEl>
                                          <p:spTgt spid="28"/>
                                        </p:tgtEl>
                                        <p:attrNameLst>
                                          <p:attrName>ppt_x</p:attrName>
                                        </p:attrNameLst>
                                      </p:cBhvr>
                                      <p:tavLst>
                                        <p:tav tm="0">
                                          <p:val>
                                            <p:strVal val="0-#ppt_w/2"/>
                                          </p:val>
                                        </p:tav>
                                        <p:tav tm="100000">
                                          <p:val>
                                            <p:strVal val="#ppt_x"/>
                                          </p:val>
                                        </p:tav>
                                      </p:tavLst>
                                    </p:anim>
                                    <p:anim calcmode="lin" valueType="num">
                                      <p:cBhvr additive="base">
                                        <p:cTn id="3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fill="hold"/>
                                        <p:tgtEl>
                                          <p:spTgt spid="29"/>
                                        </p:tgtEl>
                                        <p:attrNameLst>
                                          <p:attrName>ppt_x</p:attrName>
                                        </p:attrNameLst>
                                      </p:cBhvr>
                                      <p:tavLst>
                                        <p:tav tm="0">
                                          <p:val>
                                            <p:strVal val="#ppt_x"/>
                                          </p:val>
                                        </p:tav>
                                        <p:tav tm="100000">
                                          <p:val>
                                            <p:strVal val="#ppt_x"/>
                                          </p:val>
                                        </p:tav>
                                      </p:tavLst>
                                    </p:anim>
                                    <p:anim calcmode="lin" valueType="num">
                                      <p:cBhvr additive="base">
                                        <p:cTn id="4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animBg="1"/>
      <p:bldP spid="52" grpId="0" animBg="1"/>
      <p:bldP spid="6" grpId="0" animBg="1"/>
      <p:bldP spid="46" grpId="0" animBg="1"/>
      <p:bldP spid="75" grpId="0"/>
      <p:bldP spid="42" grpId="0"/>
      <p:bldP spid="28"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954634479"/>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51816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219197135"/>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a:t>
                      </a:r>
                      <a:r>
                        <a:rPr lang="en-CA" dirty="0"/>
                        <a:t>1000</a:t>
                      </a:r>
                      <a:r>
                        <a:rPr lang="en-CA" dirty="0">
                          <a:sym typeface="Symbol"/>
                        </a:rPr>
                        <a:t></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2362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1828800"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3624492734"/>
              </p:ext>
            </p:extLst>
          </p:nvPr>
        </p:nvGraphicFramePr>
        <p:xfrm>
          <a:off x="152400" y="2133600"/>
          <a:ext cx="2017296" cy="370840"/>
        </p:xfrm>
        <a:graphic>
          <a:graphicData uri="http://schemas.openxmlformats.org/drawingml/2006/table">
            <a:tbl>
              <a:tblPr firstRow="1" bandRow="1">
                <a:tableStyleId>{5C22544A-7EE6-4342-B048-85BDC9FD1C3A}</a:tableStyleId>
              </a:tblPr>
              <a:tblGrid>
                <a:gridCol w="2017296">
                  <a:extLst>
                    <a:ext uri="{9D8B030D-6E8A-4147-A177-3AD203B41FA5}">
                      <a16:colId xmlns:a16="http://schemas.microsoft.com/office/drawing/2014/main" val="20000"/>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ym typeface="Symbol"/>
                        </a:rPr>
                        <a:t></a:t>
                      </a:r>
                      <a:r>
                        <a:rPr lang="en-CA" dirty="0"/>
                        <a:t>00110,1000</a:t>
                      </a:r>
                      <a:r>
                        <a:rPr lang="en-CA" dirty="0">
                          <a:sym typeface="Symbol"/>
                        </a:rPr>
                        <a:t></a:t>
                      </a:r>
                      <a:endParaRPr lang="en-CA" dirty="0"/>
                    </a:p>
                  </a:txBody>
                  <a:tcPr>
                    <a:noFill/>
                  </a:tcPr>
                </a:tc>
                <a:extLst>
                  <a:ext uri="{0D108BD9-81ED-4DB2-BD59-A6C34878D82A}">
                    <a16:rowId xmlns:a16="http://schemas.microsoft.com/office/drawing/2014/main" val="10000"/>
                  </a:ext>
                </a:extLst>
              </a:tr>
            </a:tbl>
          </a:graphicData>
        </a:graphic>
      </p:graphicFrame>
      <p:sp>
        <p:nvSpPr>
          <p:cNvPr id="50" name="Rectangle 17"/>
          <p:cNvSpPr>
            <a:spLocks noChangeArrowheads="1"/>
          </p:cNvSpPr>
          <p:nvPr/>
        </p:nvSpPr>
        <p:spPr bwMode="auto">
          <a:xfrm>
            <a:off x="265145" y="2905780"/>
            <a:ext cx="7406836" cy="1815882"/>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 </a:t>
            </a:r>
            <a:r>
              <a:rPr lang="en-US" i="1" dirty="0">
                <a:solidFill>
                  <a:schemeClr val="accent2"/>
                </a:solidFill>
                <a:effectLst>
                  <a:outerShdw blurRad="38100" dist="38100" dir="2700000" algn="tl">
                    <a:srgbClr val="000000"/>
                  </a:outerShdw>
                </a:effectLst>
                <a:cs typeface="+mn-cs"/>
              </a:rPr>
              <a:t>Having found the rule,</a:t>
            </a:r>
          </a:p>
          <a:p>
            <a:pPr eaLnBrk="0" hangingPunct="0">
              <a:defRPr/>
            </a:pPr>
            <a:r>
              <a:rPr lang="en-US" i="1" dirty="0">
                <a:solidFill>
                  <a:schemeClr val="accent2"/>
                </a:solidFill>
                <a:effectLst>
                  <a:outerShdw blurRad="38100" dist="38100" dir="2700000" algn="tl">
                    <a:srgbClr val="000000"/>
                  </a:outerShdw>
                </a:effectLst>
                <a:cs typeface="+mn-cs"/>
              </a:rPr>
              <a:t>  copy the new state to the third line,</a:t>
            </a:r>
          </a:p>
          <a:p>
            <a:pPr eaLnBrk="0" hangingPunct="0">
              <a:defRPr/>
            </a:pPr>
            <a:r>
              <a:rPr lang="en-US" i="1" dirty="0">
                <a:solidFill>
                  <a:schemeClr val="accent2"/>
                </a:solidFill>
                <a:effectLst>
                  <a:outerShdw blurRad="38100" dist="38100" dir="2700000" algn="tl">
                    <a:srgbClr val="000000"/>
                  </a:outerShdw>
                </a:effectLst>
                <a:cs typeface="+mn-cs"/>
              </a:rPr>
              <a:t>  the new character to the second line,</a:t>
            </a:r>
          </a:p>
          <a:p>
            <a:pPr eaLnBrk="0" hangingPunct="0">
              <a:defRPr/>
            </a:pPr>
            <a:r>
              <a:rPr lang="en-US" i="1" dirty="0">
                <a:solidFill>
                  <a:schemeClr val="accent2"/>
                </a:solidFill>
                <a:effectLst>
                  <a:outerShdw blurRad="38100" dist="38100" dir="2700000" algn="tl">
                    <a:srgbClr val="000000"/>
                  </a:outerShdw>
                </a:effectLst>
                <a:cs typeface="+mn-cs"/>
              </a:rPr>
              <a:t>  and move second head to the next “character”</a:t>
            </a:r>
          </a:p>
        </p:txBody>
      </p:sp>
      <p:cxnSp>
        <p:nvCxnSpPr>
          <p:cNvPr id="5" name="Straight Connector 4"/>
          <p:cNvCxnSpPr/>
          <p:nvPr/>
        </p:nvCxnSpPr>
        <p:spPr bwMode="auto">
          <a:xfrm>
            <a:off x="0" y="721896"/>
            <a:ext cx="3581400" cy="0"/>
          </a:xfrm>
          <a:prstGeom prst="line">
            <a:avLst/>
          </a:prstGeom>
          <a:noFill/>
          <a:ln w="38100" cap="sq" cmpd="sng" algn="ctr">
            <a:solidFill>
              <a:schemeClr val="hlink"/>
            </a:solidFill>
            <a:prstDash val="solid"/>
            <a:round/>
            <a:headEnd type="none" w="med" len="med"/>
            <a:tailEnd type="none" w="med" len="med"/>
          </a:ln>
          <a:effectLst/>
        </p:spPr>
      </p:cxnSp>
      <p:sp>
        <p:nvSpPr>
          <p:cNvPr id="6" name="Left Brace 5"/>
          <p:cNvSpPr/>
          <p:nvPr/>
        </p:nvSpPr>
        <p:spPr bwMode="auto">
          <a:xfrm rot="16200000">
            <a:off x="4377000" y="194400"/>
            <a:ext cx="304800" cy="1440000"/>
          </a:xfrm>
          <a:prstGeom prst="leftBrace">
            <a:avLst>
              <a:gd name="adj1" fmla="val 8333"/>
              <a:gd name="adj2" fmla="val 45358"/>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9" name="Left Brace 28"/>
          <p:cNvSpPr/>
          <p:nvPr/>
        </p:nvSpPr>
        <p:spPr bwMode="auto">
          <a:xfrm rot="16200000">
            <a:off x="960633" y="1870800"/>
            <a:ext cx="304800" cy="1440000"/>
          </a:xfrm>
          <a:prstGeom prst="leftBrace">
            <a:avLst>
              <a:gd name="adj1" fmla="val 8333"/>
              <a:gd name="adj2" fmla="val 45358"/>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cxnSp>
        <p:nvCxnSpPr>
          <p:cNvPr id="7" name="Straight Arrow Connector 6"/>
          <p:cNvCxnSpPr/>
          <p:nvPr/>
        </p:nvCxnSpPr>
        <p:spPr bwMode="auto">
          <a:xfrm flipH="1">
            <a:off x="990600" y="762000"/>
            <a:ext cx="4648200" cy="1447800"/>
          </a:xfrm>
          <a:prstGeom prst="straightConnector1">
            <a:avLst/>
          </a:prstGeom>
          <a:noFill/>
          <a:ln w="38100" cap="sq" cmpd="sng" algn="ctr">
            <a:solidFill>
              <a:srgbClr val="66FF33"/>
            </a:solidFill>
            <a:prstDash val="solid"/>
            <a:round/>
            <a:headEnd type="none" w="med" len="med"/>
            <a:tailEnd type="arrow"/>
          </a:ln>
          <a:effectLst/>
        </p:spPr>
      </p:cxnSp>
      <p:cxnSp>
        <p:nvCxnSpPr>
          <p:cNvPr id="30" name="Straight Arrow Connector 29"/>
          <p:cNvCxnSpPr/>
          <p:nvPr/>
        </p:nvCxnSpPr>
        <p:spPr bwMode="auto">
          <a:xfrm flipH="1">
            <a:off x="2438400" y="762000"/>
            <a:ext cx="3962400" cy="723900"/>
          </a:xfrm>
          <a:prstGeom prst="straightConnector1">
            <a:avLst/>
          </a:prstGeom>
          <a:noFill/>
          <a:ln w="38100" cap="sq" cmpd="sng" algn="ctr">
            <a:solidFill>
              <a:srgbClr val="66FF33"/>
            </a:solidFill>
            <a:prstDash val="solid"/>
            <a:round/>
            <a:headEnd type="none" w="med" len="med"/>
            <a:tailEnd type="arrow"/>
          </a:ln>
          <a:effectLst/>
        </p:spPr>
      </p:cxnSp>
      <p:cxnSp>
        <p:nvCxnSpPr>
          <p:cNvPr id="31" name="Straight Arrow Connector 30"/>
          <p:cNvCxnSpPr/>
          <p:nvPr/>
        </p:nvCxnSpPr>
        <p:spPr bwMode="auto">
          <a:xfrm flipH="1">
            <a:off x="2590800" y="762000"/>
            <a:ext cx="4267200" cy="1143000"/>
          </a:xfrm>
          <a:prstGeom prst="straightConnector1">
            <a:avLst/>
          </a:prstGeom>
          <a:noFill/>
          <a:ln w="38100" cap="sq" cmpd="sng" algn="ctr">
            <a:solidFill>
              <a:srgbClr val="66FF33"/>
            </a:solidFill>
            <a:prstDash val="solid"/>
            <a:round/>
            <a:headEnd type="none" w="med" len="med"/>
            <a:tailEnd type="arrow"/>
          </a:ln>
          <a:effectLst/>
        </p:spPr>
      </p:cxnSp>
    </p:spTree>
    <p:extLst>
      <p:ext uri="{BB962C8B-B14F-4D97-AF65-F5344CB8AC3E}">
        <p14:creationId xmlns:p14="http://schemas.microsoft.com/office/powerpoint/2010/main" val="2487396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0">
                                            <p:txEl>
                                              <p:pRg st="1" end="1"/>
                                            </p:txEl>
                                          </p:spTgt>
                                        </p:tgtEl>
                                        <p:attrNameLst>
                                          <p:attrName>style.visibility</p:attrName>
                                        </p:attrNameLst>
                                      </p:cBhvr>
                                      <p:to>
                                        <p:strVal val="visible"/>
                                      </p:to>
                                    </p:set>
                                    <p:anim calcmode="lin" valueType="num">
                                      <p:cBhvr additive="base">
                                        <p:cTn id="13"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1+#ppt_w/2"/>
                                          </p:val>
                                        </p:tav>
                                        <p:tav tm="100000">
                                          <p:val>
                                            <p:strVal val="#ppt_x"/>
                                          </p:val>
                                        </p:tav>
                                      </p:tavLst>
                                    </p:anim>
                                    <p:anim calcmode="lin" valueType="num">
                                      <p:cBhvr additive="base">
                                        <p:cTn id="20"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0">
                                            <p:txEl>
                                              <p:pRg st="2" end="2"/>
                                            </p:txEl>
                                          </p:spTgt>
                                        </p:tgtEl>
                                        <p:attrNameLst>
                                          <p:attrName>style.visibility</p:attrName>
                                        </p:attrNameLst>
                                      </p:cBhvr>
                                      <p:to>
                                        <p:strVal val="visible"/>
                                      </p:to>
                                    </p:set>
                                    <p:anim calcmode="lin" valueType="num">
                                      <p:cBhvr additive="base">
                                        <p:cTn id="25" dur="500" fill="hold"/>
                                        <p:tgtEl>
                                          <p:spTgt spid="5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3" fill="hold" nodeType="click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additive="base">
                                        <p:cTn id="31" dur="500" fill="hold"/>
                                        <p:tgtEl>
                                          <p:spTgt spid="30"/>
                                        </p:tgtEl>
                                        <p:attrNameLst>
                                          <p:attrName>ppt_x</p:attrName>
                                        </p:attrNameLst>
                                      </p:cBhvr>
                                      <p:tavLst>
                                        <p:tav tm="0">
                                          <p:val>
                                            <p:strVal val="1+#ppt_w/2"/>
                                          </p:val>
                                        </p:tav>
                                        <p:tav tm="100000">
                                          <p:val>
                                            <p:strVal val="#ppt_x"/>
                                          </p:val>
                                        </p:tav>
                                      </p:tavLst>
                                    </p:anim>
                                    <p:anim calcmode="lin" valueType="num">
                                      <p:cBhvr additive="base">
                                        <p:cTn id="32"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50">
                                            <p:txEl>
                                              <p:pRg st="3" end="3"/>
                                            </p:txEl>
                                          </p:spTgt>
                                        </p:tgtEl>
                                        <p:attrNameLst>
                                          <p:attrName>style.visibility</p:attrName>
                                        </p:attrNameLst>
                                      </p:cBhvr>
                                      <p:to>
                                        <p:strVal val="visible"/>
                                      </p:to>
                                    </p:set>
                                    <p:anim calcmode="lin" valueType="num">
                                      <p:cBhvr additive="base">
                                        <p:cTn id="37" dur="500" fill="hold"/>
                                        <p:tgtEl>
                                          <p:spTgt spid="50">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nodeType="click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fill="hold"/>
                                        <p:tgtEl>
                                          <p:spTgt spid="31"/>
                                        </p:tgtEl>
                                        <p:attrNameLst>
                                          <p:attrName>ppt_x</p:attrName>
                                        </p:attrNameLst>
                                      </p:cBhvr>
                                      <p:tavLst>
                                        <p:tav tm="0">
                                          <p:val>
                                            <p:strVal val="1+#ppt_w/2"/>
                                          </p:val>
                                        </p:tav>
                                        <p:tav tm="100000">
                                          <p:val>
                                            <p:strVal val="#ppt_x"/>
                                          </p:val>
                                        </p:tav>
                                      </p:tavLst>
                                    </p:anim>
                                    <p:anim calcmode="lin" valueType="num">
                                      <p:cBhvr additive="base">
                                        <p:cTn id="44" dur="500" fill="hold"/>
                                        <p:tgtEl>
                                          <p:spTgt spid="31"/>
                                        </p:tgtEl>
                                        <p:attrNameLst>
                                          <p:attrName>ppt_y</p:attrName>
                                        </p:attrNameLst>
                                      </p:cBhvr>
                                      <p:tavLst>
                                        <p:tav tm="0">
                                          <p:val>
                                            <p:strVal val="0-#ppt_h/2"/>
                                          </p:val>
                                        </p:tav>
                                        <p:tav tm="100000">
                                          <p:val>
                                            <p:strVal val="#ppt_y"/>
                                          </p:val>
                                        </p:tav>
                                      </p:tavLst>
                                    </p:anim>
                                  </p:childTnLst>
                                </p:cTn>
                              </p:par>
                            </p:childTnLst>
                          </p:cTn>
                        </p:par>
                        <p:par>
                          <p:cTn id="45" fill="hold">
                            <p:stCondLst>
                              <p:cond delay="500"/>
                            </p:stCondLst>
                            <p:childTnLst>
                              <p:par>
                                <p:cTn id="46" presetID="42" presetClass="path" presetSubtype="0" accel="50000" decel="50000" fill="hold" grpId="0" nodeType="afterEffect">
                                  <p:stCondLst>
                                    <p:cond delay="0"/>
                                  </p:stCondLst>
                                  <p:childTnLst>
                                    <p:animMotion origin="layout" path="M 3.33333E-6 2.22222E-6 L -0.09167 2.22222E-6 " pathEditMode="relative" rAng="0" ptsTypes="AA">
                                      <p:cBhvr>
                                        <p:cTn id="47" dur="2000" fill="hold"/>
                                        <p:tgtEl>
                                          <p:spTgt spid="11"/>
                                        </p:tgtEl>
                                        <p:attrNameLst>
                                          <p:attrName>ppt_x</p:attrName>
                                          <p:attrName>ppt_y</p:attrName>
                                        </p:attrNameLst>
                                      </p:cBhvr>
                                      <p:rCtr x="-458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6" name="Text Box 4"/>
          <p:cNvSpPr txBox="1">
            <a:spLocks noChangeArrowheads="1"/>
          </p:cNvSpPr>
          <p:nvPr/>
        </p:nvSpPr>
        <p:spPr bwMode="auto">
          <a:xfrm>
            <a:off x="76200" y="619125"/>
            <a:ext cx="4724400" cy="1323975"/>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Loop Invariant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sz="2400" dirty="0">
                <a:effectLst>
                  <a:outerShdw blurRad="38100" dist="38100" dir="2700000" algn="tl">
                    <a:srgbClr val="000000"/>
                  </a:outerShdw>
                </a:effectLst>
                <a:cs typeface="+mn-cs"/>
              </a:rPr>
              <a:t> In the </a:t>
            </a:r>
            <a:r>
              <a:rPr lang="en-US" sz="2400" dirty="0" err="1">
                <a:effectLst>
                  <a:outerShdw blurRad="38100" dist="38100" dir="2700000" algn="tl">
                    <a:srgbClr val="000000"/>
                  </a:outerShdw>
                </a:effectLst>
                <a:cs typeface="+mn-cs"/>
              </a:rPr>
              <a:t>90’s</a:t>
            </a:r>
            <a:r>
              <a:rPr lang="en-US" sz="2400" dirty="0">
                <a:effectLst>
                  <a:outerShdw blurRad="38100" dist="38100" dir="2700000" algn="tl">
                    <a:srgbClr val="000000"/>
                  </a:outerShdw>
                </a:effectLst>
                <a:cs typeface="+mn-cs"/>
              </a:rPr>
              <a:t>, the importance of</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loop invariants </a:t>
            </a:r>
            <a:r>
              <a:rPr lang="en-US" sz="2400" dirty="0">
                <a:effectLst>
                  <a:outerShdw blurRad="38100" dist="38100" dir="2700000" algn="tl">
                    <a:srgbClr val="000000"/>
                  </a:outerShdw>
                </a:effectLst>
                <a:cs typeface="+mn-cs"/>
              </a:rPr>
              <a:t>was realized. </a:t>
            </a:r>
            <a:r>
              <a:rPr lang="en-US" dirty="0">
                <a:effectLst>
                  <a:outerShdw blurRad="38100" dist="38100" dir="2700000" algn="tl">
                    <a:srgbClr val="000000"/>
                  </a:outerShdw>
                </a:effectLst>
                <a:cs typeface="+mn-cs"/>
              </a:rPr>
              <a:t> </a:t>
            </a:r>
            <a:endParaRPr lang="en-US" sz="2400" dirty="0">
              <a:effectLst>
                <a:outerShdw blurRad="38100" dist="38100" dir="2700000" algn="tl">
                  <a:srgbClr val="000000"/>
                </a:outerShdw>
              </a:effectLst>
              <a:cs typeface="+mn-cs"/>
            </a:endParaRPr>
          </a:p>
        </p:txBody>
      </p:sp>
      <p:sp>
        <p:nvSpPr>
          <p:cNvPr id="25" name="Rectangle 3"/>
          <p:cNvSpPr txBox="1">
            <a:spLocks noChangeArrowheads="1"/>
          </p:cNvSpPr>
          <p:nvPr/>
        </p:nvSpPr>
        <p:spPr>
          <a:xfrm>
            <a:off x="304800" y="5638800"/>
            <a:ext cx="8458200" cy="1219200"/>
          </a:xfrm>
          <a:prstGeom prst="rect">
            <a:avLst/>
          </a:prstGeom>
        </p:spPr>
        <p:txBody>
          <a:bodyPr/>
          <a:lstStyle/>
          <a:p>
            <a:pPr marL="342900" indent="-342900" algn="ctr">
              <a:spcBef>
                <a:spcPct val="20000"/>
              </a:spcBef>
              <a:tabLst>
                <a:tab pos="858838" algn="l"/>
              </a:tabLst>
              <a:defRPr/>
            </a:pPr>
            <a:r>
              <a:rPr lang="en-US" sz="2400" kern="0">
                <a:effectLst>
                  <a:outerShdw blurRad="38100" dist="38100" dir="2700000" algn="tl">
                    <a:srgbClr val="000000"/>
                  </a:outerShdw>
                </a:effectLst>
                <a:latin typeface="+mn-lt"/>
                <a:cs typeface="+mn-cs"/>
              </a:rPr>
              <a:t>Proves that </a:t>
            </a:r>
            <a:r>
              <a:rPr lang="en-US" sz="2400" kern="0">
                <a:solidFill>
                  <a:schemeClr val="hlink"/>
                </a:solidFill>
                <a:effectLst>
                  <a:outerShdw blurRad="38100" dist="38100" dir="2700000" algn="tl">
                    <a:srgbClr val="000000"/>
                  </a:outerShdw>
                </a:effectLst>
                <a:latin typeface="+mn-lt"/>
                <a:cs typeface="+mn-cs"/>
              </a:rPr>
              <a:t>IF</a:t>
            </a:r>
            <a:r>
              <a:rPr lang="en-US" sz="2400" kern="0">
                <a:effectLst>
                  <a:outerShdw blurRad="38100" dist="38100" dir="2700000" algn="tl">
                    <a:srgbClr val="000000"/>
                  </a:outerShdw>
                </a:effectLst>
                <a:latin typeface="+mn-lt"/>
                <a:cs typeface="+mn-cs"/>
              </a:rPr>
              <a:t> the program terminates then it works </a:t>
            </a:r>
            <a:br>
              <a:rPr lang="en-US" sz="2400" kern="0">
                <a:effectLst>
                  <a:outerShdw blurRad="38100" dist="38100" dir="2700000" algn="tl">
                    <a:srgbClr val="000000"/>
                  </a:outerShdw>
                </a:effectLst>
                <a:latin typeface="+mn-lt"/>
                <a:cs typeface="+mn-cs"/>
              </a:rPr>
            </a:br>
            <a:r>
              <a:rPr lang="en-CA" sz="2400" kern="0">
                <a:solidFill>
                  <a:srgbClr val="33CC33"/>
                </a:solidFill>
                <a:effectLst>
                  <a:outerShdw blurRad="38100" dist="38100" dir="2700000" algn="tl">
                    <a:srgbClr val="000000"/>
                  </a:outerShdw>
                </a:effectLst>
                <a:latin typeface="+mn-lt"/>
                <a:cs typeface="+mn-cs"/>
              </a:rPr>
              <a:t>&lt;PreCond&gt;</a:t>
            </a:r>
            <a:r>
              <a:rPr lang="en-CA" sz="2400" kern="0">
                <a:effectLst>
                  <a:outerShdw blurRad="38100" dist="38100" dir="2700000" algn="tl">
                    <a:srgbClr val="000000"/>
                  </a:outerShdw>
                </a:effectLst>
                <a:latin typeface="+mn-lt"/>
                <a:cs typeface="+mn-cs"/>
              </a:rPr>
              <a:t> </a:t>
            </a:r>
            <a:r>
              <a:rPr lang="en-US" sz="2400" kern="0">
                <a:effectLst>
                  <a:outerShdw blurRad="38100" dist="38100" dir="2700000" algn="tl">
                    <a:srgbClr val="000000"/>
                  </a:outerShdw>
                </a:effectLst>
                <a:latin typeface="+mn-lt"/>
                <a:cs typeface="+mn-cs"/>
              </a:rPr>
              <a:t>&amp;</a:t>
            </a:r>
            <a:r>
              <a:rPr lang="en-CA" sz="2400" kern="0">
                <a:effectLst>
                  <a:outerShdw blurRad="38100" dist="38100" dir="2700000" algn="tl">
                    <a:srgbClr val="000000"/>
                  </a:outerShdw>
                </a:effectLst>
                <a:latin typeface="+mn-lt"/>
                <a:cs typeface="+mn-cs"/>
              </a:rPr>
              <a:t> </a:t>
            </a:r>
            <a:r>
              <a:rPr lang="en-CA" sz="2400" kern="0">
                <a:solidFill>
                  <a:schemeClr val="accent2"/>
                </a:solidFill>
                <a:effectLst>
                  <a:outerShdw blurRad="38100" dist="38100" dir="2700000" algn="tl">
                    <a:srgbClr val="000000"/>
                  </a:outerShdw>
                </a:effectLst>
                <a:latin typeface="+mn-lt"/>
                <a:cs typeface="+mn-cs"/>
              </a:rPr>
              <a:t>&lt;</a:t>
            </a:r>
            <a:r>
              <a:rPr lang="en-US" sz="2400" kern="0">
                <a:solidFill>
                  <a:schemeClr val="accent2"/>
                </a:solidFill>
                <a:effectLst>
                  <a:outerShdw blurRad="38100" dist="38100" dir="2700000" algn="tl">
                    <a:srgbClr val="000000"/>
                  </a:outerShdw>
                </a:effectLst>
                <a:latin typeface="+mn-lt"/>
                <a:cs typeface="+mn-cs"/>
              </a:rPr>
              <a:t>code</a:t>
            </a:r>
            <a:r>
              <a:rPr lang="en-CA" sz="2400" kern="0">
                <a:solidFill>
                  <a:schemeClr val="accent2"/>
                </a:solidFill>
                <a:effectLst>
                  <a:outerShdw blurRad="38100" dist="38100" dir="2700000" algn="tl">
                    <a:srgbClr val="000000"/>
                  </a:outerShdw>
                </a:effectLst>
                <a:latin typeface="+mn-lt"/>
                <a:cs typeface="+mn-cs"/>
              </a:rPr>
              <a:t>&gt;</a:t>
            </a:r>
            <a:r>
              <a:rPr lang="en-CA" sz="2400" kern="0">
                <a:effectLst>
                  <a:outerShdw blurRad="38100" dist="38100" dir="2700000" algn="tl">
                    <a:srgbClr val="000000"/>
                  </a:outerShdw>
                </a:effectLst>
                <a:latin typeface="+mn-lt"/>
                <a:cs typeface="+mn-cs"/>
              </a:rPr>
              <a:t> </a:t>
            </a:r>
            <a:r>
              <a:rPr lang="en-CA" sz="2400" kern="0">
                <a:effectLst>
                  <a:outerShdw blurRad="38100" dist="38100" dir="2700000" algn="tl">
                    <a:srgbClr val="000000"/>
                  </a:outerShdw>
                </a:effectLst>
                <a:latin typeface="Symbol" pitchFamily="18" charset="2"/>
                <a:cs typeface="+mn-cs"/>
              </a:rPr>
              <a:t>Þ </a:t>
            </a:r>
            <a:r>
              <a:rPr lang="en-CA" sz="2400" kern="0">
                <a:solidFill>
                  <a:srgbClr val="33CC33"/>
                </a:solidFill>
                <a:effectLst>
                  <a:outerShdw blurRad="38100" dist="38100" dir="2700000" algn="tl">
                    <a:srgbClr val="000000"/>
                  </a:outerShdw>
                </a:effectLst>
                <a:latin typeface="+mn-lt"/>
                <a:cs typeface="+mn-cs"/>
              </a:rPr>
              <a:t>&lt;PostCond&gt;</a:t>
            </a:r>
            <a:r>
              <a:rPr lang="en-CA" sz="2400" kern="0">
                <a:effectLst>
                  <a:outerShdw blurRad="38100" dist="38100" dir="2700000" algn="tl">
                    <a:srgbClr val="000000"/>
                  </a:outerShdw>
                </a:effectLst>
                <a:latin typeface="+mn-lt"/>
                <a:cs typeface="+mn-cs"/>
              </a:rPr>
              <a:t> </a:t>
            </a:r>
          </a:p>
        </p:txBody>
      </p:sp>
      <p:sp>
        <p:nvSpPr>
          <p:cNvPr id="17" name="Text Box 4"/>
          <p:cNvSpPr txBox="1">
            <a:spLocks noChangeArrowheads="1"/>
          </p:cNvSpPr>
          <p:nvPr/>
        </p:nvSpPr>
        <p:spPr bwMode="auto">
          <a:xfrm>
            <a:off x="152400" y="1905000"/>
            <a:ext cx="6477000" cy="3013075"/>
          </a:xfrm>
          <a:prstGeom prst="rect">
            <a:avLst/>
          </a:prstGeom>
          <a:noFill/>
          <a:ln w="38100" cap="sq">
            <a:noFill/>
            <a:miter lim="800000"/>
            <a:headEnd/>
            <a:tailEnd/>
          </a:ln>
          <a:effectLst/>
        </p:spPr>
        <p:txBody>
          <a:bodyPr lIns="274320" rIns="274320">
            <a:spAutoFit/>
          </a:bodyPr>
          <a:lstStyle/>
          <a:p>
            <a:pPr eaLnBrk="0" hangingPunct="0">
              <a:defRPr/>
            </a:pPr>
            <a:r>
              <a:rPr lang="en-US" sz="2400">
                <a:effectLst>
                  <a:outerShdw blurRad="38100" dist="38100" dir="2700000" algn="tl">
                    <a:srgbClr val="000000"/>
                  </a:outerShdw>
                </a:effectLst>
                <a:cs typeface="+mn-cs"/>
              </a:rPr>
              <a:t>x = 0</a:t>
            </a:r>
          </a:p>
          <a:p>
            <a:pPr eaLnBrk="0" hangingPunct="0">
              <a:defRPr/>
            </a:pPr>
            <a:r>
              <a:rPr lang="en-US" sz="2400">
                <a:effectLst>
                  <a:outerShdw blurRad="38100" dist="38100" dir="2700000" algn="tl">
                    <a:srgbClr val="000000"/>
                  </a:outerShdw>
                </a:effectLst>
                <a:cs typeface="+mn-cs"/>
              </a:rPr>
              <a:t>loop</a:t>
            </a:r>
          </a:p>
          <a:p>
            <a:pPr lvl="1" eaLnBrk="0" hangingPunct="0">
              <a:defRPr/>
            </a:pPr>
            <a:r>
              <a:rPr lang="en-US" sz="2400">
                <a:solidFill>
                  <a:schemeClr val="tx2"/>
                </a:solidFill>
                <a:effectLst>
                  <a:outerShdw blurRad="38100" dist="38100" dir="2700000" algn="tl">
                    <a:srgbClr val="000000"/>
                  </a:outerShdw>
                </a:effectLst>
                <a:cs typeface="+mn-cs"/>
              </a:rPr>
              <a:t>% Loop Inv:     x = # “Hi”s printed so far.</a:t>
            </a:r>
          </a:p>
          <a:p>
            <a:pPr lvl="1" eaLnBrk="0" hangingPunct="0">
              <a:defRPr/>
            </a:pPr>
            <a:r>
              <a:rPr lang="en-US" sz="2400">
                <a:effectLst>
                  <a:outerShdw blurRad="38100" dist="38100" dir="2700000" algn="tl">
                    <a:srgbClr val="000000"/>
                  </a:outerShdw>
                </a:effectLst>
                <a:cs typeface="+mn-cs"/>
              </a:rPr>
              <a:t>exit when x=10</a:t>
            </a:r>
          </a:p>
          <a:p>
            <a:pPr lvl="1" eaLnBrk="0" hangingPunct="0">
              <a:defRPr/>
            </a:pPr>
            <a:r>
              <a:rPr lang="en-US" sz="2400">
                <a:effectLst>
                  <a:outerShdw blurRad="38100" dist="38100" dir="2700000" algn="tl">
                    <a:srgbClr val="000000"/>
                  </a:outerShdw>
                </a:effectLst>
                <a:cs typeface="+mn-cs"/>
              </a:rPr>
              <a:t>print(“Hi”)</a:t>
            </a:r>
          </a:p>
          <a:p>
            <a:pPr lvl="1" eaLnBrk="0" hangingPunct="0">
              <a:defRPr/>
            </a:pPr>
            <a:r>
              <a:rPr lang="en-US" sz="2400">
                <a:effectLst>
                  <a:outerShdw blurRad="38100" dist="38100" dir="2700000" algn="tl">
                    <a:srgbClr val="000000"/>
                  </a:outerShdw>
                </a:effectLst>
                <a:cs typeface="+mn-cs"/>
              </a:rPr>
              <a:t>x = x+1</a:t>
            </a:r>
          </a:p>
          <a:p>
            <a:pPr eaLnBrk="0" hangingPunct="0">
              <a:defRPr/>
            </a:pPr>
            <a:r>
              <a:rPr lang="en-US" sz="2400">
                <a:effectLst>
                  <a:outerShdw blurRad="38100" dist="38100" dir="2700000" algn="tl">
                    <a:srgbClr val="000000"/>
                  </a:outerShdw>
                </a:effectLst>
                <a:cs typeface="+mn-cs"/>
              </a:rPr>
              <a:t>end loop</a:t>
            </a:r>
          </a:p>
          <a:p>
            <a:pPr eaLnBrk="0" hangingPunct="0">
              <a:defRPr/>
            </a:pPr>
            <a:r>
              <a:rPr lang="en-US" sz="2400">
                <a:solidFill>
                  <a:schemeClr val="tx2"/>
                </a:solidFill>
                <a:effectLst>
                  <a:outerShdw blurRad="38100" dist="38100" dir="2700000" algn="tl">
                    <a:srgbClr val="000000"/>
                  </a:outerShdw>
                </a:effectLst>
                <a:cs typeface="+mn-cs"/>
              </a:rPr>
              <a:t>% Post Cond:         # “Hi”s get printed is 10.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 calcmode="lin" valueType="num">
                                      <p:cBhvr additive="base">
                                        <p:cTn id="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p"/>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725353229"/>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1524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1231824575"/>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0101</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1407696"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228600"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3866932819"/>
              </p:ext>
            </p:extLst>
          </p:nvPr>
        </p:nvGraphicFramePr>
        <p:xfrm>
          <a:off x="152400" y="2133600"/>
          <a:ext cx="1371600" cy="370840"/>
        </p:xfrm>
        <a:graphic>
          <a:graphicData uri="http://schemas.openxmlformats.org/drawingml/2006/table">
            <a:tbl>
              <a:tblPr firstRow="1" bandRow="1">
                <a:tableStyleId>{5C22544A-7EE6-4342-B048-85BDC9FD1C3A}</a:tableStyleId>
              </a:tblPr>
              <a:tblGrid>
                <a:gridCol w="1371600">
                  <a:extLst>
                    <a:ext uri="{9D8B030D-6E8A-4147-A177-3AD203B41FA5}">
                      <a16:colId xmlns:a16="http://schemas.microsoft.com/office/drawing/2014/main" val="20000"/>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ym typeface="Symbol"/>
                        </a:rPr>
                        <a:t></a:t>
                      </a:r>
                      <a:r>
                        <a:rPr lang="en-CA" dirty="0"/>
                        <a:t>00111</a:t>
                      </a:r>
                      <a:r>
                        <a:rPr lang="en-CA" dirty="0">
                          <a:sym typeface="Symbol"/>
                        </a:rPr>
                        <a:t></a:t>
                      </a:r>
                      <a:endParaRPr lang="en-CA" dirty="0"/>
                    </a:p>
                  </a:txBody>
                  <a:tcPr>
                    <a:noFill/>
                  </a:tcPr>
                </a:tc>
                <a:extLst>
                  <a:ext uri="{0D108BD9-81ED-4DB2-BD59-A6C34878D82A}">
                    <a16:rowId xmlns:a16="http://schemas.microsoft.com/office/drawing/2014/main" val="10000"/>
                  </a:ext>
                </a:extLst>
              </a:tr>
            </a:tbl>
          </a:graphicData>
        </a:graphic>
      </p:graphicFrame>
      <p:grpSp>
        <p:nvGrpSpPr>
          <p:cNvPr id="16" name="Group 22"/>
          <p:cNvGrpSpPr>
            <a:grpSpLocks/>
          </p:cNvGrpSpPr>
          <p:nvPr/>
        </p:nvGrpSpPr>
        <p:grpSpPr bwMode="auto">
          <a:xfrm>
            <a:off x="228600" y="3505200"/>
            <a:ext cx="762000" cy="609254"/>
            <a:chOff x="1224" y="2539"/>
            <a:chExt cx="2280" cy="1785"/>
          </a:xfrm>
        </p:grpSpPr>
        <p:sp>
          <p:nvSpPr>
            <p:cNvPr id="17"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8" name="Group 24"/>
            <p:cNvGrpSpPr>
              <a:grpSpLocks/>
            </p:cNvGrpSpPr>
            <p:nvPr/>
          </p:nvGrpSpPr>
          <p:grpSpPr bwMode="auto">
            <a:xfrm>
              <a:off x="1584" y="2688"/>
              <a:ext cx="1216" cy="1440"/>
              <a:chOff x="2641" y="1488"/>
              <a:chExt cx="2655" cy="2488"/>
            </a:xfrm>
          </p:grpSpPr>
          <p:grpSp>
            <p:nvGrpSpPr>
              <p:cNvPr id="19" name="Group 25"/>
              <p:cNvGrpSpPr>
                <a:grpSpLocks/>
              </p:cNvGrpSpPr>
              <p:nvPr/>
            </p:nvGrpSpPr>
            <p:grpSpPr bwMode="auto">
              <a:xfrm>
                <a:off x="2641" y="1488"/>
                <a:ext cx="2496" cy="2436"/>
                <a:chOff x="2641" y="1488"/>
                <a:chExt cx="2496" cy="2436"/>
              </a:xfrm>
            </p:grpSpPr>
            <p:sp>
              <p:nvSpPr>
                <p:cNvPr id="24"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7"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8"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2"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20" name="Group 32"/>
              <p:cNvGrpSpPr>
                <a:grpSpLocks/>
              </p:cNvGrpSpPr>
              <p:nvPr/>
            </p:nvGrpSpPr>
            <p:grpSpPr bwMode="auto">
              <a:xfrm>
                <a:off x="4864" y="3099"/>
                <a:ext cx="432" cy="877"/>
                <a:chOff x="4864" y="3099"/>
                <a:chExt cx="432" cy="877"/>
              </a:xfrm>
            </p:grpSpPr>
            <p:sp>
              <p:nvSpPr>
                <p:cNvPr id="21"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sp>
        <p:nvSpPr>
          <p:cNvPr id="33" name="Text Box 71"/>
          <p:cNvSpPr txBox="1">
            <a:spLocks noChangeArrowheads="1"/>
          </p:cNvSpPr>
          <p:nvPr/>
        </p:nvSpPr>
        <p:spPr bwMode="auto">
          <a:xfrm>
            <a:off x="938464" y="3505200"/>
            <a:ext cx="10052050" cy="954107"/>
          </a:xfrm>
          <a:prstGeom prst="rect">
            <a:avLst/>
          </a:prstGeom>
          <a:noFill/>
          <a:ln w="38100" cap="sq">
            <a:noFill/>
            <a:miter lim="800000"/>
            <a:headEnd/>
            <a:tailEnd/>
          </a:ln>
          <a:effectLst/>
        </p:spPr>
        <p:txBody>
          <a:bodyPr lIns="274320" rIns="274320">
            <a:spAutoFit/>
          </a:bodyPr>
          <a:lstStyle/>
          <a:p>
            <a:r>
              <a:rPr lang="en-CA" dirty="0"/>
              <a:t>This completes the simulation of one more step of  </a:t>
            </a:r>
            <a:r>
              <a:rPr lang="en-CA" i="1" dirty="0"/>
              <a:t>M</a:t>
            </a:r>
            <a:br>
              <a:rPr lang="en-CA" i="1" dirty="0"/>
            </a:br>
            <a:r>
              <a:rPr lang="en-CA" dirty="0"/>
              <a:t>and maintains the loop invariant.</a:t>
            </a:r>
          </a:p>
        </p:txBody>
      </p:sp>
    </p:spTree>
    <p:extLst>
      <p:ext uri="{BB962C8B-B14F-4D97-AF65-F5344CB8AC3E}">
        <p14:creationId xmlns:p14="http://schemas.microsoft.com/office/powerpoint/2010/main" val="2286193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3">
                                            <p:txEl>
                                              <p:pRg st="0" end="0"/>
                                            </p:txEl>
                                          </p:spTgt>
                                        </p:tgtEl>
                                        <p:attrNameLst>
                                          <p:attrName>style.visibility</p:attrName>
                                        </p:attrNameLst>
                                      </p:cBhvr>
                                      <p:to>
                                        <p:strVal val="visible"/>
                                      </p:to>
                                    </p:set>
                                    <p:anim calcmode="lin" valueType="num">
                                      <p:cBhvr additive="base">
                                        <p:cTn id="11"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3819526768"/>
              </p:ext>
            </p:extLst>
          </p:nvPr>
        </p:nvGraphicFramePr>
        <p:xfrm>
          <a:off x="152400" y="533400"/>
          <a:ext cx="10591800" cy="370840"/>
        </p:xfrm>
        <a:graphic>
          <a:graphicData uri="http://schemas.openxmlformats.org/drawingml/2006/table">
            <a:tbl>
              <a:tblPr firstRow="1" bandRow="1">
                <a:tableStyleId>{5C22544A-7EE6-4342-B048-85BDC9FD1C3A}</a:tableStyleId>
              </a:tblPr>
              <a:tblGrid>
                <a:gridCol w="3530600">
                  <a:extLst>
                    <a:ext uri="{9D8B030D-6E8A-4147-A177-3AD203B41FA5}">
                      <a16:colId xmlns:a16="http://schemas.microsoft.com/office/drawing/2014/main" val="20000"/>
                    </a:ext>
                  </a:extLst>
                </a:gridCol>
                <a:gridCol w="3530600">
                  <a:extLst>
                    <a:ext uri="{9D8B030D-6E8A-4147-A177-3AD203B41FA5}">
                      <a16:colId xmlns:a16="http://schemas.microsoft.com/office/drawing/2014/main" val="20001"/>
                    </a:ext>
                  </a:extLst>
                </a:gridCol>
                <a:gridCol w="3530600">
                  <a:extLst>
                    <a:ext uri="{9D8B030D-6E8A-4147-A177-3AD203B41FA5}">
                      <a16:colId xmlns:a16="http://schemas.microsoft.com/office/drawing/2014/main" val="20002"/>
                    </a:ext>
                  </a:extLst>
                </a:gridCol>
              </a:tblGrid>
              <a:tr h="370840">
                <a:tc>
                  <a:txBody>
                    <a:bodyPr/>
                    <a:lstStyle/>
                    <a:p>
                      <a:r>
                        <a:rPr lang="en-CA" dirty="0">
                          <a:sym typeface="Symbol"/>
                        </a:rPr>
                        <a:t></a:t>
                      </a:r>
                      <a:r>
                        <a:rPr lang="en-CA" dirty="0"/>
                        <a:t>10101,1110,01011,0111,1</a:t>
                      </a:r>
                      <a:r>
                        <a:rPr lang="en-CA" dirty="0">
                          <a:sym typeface="Symbol"/>
                        </a:rPr>
                        <a:t></a:t>
                      </a:r>
                      <a:endParaRPr lang="en-CA" dirty="0"/>
                    </a:p>
                  </a:txBody>
                  <a:tcPr>
                    <a:noFill/>
                  </a:tcPr>
                </a:tc>
                <a:tc>
                  <a:txBody>
                    <a:bodyPr/>
                    <a:lstStyle/>
                    <a:p>
                      <a:r>
                        <a:rPr lang="en-CA" dirty="0">
                          <a:sym typeface="Symbol"/>
                        </a:rPr>
                        <a:t></a:t>
                      </a:r>
                      <a:r>
                        <a:rPr lang="en-CA" dirty="0"/>
                        <a:t>00110,1000,00111,0101,0</a:t>
                      </a:r>
                      <a:r>
                        <a:rPr lang="en-CA" dirty="0">
                          <a:sym typeface="Symbol"/>
                        </a:rPr>
                        <a:t></a:t>
                      </a:r>
                      <a:endParaRPr lang="en-CA" dirty="0"/>
                    </a:p>
                  </a:txBody>
                  <a:tcPr>
                    <a:noFill/>
                  </a:tcPr>
                </a:tc>
                <a:tc>
                  <a:txBody>
                    <a:bodyPr/>
                    <a:lstStyle/>
                    <a:p>
                      <a:r>
                        <a:rPr lang="en-CA" dirty="0"/>
                        <a:t>    …</a:t>
                      </a:r>
                    </a:p>
                  </a:txBody>
                  <a:tcPr>
                    <a:noFill/>
                  </a:tcPr>
                </a:tc>
                <a:extLst>
                  <a:ext uri="{0D108BD9-81ED-4DB2-BD59-A6C34878D82A}">
                    <a16:rowId xmlns:a16="http://schemas.microsoft.com/office/drawing/2014/main" val="10000"/>
                  </a:ext>
                </a:extLst>
              </a:tr>
            </a:tbl>
          </a:graphicData>
        </a:graphic>
      </p:graphicFrame>
      <p:sp>
        <p:nvSpPr>
          <p:cNvPr id="144" name="AutoShape 20"/>
          <p:cNvSpPr>
            <a:spLocks noChangeArrowheads="1"/>
          </p:cNvSpPr>
          <p:nvPr/>
        </p:nvSpPr>
        <p:spPr bwMode="auto">
          <a:xfrm rot="-5400000">
            <a:off x="152400" y="9144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10" name="Table 9"/>
          <p:cNvGraphicFramePr>
            <a:graphicFrameLocks noGrp="1"/>
          </p:cNvGraphicFramePr>
          <p:nvPr>
            <p:extLst>
              <p:ext uri="{D42A27DB-BD31-4B8C-83A1-F6EECF244321}">
                <p14:modId xmlns:p14="http://schemas.microsoft.com/office/powerpoint/2010/main" val="2037100482"/>
              </p:ext>
            </p:extLst>
          </p:nvPr>
        </p:nvGraphicFramePr>
        <p:xfrm>
          <a:off x="152400" y="1301015"/>
          <a:ext cx="3276600" cy="370840"/>
        </p:xfrm>
        <a:graphic>
          <a:graphicData uri="http://schemas.openxmlformats.org/drawingml/2006/table">
            <a:tbl>
              <a:tblPr firstRow="1" bandRow="1">
                <a:tableStyleId>{5C22544A-7EE6-4342-B048-85BDC9FD1C3A}</a:tableStyleId>
              </a:tblPr>
              <a:tblGrid>
                <a:gridCol w="925026">
                  <a:extLst>
                    <a:ext uri="{9D8B030D-6E8A-4147-A177-3AD203B41FA5}">
                      <a16:colId xmlns:a16="http://schemas.microsoft.com/office/drawing/2014/main" val="20000"/>
                    </a:ext>
                  </a:extLst>
                </a:gridCol>
                <a:gridCol w="925026">
                  <a:extLst>
                    <a:ext uri="{9D8B030D-6E8A-4147-A177-3AD203B41FA5}">
                      <a16:colId xmlns:a16="http://schemas.microsoft.com/office/drawing/2014/main" val="20001"/>
                    </a:ext>
                  </a:extLst>
                </a:gridCol>
                <a:gridCol w="893148">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tblGrid>
              <a:tr h="370840">
                <a:tc>
                  <a:txBody>
                    <a:bodyPr/>
                    <a:lstStyle/>
                    <a:p>
                      <a:pPr algn="ctr"/>
                      <a:r>
                        <a:rPr lang="en-CA" dirty="0">
                          <a:sym typeface="Symbol"/>
                        </a:rPr>
                        <a:t></a:t>
                      </a:r>
                      <a:r>
                        <a:rPr lang="en-CA" dirty="0"/>
                        <a:t>1110</a:t>
                      </a:r>
                      <a:r>
                        <a:rPr lang="en-CA" dirty="0">
                          <a:sym typeface="Symbol"/>
                        </a:rPr>
                        <a:t></a:t>
                      </a:r>
                      <a:endParaRPr lang="en-CA" dirty="0"/>
                    </a:p>
                  </a:txBody>
                  <a:tcPr>
                    <a:noFill/>
                  </a:tcPr>
                </a:tc>
                <a:tc>
                  <a:txBody>
                    <a:bodyPr/>
                    <a:lstStyle/>
                    <a:p>
                      <a:pPr algn="ctr"/>
                      <a:r>
                        <a:rPr lang="en-CA" dirty="0">
                          <a:sym typeface="Symbol"/>
                        </a:rPr>
                        <a:t></a:t>
                      </a:r>
                      <a:r>
                        <a:rPr lang="en-CA" dirty="0"/>
                        <a:t>0101</a:t>
                      </a:r>
                      <a:r>
                        <a:rPr lang="en-CA" dirty="0">
                          <a:sym typeface="Symbol"/>
                        </a:rPr>
                        <a:t></a:t>
                      </a:r>
                      <a:endParaRPr lang="en-CA" dirty="0"/>
                    </a:p>
                  </a:txBody>
                  <a:tcPr>
                    <a:noFill/>
                  </a:tcPr>
                </a:tc>
                <a:tc>
                  <a:txBody>
                    <a:bodyPr/>
                    <a:lstStyle/>
                    <a:p>
                      <a:pPr algn="ctr"/>
                      <a:r>
                        <a:rPr lang="en-CA" dirty="0">
                          <a:sym typeface="Symbol"/>
                        </a:rPr>
                        <a:t>0101</a:t>
                      </a:r>
                      <a:endParaRPr lang="en-CA" dirty="0"/>
                    </a:p>
                  </a:txBody>
                  <a:tcPr>
                    <a:noFill/>
                  </a:tcPr>
                </a:tc>
                <a:tc>
                  <a:txBody>
                    <a:bodyPr/>
                    <a:lstStyle/>
                    <a:p>
                      <a:pPr algn="ctr"/>
                      <a:r>
                        <a:rPr lang="en-CA" dirty="0"/>
                        <a:t>…</a:t>
                      </a:r>
                    </a:p>
                  </a:txBody>
                  <a:tcPr>
                    <a:noFill/>
                  </a:tcPr>
                </a:tc>
                <a:extLst>
                  <a:ext uri="{0D108BD9-81ED-4DB2-BD59-A6C34878D82A}">
                    <a16:rowId xmlns:a16="http://schemas.microsoft.com/office/drawing/2014/main" val="10000"/>
                  </a:ext>
                </a:extLst>
              </a:tr>
            </a:tbl>
          </a:graphicData>
        </a:graphic>
      </p:graphicFrame>
      <p:sp>
        <p:nvSpPr>
          <p:cNvPr id="11" name="AutoShape 20"/>
          <p:cNvSpPr>
            <a:spLocks noChangeArrowheads="1"/>
          </p:cNvSpPr>
          <p:nvPr/>
        </p:nvSpPr>
        <p:spPr bwMode="auto">
          <a:xfrm rot="-5400000">
            <a:off x="1407696"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AutoShape 20"/>
          <p:cNvSpPr>
            <a:spLocks noChangeArrowheads="1"/>
          </p:cNvSpPr>
          <p:nvPr/>
        </p:nvSpPr>
        <p:spPr bwMode="auto">
          <a:xfrm rot="-5400000">
            <a:off x="228600" y="258518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aphicFrame>
        <p:nvGraphicFramePr>
          <p:cNvPr id="48" name="Table 47"/>
          <p:cNvGraphicFramePr>
            <a:graphicFrameLocks noGrp="1"/>
          </p:cNvGraphicFramePr>
          <p:nvPr>
            <p:extLst>
              <p:ext uri="{D42A27DB-BD31-4B8C-83A1-F6EECF244321}">
                <p14:modId xmlns:p14="http://schemas.microsoft.com/office/powerpoint/2010/main" val="1526775092"/>
              </p:ext>
            </p:extLst>
          </p:nvPr>
        </p:nvGraphicFramePr>
        <p:xfrm>
          <a:off x="152400" y="2133600"/>
          <a:ext cx="1371600" cy="370840"/>
        </p:xfrm>
        <a:graphic>
          <a:graphicData uri="http://schemas.openxmlformats.org/drawingml/2006/table">
            <a:tbl>
              <a:tblPr firstRow="1" bandRow="1">
                <a:tableStyleId>{5C22544A-7EE6-4342-B048-85BDC9FD1C3A}</a:tableStyleId>
              </a:tblPr>
              <a:tblGrid>
                <a:gridCol w="1371600">
                  <a:extLst>
                    <a:ext uri="{9D8B030D-6E8A-4147-A177-3AD203B41FA5}">
                      <a16:colId xmlns:a16="http://schemas.microsoft.com/office/drawing/2014/main" val="20000"/>
                    </a:ext>
                  </a:extLst>
                </a:gridCol>
              </a:tblGrid>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sym typeface="Symbol"/>
                        </a:rPr>
                        <a:t></a:t>
                      </a:r>
                      <a:r>
                        <a:rPr lang="en-CA" dirty="0"/>
                        <a:t>00111</a:t>
                      </a:r>
                      <a:r>
                        <a:rPr lang="en-CA" dirty="0">
                          <a:sym typeface="Symbol"/>
                        </a:rPr>
                        <a:t></a:t>
                      </a:r>
                      <a:endParaRPr lang="en-CA" dirty="0"/>
                    </a:p>
                  </a:txBody>
                  <a:tcPr>
                    <a:noFill/>
                  </a:tcPr>
                </a:tc>
                <a:extLst>
                  <a:ext uri="{0D108BD9-81ED-4DB2-BD59-A6C34878D82A}">
                    <a16:rowId xmlns:a16="http://schemas.microsoft.com/office/drawing/2014/main" val="10000"/>
                  </a:ext>
                </a:extLst>
              </a:tr>
            </a:tbl>
          </a:graphicData>
        </a:graphic>
      </p:graphicFrame>
      <p:sp>
        <p:nvSpPr>
          <p:cNvPr id="33" name="Text Box 71"/>
          <p:cNvSpPr txBox="1">
            <a:spLocks noChangeArrowheads="1"/>
          </p:cNvSpPr>
          <p:nvPr/>
        </p:nvSpPr>
        <p:spPr bwMode="auto">
          <a:xfrm>
            <a:off x="123092" y="2895600"/>
            <a:ext cx="10052050" cy="4154984"/>
          </a:xfrm>
          <a:prstGeom prst="rect">
            <a:avLst/>
          </a:prstGeom>
          <a:noFill/>
          <a:ln w="38100" cap="sq">
            <a:noFill/>
            <a:miter lim="800000"/>
            <a:headEnd/>
            <a:tailEnd/>
          </a:ln>
          <a:effectLst/>
        </p:spPr>
        <p:txBody>
          <a:bodyPr lIns="274320" rIns="274320">
            <a:spAutoFit/>
          </a:bodyPr>
          <a:lstStyle/>
          <a:p>
            <a:r>
              <a:rPr lang="en-CA" sz="2400" dirty="0"/>
              <a:t>Running Time</a:t>
            </a:r>
          </a:p>
          <a:p>
            <a:pPr marL="457200" indent="-457200">
              <a:buFont typeface="Arial" panose="020B0604020202020204" pitchFamily="34" charset="0"/>
              <a:buChar char="•"/>
            </a:pPr>
            <a:r>
              <a:rPr lang="en-CA" sz="2400" dirty="0"/>
              <a:t>Let </a:t>
            </a:r>
            <a:r>
              <a:rPr lang="en-CA" sz="2400" i="1" dirty="0"/>
              <a:t>m = |M</a:t>
            </a:r>
            <a:r>
              <a:rPr lang="en-CA" sz="2400" dirty="0"/>
              <a:t>| = size of description of TM </a:t>
            </a:r>
            <a:r>
              <a:rPr lang="en-CA" sz="2400" i="1" dirty="0"/>
              <a:t>M</a:t>
            </a:r>
          </a:p>
          <a:p>
            <a:pPr marL="457200" indent="-457200">
              <a:buFont typeface="Arial" panose="020B0604020202020204" pitchFamily="34" charset="0"/>
              <a:buChar char="•"/>
            </a:pPr>
            <a:r>
              <a:rPr lang="en-CA" sz="2400" dirty="0"/>
              <a:t>Let </a:t>
            </a:r>
            <a:r>
              <a:rPr lang="en-CA" sz="2400" i="1" dirty="0"/>
              <a:t>n = |I</a:t>
            </a:r>
            <a:r>
              <a:rPr lang="en-CA" sz="2400" dirty="0"/>
              <a:t>| = size of description of input </a:t>
            </a:r>
            <a:r>
              <a:rPr lang="en-CA" sz="2400" i="1" dirty="0"/>
              <a:t>I</a:t>
            </a:r>
          </a:p>
          <a:p>
            <a:pPr marL="457200" indent="-457200">
              <a:buFont typeface="Arial" panose="020B0604020202020204" pitchFamily="34" charset="0"/>
              <a:buChar char="•"/>
            </a:pPr>
            <a:r>
              <a:rPr lang="en-CA" sz="2400" dirty="0"/>
              <a:t>Let </a:t>
            </a:r>
            <a:r>
              <a:rPr lang="en-CA" sz="2400" i="1" dirty="0"/>
              <a:t>t </a:t>
            </a:r>
            <a:r>
              <a:rPr lang="en-CA" sz="2400" dirty="0"/>
              <a:t>= Time(M,I) = # time steps of </a:t>
            </a:r>
            <a:r>
              <a:rPr lang="en-CA" sz="2400" i="1" dirty="0"/>
              <a:t>M</a:t>
            </a:r>
            <a:r>
              <a:rPr lang="en-CA" sz="2400" dirty="0"/>
              <a:t> running on </a:t>
            </a:r>
            <a:r>
              <a:rPr lang="en-CA" sz="2400" i="1" dirty="0"/>
              <a:t>I</a:t>
            </a:r>
          </a:p>
          <a:p>
            <a:pPr marL="457200" indent="-457200">
              <a:buFont typeface="Arial" panose="020B0604020202020204" pitchFamily="34" charset="0"/>
              <a:buChar char="•"/>
            </a:pPr>
            <a:r>
              <a:rPr lang="en-CA" sz="2400" dirty="0"/>
              <a:t>Assume </a:t>
            </a:r>
            <a:r>
              <a:rPr lang="en-CA" sz="2400" i="1" dirty="0"/>
              <a:t>M</a:t>
            </a:r>
            <a:r>
              <a:rPr lang="en-CA" sz="2400" dirty="0"/>
              <a:t> also uses </a:t>
            </a:r>
            <a:r>
              <a:rPr lang="en-CA" sz="2400" i="1" dirty="0"/>
              <a:t>t</a:t>
            </a:r>
            <a:r>
              <a:rPr lang="en-CA" sz="2400" dirty="0"/>
              <a:t> tape so </a:t>
            </a:r>
            <a:r>
              <a:rPr lang="en-CA" sz="2400" i="1" dirty="0" err="1"/>
              <a:t>M</a:t>
            </a:r>
            <a:r>
              <a:rPr lang="en-CA" sz="2400" i="1" baseline="-25000" dirty="0" err="1"/>
              <a:t>universal</a:t>
            </a:r>
            <a:r>
              <a:rPr lang="en-CA" sz="2400" dirty="0" err="1"/>
              <a:t>’s</a:t>
            </a:r>
            <a:r>
              <a:rPr lang="en-CA" sz="2400" dirty="0"/>
              <a:t> second tape has length </a:t>
            </a:r>
            <a:r>
              <a:rPr lang="en-CA" sz="2400" i="1" dirty="0"/>
              <a:t>t</a:t>
            </a:r>
            <a:r>
              <a:rPr lang="en-CA" sz="2400" dirty="0"/>
              <a:t>.</a:t>
            </a:r>
          </a:p>
          <a:p>
            <a:r>
              <a:rPr lang="en-CA" sz="2400" dirty="0"/>
              <a:t>Running time of </a:t>
            </a:r>
            <a:r>
              <a:rPr lang="en-CA" sz="2400" i="1" dirty="0" err="1"/>
              <a:t>M</a:t>
            </a:r>
            <a:r>
              <a:rPr lang="en-CA" sz="2400" i="1" baseline="-25000" dirty="0" err="1"/>
              <a:t>universal</a:t>
            </a:r>
            <a:r>
              <a:rPr lang="en-CA" sz="2400" dirty="0"/>
              <a:t>.</a:t>
            </a:r>
          </a:p>
          <a:p>
            <a:pPr marL="342900" indent="-342900">
              <a:buFont typeface="Arial" panose="020B0604020202020204" pitchFamily="34" charset="0"/>
              <a:buChar char="•"/>
            </a:pPr>
            <a:r>
              <a:rPr lang="en-CA" sz="2400" dirty="0"/>
              <a:t>With 3 tapes:  </a:t>
            </a:r>
            <a:br>
              <a:rPr lang="en-CA" sz="2400" dirty="0"/>
            </a:br>
            <a:r>
              <a:rPr lang="en-CA" sz="2400" dirty="0"/>
              <a:t>   Time to search for rule match = ? </a:t>
            </a:r>
          </a:p>
          <a:p>
            <a:r>
              <a:rPr lang="en-CA" sz="2400" dirty="0"/>
              <a:t>        Number of simulation steps = </a:t>
            </a:r>
            <a:r>
              <a:rPr lang="en-CA" sz="2400" i="1" dirty="0"/>
              <a:t>t</a:t>
            </a:r>
          </a:p>
          <a:p>
            <a:r>
              <a:rPr lang="en-CA" sz="2400" dirty="0"/>
              <a:t>        Total time </a:t>
            </a:r>
            <a:r>
              <a:rPr lang="en-CA" sz="2400" i="1" dirty="0"/>
              <a:t>= ?</a:t>
            </a:r>
            <a:endParaRPr lang="en-CA" sz="2400" dirty="0"/>
          </a:p>
          <a:p>
            <a:pPr marL="457200" indent="-457200">
              <a:buFont typeface="Arial" panose="020B0604020202020204" pitchFamily="34" charset="0"/>
              <a:buChar char="•"/>
            </a:pPr>
            <a:endParaRPr lang="en-CA" sz="2400" dirty="0"/>
          </a:p>
        </p:txBody>
      </p:sp>
      <p:sp>
        <p:nvSpPr>
          <p:cNvPr id="3" name="Rectangle 2"/>
          <p:cNvSpPr/>
          <p:nvPr/>
        </p:nvSpPr>
        <p:spPr>
          <a:xfrm>
            <a:off x="5149117" y="5452066"/>
            <a:ext cx="835485" cy="461665"/>
          </a:xfrm>
          <a:prstGeom prst="rect">
            <a:avLst/>
          </a:prstGeom>
        </p:spPr>
        <p:txBody>
          <a:bodyPr wrap="none">
            <a:spAutoFit/>
          </a:bodyPr>
          <a:lstStyle/>
          <a:p>
            <a:r>
              <a:rPr lang="en-CA" sz="2400" i="1" dirty="0"/>
              <a:t>O(m)</a:t>
            </a:r>
            <a:endParaRPr lang="en-CA" sz="2400" dirty="0"/>
          </a:p>
        </p:txBody>
      </p:sp>
      <p:grpSp>
        <p:nvGrpSpPr>
          <p:cNvPr id="6" name="Group 5"/>
          <p:cNvGrpSpPr/>
          <p:nvPr/>
        </p:nvGrpSpPr>
        <p:grpSpPr>
          <a:xfrm>
            <a:off x="76200" y="914400"/>
            <a:ext cx="9067800" cy="461665"/>
            <a:chOff x="76200" y="914400"/>
            <a:chExt cx="9067800" cy="461665"/>
          </a:xfrm>
        </p:grpSpPr>
        <p:cxnSp>
          <p:nvCxnSpPr>
            <p:cNvPr id="5" name="Straight Arrow Connector 4"/>
            <p:cNvCxnSpPr/>
            <p:nvPr/>
          </p:nvCxnSpPr>
          <p:spPr bwMode="auto">
            <a:xfrm flipV="1">
              <a:off x="76200"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30" name="Rectangle 29"/>
            <p:cNvSpPr/>
            <p:nvPr/>
          </p:nvSpPr>
          <p:spPr>
            <a:xfrm>
              <a:off x="6784515" y="914400"/>
              <a:ext cx="407484" cy="461665"/>
            </a:xfrm>
            <a:prstGeom prst="rect">
              <a:avLst/>
            </a:prstGeom>
          </p:spPr>
          <p:txBody>
            <a:bodyPr wrap="none">
              <a:spAutoFit/>
            </a:bodyPr>
            <a:lstStyle/>
            <a:p>
              <a:r>
                <a:rPr lang="en-CA" sz="2400" i="1" dirty="0"/>
                <a:t>m</a:t>
              </a:r>
              <a:endParaRPr lang="en-CA" sz="2400" dirty="0"/>
            </a:p>
          </p:txBody>
        </p:sp>
      </p:grpSp>
      <p:grpSp>
        <p:nvGrpSpPr>
          <p:cNvPr id="7" name="Group 6"/>
          <p:cNvGrpSpPr/>
          <p:nvPr/>
        </p:nvGrpSpPr>
        <p:grpSpPr>
          <a:xfrm>
            <a:off x="11723" y="1736412"/>
            <a:ext cx="9067800" cy="461665"/>
            <a:chOff x="11723" y="1736412"/>
            <a:chExt cx="9067800" cy="461665"/>
          </a:xfrm>
        </p:grpSpPr>
        <p:cxnSp>
          <p:nvCxnSpPr>
            <p:cNvPr id="29" name="Straight Arrow Connector 28"/>
            <p:cNvCxnSpPr/>
            <p:nvPr/>
          </p:nvCxnSpPr>
          <p:spPr bwMode="auto">
            <a:xfrm flipV="1">
              <a:off x="11723" y="1798027"/>
              <a:ext cx="9067800" cy="19050"/>
            </a:xfrm>
            <a:prstGeom prst="straightConnector1">
              <a:avLst/>
            </a:prstGeom>
            <a:noFill/>
            <a:ln w="25400" cap="sq" cmpd="sng" algn="ctr">
              <a:solidFill>
                <a:schemeClr val="hlink"/>
              </a:solidFill>
              <a:prstDash val="solid"/>
              <a:round/>
              <a:headEnd type="arrow"/>
              <a:tailEnd type="arrow"/>
            </a:ln>
            <a:effectLst/>
          </p:spPr>
        </p:cxnSp>
        <p:sp>
          <p:nvSpPr>
            <p:cNvPr id="31" name="Rectangle 30"/>
            <p:cNvSpPr/>
            <p:nvPr/>
          </p:nvSpPr>
          <p:spPr>
            <a:xfrm>
              <a:off x="6805246" y="1736412"/>
              <a:ext cx="269626" cy="461665"/>
            </a:xfrm>
            <a:prstGeom prst="rect">
              <a:avLst/>
            </a:prstGeom>
          </p:spPr>
          <p:txBody>
            <a:bodyPr wrap="none">
              <a:spAutoFit/>
            </a:bodyPr>
            <a:lstStyle/>
            <a:p>
              <a:r>
                <a:rPr lang="en-CA" sz="2400" i="1" dirty="0"/>
                <a:t>t</a:t>
              </a:r>
              <a:endParaRPr lang="en-CA" sz="2400" dirty="0"/>
            </a:p>
          </p:txBody>
        </p:sp>
      </p:grpSp>
      <p:sp>
        <p:nvSpPr>
          <p:cNvPr id="34" name="Rectangle 33"/>
          <p:cNvSpPr/>
          <p:nvPr/>
        </p:nvSpPr>
        <p:spPr>
          <a:xfrm>
            <a:off x="5181600" y="6167735"/>
            <a:ext cx="920445" cy="461665"/>
          </a:xfrm>
          <a:prstGeom prst="rect">
            <a:avLst/>
          </a:prstGeom>
        </p:spPr>
        <p:txBody>
          <a:bodyPr wrap="none">
            <a:spAutoFit/>
          </a:bodyPr>
          <a:lstStyle/>
          <a:p>
            <a:r>
              <a:rPr lang="en-CA" sz="2400" i="1" dirty="0"/>
              <a:t>O(</a:t>
            </a:r>
            <a:r>
              <a:rPr lang="en-CA" sz="2400" i="1" dirty="0" err="1"/>
              <a:t>mt</a:t>
            </a:r>
            <a:r>
              <a:rPr lang="en-CA" sz="2400" i="1" dirty="0"/>
              <a:t>)</a:t>
            </a:r>
            <a:endParaRPr lang="en-CA" sz="2400" dirty="0"/>
          </a:p>
        </p:txBody>
      </p:sp>
    </p:spTree>
    <p:extLst>
      <p:ext uri="{BB962C8B-B14F-4D97-AF65-F5344CB8AC3E}">
        <p14:creationId xmlns:p14="http://schemas.microsoft.com/office/powerpoint/2010/main" val="2036266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 calcmode="lin" valueType="num">
                                      <p:cBhvr additive="base">
                                        <p:cTn id="7"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3">
                                            <p:txEl>
                                              <p:pRg st="1" end="1"/>
                                            </p:txEl>
                                          </p:spTgt>
                                        </p:tgtEl>
                                        <p:attrNameLst>
                                          <p:attrName>style.visibility</p:attrName>
                                        </p:attrNameLst>
                                      </p:cBhvr>
                                      <p:to>
                                        <p:strVal val="visible"/>
                                      </p:to>
                                    </p:set>
                                    <p:anim calcmode="lin" valueType="num">
                                      <p:cBhvr additive="base">
                                        <p:cTn id="13"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3">
                                            <p:txEl>
                                              <p:pRg st="2" end="2"/>
                                            </p:txEl>
                                          </p:spTgt>
                                        </p:tgtEl>
                                        <p:attrNameLst>
                                          <p:attrName>style.visibility</p:attrName>
                                        </p:attrNameLst>
                                      </p:cBhvr>
                                      <p:to>
                                        <p:strVal val="visible"/>
                                      </p:to>
                                    </p:set>
                                    <p:anim calcmode="lin" valueType="num">
                                      <p:cBhvr additive="base">
                                        <p:cTn id="25"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3">
                                            <p:txEl>
                                              <p:pRg st="3" end="3"/>
                                            </p:txEl>
                                          </p:spTgt>
                                        </p:tgtEl>
                                        <p:attrNameLst>
                                          <p:attrName>style.visibility</p:attrName>
                                        </p:attrNameLst>
                                      </p:cBhvr>
                                      <p:to>
                                        <p:strVal val="visible"/>
                                      </p:to>
                                    </p:set>
                                    <p:anim calcmode="lin" valueType="num">
                                      <p:cBhvr additive="base">
                                        <p:cTn id="31" dur="500" fill="hold"/>
                                        <p:tgtEl>
                                          <p:spTgt spid="33">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3">
                                            <p:txEl>
                                              <p:pRg st="4" end="4"/>
                                            </p:txEl>
                                          </p:spTgt>
                                        </p:tgtEl>
                                        <p:attrNameLst>
                                          <p:attrName>style.visibility</p:attrName>
                                        </p:attrNameLst>
                                      </p:cBhvr>
                                      <p:to>
                                        <p:strVal val="visible"/>
                                      </p:to>
                                    </p:set>
                                    <p:anim calcmode="lin" valueType="num">
                                      <p:cBhvr additive="base">
                                        <p:cTn id="37" dur="500" fill="hold"/>
                                        <p:tgtEl>
                                          <p:spTgt spid="33">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additive="base">
                                        <p:cTn id="43" dur="500" fill="hold"/>
                                        <p:tgtEl>
                                          <p:spTgt spid="7"/>
                                        </p:tgtEl>
                                        <p:attrNameLst>
                                          <p:attrName>ppt_x</p:attrName>
                                        </p:attrNameLst>
                                      </p:cBhvr>
                                      <p:tavLst>
                                        <p:tav tm="0">
                                          <p:val>
                                            <p:strVal val="0-#ppt_w/2"/>
                                          </p:val>
                                        </p:tav>
                                        <p:tav tm="100000">
                                          <p:val>
                                            <p:strVal val="#ppt_x"/>
                                          </p:val>
                                        </p:tav>
                                      </p:tavLst>
                                    </p:anim>
                                    <p:anim calcmode="lin" valueType="num">
                                      <p:cBhvr additive="base">
                                        <p:cTn id="4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3">
                                            <p:txEl>
                                              <p:pRg st="5" end="5"/>
                                            </p:txEl>
                                          </p:spTgt>
                                        </p:tgtEl>
                                        <p:attrNameLst>
                                          <p:attrName>style.visibility</p:attrName>
                                        </p:attrNameLst>
                                      </p:cBhvr>
                                      <p:to>
                                        <p:strVal val="visible"/>
                                      </p:to>
                                    </p:set>
                                    <p:anim calcmode="lin" valueType="num">
                                      <p:cBhvr additive="base">
                                        <p:cTn id="49" dur="500" fill="hold"/>
                                        <p:tgtEl>
                                          <p:spTgt spid="33">
                                            <p:txEl>
                                              <p:pRg st="5" end="5"/>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3">
                                            <p:txEl>
                                              <p:pRg st="6" end="6"/>
                                            </p:txEl>
                                          </p:spTgt>
                                        </p:tgtEl>
                                        <p:attrNameLst>
                                          <p:attrName>style.visibility</p:attrName>
                                        </p:attrNameLst>
                                      </p:cBhvr>
                                      <p:to>
                                        <p:strVal val="visible"/>
                                      </p:to>
                                    </p:set>
                                    <p:anim calcmode="lin" valueType="num">
                                      <p:cBhvr additive="base">
                                        <p:cTn id="55" dur="500" fill="hold"/>
                                        <p:tgtEl>
                                          <p:spTgt spid="33">
                                            <p:txEl>
                                              <p:pRg st="6" end="6"/>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path" presetSubtype="0" accel="50000" decel="50000" fill="hold" grpId="0" nodeType="clickEffect">
                                  <p:stCondLst>
                                    <p:cond delay="0"/>
                                  </p:stCondLst>
                                  <p:childTnLst>
                                    <p:animMotion origin="layout" path="M 3.46945E-18 4.44444E-6 L 0.975 4.44444E-6 " pathEditMode="relative" rAng="0" ptsTypes="AA">
                                      <p:cBhvr>
                                        <p:cTn id="60" dur="2000" fill="hold"/>
                                        <p:tgtEl>
                                          <p:spTgt spid="144"/>
                                        </p:tgtEl>
                                        <p:attrNameLst>
                                          <p:attrName>ppt_x</p:attrName>
                                          <p:attrName>ppt_y</p:attrName>
                                        </p:attrNameLst>
                                      </p:cBhvr>
                                      <p:rCtr x="48750" y="0"/>
                                    </p:animMotion>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3"/>
                                        </p:tgtEl>
                                        <p:attrNameLst>
                                          <p:attrName>style.visibility</p:attrName>
                                        </p:attrNameLst>
                                      </p:cBhvr>
                                      <p:to>
                                        <p:strVal val="visible"/>
                                      </p:to>
                                    </p:set>
                                    <p:anim calcmode="lin" valueType="num">
                                      <p:cBhvr additive="base">
                                        <p:cTn id="65" dur="500" fill="hold"/>
                                        <p:tgtEl>
                                          <p:spTgt spid="3"/>
                                        </p:tgtEl>
                                        <p:attrNameLst>
                                          <p:attrName>ppt_x</p:attrName>
                                        </p:attrNameLst>
                                      </p:cBhvr>
                                      <p:tavLst>
                                        <p:tav tm="0">
                                          <p:val>
                                            <p:strVal val="1+#ppt_w/2"/>
                                          </p:val>
                                        </p:tav>
                                        <p:tav tm="100000">
                                          <p:val>
                                            <p:strVal val="#ppt_x"/>
                                          </p:val>
                                        </p:tav>
                                      </p:tavLst>
                                    </p:anim>
                                    <p:anim calcmode="lin" valueType="num">
                                      <p:cBhvr additive="base">
                                        <p:cTn id="6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33">
                                            <p:txEl>
                                              <p:pRg st="7" end="7"/>
                                            </p:txEl>
                                          </p:spTgt>
                                        </p:tgtEl>
                                        <p:attrNameLst>
                                          <p:attrName>style.visibility</p:attrName>
                                        </p:attrNameLst>
                                      </p:cBhvr>
                                      <p:to>
                                        <p:strVal val="visible"/>
                                      </p:to>
                                    </p:set>
                                    <p:anim calcmode="lin" valueType="num">
                                      <p:cBhvr additive="base">
                                        <p:cTn id="71" dur="500" fill="hold"/>
                                        <p:tgtEl>
                                          <p:spTgt spid="33">
                                            <p:txEl>
                                              <p:pRg st="7" end="7"/>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33">
                                            <p:txEl>
                                              <p:pRg st="8" end="8"/>
                                            </p:txEl>
                                          </p:spTgt>
                                        </p:tgtEl>
                                        <p:attrNameLst>
                                          <p:attrName>style.visibility</p:attrName>
                                        </p:attrNameLst>
                                      </p:cBhvr>
                                      <p:to>
                                        <p:strVal val="visible"/>
                                      </p:to>
                                    </p:set>
                                    <p:anim calcmode="lin" valueType="num">
                                      <p:cBhvr additive="base">
                                        <p:cTn id="77" dur="500" fill="hold"/>
                                        <p:tgtEl>
                                          <p:spTgt spid="33">
                                            <p:txEl>
                                              <p:pRg st="8" end="8"/>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33">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2"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anim calcmode="lin" valueType="num">
                                      <p:cBhvr additive="base">
                                        <p:cTn id="83" dur="500" fill="hold"/>
                                        <p:tgtEl>
                                          <p:spTgt spid="34"/>
                                        </p:tgtEl>
                                        <p:attrNameLst>
                                          <p:attrName>ppt_x</p:attrName>
                                        </p:attrNameLst>
                                      </p:cBhvr>
                                      <p:tavLst>
                                        <p:tav tm="0">
                                          <p:val>
                                            <p:strVal val="1+#ppt_w/2"/>
                                          </p:val>
                                        </p:tav>
                                        <p:tav tm="100000">
                                          <p:val>
                                            <p:strVal val="#ppt_x"/>
                                          </p:val>
                                        </p:tav>
                                      </p:tavLst>
                                    </p:anim>
                                    <p:anim calcmode="lin" valueType="num">
                                      <p:cBhvr additive="base">
                                        <p:cTn id="84"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 grpId="0" animBg="1"/>
      <p:bldP spid="3" grpId="0"/>
      <p:bldP spid="34"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2" name="AutoShape 20"/>
          <p:cNvSpPr>
            <a:spLocks noChangeArrowheads="1"/>
          </p:cNvSpPr>
          <p:nvPr/>
        </p:nvSpPr>
        <p:spPr bwMode="auto">
          <a:xfrm rot="-5400000">
            <a:off x="975946" y="2147104"/>
            <a:ext cx="76200" cy="1524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Text Box 71"/>
          <p:cNvSpPr txBox="1">
            <a:spLocks noChangeArrowheads="1"/>
          </p:cNvSpPr>
          <p:nvPr/>
        </p:nvSpPr>
        <p:spPr bwMode="auto">
          <a:xfrm>
            <a:off x="123092" y="2895600"/>
            <a:ext cx="10052050" cy="4154984"/>
          </a:xfrm>
          <a:prstGeom prst="rect">
            <a:avLst/>
          </a:prstGeom>
          <a:noFill/>
          <a:ln w="38100" cap="sq">
            <a:noFill/>
            <a:miter lim="800000"/>
            <a:headEnd/>
            <a:tailEnd/>
          </a:ln>
          <a:effectLst/>
        </p:spPr>
        <p:txBody>
          <a:bodyPr lIns="274320" rIns="274320">
            <a:spAutoFit/>
          </a:bodyPr>
          <a:lstStyle/>
          <a:p>
            <a:r>
              <a:rPr lang="en-CA" sz="2400" dirty="0"/>
              <a:t>Running Time</a:t>
            </a:r>
          </a:p>
          <a:p>
            <a:pPr marL="457200" indent="-457200">
              <a:buFont typeface="Arial" panose="020B0604020202020204" pitchFamily="34" charset="0"/>
              <a:buChar char="•"/>
            </a:pPr>
            <a:r>
              <a:rPr lang="en-CA" sz="2400" dirty="0"/>
              <a:t>Let </a:t>
            </a:r>
            <a:r>
              <a:rPr lang="en-CA" sz="2400" i="1" dirty="0"/>
              <a:t>m = |M</a:t>
            </a:r>
            <a:r>
              <a:rPr lang="en-CA" sz="2400" dirty="0"/>
              <a:t>| = size of description of TM </a:t>
            </a:r>
            <a:r>
              <a:rPr lang="en-CA" sz="2400" i="1" dirty="0"/>
              <a:t>M</a:t>
            </a:r>
          </a:p>
          <a:p>
            <a:pPr marL="457200" indent="-457200">
              <a:buFont typeface="Arial" panose="020B0604020202020204" pitchFamily="34" charset="0"/>
              <a:buChar char="•"/>
            </a:pPr>
            <a:r>
              <a:rPr lang="en-CA" sz="2400" dirty="0"/>
              <a:t>Let </a:t>
            </a:r>
            <a:r>
              <a:rPr lang="en-CA" sz="2400" i="1" dirty="0"/>
              <a:t>n = |I</a:t>
            </a:r>
            <a:r>
              <a:rPr lang="en-CA" sz="2400" dirty="0"/>
              <a:t>| = size of description of input </a:t>
            </a:r>
            <a:r>
              <a:rPr lang="en-CA" sz="2400" i="1" dirty="0"/>
              <a:t>I</a:t>
            </a:r>
          </a:p>
          <a:p>
            <a:pPr marL="457200" indent="-457200">
              <a:buFont typeface="Arial" panose="020B0604020202020204" pitchFamily="34" charset="0"/>
              <a:buChar char="•"/>
            </a:pPr>
            <a:r>
              <a:rPr lang="en-CA" sz="2400" dirty="0"/>
              <a:t>Let </a:t>
            </a:r>
            <a:r>
              <a:rPr lang="en-CA" sz="2400" i="1" dirty="0"/>
              <a:t>t </a:t>
            </a:r>
            <a:r>
              <a:rPr lang="en-CA" sz="2400" dirty="0"/>
              <a:t>= Time(M,I) = # time steps of </a:t>
            </a:r>
            <a:r>
              <a:rPr lang="en-CA" sz="2400" i="1" dirty="0"/>
              <a:t>M</a:t>
            </a:r>
            <a:r>
              <a:rPr lang="en-CA" sz="2400" dirty="0"/>
              <a:t> running on </a:t>
            </a:r>
            <a:r>
              <a:rPr lang="en-CA" sz="2400" i="1" dirty="0"/>
              <a:t>I</a:t>
            </a:r>
          </a:p>
          <a:p>
            <a:pPr marL="457200" indent="-457200">
              <a:buFont typeface="Arial" panose="020B0604020202020204" pitchFamily="34" charset="0"/>
              <a:buChar char="•"/>
            </a:pPr>
            <a:r>
              <a:rPr lang="en-CA" sz="2400" dirty="0"/>
              <a:t>Assume </a:t>
            </a:r>
            <a:r>
              <a:rPr lang="en-CA" sz="2400" i="1" dirty="0"/>
              <a:t>M</a:t>
            </a:r>
            <a:r>
              <a:rPr lang="en-CA" sz="2400" dirty="0"/>
              <a:t> also uses </a:t>
            </a:r>
            <a:r>
              <a:rPr lang="en-CA" sz="2400" i="1" dirty="0"/>
              <a:t>t</a:t>
            </a:r>
            <a:r>
              <a:rPr lang="en-CA" sz="2400" dirty="0"/>
              <a:t> tape so </a:t>
            </a:r>
            <a:r>
              <a:rPr lang="en-CA" sz="2400" i="1" dirty="0" err="1"/>
              <a:t>M</a:t>
            </a:r>
            <a:r>
              <a:rPr lang="en-CA" sz="2400" i="1" baseline="-25000" dirty="0" err="1"/>
              <a:t>universal</a:t>
            </a:r>
            <a:r>
              <a:rPr lang="en-CA" sz="2400" dirty="0" err="1"/>
              <a:t>’s</a:t>
            </a:r>
            <a:r>
              <a:rPr lang="en-CA" sz="2400" dirty="0"/>
              <a:t> second tape has length </a:t>
            </a:r>
            <a:r>
              <a:rPr lang="en-CA" sz="2400" i="1" dirty="0"/>
              <a:t>t</a:t>
            </a:r>
            <a:r>
              <a:rPr lang="en-CA" sz="2400" dirty="0"/>
              <a:t>.</a:t>
            </a:r>
          </a:p>
          <a:p>
            <a:r>
              <a:rPr lang="en-CA" sz="2400" dirty="0"/>
              <a:t>Running time of </a:t>
            </a:r>
            <a:r>
              <a:rPr lang="en-CA" sz="2400" i="1" dirty="0" err="1"/>
              <a:t>M</a:t>
            </a:r>
            <a:r>
              <a:rPr lang="en-CA" sz="2400" i="1" baseline="-25000" dirty="0" err="1"/>
              <a:t>universal</a:t>
            </a:r>
            <a:r>
              <a:rPr lang="en-CA" sz="2400" dirty="0"/>
              <a:t>.</a:t>
            </a:r>
          </a:p>
          <a:p>
            <a:pPr marL="342900" indent="-342900">
              <a:buFont typeface="Arial" panose="020B0604020202020204" pitchFamily="34" charset="0"/>
              <a:buChar char="•"/>
            </a:pPr>
            <a:r>
              <a:rPr lang="en-CA" sz="2400" dirty="0"/>
              <a:t>With one tape:</a:t>
            </a:r>
          </a:p>
          <a:p>
            <a:pPr marL="342900" indent="-342900">
              <a:buFont typeface="Arial" panose="020B0604020202020204" pitchFamily="34" charset="0"/>
              <a:buChar char="•"/>
            </a:pPr>
            <a:r>
              <a:rPr lang="en-CA" sz="2400" dirty="0"/>
              <a:t>   Time to search for rule match = ? </a:t>
            </a:r>
          </a:p>
          <a:p>
            <a:r>
              <a:rPr lang="en-CA" sz="2400" dirty="0"/>
              <a:t>        Number of simulation steps = </a:t>
            </a:r>
            <a:r>
              <a:rPr lang="en-CA" sz="2400" i="1" dirty="0"/>
              <a:t>t</a:t>
            </a:r>
          </a:p>
          <a:p>
            <a:r>
              <a:rPr lang="en-CA" sz="2400" dirty="0"/>
              <a:t>        Total time </a:t>
            </a:r>
            <a:r>
              <a:rPr lang="en-CA" sz="2400" i="1" dirty="0"/>
              <a:t>= ?</a:t>
            </a:r>
            <a:endParaRPr lang="en-CA" sz="2400" dirty="0"/>
          </a:p>
          <a:p>
            <a:pPr marL="457200" indent="-457200">
              <a:buFont typeface="Arial" panose="020B0604020202020204" pitchFamily="34" charset="0"/>
              <a:buChar char="•"/>
            </a:pPr>
            <a:endParaRPr lang="en-CA" sz="2400" dirty="0"/>
          </a:p>
        </p:txBody>
      </p:sp>
      <p:sp>
        <p:nvSpPr>
          <p:cNvPr id="3" name="Rectangle 2"/>
          <p:cNvSpPr/>
          <p:nvPr/>
        </p:nvSpPr>
        <p:spPr>
          <a:xfrm>
            <a:off x="5149117" y="5452066"/>
            <a:ext cx="2279791" cy="461665"/>
          </a:xfrm>
          <a:prstGeom prst="rect">
            <a:avLst/>
          </a:prstGeom>
        </p:spPr>
        <p:txBody>
          <a:bodyPr wrap="none">
            <a:spAutoFit/>
          </a:bodyPr>
          <a:lstStyle/>
          <a:p>
            <a:r>
              <a:rPr lang="en-CA" sz="2400" i="1" dirty="0"/>
              <a:t>O(|</a:t>
            </a:r>
            <a:r>
              <a:rPr lang="en-CA" sz="2400" i="1" dirty="0" err="1"/>
              <a:t>c|t</a:t>
            </a:r>
            <a:r>
              <a:rPr lang="en-CA" sz="2400" i="1" dirty="0"/>
              <a:t>  +  |</a:t>
            </a:r>
            <a:r>
              <a:rPr lang="en-CA" sz="2400" i="1" dirty="0" err="1"/>
              <a:t>qc|m</a:t>
            </a:r>
            <a:r>
              <a:rPr lang="en-CA" sz="2400" i="1" dirty="0"/>
              <a:t>)</a:t>
            </a:r>
            <a:endParaRPr lang="en-CA" sz="2400" dirty="0"/>
          </a:p>
        </p:txBody>
      </p:sp>
      <p:sp>
        <p:nvSpPr>
          <p:cNvPr id="17" name="Rectangle 16"/>
          <p:cNvSpPr/>
          <p:nvPr/>
        </p:nvSpPr>
        <p:spPr>
          <a:xfrm>
            <a:off x="5181600" y="6167735"/>
            <a:ext cx="800219" cy="461665"/>
          </a:xfrm>
          <a:prstGeom prst="rect">
            <a:avLst/>
          </a:prstGeom>
        </p:spPr>
        <p:txBody>
          <a:bodyPr wrap="none">
            <a:spAutoFit/>
          </a:bodyPr>
          <a:lstStyle/>
          <a:p>
            <a:r>
              <a:rPr lang="en-CA" sz="2400" i="1" dirty="0"/>
              <a:t>O(t</a:t>
            </a:r>
            <a:r>
              <a:rPr lang="en-CA" sz="2400" i="1" baseline="30000" dirty="0"/>
              <a:t>2</a:t>
            </a:r>
            <a:r>
              <a:rPr lang="en-CA" sz="2400" i="1" dirty="0"/>
              <a:t>)</a:t>
            </a:r>
            <a:endParaRPr lang="en-CA" sz="2400" dirty="0"/>
          </a:p>
        </p:txBody>
      </p:sp>
      <p:grpSp>
        <p:nvGrpSpPr>
          <p:cNvPr id="8" name="Group 7"/>
          <p:cNvGrpSpPr/>
          <p:nvPr/>
        </p:nvGrpSpPr>
        <p:grpSpPr>
          <a:xfrm>
            <a:off x="914400" y="1447800"/>
            <a:ext cx="3688959" cy="842665"/>
            <a:chOff x="914400" y="1447800"/>
            <a:chExt cx="3688959" cy="842665"/>
          </a:xfrm>
        </p:grpSpPr>
        <p:sp>
          <p:nvSpPr>
            <p:cNvPr id="4" name="Rectangle 3"/>
            <p:cNvSpPr/>
            <p:nvPr/>
          </p:nvSpPr>
          <p:spPr>
            <a:xfrm>
              <a:off x="914400" y="1447800"/>
              <a:ext cx="3688959" cy="523220"/>
            </a:xfrm>
            <a:prstGeom prst="rect">
              <a:avLst/>
            </a:prstGeom>
          </p:spPr>
          <p:txBody>
            <a:bodyPr wrap="none">
              <a:spAutoFit/>
            </a:bodyPr>
            <a:lstStyle/>
            <a:p>
              <a:r>
                <a:rPr lang="en-CA" dirty="0">
                  <a:sym typeface="Symbol"/>
                </a:rPr>
                <a:t>Tape1Tape3Tape2</a:t>
              </a:r>
              <a:r>
                <a:rPr lang="en-CA" dirty="0"/>
                <a:t>  </a:t>
              </a:r>
              <a:endParaRPr lang="en-US" dirty="0"/>
            </a:p>
          </p:txBody>
        </p:sp>
        <p:grpSp>
          <p:nvGrpSpPr>
            <p:cNvPr id="19" name="Group 18"/>
            <p:cNvGrpSpPr/>
            <p:nvPr/>
          </p:nvGrpSpPr>
          <p:grpSpPr>
            <a:xfrm>
              <a:off x="1066800" y="1828800"/>
              <a:ext cx="990600" cy="461665"/>
              <a:chOff x="76200" y="914400"/>
              <a:chExt cx="9067800" cy="461665"/>
            </a:xfrm>
          </p:grpSpPr>
          <p:cxnSp>
            <p:nvCxnSpPr>
              <p:cNvPr id="20" name="Straight Arrow Connector 19"/>
              <p:cNvCxnSpPr/>
              <p:nvPr/>
            </p:nvCxnSpPr>
            <p:spPr bwMode="auto">
              <a:xfrm flipV="1">
                <a:off x="76200"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21" name="Rectangle 20"/>
              <p:cNvSpPr/>
              <p:nvPr/>
            </p:nvSpPr>
            <p:spPr>
              <a:xfrm>
                <a:off x="2866292" y="914400"/>
                <a:ext cx="407483" cy="461665"/>
              </a:xfrm>
              <a:prstGeom prst="rect">
                <a:avLst/>
              </a:prstGeom>
            </p:spPr>
            <p:txBody>
              <a:bodyPr wrap="none">
                <a:spAutoFit/>
              </a:bodyPr>
              <a:lstStyle/>
              <a:p>
                <a:r>
                  <a:rPr lang="en-CA" sz="2400" i="1" dirty="0"/>
                  <a:t>m</a:t>
                </a:r>
                <a:endParaRPr lang="en-CA" sz="2400" dirty="0"/>
              </a:p>
            </p:txBody>
          </p:sp>
        </p:grpSp>
        <p:grpSp>
          <p:nvGrpSpPr>
            <p:cNvPr id="22" name="Group 21"/>
            <p:cNvGrpSpPr/>
            <p:nvPr/>
          </p:nvGrpSpPr>
          <p:grpSpPr>
            <a:xfrm>
              <a:off x="3229708" y="1811216"/>
              <a:ext cx="990600" cy="461665"/>
              <a:chOff x="10485391" y="914400"/>
              <a:chExt cx="9067800" cy="461665"/>
            </a:xfrm>
          </p:grpSpPr>
          <p:cxnSp>
            <p:nvCxnSpPr>
              <p:cNvPr id="23" name="Straight Arrow Connector 22"/>
              <p:cNvCxnSpPr/>
              <p:nvPr/>
            </p:nvCxnSpPr>
            <p:spPr bwMode="auto">
              <a:xfrm flipV="1">
                <a:off x="10485391"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24" name="Rectangle 23"/>
              <p:cNvSpPr/>
              <p:nvPr/>
            </p:nvSpPr>
            <p:spPr>
              <a:xfrm>
                <a:off x="13275483" y="914400"/>
                <a:ext cx="2468115" cy="461665"/>
              </a:xfrm>
              <a:prstGeom prst="rect">
                <a:avLst/>
              </a:prstGeom>
            </p:spPr>
            <p:txBody>
              <a:bodyPr wrap="none">
                <a:spAutoFit/>
              </a:bodyPr>
              <a:lstStyle/>
              <a:p>
                <a:r>
                  <a:rPr lang="en-CA" sz="2400" i="1" dirty="0"/>
                  <a:t>t</a:t>
                </a:r>
                <a:endParaRPr lang="en-CA" sz="2400" dirty="0"/>
              </a:p>
            </p:txBody>
          </p:sp>
        </p:grpSp>
      </p:grpSp>
      <p:sp>
        <p:nvSpPr>
          <p:cNvPr id="26" name="Rectangle 25"/>
          <p:cNvSpPr/>
          <p:nvPr/>
        </p:nvSpPr>
        <p:spPr>
          <a:xfrm>
            <a:off x="6682725" y="3200400"/>
            <a:ext cx="2347117" cy="830997"/>
          </a:xfrm>
          <a:prstGeom prst="rect">
            <a:avLst/>
          </a:prstGeom>
        </p:spPr>
        <p:txBody>
          <a:bodyPr wrap="none">
            <a:spAutoFit/>
          </a:bodyPr>
          <a:lstStyle/>
          <a:p>
            <a:r>
              <a:rPr lang="en-CA" sz="2400" dirty="0"/>
              <a:t>Small “constant”</a:t>
            </a:r>
            <a:br>
              <a:rPr lang="en-CA" sz="2400" dirty="0"/>
            </a:br>
            <a:r>
              <a:rPr lang="en-CA" sz="2400" dirty="0"/>
              <a:t>as </a:t>
            </a:r>
            <a:r>
              <a:rPr lang="en-CA" sz="2400" i="1" dirty="0"/>
              <a:t>n</a:t>
            </a:r>
            <a:r>
              <a:rPr lang="en-CA" sz="2400" dirty="0"/>
              <a:t> and t grow.</a:t>
            </a:r>
          </a:p>
        </p:txBody>
      </p:sp>
      <p:sp>
        <p:nvSpPr>
          <p:cNvPr id="16" name="Rectangle 15"/>
          <p:cNvSpPr/>
          <p:nvPr/>
        </p:nvSpPr>
        <p:spPr>
          <a:xfrm>
            <a:off x="7326923" y="5452065"/>
            <a:ext cx="942887" cy="461665"/>
          </a:xfrm>
          <a:prstGeom prst="rect">
            <a:avLst/>
          </a:prstGeom>
        </p:spPr>
        <p:txBody>
          <a:bodyPr wrap="none">
            <a:spAutoFit/>
          </a:bodyPr>
          <a:lstStyle/>
          <a:p>
            <a:r>
              <a:rPr lang="en-CA" sz="2400" i="1" dirty="0"/>
              <a:t>≈ O(t)</a:t>
            </a:r>
            <a:endParaRPr lang="en-CA" sz="2400" dirty="0"/>
          </a:p>
        </p:txBody>
      </p:sp>
    </p:spTree>
    <p:extLst>
      <p:ext uri="{BB962C8B-B14F-4D97-AF65-F5344CB8AC3E}">
        <p14:creationId xmlns:p14="http://schemas.microsoft.com/office/powerpoint/2010/main" val="4168134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3">
                                            <p:txEl>
                                              <p:pRg st="6" end="6"/>
                                            </p:txEl>
                                          </p:spTgt>
                                        </p:tgtEl>
                                        <p:attrNameLst>
                                          <p:attrName>style.visibility</p:attrName>
                                        </p:attrNameLst>
                                      </p:cBhvr>
                                      <p:to>
                                        <p:strVal val="visible"/>
                                      </p:to>
                                    </p:set>
                                    <p:anim calcmode="lin" valueType="num">
                                      <p:cBhvr additive="base">
                                        <p:cTn id="11" dur="500" fill="hold"/>
                                        <p:tgtEl>
                                          <p:spTgt spid="33">
                                            <p:txEl>
                                              <p:pRg st="6" end="6"/>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0" presetClass="path" presetSubtype="0" accel="50000" decel="50000" fill="hold" grpId="0" nodeType="clickEffect">
                                  <p:stCondLst>
                                    <p:cond delay="0"/>
                                  </p:stCondLst>
                                  <p:childTnLst>
                                    <p:animMotion origin="layout" path="M -8.33333E-7 -2.59259E-6 C 0.02396 0.01944 -0.00139 0.00023 0.07309 0.00162 C 0.08177 0.00185 0.09028 0.0037 0.09878 0.00509 C 0.10521 0.00602 0.11805 0.00856 0.11805 0.00856 C 0.14548 0.00694 0.16701 0.0044 0.19496 0.00324 C 0.21198 -0.00394 0.24062 -0.0007 0.25903 -0.00185 C 0.27743 -0.00972 0.30833 -0.0044 0.32708 -0.00347 C 0.30156 0.00694 0.27153 0.00185 0.24496 0.00324 C 0.20694 0.00741 0.17066 0.00602 0.13212 0.00509 C 0.18715 -0.01088 0.24601 0.00393 0.3026 -2.59259E-6 C 0.30972 -0.00347 0.31736 -0.00347 0.32448 -0.00695 C 0.33125 -0.00371 0.32812 -0.00625 0.32309 -0.00347 C 0.3217 -0.00278 0.32083 -0.00023 0.31927 -2.59259E-6 C 0.31285 0.00139 0.30642 0.00116 0.3 0.00162 C 0.27205 0.00764 0.24566 0.00602 0.21667 0.00671 C 0.19826 0.00903 0.17986 0.01065 0.16163 0.01528 C 0.15781 0.01481 0.15364 0.01528 0.15 0.01366 C 0.14705 0.01227 0.14236 0.00671 0.14236 0.00671 C 0.15851 0.00162 0.17795 0.00949 0.19496 0.01018 C 0.2158 0.01111 0.23663 0.01134 0.25781 0.0118 C 0.27292 0.01319 0.28923 0.0162 0.30399 0.01018 C 0.3092 0.00555 0.3158 0.00254 0.32187 -2.59259E-6 C 0.28385 -0.0206 0.21163 -0.00185 0.16545 -2.59259E-6 C 0.15903 0.00116 0.15121 0.00625 0.14496 0.00671 C 0.13003 0.00787 0.11493 0.00787 0.1 0.00856 C 0.12951 0.00555 0.15885 0.0037 0.18854 0.00162 C 0.19097 0.00116 0.19861 -0.0007 0.19601 -2.59259E-6 C 0.17986 0.00509 0.17274 0.00579 0.15399 0.00671 C 0.13732 0.00741 0.12066 0.00787 0.10399 0.00856 C 0.07482 0.00787 0.04583 0.0081 0.01667 0.00671 C 0.01198 0.00648 0.02621 0.00509 0.0309 0.00509 C 0.05538 0.00509 0.09462 0.00717 0.12066 0.00856 C 0.13906 0.0081 0.17847 0.01504 0.20399 0.00324 C 0.19357 -0.00533 0.18177 0.00254 0.17066 0.00324 C 0.15521 0.0044 0.13993 0.0044 0.12448 0.00509 C 0.09253 0.00949 0.06042 0.00717 0.0283 0.01018 C 0.02101 0.00972 0.01371 0.00856 0.00642 0.00856 C 0.00121 0.00856 0.01667 0.01018 0.02187 0.01018 C 0.05521 0.01018 0.08854 0.00903 0.12187 0.00856 C 0.13281 0.0081 0.16128 0.01018 0.17569 0.00324 C 0.19045 -0.00394 0.1441 0.0044 0.1283 0.00509 C 0.11545 0.00903 0.10173 0.00903 0.08854 0.01018 C 0.06944 0.00879 0.02239 0.00069 0.01285 0.0118 " pathEditMode="relative" ptsTypes="ffffffffffffffffffffffffffffffffffffffffffA">
                                      <p:cBhvr>
                                        <p:cTn id="16" dur="2000" fill="hold"/>
                                        <p:tgtEl>
                                          <p:spTgt spid="52"/>
                                        </p:tgtEl>
                                        <p:attrNameLst>
                                          <p:attrName>ppt_x</p:attrName>
                                          <p:attrName>ppt_y</p:attrName>
                                        </p:attrNameLst>
                                      </p:cBhvr>
                                    </p:animMotion>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3">
                                            <p:txEl>
                                              <p:pRg st="7" end="7"/>
                                            </p:txEl>
                                          </p:spTgt>
                                        </p:tgtEl>
                                        <p:attrNameLst>
                                          <p:attrName>style.visibility</p:attrName>
                                        </p:attrNameLst>
                                      </p:cBhvr>
                                      <p:to>
                                        <p:strVal val="visible"/>
                                      </p:to>
                                    </p:set>
                                    <p:anim calcmode="lin" valueType="num">
                                      <p:cBhvr additive="base">
                                        <p:cTn id="21" dur="500" fill="hold"/>
                                        <p:tgtEl>
                                          <p:spTgt spid="33">
                                            <p:txEl>
                                              <p:pRg st="7" end="7"/>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1+#ppt_w/2"/>
                                          </p:val>
                                        </p:tav>
                                        <p:tav tm="100000">
                                          <p:val>
                                            <p:strVal val="#ppt_x"/>
                                          </p:val>
                                        </p:tav>
                                      </p:tavLst>
                                    </p:anim>
                                    <p:anim calcmode="lin" valueType="num">
                                      <p:cBhvr additive="base">
                                        <p:cTn id="2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anim calcmode="lin" valueType="num">
                                      <p:cBhvr additive="base">
                                        <p:cTn id="33" dur="500" fill="hold"/>
                                        <p:tgtEl>
                                          <p:spTgt spid="26"/>
                                        </p:tgtEl>
                                        <p:attrNameLst>
                                          <p:attrName>ppt_x</p:attrName>
                                        </p:attrNameLst>
                                      </p:cBhvr>
                                      <p:tavLst>
                                        <p:tav tm="0">
                                          <p:val>
                                            <p:strVal val="1+#ppt_w/2"/>
                                          </p:val>
                                        </p:tav>
                                        <p:tav tm="100000">
                                          <p:val>
                                            <p:strVal val="#ppt_x"/>
                                          </p:val>
                                        </p:tav>
                                      </p:tavLst>
                                    </p:anim>
                                    <p:anim calcmode="lin" valueType="num">
                                      <p:cBhvr additive="base">
                                        <p:cTn id="34"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additive="base">
                                        <p:cTn id="39" dur="500" fill="hold"/>
                                        <p:tgtEl>
                                          <p:spTgt spid="16"/>
                                        </p:tgtEl>
                                        <p:attrNameLst>
                                          <p:attrName>ppt_x</p:attrName>
                                        </p:attrNameLst>
                                      </p:cBhvr>
                                      <p:tavLst>
                                        <p:tav tm="0">
                                          <p:val>
                                            <p:strVal val="1+#ppt_w/2"/>
                                          </p:val>
                                        </p:tav>
                                        <p:tav tm="100000">
                                          <p:val>
                                            <p:strVal val="#ppt_x"/>
                                          </p:val>
                                        </p:tav>
                                      </p:tavLst>
                                    </p:anim>
                                    <p:anim calcmode="lin" valueType="num">
                                      <p:cBhvr additive="base">
                                        <p:cTn id="4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33">
                                            <p:txEl>
                                              <p:pRg st="9" end="9"/>
                                            </p:txEl>
                                          </p:spTgt>
                                        </p:tgtEl>
                                        <p:attrNameLst>
                                          <p:attrName>style.visibility</p:attrName>
                                        </p:attrNameLst>
                                      </p:cBhvr>
                                      <p:to>
                                        <p:strVal val="visible"/>
                                      </p:to>
                                    </p:set>
                                    <p:anim calcmode="lin" valueType="num">
                                      <p:cBhvr additive="base">
                                        <p:cTn id="45" dur="500" fill="hold"/>
                                        <p:tgtEl>
                                          <p:spTgt spid="33">
                                            <p:txEl>
                                              <p:pRg st="9" end="9"/>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3">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1+#ppt_w/2"/>
                                          </p:val>
                                        </p:tav>
                                        <p:tav tm="100000">
                                          <p:val>
                                            <p:strVal val="#ppt_x"/>
                                          </p:val>
                                        </p:tav>
                                      </p:tavLst>
                                    </p:anim>
                                    <p:anim calcmode="lin" valueType="num">
                                      <p:cBhvr additive="base">
                                        <p:cTn id="5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3" grpId="0"/>
      <p:bldP spid="17" grpId="0"/>
      <p:bldP spid="26" grpId="0"/>
      <p:bldP spid="16" grpId="0"/>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CA" sz="3600" dirty="0">
                <a:solidFill>
                  <a:schemeClr val="tx2"/>
                </a:solidFill>
              </a:rPr>
              <a:t>Universal TM</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2" name="AutoShape 20"/>
          <p:cNvSpPr>
            <a:spLocks noChangeArrowheads="1"/>
          </p:cNvSpPr>
          <p:nvPr/>
        </p:nvSpPr>
        <p:spPr bwMode="auto">
          <a:xfrm rot="-5400000">
            <a:off x="3467100" y="2147104"/>
            <a:ext cx="76200" cy="152400"/>
          </a:xfrm>
          <a:prstGeom prst="homePlate">
            <a:avLst>
              <a:gd name="adj" fmla="val 25000"/>
            </a:avLst>
          </a:prstGeom>
          <a:noFill/>
          <a:ln w="38100" cap="sq">
            <a:solidFill>
              <a:schemeClr val="hlink"/>
            </a:solidFill>
            <a:miter lim="800000"/>
            <a:headEnd/>
            <a:tailEnd/>
          </a:ln>
          <a:effectLst/>
        </p:spPr>
        <p:txBody>
          <a:bodyPr wrap="squar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Text Box 71"/>
          <p:cNvSpPr txBox="1">
            <a:spLocks noChangeArrowheads="1"/>
          </p:cNvSpPr>
          <p:nvPr/>
        </p:nvSpPr>
        <p:spPr bwMode="auto">
          <a:xfrm>
            <a:off x="120909" y="2895600"/>
            <a:ext cx="10052050" cy="4154984"/>
          </a:xfrm>
          <a:prstGeom prst="rect">
            <a:avLst/>
          </a:prstGeom>
          <a:noFill/>
          <a:ln w="38100" cap="sq">
            <a:noFill/>
            <a:miter lim="800000"/>
            <a:headEnd/>
            <a:tailEnd/>
          </a:ln>
          <a:effectLst/>
        </p:spPr>
        <p:txBody>
          <a:bodyPr lIns="274320" rIns="274320">
            <a:spAutoFit/>
          </a:bodyPr>
          <a:lstStyle/>
          <a:p>
            <a:r>
              <a:rPr lang="en-CA" sz="2400" dirty="0"/>
              <a:t>Running Time</a:t>
            </a:r>
          </a:p>
          <a:p>
            <a:pPr marL="457200" indent="-457200">
              <a:buFont typeface="Arial" panose="020B0604020202020204" pitchFamily="34" charset="0"/>
              <a:buChar char="•"/>
            </a:pPr>
            <a:r>
              <a:rPr lang="en-CA" sz="2400" dirty="0"/>
              <a:t>Let </a:t>
            </a:r>
            <a:r>
              <a:rPr lang="en-CA" sz="2400" i="1" dirty="0"/>
              <a:t>m = |M</a:t>
            </a:r>
            <a:r>
              <a:rPr lang="en-CA" sz="2400" dirty="0"/>
              <a:t>| = size of description of TM </a:t>
            </a:r>
            <a:r>
              <a:rPr lang="en-CA" sz="2400" i="1" dirty="0"/>
              <a:t>M</a:t>
            </a:r>
          </a:p>
          <a:p>
            <a:pPr marL="457200" indent="-457200">
              <a:buFont typeface="Arial" panose="020B0604020202020204" pitchFamily="34" charset="0"/>
              <a:buChar char="•"/>
            </a:pPr>
            <a:r>
              <a:rPr lang="en-CA" sz="2400" dirty="0"/>
              <a:t>Let </a:t>
            </a:r>
            <a:r>
              <a:rPr lang="en-CA" sz="2400" i="1" dirty="0"/>
              <a:t>n = |I</a:t>
            </a:r>
            <a:r>
              <a:rPr lang="en-CA" sz="2400" dirty="0"/>
              <a:t>| = size of description of input </a:t>
            </a:r>
            <a:r>
              <a:rPr lang="en-CA" sz="2400" i="1" dirty="0"/>
              <a:t>I</a:t>
            </a:r>
          </a:p>
          <a:p>
            <a:pPr marL="457200" indent="-457200">
              <a:buFont typeface="Arial" panose="020B0604020202020204" pitchFamily="34" charset="0"/>
              <a:buChar char="•"/>
            </a:pPr>
            <a:r>
              <a:rPr lang="en-CA" sz="2400" dirty="0"/>
              <a:t>Let </a:t>
            </a:r>
            <a:r>
              <a:rPr lang="en-CA" sz="2400" i="1" dirty="0"/>
              <a:t>t </a:t>
            </a:r>
            <a:r>
              <a:rPr lang="en-CA" sz="2400" dirty="0"/>
              <a:t>= Time(M,I) = # time steps of </a:t>
            </a:r>
            <a:r>
              <a:rPr lang="en-CA" sz="2400" i="1" dirty="0"/>
              <a:t>M</a:t>
            </a:r>
            <a:r>
              <a:rPr lang="en-CA" sz="2400" dirty="0"/>
              <a:t> running on </a:t>
            </a:r>
            <a:r>
              <a:rPr lang="en-CA" sz="2400" i="1" dirty="0"/>
              <a:t>I</a:t>
            </a:r>
          </a:p>
          <a:p>
            <a:pPr marL="457200" indent="-457200">
              <a:buFont typeface="Arial" panose="020B0604020202020204" pitchFamily="34" charset="0"/>
              <a:buChar char="•"/>
            </a:pPr>
            <a:r>
              <a:rPr lang="en-CA" sz="2400" dirty="0"/>
              <a:t>Assume </a:t>
            </a:r>
            <a:r>
              <a:rPr lang="en-CA" sz="2400" i="1" dirty="0"/>
              <a:t>M</a:t>
            </a:r>
            <a:r>
              <a:rPr lang="en-CA" sz="2400" dirty="0"/>
              <a:t> also uses </a:t>
            </a:r>
            <a:r>
              <a:rPr lang="en-CA" sz="2400" i="1" dirty="0"/>
              <a:t>t</a:t>
            </a:r>
            <a:r>
              <a:rPr lang="en-CA" sz="2400" dirty="0"/>
              <a:t> tape so </a:t>
            </a:r>
            <a:r>
              <a:rPr lang="en-CA" sz="2400" i="1" dirty="0" err="1"/>
              <a:t>M</a:t>
            </a:r>
            <a:r>
              <a:rPr lang="en-CA" sz="2400" i="1" baseline="-25000" dirty="0" err="1"/>
              <a:t>universal</a:t>
            </a:r>
            <a:r>
              <a:rPr lang="en-CA" sz="2400" dirty="0" err="1"/>
              <a:t>’s</a:t>
            </a:r>
            <a:r>
              <a:rPr lang="en-CA" sz="2400" dirty="0"/>
              <a:t> second tape has length </a:t>
            </a:r>
            <a:r>
              <a:rPr lang="en-CA" sz="2400" i="1" dirty="0"/>
              <a:t>t</a:t>
            </a:r>
            <a:r>
              <a:rPr lang="en-CA" sz="2400" dirty="0"/>
              <a:t>.</a:t>
            </a:r>
          </a:p>
          <a:p>
            <a:r>
              <a:rPr lang="en-CA" sz="2400" dirty="0"/>
              <a:t>Running time of </a:t>
            </a:r>
            <a:r>
              <a:rPr lang="en-CA" sz="2400" i="1" dirty="0" err="1"/>
              <a:t>M</a:t>
            </a:r>
            <a:r>
              <a:rPr lang="en-CA" sz="2400" i="1" baseline="-25000" dirty="0" err="1"/>
              <a:t>universal</a:t>
            </a:r>
            <a:r>
              <a:rPr lang="en-CA" sz="2400" dirty="0"/>
              <a:t>.</a:t>
            </a:r>
          </a:p>
          <a:p>
            <a:pPr marL="342900" indent="-342900">
              <a:buFont typeface="Arial" panose="020B0604020202020204" pitchFamily="34" charset="0"/>
              <a:buChar char="•"/>
            </a:pPr>
            <a:r>
              <a:rPr lang="en-CA" sz="2400" dirty="0"/>
              <a:t>With one tape:</a:t>
            </a:r>
          </a:p>
          <a:p>
            <a:pPr marL="342900" indent="-342900">
              <a:buFont typeface="Arial" panose="020B0604020202020204" pitchFamily="34" charset="0"/>
              <a:buChar char="•"/>
            </a:pPr>
            <a:r>
              <a:rPr lang="en-CA" sz="2400" dirty="0"/>
              <a:t>   Time to search for rule match = ? </a:t>
            </a:r>
          </a:p>
          <a:p>
            <a:r>
              <a:rPr lang="en-CA" sz="2400" dirty="0"/>
              <a:t>        Number of simulation steps = </a:t>
            </a:r>
            <a:r>
              <a:rPr lang="en-CA" sz="2400" i="1" dirty="0"/>
              <a:t>t</a:t>
            </a:r>
          </a:p>
          <a:p>
            <a:r>
              <a:rPr lang="en-CA" sz="2400" dirty="0"/>
              <a:t>        Total time </a:t>
            </a:r>
            <a:r>
              <a:rPr lang="en-CA" sz="2400" i="1" dirty="0"/>
              <a:t>= ?</a:t>
            </a:r>
            <a:endParaRPr lang="en-CA" sz="2400" dirty="0"/>
          </a:p>
          <a:p>
            <a:pPr marL="457200" indent="-457200">
              <a:buFont typeface="Arial" panose="020B0604020202020204" pitchFamily="34" charset="0"/>
              <a:buChar char="•"/>
            </a:pPr>
            <a:endParaRPr lang="en-CA" sz="2400" dirty="0"/>
          </a:p>
        </p:txBody>
      </p:sp>
      <p:sp>
        <p:nvSpPr>
          <p:cNvPr id="3" name="Rectangle 2"/>
          <p:cNvSpPr/>
          <p:nvPr/>
        </p:nvSpPr>
        <p:spPr>
          <a:xfrm>
            <a:off x="5149117" y="5452066"/>
            <a:ext cx="1295547" cy="461665"/>
          </a:xfrm>
          <a:prstGeom prst="rect">
            <a:avLst/>
          </a:prstGeom>
        </p:spPr>
        <p:txBody>
          <a:bodyPr wrap="none">
            <a:spAutoFit/>
          </a:bodyPr>
          <a:lstStyle/>
          <a:p>
            <a:r>
              <a:rPr lang="en-CA" sz="2400" i="1" dirty="0"/>
              <a:t>O(|</a:t>
            </a:r>
            <a:r>
              <a:rPr lang="en-CA" sz="2400" i="1" dirty="0" err="1"/>
              <a:t>qc|m</a:t>
            </a:r>
            <a:r>
              <a:rPr lang="en-CA" sz="2400" i="1" dirty="0"/>
              <a:t>)</a:t>
            </a:r>
            <a:endParaRPr lang="en-CA" sz="2400" dirty="0"/>
          </a:p>
        </p:txBody>
      </p:sp>
      <p:sp>
        <p:nvSpPr>
          <p:cNvPr id="17" name="Rectangle 16"/>
          <p:cNvSpPr/>
          <p:nvPr/>
        </p:nvSpPr>
        <p:spPr>
          <a:xfrm>
            <a:off x="5076913" y="6167735"/>
            <a:ext cx="942887" cy="461665"/>
          </a:xfrm>
          <a:prstGeom prst="rect">
            <a:avLst/>
          </a:prstGeom>
        </p:spPr>
        <p:txBody>
          <a:bodyPr wrap="none">
            <a:spAutoFit/>
          </a:bodyPr>
          <a:lstStyle/>
          <a:p>
            <a:r>
              <a:rPr lang="en-CA" sz="2400" i="1" dirty="0"/>
              <a:t>≈ O(t)</a:t>
            </a:r>
            <a:endParaRPr lang="en-CA" sz="2400" dirty="0"/>
          </a:p>
        </p:txBody>
      </p:sp>
      <p:sp>
        <p:nvSpPr>
          <p:cNvPr id="26" name="Rectangle 25"/>
          <p:cNvSpPr/>
          <p:nvPr/>
        </p:nvSpPr>
        <p:spPr>
          <a:xfrm>
            <a:off x="6682725" y="3200400"/>
            <a:ext cx="2347117" cy="830997"/>
          </a:xfrm>
          <a:prstGeom prst="rect">
            <a:avLst/>
          </a:prstGeom>
        </p:spPr>
        <p:txBody>
          <a:bodyPr wrap="none">
            <a:spAutoFit/>
          </a:bodyPr>
          <a:lstStyle/>
          <a:p>
            <a:r>
              <a:rPr lang="en-CA" sz="2400" dirty="0"/>
              <a:t>Small “constant”</a:t>
            </a:r>
            <a:br>
              <a:rPr lang="en-CA" sz="2400" dirty="0"/>
            </a:br>
            <a:r>
              <a:rPr lang="en-CA" sz="2400" dirty="0"/>
              <a:t>as </a:t>
            </a:r>
            <a:r>
              <a:rPr lang="en-CA" sz="2400" i="1" dirty="0"/>
              <a:t>n</a:t>
            </a:r>
            <a:r>
              <a:rPr lang="en-CA" sz="2400" dirty="0"/>
              <a:t> and </a:t>
            </a:r>
            <a:r>
              <a:rPr lang="en-CA" sz="2400" i="1" dirty="0"/>
              <a:t>t</a:t>
            </a:r>
            <a:r>
              <a:rPr lang="en-CA" sz="2400" dirty="0"/>
              <a:t> grow.</a:t>
            </a:r>
          </a:p>
        </p:txBody>
      </p:sp>
      <p:grpSp>
        <p:nvGrpSpPr>
          <p:cNvPr id="2" name="Group 1"/>
          <p:cNvGrpSpPr/>
          <p:nvPr/>
        </p:nvGrpSpPr>
        <p:grpSpPr>
          <a:xfrm>
            <a:off x="144355" y="1412631"/>
            <a:ext cx="9380645" cy="949569"/>
            <a:chOff x="144355" y="1412631"/>
            <a:chExt cx="9380645" cy="949569"/>
          </a:xfrm>
        </p:grpSpPr>
        <p:sp>
          <p:nvSpPr>
            <p:cNvPr id="4" name="Rectangle 3"/>
            <p:cNvSpPr/>
            <p:nvPr/>
          </p:nvSpPr>
          <p:spPr>
            <a:xfrm>
              <a:off x="144355" y="1412631"/>
              <a:ext cx="9380645" cy="523220"/>
            </a:xfrm>
            <a:prstGeom prst="rect">
              <a:avLst/>
            </a:prstGeom>
          </p:spPr>
          <p:txBody>
            <a:bodyPr wrap="none">
              <a:spAutoFit/>
            </a:bodyPr>
            <a:lstStyle/>
            <a:p>
              <a:r>
                <a:rPr lang="en-CA" dirty="0">
                  <a:sym typeface="Symbol"/>
                </a:rPr>
                <a:t>Tape2 after </a:t>
              </a:r>
              <a:r>
                <a:rPr lang="en-CA" i="1" dirty="0">
                  <a:sym typeface="Symbol"/>
                </a:rPr>
                <a:t>M</a:t>
              </a:r>
              <a:r>
                <a:rPr lang="en-CA" dirty="0">
                  <a:sym typeface="Symbol"/>
                </a:rPr>
                <a:t>’s headTape1Tape3Tape2 after </a:t>
              </a:r>
              <a:r>
                <a:rPr lang="en-CA" i="1" dirty="0">
                  <a:sym typeface="Symbol"/>
                </a:rPr>
                <a:t>M</a:t>
              </a:r>
              <a:r>
                <a:rPr lang="en-CA" dirty="0">
                  <a:sym typeface="Symbol"/>
                </a:rPr>
                <a:t>’s head</a:t>
              </a:r>
              <a:r>
                <a:rPr lang="en-CA" dirty="0"/>
                <a:t>  </a:t>
              </a:r>
              <a:endParaRPr lang="en-US" dirty="0"/>
            </a:p>
          </p:txBody>
        </p:sp>
        <p:grpSp>
          <p:nvGrpSpPr>
            <p:cNvPr id="19" name="Group 18"/>
            <p:cNvGrpSpPr/>
            <p:nvPr/>
          </p:nvGrpSpPr>
          <p:grpSpPr>
            <a:xfrm>
              <a:off x="3505199" y="1793631"/>
              <a:ext cx="2076509" cy="461665"/>
              <a:chOff x="76200" y="914400"/>
              <a:chExt cx="9067800" cy="461665"/>
            </a:xfrm>
          </p:grpSpPr>
          <p:cxnSp>
            <p:nvCxnSpPr>
              <p:cNvPr id="20" name="Straight Arrow Connector 19"/>
              <p:cNvCxnSpPr/>
              <p:nvPr/>
            </p:nvCxnSpPr>
            <p:spPr bwMode="auto">
              <a:xfrm flipV="1">
                <a:off x="76200"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21" name="Rectangle 20"/>
              <p:cNvSpPr/>
              <p:nvPr/>
            </p:nvSpPr>
            <p:spPr>
              <a:xfrm>
                <a:off x="2866292" y="914400"/>
                <a:ext cx="407483" cy="461665"/>
              </a:xfrm>
              <a:prstGeom prst="rect">
                <a:avLst/>
              </a:prstGeom>
            </p:spPr>
            <p:txBody>
              <a:bodyPr wrap="none">
                <a:spAutoFit/>
              </a:bodyPr>
              <a:lstStyle/>
              <a:p>
                <a:r>
                  <a:rPr lang="en-CA" sz="2400" i="1" dirty="0"/>
                  <a:t>m</a:t>
                </a:r>
                <a:endParaRPr lang="en-CA" sz="2400" dirty="0"/>
              </a:p>
            </p:txBody>
          </p:sp>
        </p:grpSp>
        <p:grpSp>
          <p:nvGrpSpPr>
            <p:cNvPr id="22" name="Group 21"/>
            <p:cNvGrpSpPr/>
            <p:nvPr/>
          </p:nvGrpSpPr>
          <p:grpSpPr>
            <a:xfrm>
              <a:off x="304800" y="1811216"/>
              <a:ext cx="3145463" cy="550984"/>
              <a:chOff x="10485391" y="914400"/>
              <a:chExt cx="9067800" cy="461665"/>
            </a:xfrm>
          </p:grpSpPr>
          <p:cxnSp>
            <p:nvCxnSpPr>
              <p:cNvPr id="23" name="Straight Arrow Connector 22"/>
              <p:cNvCxnSpPr/>
              <p:nvPr/>
            </p:nvCxnSpPr>
            <p:spPr bwMode="auto">
              <a:xfrm flipV="1">
                <a:off x="10485391"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24" name="Rectangle 23"/>
              <p:cNvSpPr/>
              <p:nvPr/>
            </p:nvSpPr>
            <p:spPr>
              <a:xfrm>
                <a:off x="13275483" y="914400"/>
                <a:ext cx="2468115" cy="461665"/>
              </a:xfrm>
              <a:prstGeom prst="rect">
                <a:avLst/>
              </a:prstGeom>
            </p:spPr>
            <p:txBody>
              <a:bodyPr wrap="none">
                <a:spAutoFit/>
              </a:bodyPr>
              <a:lstStyle/>
              <a:p>
                <a:r>
                  <a:rPr lang="en-CA" sz="2400" i="1" dirty="0"/>
                  <a:t>t</a:t>
                </a:r>
                <a:endParaRPr lang="en-CA" sz="2400" dirty="0"/>
              </a:p>
            </p:txBody>
          </p:sp>
        </p:grpSp>
        <p:grpSp>
          <p:nvGrpSpPr>
            <p:cNvPr id="16" name="Group 15"/>
            <p:cNvGrpSpPr/>
            <p:nvPr/>
          </p:nvGrpSpPr>
          <p:grpSpPr>
            <a:xfrm>
              <a:off x="5703277" y="1758462"/>
              <a:ext cx="3145463" cy="550984"/>
              <a:chOff x="10485391" y="914400"/>
              <a:chExt cx="9067800" cy="461665"/>
            </a:xfrm>
          </p:grpSpPr>
          <p:cxnSp>
            <p:nvCxnSpPr>
              <p:cNvPr id="18" name="Straight Arrow Connector 17"/>
              <p:cNvCxnSpPr/>
              <p:nvPr/>
            </p:nvCxnSpPr>
            <p:spPr bwMode="auto">
              <a:xfrm flipV="1">
                <a:off x="10485391" y="990600"/>
                <a:ext cx="9067800" cy="19050"/>
              </a:xfrm>
              <a:prstGeom prst="straightConnector1">
                <a:avLst/>
              </a:prstGeom>
              <a:noFill/>
              <a:ln w="25400" cap="sq" cmpd="sng" algn="ctr">
                <a:solidFill>
                  <a:schemeClr val="hlink"/>
                </a:solidFill>
                <a:prstDash val="solid"/>
                <a:round/>
                <a:headEnd type="arrow"/>
                <a:tailEnd type="arrow"/>
              </a:ln>
              <a:effectLst/>
            </p:spPr>
          </p:cxnSp>
          <p:sp>
            <p:nvSpPr>
              <p:cNvPr id="25" name="Rectangle 24"/>
              <p:cNvSpPr/>
              <p:nvPr/>
            </p:nvSpPr>
            <p:spPr>
              <a:xfrm>
                <a:off x="13275483" y="914400"/>
                <a:ext cx="2468115" cy="461665"/>
              </a:xfrm>
              <a:prstGeom prst="rect">
                <a:avLst/>
              </a:prstGeom>
            </p:spPr>
            <p:txBody>
              <a:bodyPr wrap="none">
                <a:spAutoFit/>
              </a:bodyPr>
              <a:lstStyle/>
              <a:p>
                <a:r>
                  <a:rPr lang="en-CA" sz="2400" i="1" dirty="0"/>
                  <a:t>t</a:t>
                </a:r>
                <a:endParaRPr lang="en-CA" sz="2400" dirty="0"/>
              </a:p>
            </p:txBody>
          </p:sp>
        </p:grpSp>
      </p:grpSp>
      <p:sp>
        <p:nvSpPr>
          <p:cNvPr id="27" name="Rectangle 26"/>
          <p:cNvSpPr/>
          <p:nvPr/>
        </p:nvSpPr>
        <p:spPr>
          <a:xfrm>
            <a:off x="6254445" y="5791200"/>
            <a:ext cx="3803955" cy="830997"/>
          </a:xfrm>
          <a:prstGeom prst="rect">
            <a:avLst/>
          </a:prstGeom>
        </p:spPr>
        <p:txBody>
          <a:bodyPr wrap="square">
            <a:spAutoFit/>
          </a:bodyPr>
          <a:lstStyle/>
          <a:p>
            <a:r>
              <a:rPr lang="en-CA" sz="2400" dirty="0"/>
              <a:t>Simulation time is </a:t>
            </a:r>
            <a:br>
              <a:rPr lang="en-CA" sz="2400" dirty="0"/>
            </a:br>
            <a:r>
              <a:rPr lang="en-CA" sz="2400" dirty="0"/>
              <a:t>“linear” time in </a:t>
            </a:r>
            <a:r>
              <a:rPr lang="en-CA" sz="2400" i="1" dirty="0"/>
              <a:t>M</a:t>
            </a:r>
            <a:r>
              <a:rPr lang="en-CA" sz="2400" dirty="0"/>
              <a:t>’s.</a:t>
            </a:r>
          </a:p>
        </p:txBody>
      </p:sp>
    </p:spTree>
    <p:extLst>
      <p:ext uri="{BB962C8B-B14F-4D97-AF65-F5344CB8AC3E}">
        <p14:creationId xmlns:p14="http://schemas.microsoft.com/office/powerpoint/2010/main" val="2135864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3">
                                            <p:txEl>
                                              <p:pRg st="7" end="7"/>
                                            </p:txEl>
                                          </p:spTgt>
                                        </p:tgtEl>
                                        <p:attrNameLst>
                                          <p:attrName>style.visibility</p:attrName>
                                        </p:attrNameLst>
                                      </p:cBhvr>
                                      <p:to>
                                        <p:strVal val="visible"/>
                                      </p:to>
                                    </p:set>
                                    <p:anim calcmode="lin" valueType="num">
                                      <p:cBhvr additive="base">
                                        <p:cTn id="13" dur="500" fill="hold"/>
                                        <p:tgtEl>
                                          <p:spTgt spid="33">
                                            <p:txEl>
                                              <p:pRg st="7" end="7"/>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0" presetClass="path" presetSubtype="0" accel="50000" decel="50000" fill="hold" grpId="0" nodeType="clickEffect">
                                  <p:stCondLst>
                                    <p:cond delay="0"/>
                                  </p:stCondLst>
                                  <p:childTnLst>
                                    <p:animMotion origin="layout" path="M 4.72222E-6 -2.96296E-6 C 0.00434 0.0037 0.00781 0.00509 0.01285 0.00694 C 0.02621 0.01829 0.05 0.01157 0.06545 0.01018 C 0.06753 0.00972 0.06962 0.00879 0.07187 0.00856 C 0.0842 0.00764 0.0967 0.00856 0.10903 0.00694 C 0.11059 0.00671 0.11128 0.00393 0.11285 0.00347 C 0.1276 -0.00208 0.14496 -0.00394 0.16024 -0.00671 C 0.1868 -0.0044 0.18281 0.00185 0.20781 0.01018 C 0.24601 0.02292 0.28559 0.02106 0.32448 0.02222 C 0.32917 0.02176 0.3342 0.02268 0.33854 0.0206 C 0.33993 0.01991 0.33628 0.01759 0.33472 0.01713 C 0.33003 0.01574 0.32535 0.01597 0.32066 0.01551 C 0.2276 0.0169 0.13958 0.02106 0.04618 0.02222 C 0.03941 0.02176 0.03229 0.02315 0.02569 0.0206 C 0.02396 0.01991 0.02778 0.01597 0.02951 0.01551 C 0.0375 0.01342 0.04583 0.01389 0.05399 0.01366 C 0.0941 0.01273 0.13437 0.0125 0.17448 0.01204 C 0.18229 0.00926 0.1908 0.00347 0.19878 0.00162 C 0.20764 -0.00046 0.22569 -0.00347 0.22569 -0.00347 C 0.23976 -0.01273 0.23403 -0.01019 0.24236 -0.01366 C 0.25226 -0.0132 0.26198 -0.01296 0.27187 -0.01204 C 0.27326 -0.01181 0.27691 -0.01088 0.27569 -0.01019 C 0.26528 -0.00463 0.24358 -0.00556 0.23212 -0.00347 C 0.20885 0.00787 0.17864 0.00579 0.15521 0.00694 C 0.12795 0.00949 0.10035 0.0037 0.07309 -2.96296E-6 C -0.00122 0.00278 0.02239 0.00069 0.04358 0.00509 C 0.07135 0.00463 0.09913 0.00463 0.12691 0.00347 C 0.13403 0.00324 0.13923 -0.00417 0.14618 -0.00509 C 0.15295 -0.00602 0.15989 -0.00625 0.16667 -0.00671 C 0.19583 -0.01713 0.22691 -0.00347 0.25642 -0.01204 C 0.25764 -0.01134 0.26024 -0.01204 0.26024 -0.01019 C 0.26024 -0.00833 0.25764 -0.00903 0.25642 -0.00857 C 0.25087 -0.00671 0.24531 -0.00486 0.23976 -0.00347 C 0.22673 -0.00046 0.21319 0.00116 0.2 0.00347 C 0.1842 0.00972 0.1908 0.0081 0.16545 0.00856 C 0.1125 0.00949 0.05937 0.00972 0.00642 0.01018 C 0.04496 0.00046 0.12847 0.00231 0.15781 0.00162 C 0.16528 0.00023 0.17118 -0.00208 0.1783 -0.00509 C 0.20434 -0.00139 0.20851 -2.96296E-6 0.23733 -2.96296E-6 C 0.24635 -2.96296E-6 0.27326 -0.00162 0.26423 -0.00162 C 0.23559 -0.00162 0.20694 0.00069 0.1783 0.00162 C 0.13993 0.00486 0.1125 0.00602 0.06927 0.00694 C 0.04271 0.00741 -0.03681 0.00856 -0.01024 0.00856 " pathEditMode="relative" ptsTypes="ffffffffffffffffffffffffffffffffffffffffffA">
                                      <p:cBhvr>
                                        <p:cTn id="18" dur="2000" fill="hold"/>
                                        <p:tgtEl>
                                          <p:spTgt spid="52"/>
                                        </p:tgtEl>
                                        <p:attrNameLst>
                                          <p:attrName>ppt_x</p:attrName>
                                          <p:attrName>ppt_y</p:attrName>
                                        </p:attrNameLst>
                                      </p:cBhvr>
                                    </p:animMotion>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1+#ppt_w/2"/>
                                          </p:val>
                                        </p:tav>
                                        <p:tav tm="100000">
                                          <p:val>
                                            <p:strVal val="#ppt_x"/>
                                          </p:val>
                                        </p:tav>
                                      </p:tavLst>
                                    </p:anim>
                                    <p:anim calcmode="lin" valueType="num">
                                      <p:cBhvr additive="base">
                                        <p:cTn id="2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3">
                                            <p:txEl>
                                              <p:pRg st="9" end="9"/>
                                            </p:txEl>
                                          </p:spTgt>
                                        </p:tgtEl>
                                        <p:attrNameLst>
                                          <p:attrName>style.visibility</p:attrName>
                                        </p:attrNameLst>
                                      </p:cBhvr>
                                      <p:to>
                                        <p:strVal val="visible"/>
                                      </p:to>
                                    </p:set>
                                    <p:anim calcmode="lin" valueType="num">
                                      <p:cBhvr additive="base">
                                        <p:cTn id="29" dur="500" fill="hold"/>
                                        <p:tgtEl>
                                          <p:spTgt spid="33">
                                            <p:txEl>
                                              <p:pRg st="9" end="9"/>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3">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1+#ppt_w/2"/>
                                          </p:val>
                                        </p:tav>
                                        <p:tav tm="100000">
                                          <p:val>
                                            <p:strVal val="#ppt_x"/>
                                          </p:val>
                                        </p:tav>
                                      </p:tavLst>
                                    </p:anim>
                                    <p:anim calcmode="lin" valueType="num">
                                      <p:cBhvr additive="base">
                                        <p:cTn id="36"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additive="base">
                                        <p:cTn id="41" dur="500" fill="hold"/>
                                        <p:tgtEl>
                                          <p:spTgt spid="27"/>
                                        </p:tgtEl>
                                        <p:attrNameLst>
                                          <p:attrName>ppt_x</p:attrName>
                                        </p:attrNameLst>
                                      </p:cBhvr>
                                      <p:tavLst>
                                        <p:tav tm="0">
                                          <p:val>
                                            <p:strVal val="1+#ppt_w/2"/>
                                          </p:val>
                                        </p:tav>
                                        <p:tav tm="100000">
                                          <p:val>
                                            <p:strVal val="#ppt_x"/>
                                          </p:val>
                                        </p:tav>
                                      </p:tavLst>
                                    </p:anim>
                                    <p:anim calcmode="lin" valueType="num">
                                      <p:cBhvr additive="base">
                                        <p:cTn id="42"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3" grpId="0"/>
      <p:bldP spid="17" grpId="0"/>
      <p:bldP spid="27"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Text Box 2"/>
          <p:cNvSpPr txBox="1">
            <a:spLocks noChangeArrowheads="1"/>
          </p:cNvSpPr>
          <p:nvPr/>
        </p:nvSpPr>
        <p:spPr bwMode="auto">
          <a:xfrm>
            <a:off x="5935663" y="2228336"/>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246787" name="Group 3"/>
          <p:cNvGrpSpPr>
            <a:grpSpLocks/>
          </p:cNvGrpSpPr>
          <p:nvPr/>
        </p:nvGrpSpPr>
        <p:grpSpPr bwMode="auto">
          <a:xfrm>
            <a:off x="152400" y="1618736"/>
            <a:ext cx="3733800" cy="3886200"/>
            <a:chOff x="96" y="672"/>
            <a:chExt cx="2352" cy="2448"/>
          </a:xfrm>
        </p:grpSpPr>
        <p:pic>
          <p:nvPicPr>
            <p:cNvPr id="246796" name="Picture 4"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797" name="Rectangle 5"/>
            <p:cNvSpPr>
              <a:spLocks noChangeArrowheads="1"/>
            </p:cNvSpPr>
            <p:nvPr/>
          </p:nvSpPr>
          <p:spPr bwMode="auto">
            <a:xfrm>
              <a:off x="1307" y="2870"/>
              <a:ext cx="114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Turing 1936</a:t>
              </a:r>
            </a:p>
          </p:txBody>
        </p:sp>
      </p:grpSp>
      <p:grpSp>
        <p:nvGrpSpPr>
          <p:cNvPr id="246788" name="Group 6"/>
          <p:cNvGrpSpPr>
            <a:grpSpLocks/>
          </p:cNvGrpSpPr>
          <p:nvPr/>
        </p:nvGrpSpPr>
        <p:grpSpPr bwMode="auto">
          <a:xfrm rot="-1814192">
            <a:off x="3810000" y="1390136"/>
            <a:ext cx="5257800" cy="5918200"/>
            <a:chOff x="2400" y="528"/>
            <a:chExt cx="3312" cy="3728"/>
          </a:xfrm>
        </p:grpSpPr>
        <p:sp>
          <p:nvSpPr>
            <p:cNvPr id="1422343" name="Oval 7"/>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6795" name="Text Box 8"/>
            <p:cNvSpPr txBox="1">
              <a:spLocks noChangeArrowheads="1"/>
            </p:cNvSpPr>
            <p:nvPr/>
          </p:nvSpPr>
          <p:spPr bwMode="auto">
            <a:xfrm>
              <a:off x="3329" y="528"/>
              <a:ext cx="18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Java</a:t>
              </a:r>
              <a:r>
                <a:rPr lang="en-US" altLang="en-US" sz="2800">
                  <a:solidFill>
                    <a:srgbClr val="FF5050"/>
                  </a:solidFill>
                  <a:latin typeface="Times New Roman" pitchFamily="18" charset="0"/>
                </a:rPr>
                <a:t> Computable</a:t>
              </a:r>
            </a:p>
          </p:txBody>
        </p:sp>
      </p:grpSp>
      <p:grpSp>
        <p:nvGrpSpPr>
          <p:cNvPr id="246790" name="Group 10"/>
          <p:cNvGrpSpPr>
            <a:grpSpLocks/>
          </p:cNvGrpSpPr>
          <p:nvPr/>
        </p:nvGrpSpPr>
        <p:grpSpPr bwMode="auto">
          <a:xfrm rot="1592238">
            <a:off x="3962400" y="1386961"/>
            <a:ext cx="5257800" cy="5919788"/>
            <a:chOff x="2400" y="527"/>
            <a:chExt cx="3312" cy="3729"/>
          </a:xfrm>
        </p:grpSpPr>
        <p:sp>
          <p:nvSpPr>
            <p:cNvPr id="1422347" name="Oval 11"/>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US">
                <a:effectLst>
                  <a:outerShdw blurRad="38100" dist="38100" dir="2700000" algn="tl">
                    <a:srgbClr val="000000"/>
                  </a:outerShdw>
                </a:effectLst>
                <a:cs typeface="+mn-cs"/>
              </a:endParaRPr>
            </a:p>
          </p:txBody>
        </p:sp>
        <p:sp>
          <p:nvSpPr>
            <p:cNvPr id="246793" name="Text Box 12"/>
            <p:cNvSpPr txBox="1">
              <a:spLocks noChangeArrowheads="1"/>
            </p:cNvSpPr>
            <p:nvPr/>
          </p:nvSpPr>
          <p:spPr bwMode="auto">
            <a:xfrm>
              <a:off x="3327" y="527"/>
              <a:ext cx="18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TM</a:t>
              </a:r>
              <a:r>
                <a:rPr lang="en-US" altLang="en-US" sz="2800">
                  <a:solidFill>
                    <a:srgbClr val="FF5050"/>
                  </a:solidFill>
                  <a:latin typeface="Times New Roman" pitchFamily="18" charset="0"/>
                </a:rPr>
                <a:t> Computable</a:t>
              </a:r>
            </a:p>
          </p:txBody>
        </p:sp>
      </p:grpSp>
      <p:sp>
        <p:nvSpPr>
          <p:cNvPr id="1422349" name="Text Box 13"/>
          <p:cNvSpPr txBox="1">
            <a:spLocks noChangeArrowheads="1"/>
          </p:cNvSpPr>
          <p:nvPr/>
        </p:nvSpPr>
        <p:spPr bwMode="auto">
          <a:xfrm>
            <a:off x="3985083" y="2209286"/>
            <a:ext cx="5223545"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Are these definitions</a:t>
            </a:r>
            <a:br>
              <a:rPr lang="en-US" altLang="en-US" sz="2800" dirty="0">
                <a:latin typeface="Times New Roman" pitchFamily="18" charset="0"/>
              </a:rPr>
            </a:br>
            <a:r>
              <a:rPr lang="en-US" altLang="en-US" sz="2800" dirty="0">
                <a:latin typeface="Times New Roman" pitchFamily="18" charset="0"/>
              </a:rPr>
              <a:t>equivalent?</a:t>
            </a:r>
            <a:br>
              <a:rPr lang="en-US" altLang="en-US" sz="1800" dirty="0">
                <a:latin typeface="Times New Roman" pitchFamily="18" charset="0"/>
              </a:rPr>
            </a:br>
            <a:r>
              <a:rPr lang="en-US" altLang="en-US" sz="1800" dirty="0">
                <a:latin typeface="Times New Roman" pitchFamily="18" charset="0"/>
              </a:rPr>
              <a:t>  </a:t>
            </a:r>
          </a:p>
          <a:p>
            <a:pPr algn="ctr">
              <a:spcBef>
                <a:spcPct val="0"/>
              </a:spcBef>
            </a:pPr>
            <a:r>
              <a:rPr lang="en-US" altLang="en-US" sz="2800" dirty="0">
                <a:latin typeface="Times New Roman" pitchFamily="18" charset="0"/>
              </a:rPr>
              <a:t>Church says “Yes”</a:t>
            </a:r>
          </a:p>
          <a:p>
            <a:pPr algn="ctr">
              <a:spcBef>
                <a:spcPct val="0"/>
              </a:spcBef>
            </a:pPr>
            <a:r>
              <a:rPr lang="en-US" altLang="en-US" sz="2800" dirty="0">
                <a:latin typeface="Times New Roman" pitchFamily="18" charset="0"/>
              </a:rPr>
              <a:t>All reasonable models </a:t>
            </a:r>
            <a:br>
              <a:rPr lang="en-US" altLang="en-US" sz="2800" dirty="0">
                <a:latin typeface="Times New Roman" pitchFamily="18" charset="0"/>
              </a:rPr>
            </a:br>
            <a:r>
              <a:rPr lang="en-US" altLang="en-US" sz="2800" dirty="0">
                <a:latin typeface="Times New Roman" pitchFamily="18" charset="0"/>
              </a:rPr>
              <a:t>of computation are equivalent</a:t>
            </a:r>
          </a:p>
          <a:p>
            <a:pPr algn="ctr">
              <a:spcBef>
                <a:spcPct val="0"/>
              </a:spcBef>
            </a:pPr>
            <a:r>
              <a:rPr lang="en-US" altLang="en-US" sz="2800" dirty="0">
                <a:latin typeface="Times New Roman" pitchFamily="18" charset="0"/>
              </a:rPr>
              <a:t>as far as what they can compute.</a:t>
            </a:r>
          </a:p>
        </p:txBody>
      </p:sp>
      <p:sp>
        <p:nvSpPr>
          <p:cNvPr id="14" name="Rectangle 13"/>
          <p:cNvSpPr>
            <a:spLocks noChangeArrowheads="1"/>
          </p:cNvSpPr>
          <p:nvPr/>
        </p:nvSpPr>
        <p:spPr bwMode="auto">
          <a:xfrm>
            <a:off x="712304" y="94736"/>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Other Famous Models</a:t>
            </a:r>
            <a:br>
              <a:rPr lang="en-US" sz="3600" b="1" dirty="0">
                <a:solidFill>
                  <a:schemeClr val="tx2"/>
                </a:solidFill>
                <a:effectLst>
                  <a:outerShdw blurRad="38100" dist="38100" dir="2700000" algn="tl">
                    <a:srgbClr val="000000"/>
                  </a:outerShdw>
                </a:effectLst>
                <a:latin typeface="Arial Rounded MT Bold" pitchFamily="34" charset="0"/>
                <a:cs typeface="+mn-cs"/>
              </a:rPr>
            </a:br>
            <a:r>
              <a:rPr lang="en-US" sz="3600" b="1" dirty="0">
                <a:solidFill>
                  <a:schemeClr val="tx2"/>
                </a:solidFill>
                <a:effectLst>
                  <a:outerShdw blurRad="38100" dist="38100" dir="2700000" algn="tl">
                    <a:srgbClr val="000000"/>
                  </a:outerShdw>
                </a:effectLst>
                <a:latin typeface="Arial Rounded MT Bold" pitchFamily="34" charset="0"/>
                <a:cs typeface="+mn-cs"/>
              </a:rPr>
              <a:t>of Computation</a:t>
            </a:r>
          </a:p>
        </p:txBody>
      </p:sp>
    </p:spTree>
    <p:extLst>
      <p:ext uri="{BB962C8B-B14F-4D97-AF65-F5344CB8AC3E}">
        <p14:creationId xmlns:p14="http://schemas.microsoft.com/office/powerpoint/2010/main" val="35391376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22349">
                                            <p:txEl>
                                              <p:pRg st="1" end="1"/>
                                            </p:txEl>
                                          </p:spTgt>
                                        </p:tgtEl>
                                        <p:attrNameLst>
                                          <p:attrName>style.visibility</p:attrName>
                                        </p:attrNameLst>
                                      </p:cBhvr>
                                      <p:to>
                                        <p:strVal val="visible"/>
                                      </p:to>
                                    </p:set>
                                    <p:anim calcmode="lin" valueType="num">
                                      <p:cBhvr additive="base">
                                        <p:cTn id="7" dur="500" fill="hold"/>
                                        <p:tgtEl>
                                          <p:spTgt spid="142234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22349">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22349">
                                            <p:txEl>
                                              <p:pRg st="2" end="2"/>
                                            </p:txEl>
                                          </p:spTgt>
                                        </p:tgtEl>
                                        <p:attrNameLst>
                                          <p:attrName>style.visibility</p:attrName>
                                        </p:attrNameLst>
                                      </p:cBhvr>
                                      <p:to>
                                        <p:strVal val="visible"/>
                                      </p:to>
                                    </p:set>
                                    <p:anim calcmode="lin" valueType="num">
                                      <p:cBhvr additive="base">
                                        <p:cTn id="11" dur="500" fill="hold"/>
                                        <p:tgtEl>
                                          <p:spTgt spid="1422349">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22349">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422349">
                                            <p:txEl>
                                              <p:pRg st="3" end="3"/>
                                            </p:txEl>
                                          </p:spTgt>
                                        </p:tgtEl>
                                        <p:attrNameLst>
                                          <p:attrName>style.visibility</p:attrName>
                                        </p:attrNameLst>
                                      </p:cBhvr>
                                      <p:to>
                                        <p:strVal val="visible"/>
                                      </p:to>
                                    </p:set>
                                    <p:anim calcmode="lin" valueType="num">
                                      <p:cBhvr additive="base">
                                        <p:cTn id="15" dur="500" fill="hold"/>
                                        <p:tgtEl>
                                          <p:spTgt spid="1422349">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422349">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Primitive Recursive</a:t>
            </a:r>
          </a:p>
        </p:txBody>
      </p:sp>
      <p:sp>
        <p:nvSpPr>
          <p:cNvPr id="1332231" name="Text Box 7"/>
          <p:cNvSpPr txBox="1">
            <a:spLocks noChangeArrowheads="1"/>
          </p:cNvSpPr>
          <p:nvPr/>
        </p:nvSpPr>
        <p:spPr bwMode="auto">
          <a:xfrm>
            <a:off x="228600" y="1143000"/>
            <a:ext cx="8915400" cy="138430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x,y-1,f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grpSp>
        <p:nvGrpSpPr>
          <p:cNvPr id="2" name="Group 31"/>
          <p:cNvGrpSpPr>
            <a:grpSpLocks/>
          </p:cNvGrpSpPr>
          <p:nvPr/>
        </p:nvGrpSpPr>
        <p:grpSpPr bwMode="auto">
          <a:xfrm>
            <a:off x="990600" y="2582863"/>
            <a:ext cx="7265988" cy="1703387"/>
            <a:chOff x="990600" y="2048853"/>
            <a:chExt cx="7265201" cy="1703342"/>
          </a:xfrm>
        </p:grpSpPr>
        <p:sp>
          <p:nvSpPr>
            <p:cNvPr id="1332237" name="Rectangle 13"/>
            <p:cNvSpPr>
              <a:spLocks noChangeArrowheads="1"/>
            </p:cNvSpPr>
            <p:nvPr/>
          </p:nvSpPr>
          <p:spPr bwMode="auto">
            <a:xfrm>
              <a:off x="2362051" y="3228334"/>
              <a:ext cx="5893750" cy="523861"/>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Does not change. Could be </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1</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2</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n</a:t>
              </a:r>
              <a:r>
                <a:rPr lang="en-US" i="1" dirty="0">
                  <a:effectLst>
                    <a:outerShdw blurRad="38100" dist="38100" dir="2700000" algn="tl">
                      <a:srgbClr val="000000"/>
                    </a:outerShdw>
                  </a:effectLst>
                  <a:cs typeface="+mn-cs"/>
                </a:rPr>
                <a:t>.</a:t>
              </a:r>
            </a:p>
          </p:txBody>
        </p:sp>
        <p:sp>
          <p:nvSpPr>
            <p:cNvPr id="1332238" name="Line 14"/>
            <p:cNvSpPr>
              <a:spLocks noChangeShapeType="1"/>
            </p:cNvSpPr>
            <p:nvPr/>
          </p:nvSpPr>
          <p:spPr bwMode="auto">
            <a:xfrm flipH="1" flipV="1">
              <a:off x="990600" y="2048853"/>
              <a:ext cx="1676218" cy="1241392"/>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27"/>
          <p:cNvGrpSpPr>
            <a:grpSpLocks/>
          </p:cNvGrpSpPr>
          <p:nvPr/>
        </p:nvGrpSpPr>
        <p:grpSpPr bwMode="auto">
          <a:xfrm>
            <a:off x="3343275" y="2147888"/>
            <a:ext cx="3022600" cy="523875"/>
            <a:chOff x="3343275" y="1614488"/>
            <a:chExt cx="3022622" cy="523220"/>
          </a:xfrm>
        </p:grpSpPr>
        <p:sp>
          <p:nvSpPr>
            <p:cNvPr id="1332239" name="Rectangle 15"/>
            <p:cNvSpPr>
              <a:spLocks noChangeArrowheads="1"/>
            </p:cNvSpPr>
            <p:nvPr/>
          </p:nvSpPr>
          <p:spPr bwMode="auto">
            <a:xfrm>
              <a:off x="3343275" y="1614488"/>
              <a:ext cx="3022622"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Smaller instance</a:t>
              </a:r>
            </a:p>
          </p:txBody>
        </p:sp>
        <p:sp>
          <p:nvSpPr>
            <p:cNvPr id="1332240" name="Line 16"/>
            <p:cNvSpPr>
              <a:spLocks noChangeShapeType="1"/>
            </p:cNvSpPr>
            <p:nvPr/>
          </p:nvSpPr>
          <p:spPr bwMode="auto">
            <a:xfrm flipH="1" flipV="1">
              <a:off x="3429001" y="1662053"/>
              <a:ext cx="152401" cy="166479"/>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1" name="Left Brace 10"/>
          <p:cNvSpPr/>
          <p:nvPr/>
        </p:nvSpPr>
        <p:spPr bwMode="auto">
          <a:xfrm rot="16200000">
            <a:off x="3325019" y="1704181"/>
            <a:ext cx="166688" cy="720725"/>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Left Brace 11"/>
          <p:cNvSpPr/>
          <p:nvPr/>
        </p:nvSpPr>
        <p:spPr bwMode="auto">
          <a:xfrm rot="16200000">
            <a:off x="3228975" y="1622426"/>
            <a:ext cx="166687" cy="900112"/>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4" name="Group 28"/>
          <p:cNvGrpSpPr>
            <a:grpSpLocks/>
          </p:cNvGrpSpPr>
          <p:nvPr/>
        </p:nvGrpSpPr>
        <p:grpSpPr bwMode="auto">
          <a:xfrm>
            <a:off x="3200400" y="2195513"/>
            <a:ext cx="3076575" cy="857250"/>
            <a:chOff x="3200400" y="1662107"/>
            <a:chExt cx="3077124" cy="856601"/>
          </a:xfrm>
        </p:grpSpPr>
        <p:sp>
          <p:nvSpPr>
            <p:cNvPr id="14" name="Rectangle 15"/>
            <p:cNvSpPr>
              <a:spLocks noChangeArrowheads="1"/>
            </p:cNvSpPr>
            <p:nvPr/>
          </p:nvSpPr>
          <p:spPr bwMode="auto">
            <a:xfrm>
              <a:off x="3200400" y="1995230"/>
              <a:ext cx="3077124" cy="523478"/>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Help from friend</a:t>
              </a:r>
            </a:p>
          </p:txBody>
        </p:sp>
        <p:sp>
          <p:nvSpPr>
            <p:cNvPr id="15" name="Line 16"/>
            <p:cNvSpPr>
              <a:spLocks noChangeShapeType="1"/>
            </p:cNvSpPr>
            <p:nvPr/>
          </p:nvSpPr>
          <p:spPr bwMode="auto">
            <a:xfrm flipH="1" flipV="1">
              <a:off x="3343300" y="1662107"/>
              <a:ext cx="85740" cy="47113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8" name="Rectangle 15"/>
          <p:cNvSpPr>
            <a:spLocks noChangeArrowheads="1"/>
          </p:cNvSpPr>
          <p:nvPr/>
        </p:nvSpPr>
        <p:spPr bwMode="auto">
          <a:xfrm>
            <a:off x="5816600" y="2141538"/>
            <a:ext cx="2636838"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(very specific)</a:t>
            </a:r>
          </a:p>
        </p:txBody>
      </p:sp>
      <p:grpSp>
        <p:nvGrpSpPr>
          <p:cNvPr id="5" name="Group 30"/>
          <p:cNvGrpSpPr>
            <a:grpSpLocks/>
          </p:cNvGrpSpPr>
          <p:nvPr/>
        </p:nvGrpSpPr>
        <p:grpSpPr bwMode="auto">
          <a:xfrm>
            <a:off x="2057400" y="2671763"/>
            <a:ext cx="2632075" cy="1204912"/>
            <a:chOff x="2057400" y="2137707"/>
            <a:chExt cx="2631297" cy="1204913"/>
          </a:xfrm>
        </p:grpSpPr>
        <p:sp>
          <p:nvSpPr>
            <p:cNvPr id="17" name="Rectangle 16"/>
            <p:cNvSpPr>
              <a:spLocks noChangeArrowheads="1"/>
            </p:cNvSpPr>
            <p:nvPr/>
          </p:nvSpPr>
          <p:spPr bwMode="auto">
            <a:xfrm>
              <a:off x="2733475" y="2818745"/>
              <a:ext cx="1955222"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Base case</a:t>
              </a:r>
            </a:p>
          </p:txBody>
        </p:sp>
        <p:sp>
          <p:nvSpPr>
            <p:cNvPr id="21" name="Line 14"/>
            <p:cNvSpPr>
              <a:spLocks noChangeShapeType="1"/>
            </p:cNvSpPr>
            <p:nvPr/>
          </p:nvSpPr>
          <p:spPr bwMode="auto">
            <a:xfrm flipH="1" flipV="1">
              <a:off x="2057400" y="2137707"/>
              <a:ext cx="896673" cy="7889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6" name="Group 29"/>
          <p:cNvGrpSpPr>
            <a:grpSpLocks/>
          </p:cNvGrpSpPr>
          <p:nvPr/>
        </p:nvGrpSpPr>
        <p:grpSpPr bwMode="auto">
          <a:xfrm>
            <a:off x="2862263" y="2362200"/>
            <a:ext cx="2497137" cy="1071563"/>
            <a:chOff x="2862130" y="1828799"/>
            <a:chExt cx="2497503" cy="1070909"/>
          </a:xfrm>
        </p:grpSpPr>
        <p:sp>
          <p:nvSpPr>
            <p:cNvPr id="16" name="Rectangle 15"/>
            <p:cNvSpPr>
              <a:spLocks noChangeArrowheads="1"/>
            </p:cNvSpPr>
            <p:nvPr/>
          </p:nvSpPr>
          <p:spPr bwMode="auto">
            <a:xfrm>
              <a:off x="2971683" y="2376153"/>
              <a:ext cx="2387950" cy="52355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My solution</a:t>
              </a:r>
            </a:p>
          </p:txBody>
        </p:sp>
        <p:sp>
          <p:nvSpPr>
            <p:cNvPr id="22" name="Line 14"/>
            <p:cNvSpPr>
              <a:spLocks noChangeShapeType="1"/>
            </p:cNvSpPr>
            <p:nvPr/>
          </p:nvSpPr>
          <p:spPr bwMode="auto">
            <a:xfrm flipH="1" flipV="1">
              <a:off x="2862130" y="1828799"/>
              <a:ext cx="371529" cy="69172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3" name="Left Brace 22"/>
          <p:cNvSpPr/>
          <p:nvPr/>
        </p:nvSpPr>
        <p:spPr bwMode="auto">
          <a:xfrm rot="16200000">
            <a:off x="2763838" y="1122363"/>
            <a:ext cx="166687" cy="2160587"/>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Left Brace 25"/>
          <p:cNvSpPr/>
          <p:nvPr/>
        </p:nvSpPr>
        <p:spPr bwMode="auto">
          <a:xfrm rot="16200000">
            <a:off x="1942306" y="2175669"/>
            <a:ext cx="166688" cy="647700"/>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Left Brace 26"/>
          <p:cNvSpPr/>
          <p:nvPr/>
        </p:nvSpPr>
        <p:spPr bwMode="auto">
          <a:xfrm rot="16200000">
            <a:off x="843757" y="2301081"/>
            <a:ext cx="166688" cy="288925"/>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2231"/>
                                        </p:tgtEl>
                                        <p:attrNameLst>
                                          <p:attrName>style.visibility</p:attrName>
                                        </p:attrNameLst>
                                      </p:cBhvr>
                                      <p:to>
                                        <p:strVal val="visible"/>
                                      </p:to>
                                    </p:set>
                                    <p:anim calcmode="lin" valueType="num">
                                      <p:cBhvr additive="base">
                                        <p:cTn id="7" dur="500" fill="hold"/>
                                        <p:tgtEl>
                                          <p:spTgt spid="1332231"/>
                                        </p:tgtEl>
                                        <p:attrNameLst>
                                          <p:attrName>ppt_x</p:attrName>
                                        </p:attrNameLst>
                                      </p:cBhvr>
                                      <p:tavLst>
                                        <p:tav tm="0">
                                          <p:val>
                                            <p:strVal val="#ppt_x"/>
                                          </p:val>
                                        </p:tav>
                                        <p:tav tm="100000">
                                          <p:val>
                                            <p:strVal val="#ppt_x"/>
                                          </p:val>
                                        </p:tav>
                                      </p:tavLst>
                                    </p:anim>
                                    <p:anim calcmode="lin" valueType="num">
                                      <p:cBhvr additive="base">
                                        <p:cTn id="8" dur="500" fill="hold"/>
                                        <p:tgtEl>
                                          <p:spTgt spid="133223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ppt_x"/>
                                          </p:val>
                                        </p:tav>
                                        <p:tav tm="100000">
                                          <p:val>
                                            <p:strVal val="#ppt_x"/>
                                          </p:val>
                                        </p:tav>
                                      </p:tavLst>
                                    </p:anim>
                                    <p:anim calcmode="lin" valueType="num">
                                      <p:cBhvr additive="base">
                                        <p:cTn id="2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11"/>
                                        </p:tgtEl>
                                        <p:attrNameLst>
                                          <p:attrName>style.visibility</p:attrName>
                                        </p:attrNameLst>
                                      </p:cBhvr>
                                      <p:to>
                                        <p:strVal val="hidden"/>
                                      </p:to>
                                    </p:set>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ppt_x"/>
                                          </p:val>
                                        </p:tav>
                                        <p:tav tm="100000">
                                          <p:val>
                                            <p:strVal val="#ppt_x"/>
                                          </p:val>
                                        </p:tav>
                                      </p:tavLst>
                                    </p:anim>
                                    <p:anim calcmode="lin" valueType="num">
                                      <p:cBhvr additive="base">
                                        <p:cTn id="42" dur="500" fill="hold"/>
                                        <p:tgtEl>
                                          <p:spTgt spid="6"/>
                                        </p:tgtEl>
                                        <p:attrNameLst>
                                          <p:attrName>ppt_y</p:attrName>
                                        </p:attrNameLst>
                                      </p:cBhvr>
                                      <p:tavLst>
                                        <p:tav tm="0">
                                          <p:val>
                                            <p:strVal val="1+#ppt_h/2"/>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12"/>
                                        </p:tgtEl>
                                        <p:attrNameLst>
                                          <p:attrName>style.visibility</p:attrName>
                                        </p:attrNameLst>
                                      </p:cBhvr>
                                      <p:to>
                                        <p:strVal val="hidden"/>
                                      </p:to>
                                    </p:set>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ppt_x"/>
                                          </p:val>
                                        </p:tav>
                                        <p:tav tm="100000">
                                          <p:val>
                                            <p:strVal val="#ppt_x"/>
                                          </p:val>
                                        </p:tav>
                                      </p:tavLst>
                                    </p:anim>
                                    <p:anim calcmode="lin" valueType="num">
                                      <p:cBhvr additive="base">
                                        <p:cTn id="54" dur="500" fill="hold"/>
                                        <p:tgtEl>
                                          <p:spTgt spid="5"/>
                                        </p:tgtEl>
                                        <p:attrNameLst>
                                          <p:attrName>ppt_y</p:attrName>
                                        </p:attrNameLst>
                                      </p:cBhvr>
                                      <p:tavLst>
                                        <p:tav tm="0">
                                          <p:val>
                                            <p:strVal val="1+#ppt_h/2"/>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23"/>
                                        </p:tgtEl>
                                        <p:attrNameLst>
                                          <p:attrName>style.visibility</p:attrName>
                                        </p:attrNameLst>
                                      </p:cBhvr>
                                      <p:to>
                                        <p:strVal val="hidden"/>
                                      </p:to>
                                    </p:set>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500" fill="hold"/>
                                        <p:tgtEl>
                                          <p:spTgt spid="26"/>
                                        </p:tgtEl>
                                        <p:attrNameLst>
                                          <p:attrName>ppt_x</p:attrName>
                                        </p:attrNameLst>
                                      </p:cBhvr>
                                      <p:tavLst>
                                        <p:tav tm="0">
                                          <p:val>
                                            <p:strVal val="#ppt_x"/>
                                          </p:val>
                                        </p:tav>
                                        <p:tav tm="100000">
                                          <p:val>
                                            <p:strVal val="#ppt_x"/>
                                          </p:val>
                                        </p:tav>
                                      </p:tavLst>
                                    </p:anim>
                                    <p:anim calcmode="lin" valueType="num">
                                      <p:cBhvr additive="base">
                                        <p:cTn id="60"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2"/>
                                        </p:tgtEl>
                                        <p:attrNameLst>
                                          <p:attrName>style.visibility</p:attrName>
                                        </p:attrNameLst>
                                      </p:cBhvr>
                                      <p:to>
                                        <p:strVal val="visible"/>
                                      </p:to>
                                    </p:set>
                                    <p:anim calcmode="lin" valueType="num">
                                      <p:cBhvr additive="base">
                                        <p:cTn id="65" dur="500" fill="hold"/>
                                        <p:tgtEl>
                                          <p:spTgt spid="2"/>
                                        </p:tgtEl>
                                        <p:attrNameLst>
                                          <p:attrName>ppt_x</p:attrName>
                                        </p:attrNameLst>
                                      </p:cBhvr>
                                      <p:tavLst>
                                        <p:tav tm="0">
                                          <p:val>
                                            <p:strVal val="#ppt_x"/>
                                          </p:val>
                                        </p:tav>
                                        <p:tav tm="100000">
                                          <p:val>
                                            <p:strVal val="#ppt_x"/>
                                          </p:val>
                                        </p:tav>
                                      </p:tavLst>
                                    </p:anim>
                                    <p:anim calcmode="lin" valueType="num">
                                      <p:cBhvr additive="base">
                                        <p:cTn id="66" dur="500" fill="hold"/>
                                        <p:tgtEl>
                                          <p:spTgt spid="2"/>
                                        </p:tgtEl>
                                        <p:attrNameLst>
                                          <p:attrName>ppt_y</p:attrName>
                                        </p:attrNameLst>
                                      </p:cBhvr>
                                      <p:tavLst>
                                        <p:tav tm="0">
                                          <p:val>
                                            <p:strVal val="1+#ppt_h/2"/>
                                          </p:val>
                                        </p:tav>
                                        <p:tav tm="100000">
                                          <p:val>
                                            <p:strVal val="#ppt_y"/>
                                          </p:val>
                                        </p:tav>
                                      </p:tavLst>
                                    </p:anim>
                                  </p:childTnLst>
                                </p:cTn>
                              </p:par>
                              <p:par>
                                <p:cTn id="67" presetID="1" presetClass="exit" presetSubtype="0" fill="hold" grpId="1" nodeType="withEffect">
                                  <p:stCondLst>
                                    <p:cond delay="0"/>
                                  </p:stCondLst>
                                  <p:childTnLst>
                                    <p:set>
                                      <p:cBhvr>
                                        <p:cTn id="68" dur="1" fill="hold">
                                          <p:stCondLst>
                                            <p:cond delay="0"/>
                                          </p:stCondLst>
                                        </p:cTn>
                                        <p:tgtEl>
                                          <p:spTgt spid="26"/>
                                        </p:tgtEl>
                                        <p:attrNameLst>
                                          <p:attrName>style.visibility</p:attrName>
                                        </p:attrNameLst>
                                      </p:cBhvr>
                                      <p:to>
                                        <p:strVal val="hidden"/>
                                      </p:to>
                                    </p:set>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231" grpId="0"/>
      <p:bldP spid="11" grpId="0" animBg="1"/>
      <p:bldP spid="11" grpId="1" animBg="1"/>
      <p:bldP spid="12" grpId="0" animBg="1"/>
      <p:bldP spid="12" grpId="1" animBg="1"/>
      <p:bldP spid="18" grpId="0"/>
      <p:bldP spid="23" grpId="0" animBg="1"/>
      <p:bldP spid="23" grpId="1" animBg="1"/>
      <p:bldP spid="26" grpId="0" animBg="1"/>
      <p:bldP spid="26" grpId="1" animBg="1"/>
      <p:bldP spid="27" grpId="0" animBg="1"/>
      <p:bldP spid="27" grpId="1" animBg="1"/>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Primitive Recursive</a:t>
            </a:r>
          </a:p>
        </p:txBody>
      </p:sp>
      <p:sp>
        <p:nvSpPr>
          <p:cNvPr id="1332231" name="Text Box 7"/>
          <p:cNvSpPr txBox="1">
            <a:spLocks noChangeArrowheads="1"/>
          </p:cNvSpPr>
          <p:nvPr/>
        </p:nvSpPr>
        <p:spPr bwMode="auto">
          <a:xfrm>
            <a:off x="228600" y="1143000"/>
            <a:ext cx="8915400" cy="138430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x,y-1,f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sp>
        <p:nvSpPr>
          <p:cNvPr id="29" name="Rectangle 13"/>
          <p:cNvSpPr>
            <a:spLocks noChangeArrowheads="1"/>
          </p:cNvSpPr>
          <p:nvPr/>
        </p:nvSpPr>
        <p:spPr bwMode="auto">
          <a:xfrm>
            <a:off x="533400" y="3200400"/>
            <a:ext cx="7886133" cy="954107"/>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Because PR had bounded  and TM can run forever,</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TM can compute more problems. </a:t>
            </a:r>
            <a:endParaRPr lang="en-US" i="1" dirty="0">
              <a:effectLst>
                <a:outerShdw blurRad="38100" dist="38100" dir="2700000" algn="tl">
                  <a:srgbClr val="000000"/>
                </a:outerShdw>
              </a:effectLst>
              <a:cs typeface="+mn-cs"/>
            </a:endParaRPr>
          </a:p>
        </p:txBody>
      </p:sp>
      <p:sp>
        <p:nvSpPr>
          <p:cNvPr id="31" name="Text Box 13"/>
          <p:cNvSpPr txBox="1">
            <a:spLocks noChangeArrowheads="1"/>
          </p:cNvSpPr>
          <p:nvPr/>
        </p:nvSpPr>
        <p:spPr bwMode="auto">
          <a:xfrm>
            <a:off x="5132388" y="1095375"/>
            <a:ext cx="3630612" cy="1800225"/>
          </a:xfrm>
          <a:prstGeom prst="rect">
            <a:avLst/>
          </a:prstGeom>
          <a:noFill/>
          <a:ln w="38100" cap="sq">
            <a:noFill/>
            <a:miter lim="800000"/>
            <a:headEnd/>
            <a:tailEnd/>
          </a:ln>
          <a:effectLst/>
        </p:spPr>
        <p:txBody>
          <a:bodyPr wrap="square" lIns="274320" rIns="274320">
            <a:spAutoFit/>
          </a:bodyPr>
          <a:lstStyle/>
          <a:p>
            <a:pPr eaLnBrk="0" hangingPunct="0">
              <a:defRPr/>
            </a:pPr>
            <a:r>
              <a:rPr lang="en-US" dirty="0">
                <a:effectLst>
                  <a:outerShdw blurRad="38100" dist="38100" dir="2700000" algn="tl">
                    <a:srgbClr val="000000"/>
                  </a:outerShdw>
                </a:effectLst>
                <a:cs typeface="+mn-cs"/>
              </a:rPr>
              <a:t>Initial functions:</a:t>
            </a:r>
          </a:p>
          <a:p>
            <a:pPr eaLnBrk="0" hangingPunct="0">
              <a:buFontTx/>
              <a:buChar char="•"/>
              <a:defRPr/>
            </a:pPr>
            <a:r>
              <a:rPr lang="en-US" i="1" dirty="0">
                <a:solidFill>
                  <a:schemeClr val="accent2"/>
                </a:solidFill>
                <a:effectLst>
                  <a:outerShdw blurRad="38100" dist="38100" dir="2700000" algn="tl">
                    <a:srgbClr val="000000"/>
                  </a:outerShdw>
                </a:effectLst>
                <a:cs typeface="+mn-cs"/>
              </a:rPr>
              <a:t>Zero(x) = 0</a:t>
            </a:r>
          </a:p>
          <a:p>
            <a:pPr eaLnBrk="0" hangingPunct="0">
              <a:buFontTx/>
              <a:buChar char="•"/>
              <a:defRPr/>
            </a:pPr>
            <a:r>
              <a:rPr lang="en-US" i="1" dirty="0">
                <a:solidFill>
                  <a:schemeClr val="accent2"/>
                </a:solidFill>
                <a:effectLst>
                  <a:outerShdw blurRad="38100" dist="38100" dir="2700000" algn="tl">
                    <a:srgbClr val="000000"/>
                  </a:outerShdw>
                </a:effectLst>
                <a:cs typeface="+mn-cs"/>
              </a:rPr>
              <a:t>Successor(x) = </a:t>
            </a:r>
            <a:r>
              <a:rPr lang="en-US" i="1" dirty="0" err="1">
                <a:solidFill>
                  <a:schemeClr val="accent2"/>
                </a:solidFill>
                <a:effectLst>
                  <a:outerShdw blurRad="38100" dist="38100" dir="2700000" algn="tl">
                    <a:srgbClr val="000000"/>
                  </a:outerShdw>
                </a:effectLst>
                <a:cs typeface="+mn-cs"/>
              </a:rPr>
              <a:t>x+1</a:t>
            </a:r>
            <a:endParaRPr lang="en-US" i="1" dirty="0">
              <a:solidFill>
                <a:schemeClr val="accent2"/>
              </a:solidFill>
              <a:effectLst>
                <a:outerShdw blurRad="38100" dist="38100" dir="2700000" algn="tl">
                  <a:srgbClr val="000000"/>
                </a:outerShdw>
              </a:effectLst>
              <a:cs typeface="+mn-cs"/>
            </a:endParaRPr>
          </a:p>
          <a:p>
            <a:pPr eaLnBrk="0" hangingPunct="0">
              <a:buFontTx/>
              <a:buChar char="•"/>
              <a:defRPr/>
            </a:pPr>
            <a:r>
              <a:rPr lang="en-US" i="1" dirty="0" err="1">
                <a:solidFill>
                  <a:schemeClr val="accent2"/>
                </a:solidFill>
                <a:effectLst>
                  <a:outerShdw blurRad="38100" dist="38100" dir="2700000" algn="tl">
                    <a:srgbClr val="000000"/>
                  </a:outerShdw>
                </a:effectLst>
                <a:cs typeface="+mn-cs"/>
              </a:rPr>
              <a:t>I</a:t>
            </a:r>
            <a:r>
              <a:rPr lang="en-US" i="1" baseline="-25000" dirty="0" err="1">
                <a:solidFill>
                  <a:schemeClr val="accent2"/>
                </a:solidFill>
                <a:effectLst>
                  <a:outerShdw blurRad="38100" dist="38100" dir="2700000" algn="tl">
                    <a:srgbClr val="000000"/>
                  </a:outerShdw>
                </a:effectLst>
                <a:cs typeface="+mn-cs"/>
              </a:rPr>
              <a:t>n,i</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1</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2</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n</a:t>
            </a:r>
            <a:r>
              <a:rPr lang="en-US" i="1" baseline="-25000"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a:t>
            </a:r>
            <a:r>
              <a:rPr lang="en-US" i="1" baseline="-25000"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x</a:t>
            </a:r>
            <a:r>
              <a:rPr lang="en-US" i="1" baseline="-25000" dirty="0">
                <a:solidFill>
                  <a:schemeClr val="accent2"/>
                </a:solidFill>
                <a:effectLst>
                  <a:outerShdw blurRad="38100" dist="38100" dir="2700000" algn="tl">
                    <a:srgbClr val="000000"/>
                  </a:outerShdw>
                </a:effectLst>
                <a:cs typeface="+mn-cs"/>
              </a:rPr>
              <a:t>i</a:t>
            </a:r>
            <a:endParaRPr lang="en-US" i="1" baseline="-25000" dirty="0">
              <a:effectLst>
                <a:outerShdw blurRad="38100" dist="38100" dir="2700000" algn="tl">
                  <a:srgbClr val="000000"/>
                </a:outerShdw>
              </a:effectLst>
              <a:cs typeface="+mn-cs"/>
            </a:endParaRPr>
          </a:p>
        </p:txBody>
      </p:sp>
      <p:grpSp>
        <p:nvGrpSpPr>
          <p:cNvPr id="8" name="Group 7"/>
          <p:cNvGrpSpPr/>
          <p:nvPr/>
        </p:nvGrpSpPr>
        <p:grpSpPr>
          <a:xfrm>
            <a:off x="533400" y="4031925"/>
            <a:ext cx="6292572" cy="1139495"/>
            <a:chOff x="533400" y="4270704"/>
            <a:chExt cx="6292572" cy="1139495"/>
          </a:xfrm>
        </p:grpSpPr>
        <p:sp>
          <p:nvSpPr>
            <p:cNvPr id="32" name="Rectangle 13"/>
            <p:cNvSpPr>
              <a:spLocks noChangeArrowheads="1"/>
            </p:cNvSpPr>
            <p:nvPr/>
          </p:nvSpPr>
          <p:spPr bwMode="auto">
            <a:xfrm>
              <a:off x="533400" y="4456092"/>
              <a:ext cx="5835252" cy="954107"/>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But if a TM’s time is limited to time </a:t>
              </a:r>
            </a:p>
            <a:p>
              <a:pPr eaLnBrk="0" hangingPunct="0">
                <a:defRPr/>
              </a:pPr>
              <a:r>
                <a:rPr lang="en-US" dirty="0">
                  <a:effectLst>
                    <a:outerShdw blurRad="38100" dist="38100" dir="2700000" algn="tl">
                      <a:srgbClr val="000000"/>
                    </a:outerShdw>
                  </a:effectLst>
                  <a:cs typeface="+mn-cs"/>
                </a:rPr>
                <a:t>then they are equivalent.</a:t>
              </a:r>
            </a:p>
          </p:txBody>
        </p:sp>
        <p:grpSp>
          <p:nvGrpSpPr>
            <p:cNvPr id="7" name="Group 6"/>
            <p:cNvGrpSpPr/>
            <p:nvPr/>
          </p:nvGrpSpPr>
          <p:grpSpPr>
            <a:xfrm>
              <a:off x="5715000" y="4270704"/>
              <a:ext cx="1110972" cy="910896"/>
              <a:chOff x="6048266" y="4220816"/>
              <a:chExt cx="1110972" cy="910896"/>
            </a:xfrm>
          </p:grpSpPr>
          <p:sp>
            <p:nvSpPr>
              <p:cNvPr id="33" name="Rectangle 13"/>
              <p:cNvSpPr>
                <a:spLocks noChangeArrowheads="1"/>
              </p:cNvSpPr>
              <p:nvPr/>
            </p:nvSpPr>
            <p:spPr bwMode="auto">
              <a:xfrm>
                <a:off x="6048266" y="4608492"/>
                <a:ext cx="733534"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2</a:t>
                </a:r>
              </a:p>
            </p:txBody>
          </p:sp>
          <p:sp>
            <p:nvSpPr>
              <p:cNvPr id="34" name="Rectangle 13"/>
              <p:cNvSpPr>
                <a:spLocks noChangeArrowheads="1"/>
              </p:cNvSpPr>
              <p:nvPr/>
            </p:nvSpPr>
            <p:spPr bwMode="auto">
              <a:xfrm>
                <a:off x="6200666" y="4472608"/>
                <a:ext cx="707886"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effectLst>
                      <a:outerShdw blurRad="38100" dist="38100" dir="2700000" algn="tl">
                        <a:srgbClr val="000000"/>
                      </a:outerShdw>
                    </a:effectLst>
                    <a:cs typeface="+mn-cs"/>
                  </a:rPr>
                  <a:t>2</a:t>
                </a:r>
              </a:p>
            </p:txBody>
          </p:sp>
          <p:sp>
            <p:nvSpPr>
              <p:cNvPr id="35" name="Rectangle 13"/>
              <p:cNvSpPr>
                <a:spLocks noChangeArrowheads="1"/>
              </p:cNvSpPr>
              <p:nvPr/>
            </p:nvSpPr>
            <p:spPr bwMode="auto">
              <a:xfrm>
                <a:off x="6353066" y="4355834"/>
                <a:ext cx="682238" cy="400110"/>
              </a:xfrm>
              <a:prstGeom prst="rect">
                <a:avLst/>
              </a:prstGeom>
              <a:noFill/>
              <a:ln w="38100" cap="sq">
                <a:noFill/>
                <a:miter lim="800000"/>
                <a:headEnd/>
                <a:tailEnd/>
              </a:ln>
              <a:effectLst/>
            </p:spPr>
            <p:txBody>
              <a:bodyPr wrap="none" lIns="274320" rIns="274320">
                <a:spAutoFit/>
              </a:bodyPr>
              <a:lstStyle/>
              <a:p>
                <a:pPr eaLnBrk="0" hangingPunct="0">
                  <a:defRPr/>
                </a:pPr>
                <a:r>
                  <a:rPr lang="en-US" sz="2000" dirty="0">
                    <a:effectLst>
                      <a:outerShdw blurRad="38100" dist="38100" dir="2700000" algn="tl">
                        <a:srgbClr val="000000"/>
                      </a:outerShdw>
                    </a:effectLst>
                    <a:cs typeface="+mn-cs"/>
                  </a:rPr>
                  <a:t>2</a:t>
                </a:r>
              </a:p>
            </p:txBody>
          </p:sp>
          <p:sp>
            <p:nvSpPr>
              <p:cNvPr id="36" name="Rectangle 13"/>
              <p:cNvSpPr>
                <a:spLocks noChangeArrowheads="1"/>
              </p:cNvSpPr>
              <p:nvPr/>
            </p:nvSpPr>
            <p:spPr bwMode="auto">
              <a:xfrm>
                <a:off x="6477000" y="4220816"/>
                <a:ext cx="682238" cy="400110"/>
              </a:xfrm>
              <a:prstGeom prst="rect">
                <a:avLst/>
              </a:prstGeom>
              <a:noFill/>
              <a:ln w="38100" cap="sq">
                <a:noFill/>
                <a:miter lim="800000"/>
                <a:headEnd/>
                <a:tailEnd/>
              </a:ln>
              <a:effectLst/>
            </p:spPr>
            <p:txBody>
              <a:bodyPr wrap="none" lIns="274320" rIns="274320">
                <a:spAutoFit/>
              </a:bodyPr>
              <a:lstStyle/>
              <a:p>
                <a:pPr eaLnBrk="0" hangingPunct="0">
                  <a:defRPr/>
                </a:pPr>
                <a:r>
                  <a:rPr lang="en-US" sz="2000" dirty="0">
                    <a:effectLst>
                      <a:outerShdw blurRad="38100" dist="38100" dir="2700000" algn="tl">
                        <a:srgbClr val="000000"/>
                      </a:outerShdw>
                    </a:effectLst>
                    <a:cs typeface="+mn-cs"/>
                  </a:rPr>
                  <a:t>n</a:t>
                </a:r>
              </a:p>
            </p:txBody>
          </p:sp>
        </p:grpSp>
      </p:grpSp>
      <p:sp>
        <p:nvSpPr>
          <p:cNvPr id="37" name="Rectangle 13"/>
          <p:cNvSpPr>
            <a:spLocks noChangeArrowheads="1"/>
          </p:cNvSpPr>
          <p:nvPr/>
        </p:nvSpPr>
        <p:spPr bwMode="auto">
          <a:xfrm>
            <a:off x="572067" y="5323821"/>
            <a:ext cx="6219010" cy="138499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Because PR can only </a:t>
            </a:r>
            <a:r>
              <a:rPr lang="en-US" dirty="0" err="1">
                <a:effectLst>
                  <a:outerShdw blurRad="38100" dist="38100" dir="2700000" algn="tl">
                    <a:srgbClr val="000000"/>
                  </a:outerShdw>
                </a:effectLst>
                <a:cs typeface="+mn-cs"/>
              </a:rPr>
              <a:t>add&amp;subtract</a:t>
            </a:r>
            <a:r>
              <a:rPr lang="en-US" dirty="0">
                <a:effectLst>
                  <a:outerShdw blurRad="38100" dist="38100" dir="2700000" algn="tl">
                    <a:srgbClr val="000000"/>
                  </a:outerShdw>
                </a:effectLst>
                <a:cs typeface="+mn-cs"/>
              </a:rPr>
              <a:t> one</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and a TM can manipulate bits,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PR takes exponentially longer.</a:t>
            </a:r>
          </a:p>
        </p:txBody>
      </p:sp>
    </p:spTree>
    <p:extLst>
      <p:ext uri="{BB962C8B-B14F-4D97-AF65-F5344CB8AC3E}">
        <p14:creationId xmlns:p14="http://schemas.microsoft.com/office/powerpoint/2010/main" val="2438864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1">
                                            <p:txEl>
                                              <p:pRg st="1" end="1"/>
                                            </p:txEl>
                                          </p:spTgt>
                                        </p:tgtEl>
                                        <p:attrNameLst>
                                          <p:attrName>style.visibility</p:attrName>
                                        </p:attrNameLst>
                                      </p:cBhvr>
                                      <p:to>
                                        <p:strVal val="visible"/>
                                      </p:to>
                                    </p:set>
                                    <p:anim calcmode="lin" valueType="num">
                                      <p:cBhvr additive="base">
                                        <p:cTn id="11"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1">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1">
                                            <p:txEl>
                                              <p:pRg st="2" end="2"/>
                                            </p:txEl>
                                          </p:spTgt>
                                        </p:tgtEl>
                                        <p:attrNameLst>
                                          <p:attrName>style.visibility</p:attrName>
                                        </p:attrNameLst>
                                      </p:cBhvr>
                                      <p:to>
                                        <p:strVal val="visible"/>
                                      </p:to>
                                    </p:set>
                                    <p:anim calcmode="lin" valueType="num">
                                      <p:cBhvr additive="base">
                                        <p:cTn id="15"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1">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1">
                                            <p:txEl>
                                              <p:pRg st="3" end="3"/>
                                            </p:txEl>
                                          </p:spTgt>
                                        </p:tgtEl>
                                        <p:attrNameLst>
                                          <p:attrName>style.visibility</p:attrName>
                                        </p:attrNameLst>
                                      </p:cBhvr>
                                      <p:to>
                                        <p:strVal val="visible"/>
                                      </p:to>
                                    </p:set>
                                    <p:anim calcmode="lin" valueType="num">
                                      <p:cBhvr additive="base">
                                        <p:cTn id="19" dur="500" fill="hold"/>
                                        <p:tgtEl>
                                          <p:spTgt spid="31">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additive="base">
                                        <p:cTn id="25" dur="500" fill="hold"/>
                                        <p:tgtEl>
                                          <p:spTgt spid="29"/>
                                        </p:tgtEl>
                                        <p:attrNameLst>
                                          <p:attrName>ppt_x</p:attrName>
                                        </p:attrNameLst>
                                      </p:cBhvr>
                                      <p:tavLst>
                                        <p:tav tm="0">
                                          <p:val>
                                            <p:strVal val="#ppt_x"/>
                                          </p:val>
                                        </p:tav>
                                        <p:tav tm="100000">
                                          <p:val>
                                            <p:strVal val="#ppt_x"/>
                                          </p:val>
                                        </p:tav>
                                      </p:tavLst>
                                    </p:anim>
                                    <p:anim calcmode="lin" valueType="num">
                                      <p:cBhvr additive="base">
                                        <p:cTn id="26"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additive="base">
                                        <p:cTn id="37" dur="500" fill="hold"/>
                                        <p:tgtEl>
                                          <p:spTgt spid="37"/>
                                        </p:tgtEl>
                                        <p:attrNameLst>
                                          <p:attrName>ppt_x</p:attrName>
                                        </p:attrNameLst>
                                      </p:cBhvr>
                                      <p:tavLst>
                                        <p:tav tm="0">
                                          <p:val>
                                            <p:strVal val="#ppt_x"/>
                                          </p:val>
                                        </p:tav>
                                        <p:tav tm="100000">
                                          <p:val>
                                            <p:strVal val="#ppt_x"/>
                                          </p:val>
                                        </p:tav>
                                      </p:tavLst>
                                    </p:anim>
                                    <p:anim calcmode="lin" valueType="num">
                                      <p:cBhvr additive="base">
                                        <p:cTn id="3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7"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8" name="Text Box 4"/>
          <p:cNvSpPr txBox="1">
            <a:spLocks noChangeArrowheads="1"/>
          </p:cNvSpPr>
          <p:nvPr/>
        </p:nvSpPr>
        <p:spPr bwMode="auto">
          <a:xfrm>
            <a:off x="457200" y="990600"/>
            <a:ext cx="8382000" cy="3323987"/>
          </a:xfrm>
          <a:prstGeom prst="rect">
            <a:avLst/>
          </a:prstGeom>
          <a:noFill/>
          <a:ln w="38100" cap="sq">
            <a:noFill/>
            <a:miter lim="800000"/>
            <a:headEnd/>
            <a:tailEnd/>
          </a:ln>
          <a:effectLst/>
        </p:spPr>
        <p:txBody>
          <a:bodyPr lIns="274320" rIns="274320">
            <a:spAutoFit/>
          </a:bodyPr>
          <a:lstStyle/>
          <a:p>
            <a:pPr eaLnBrk="0" hangingPunct="0">
              <a:spcBef>
                <a:spcPct val="50000"/>
              </a:spcBef>
              <a:buFontTx/>
              <a:buChar char="•"/>
              <a:defRPr/>
            </a:pPr>
            <a:r>
              <a:rPr lang="en-US" dirty="0">
                <a:effectLst>
                  <a:outerShdw blurRad="38100" dist="38100" dir="2700000" algn="tl">
                    <a:srgbClr val="000000"/>
                  </a:outerShdw>
                </a:effectLst>
                <a:cs typeface="+mn-cs"/>
              </a:rPr>
              <a:t>The model has a constant number of registers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that can take on any integer </a:t>
            </a:r>
            <a:r>
              <a:rPr lang="en-US" dirty="0">
                <a:effectLst>
                  <a:outerShdw blurRad="38100" dist="38100" dir="2700000" algn="tl">
                    <a:srgbClr val="000000"/>
                  </a:outerShdw>
                </a:effectLst>
                <a:cs typeface="Times New Roman" pitchFamily="18" charset="0"/>
              </a:rPr>
              <a:t>≥ 0.</a:t>
            </a:r>
          </a:p>
          <a:p>
            <a:pPr eaLnBrk="0" hangingPunct="0">
              <a:spcBef>
                <a:spcPct val="50000"/>
              </a:spcBef>
              <a:buFontTx/>
              <a:buChar char="•"/>
              <a:defRPr/>
            </a:pPr>
            <a:r>
              <a:rPr lang="en-US" dirty="0">
                <a:effectLst>
                  <a:outerShdw blurRad="38100" dist="38100" dir="2700000" algn="tl">
                    <a:srgbClr val="000000"/>
                  </a:outerShdw>
                </a:effectLst>
                <a:cs typeface="+mn-cs"/>
              </a:rPr>
              <a:t>A program is specified by code made from</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the following commands:</a:t>
            </a:r>
          </a:p>
          <a:p>
            <a:pPr lvl="1" eaLnBrk="0" hangingPunct="0">
              <a:buFontTx/>
              <a:buChar char="•"/>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0</a:t>
            </a:r>
          </a:p>
          <a:p>
            <a:pPr lvl="1" eaLnBrk="0" hangingPunct="0">
              <a:buFontTx/>
              <a:buChar char="•"/>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lvl="1" eaLnBrk="0" hangingPunct="0">
              <a:buFontTx/>
              <a:buChar char="•"/>
              <a:defRPr/>
            </a:pPr>
            <a:r>
              <a:rPr lang="en-US" dirty="0">
                <a:solidFill>
                  <a:schemeClr val="accent2"/>
                </a:solidFill>
                <a:effectLst>
                  <a:outerShdw blurRad="38100" dist="38100" dir="2700000" algn="tl">
                    <a:srgbClr val="000000"/>
                  </a:outerShdw>
                </a:effectLst>
                <a:cs typeface="+mn-cs"/>
              </a:rPr>
              <a:t>if</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R</a:t>
            </a:r>
            <a:r>
              <a:rPr lang="en-US" sz="2400"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dirty="0">
                <a:solidFill>
                  <a:schemeClr val="accent2"/>
                </a:solidFill>
                <a:effectLst>
                  <a:outerShdw blurRad="38100" dist="38100" dir="2700000" algn="tl">
                    <a:srgbClr val="000000"/>
                  </a:outerShdw>
                </a:effectLst>
                <a:cs typeface="+mn-cs"/>
              </a:rPr>
              <a:t>  </a:t>
            </a:r>
            <a:r>
              <a:rPr lang="en-US" dirty="0" err="1">
                <a:solidFill>
                  <a:schemeClr val="accent2"/>
                </a:solidFill>
                <a:effectLst>
                  <a:outerShdw blurRad="38100" dist="38100" dir="2700000" algn="tl">
                    <a:srgbClr val="000000"/>
                  </a:outerShdw>
                </a:effectLst>
                <a:cs typeface="+mn-cs"/>
              </a:rPr>
              <a:t>goto</a:t>
            </a:r>
            <a:r>
              <a:rPr lang="en-US" i="1" dirty="0">
                <a:solidFill>
                  <a:schemeClr val="accent2"/>
                </a:solidFill>
                <a:effectLst>
                  <a:outerShdw blurRad="38100" dist="38100" dir="2700000" algn="tl">
                    <a:srgbClr val="000000"/>
                  </a:outerShdw>
                </a:effectLst>
                <a:cs typeface="+mn-cs"/>
              </a:rPr>
              <a:t> line k</a:t>
            </a:r>
          </a:p>
        </p:txBody>
      </p:sp>
      <p:sp>
        <p:nvSpPr>
          <p:cNvPr id="9" name="Rectangle 2"/>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Register Machines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0" name="Text Box 5"/>
          <p:cNvSpPr txBox="1">
            <a:spLocks noChangeArrowheads="1"/>
          </p:cNvSpPr>
          <p:nvPr/>
        </p:nvSpPr>
        <p:spPr bwMode="auto">
          <a:xfrm>
            <a:off x="4648200" y="3719274"/>
            <a:ext cx="3897862" cy="954107"/>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Can compute the same </a:t>
            </a:r>
            <a:br>
              <a:rPr lang="en-US" dirty="0">
                <a:cs typeface="+mn-cs"/>
              </a:rPr>
            </a:br>
            <a:r>
              <a:rPr lang="en-US" dirty="0">
                <a:cs typeface="+mn-cs"/>
              </a:rPr>
              <a:t>problems as TM.</a:t>
            </a:r>
          </a:p>
        </p:txBody>
      </p:sp>
      <p:grpSp>
        <p:nvGrpSpPr>
          <p:cNvPr id="3" name="Group 2"/>
          <p:cNvGrpSpPr/>
          <p:nvPr/>
        </p:nvGrpSpPr>
        <p:grpSpPr>
          <a:xfrm>
            <a:off x="228600" y="4478099"/>
            <a:ext cx="2198688" cy="2065338"/>
            <a:chOff x="228600" y="4478099"/>
            <a:chExt cx="2198688" cy="2065338"/>
          </a:xfrm>
        </p:grpSpPr>
        <p:sp>
          <p:nvSpPr>
            <p:cNvPr id="7" name="Text Box 10"/>
            <p:cNvSpPr txBox="1">
              <a:spLocks noChangeArrowheads="1"/>
            </p:cNvSpPr>
            <p:nvPr/>
          </p:nvSpPr>
          <p:spPr bwMode="auto">
            <a:xfrm>
              <a:off x="457200" y="6024324"/>
              <a:ext cx="1066800" cy="519113"/>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i</a:t>
              </a:r>
              <a:endParaRPr lang="en-US" i="1">
                <a:solidFill>
                  <a:schemeClr val="accent2"/>
                </a:solidFill>
                <a:effectLst>
                  <a:outerShdw blurRad="38100" dist="38100" dir="2700000" algn="tl">
                    <a:srgbClr val="000000"/>
                  </a:outerShdw>
                </a:effectLst>
                <a:cs typeface="+mn-cs"/>
              </a:endParaRPr>
            </a:p>
          </p:txBody>
        </p:sp>
        <p:sp>
          <p:nvSpPr>
            <p:cNvPr id="6" name="Line 7"/>
            <p:cNvSpPr>
              <a:spLocks noChangeShapeType="1"/>
            </p:cNvSpPr>
            <p:nvPr/>
          </p:nvSpPr>
          <p:spPr bwMode="auto">
            <a:xfrm>
              <a:off x="228600" y="6024324"/>
              <a:ext cx="2198688" cy="0"/>
            </a:xfrm>
            <a:prstGeom prst="line">
              <a:avLst/>
            </a:prstGeom>
            <a:noFill/>
            <a:ln w="38100" cap="sq">
              <a:solidFill>
                <a:schemeClr val="bg2"/>
              </a:solidFill>
              <a:round/>
              <a:headEnd/>
              <a:tailEnd/>
            </a:ln>
            <a:effectLst/>
          </p:spPr>
          <p:txBody>
            <a:bodyPr wrap="square"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Rectangle 12"/>
            <p:cNvSpPr>
              <a:spLocks noChangeArrowheads="1"/>
            </p:cNvSpPr>
            <p:nvPr/>
          </p:nvSpPr>
          <p:spPr bwMode="auto">
            <a:xfrm>
              <a:off x="1577975" y="5687774"/>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Rectangle 13"/>
            <p:cNvSpPr>
              <a:spLocks noChangeArrowheads="1"/>
            </p:cNvSpPr>
            <p:nvPr/>
          </p:nvSpPr>
          <p:spPr bwMode="auto">
            <a:xfrm>
              <a:off x="1577975" y="5371862"/>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Rectangle 14"/>
            <p:cNvSpPr>
              <a:spLocks noChangeArrowheads="1"/>
            </p:cNvSpPr>
            <p:nvPr/>
          </p:nvSpPr>
          <p:spPr bwMode="auto">
            <a:xfrm>
              <a:off x="1577975" y="5055949"/>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15"/>
            <p:cNvSpPr>
              <a:spLocks noChangeArrowheads="1"/>
            </p:cNvSpPr>
            <p:nvPr/>
          </p:nvSpPr>
          <p:spPr bwMode="auto">
            <a:xfrm>
              <a:off x="1577975" y="4794012"/>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16"/>
            <p:cNvSpPr>
              <a:spLocks noChangeArrowheads="1"/>
            </p:cNvSpPr>
            <p:nvPr/>
          </p:nvSpPr>
          <p:spPr bwMode="auto">
            <a:xfrm>
              <a:off x="1577975" y="4478099"/>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Text Box 19"/>
            <p:cNvSpPr txBox="1">
              <a:spLocks noChangeArrowheads="1"/>
            </p:cNvSpPr>
            <p:nvPr/>
          </p:nvSpPr>
          <p:spPr bwMode="auto">
            <a:xfrm>
              <a:off x="1295400" y="5959237"/>
              <a:ext cx="10668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j</a:t>
              </a:r>
              <a:endParaRPr lang="en-US" i="1">
                <a:solidFill>
                  <a:schemeClr val="accent2"/>
                </a:solidFill>
                <a:effectLst>
                  <a:outerShdw blurRad="38100" dist="38100" dir="2700000" algn="tl">
                    <a:srgbClr val="000000"/>
                  </a:outerShdw>
                </a:effectLst>
                <a:cs typeface="+mn-cs"/>
              </a:endParaRPr>
            </a:p>
          </p:txBody>
        </p:sp>
        <p:sp>
          <p:nvSpPr>
            <p:cNvPr id="17" name="Rectangle 20"/>
            <p:cNvSpPr>
              <a:spLocks noChangeArrowheads="1"/>
            </p:cNvSpPr>
            <p:nvPr/>
          </p:nvSpPr>
          <p:spPr bwMode="auto">
            <a:xfrm>
              <a:off x="687387" y="5689362"/>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Rectangle 21"/>
            <p:cNvSpPr>
              <a:spLocks noChangeArrowheads="1"/>
            </p:cNvSpPr>
            <p:nvPr/>
          </p:nvSpPr>
          <p:spPr bwMode="auto">
            <a:xfrm>
              <a:off x="687387" y="5373449"/>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Rectangle 29"/>
            <p:cNvSpPr>
              <a:spLocks noChangeArrowheads="1"/>
            </p:cNvSpPr>
            <p:nvPr/>
          </p:nvSpPr>
          <p:spPr bwMode="auto">
            <a:xfrm>
              <a:off x="685800" y="5698887"/>
              <a:ext cx="304800" cy="304800"/>
            </a:xfrm>
            <a:prstGeom prst="rect">
              <a:avLst/>
            </a:prstGeom>
            <a:solidFill>
              <a:srgbClr val="00FFFF"/>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Rectangle 30"/>
            <p:cNvSpPr>
              <a:spLocks noChangeArrowheads="1"/>
            </p:cNvSpPr>
            <p:nvPr/>
          </p:nvSpPr>
          <p:spPr bwMode="auto">
            <a:xfrm>
              <a:off x="685800" y="5382974"/>
              <a:ext cx="304800" cy="304800"/>
            </a:xfrm>
            <a:prstGeom prst="rect">
              <a:avLst/>
            </a:prstGeom>
            <a:solidFill>
              <a:srgbClr val="00FFFF"/>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1" name="Rectangle 13"/>
          <p:cNvSpPr>
            <a:spLocks noChangeArrowheads="1"/>
          </p:cNvSpPr>
          <p:nvPr/>
        </p:nvSpPr>
        <p:spPr bwMode="auto">
          <a:xfrm>
            <a:off x="4267200" y="4876800"/>
            <a:ext cx="4936031" cy="138499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Because it can only add one</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and a TM can manipulate bits,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it takes exponentially longer.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09028">
                                            <p:txEl>
                                              <p:pRg st="0" end="0"/>
                                            </p:txEl>
                                          </p:spTgt>
                                        </p:tgtEl>
                                        <p:attrNameLst>
                                          <p:attrName>style.visibility</p:attrName>
                                        </p:attrNameLst>
                                      </p:cBhvr>
                                      <p:to>
                                        <p:strVal val="visible"/>
                                      </p:to>
                                    </p:set>
                                    <p:anim calcmode="lin" valueType="num">
                                      <p:cBhvr additive="base">
                                        <p:cTn id="7" dur="500" fill="hold"/>
                                        <p:tgtEl>
                                          <p:spTgt spid="140902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0902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409028">
                                            <p:txEl>
                                              <p:pRg st="1" end="1"/>
                                            </p:txEl>
                                          </p:spTgt>
                                        </p:tgtEl>
                                        <p:attrNameLst>
                                          <p:attrName>style.visibility</p:attrName>
                                        </p:attrNameLst>
                                      </p:cBhvr>
                                      <p:to>
                                        <p:strVal val="visible"/>
                                      </p:to>
                                    </p:set>
                                    <p:anim calcmode="lin" valueType="num">
                                      <p:cBhvr additive="base">
                                        <p:cTn id="17" dur="500" fill="hold"/>
                                        <p:tgtEl>
                                          <p:spTgt spid="1409028">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09028">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409028">
                                            <p:txEl>
                                              <p:pRg st="2" end="2"/>
                                            </p:txEl>
                                          </p:spTgt>
                                        </p:tgtEl>
                                        <p:attrNameLst>
                                          <p:attrName>style.visibility</p:attrName>
                                        </p:attrNameLst>
                                      </p:cBhvr>
                                      <p:to>
                                        <p:strVal val="visible"/>
                                      </p:to>
                                    </p:set>
                                    <p:anim calcmode="lin" valueType="num">
                                      <p:cBhvr additive="base">
                                        <p:cTn id="21" dur="500" fill="hold"/>
                                        <p:tgtEl>
                                          <p:spTgt spid="1409028">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409028">
                                            <p:txEl>
                                              <p:pRg st="2" end="2"/>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409028">
                                            <p:txEl>
                                              <p:pRg st="3" end="3"/>
                                            </p:txEl>
                                          </p:spTgt>
                                        </p:tgtEl>
                                        <p:attrNameLst>
                                          <p:attrName>style.visibility</p:attrName>
                                        </p:attrNameLst>
                                      </p:cBhvr>
                                      <p:to>
                                        <p:strVal val="visible"/>
                                      </p:to>
                                    </p:set>
                                    <p:anim calcmode="lin" valueType="num">
                                      <p:cBhvr additive="base">
                                        <p:cTn id="25" dur="500" fill="hold"/>
                                        <p:tgtEl>
                                          <p:spTgt spid="1409028">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409028">
                                            <p:txEl>
                                              <p:pRg st="3" end="3"/>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409028">
                                            <p:txEl>
                                              <p:pRg st="4" end="4"/>
                                            </p:txEl>
                                          </p:spTgt>
                                        </p:tgtEl>
                                        <p:attrNameLst>
                                          <p:attrName>style.visibility</p:attrName>
                                        </p:attrNameLst>
                                      </p:cBhvr>
                                      <p:to>
                                        <p:strVal val="visible"/>
                                      </p:to>
                                    </p:set>
                                    <p:anim calcmode="lin" valueType="num">
                                      <p:cBhvr additive="base">
                                        <p:cTn id="29" dur="500" fill="hold"/>
                                        <p:tgtEl>
                                          <p:spTgt spid="1409028">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0902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1"/>
                                        </p:tgtEl>
                                        <p:attrNameLst>
                                          <p:attrName>style.visibility</p:attrName>
                                        </p:attrNameLst>
                                      </p:cBhvr>
                                      <p:to>
                                        <p:strVal val="visible"/>
                                      </p:to>
                                    </p:set>
                                    <p:anim calcmode="lin" valueType="num">
                                      <p:cBhvr additive="base">
                                        <p:cTn id="41" dur="500" fill="hold"/>
                                        <p:tgtEl>
                                          <p:spTgt spid="21"/>
                                        </p:tgtEl>
                                        <p:attrNameLst>
                                          <p:attrName>ppt_x</p:attrName>
                                        </p:attrNameLst>
                                      </p:cBhvr>
                                      <p:tavLst>
                                        <p:tav tm="0">
                                          <p:val>
                                            <p:strVal val="#ppt_x"/>
                                          </p:val>
                                        </p:tav>
                                        <p:tav tm="100000">
                                          <p:val>
                                            <p:strVal val="#ppt_x"/>
                                          </p:val>
                                        </p:tav>
                                      </p:tavLst>
                                    </p:anim>
                                    <p:anim calcmode="lin" valueType="num">
                                      <p:cBhvr additive="base">
                                        <p:cTn id="4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1"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a:grpSpLocks/>
          </p:cNvGrpSpPr>
          <p:nvPr/>
        </p:nvGrpSpPr>
        <p:grpSpPr bwMode="auto">
          <a:xfrm>
            <a:off x="228600" y="1851025"/>
            <a:ext cx="4686300" cy="4854575"/>
            <a:chOff x="168" y="1279"/>
            <a:chExt cx="2952" cy="3058"/>
          </a:xfrm>
        </p:grpSpPr>
        <p:sp>
          <p:nvSpPr>
            <p:cNvPr id="213012" name="Text Box 4"/>
            <p:cNvSpPr txBox="1">
              <a:spLocks noChangeArrowheads="1"/>
            </p:cNvSpPr>
            <p:nvPr/>
          </p:nvSpPr>
          <p:spPr bwMode="auto">
            <a:xfrm>
              <a:off x="2502"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4400" i="1">
                  <a:solidFill>
                    <a:schemeClr val="accent2"/>
                  </a:solidFill>
                </a:rPr>
                <a:t>x</a:t>
              </a:r>
              <a:r>
                <a:rPr lang="en-US" altLang="en-US" sz="4400" i="1" baseline="-25000">
                  <a:solidFill>
                    <a:schemeClr val="accent2"/>
                  </a:solidFill>
                </a:rPr>
                <a:t>3</a:t>
              </a:r>
              <a:endParaRPr lang="en-US" altLang="en-US" sz="4400" i="1">
                <a:solidFill>
                  <a:schemeClr val="accent2"/>
                </a:solidFill>
              </a:endParaRPr>
            </a:p>
          </p:txBody>
        </p:sp>
        <p:sp>
          <p:nvSpPr>
            <p:cNvPr id="213013" name="Text Box 5"/>
            <p:cNvSpPr txBox="1">
              <a:spLocks noChangeArrowheads="1"/>
            </p:cNvSpPr>
            <p:nvPr/>
          </p:nvSpPr>
          <p:spPr bwMode="auto">
            <a:xfrm>
              <a:off x="1466"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4400" i="1">
                  <a:solidFill>
                    <a:schemeClr val="accent2"/>
                  </a:solidFill>
                </a:rPr>
                <a:t>x</a:t>
              </a:r>
              <a:r>
                <a:rPr lang="en-US" altLang="en-US" sz="4400" i="1" baseline="-25000">
                  <a:solidFill>
                    <a:schemeClr val="accent2"/>
                  </a:solidFill>
                </a:rPr>
                <a:t>2</a:t>
              </a:r>
              <a:endParaRPr lang="en-US" altLang="en-US" sz="4400" i="1">
                <a:solidFill>
                  <a:schemeClr val="accent2"/>
                </a:solidFill>
              </a:endParaRPr>
            </a:p>
          </p:txBody>
        </p:sp>
        <p:sp>
          <p:nvSpPr>
            <p:cNvPr id="213014" name="Text Box 6"/>
            <p:cNvSpPr txBox="1">
              <a:spLocks noChangeArrowheads="1"/>
            </p:cNvSpPr>
            <p:nvPr/>
          </p:nvSpPr>
          <p:spPr bwMode="auto">
            <a:xfrm>
              <a:off x="465"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4400" i="1">
                  <a:solidFill>
                    <a:schemeClr val="accent2"/>
                  </a:solidFill>
                </a:rPr>
                <a:t>x</a:t>
              </a:r>
              <a:r>
                <a:rPr lang="en-US" altLang="en-US" sz="4400" i="1" baseline="-25000">
                  <a:solidFill>
                    <a:schemeClr val="accent2"/>
                  </a:solidFill>
                </a:rPr>
                <a:t>1</a:t>
              </a:r>
              <a:endParaRPr lang="en-US" altLang="en-US" sz="4400" i="1">
                <a:solidFill>
                  <a:schemeClr val="accent2"/>
                </a:solidFill>
              </a:endParaRPr>
            </a:p>
          </p:txBody>
        </p:sp>
        <p:sp>
          <p:nvSpPr>
            <p:cNvPr id="213015" name="AutoShape 7"/>
            <p:cNvSpPr>
              <a:spLocks noChangeArrowheads="1"/>
            </p:cNvSpPr>
            <p:nvPr/>
          </p:nvSpPr>
          <p:spPr bwMode="auto">
            <a:xfrm rot="5400000" flipV="1">
              <a:off x="692" y="2777"/>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OR</a:t>
              </a:r>
            </a:p>
          </p:txBody>
        </p:sp>
        <p:sp>
          <p:nvSpPr>
            <p:cNvPr id="213016" name="AutoShape 8"/>
            <p:cNvSpPr>
              <a:spLocks noChangeArrowheads="1"/>
            </p:cNvSpPr>
            <p:nvPr/>
          </p:nvSpPr>
          <p:spPr bwMode="auto">
            <a:xfrm rot="5400000" flipV="1">
              <a:off x="2550" y="2067"/>
              <a:ext cx="639" cy="49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OR</a:t>
              </a:r>
            </a:p>
          </p:txBody>
        </p:sp>
        <p:sp>
          <p:nvSpPr>
            <p:cNvPr id="213017" name="AutoShape 9"/>
            <p:cNvSpPr>
              <a:spLocks noChangeArrowheads="1"/>
            </p:cNvSpPr>
            <p:nvPr/>
          </p:nvSpPr>
          <p:spPr bwMode="auto">
            <a:xfrm rot="5400000" flipV="1">
              <a:off x="1314" y="1971"/>
              <a:ext cx="639" cy="68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AND</a:t>
              </a:r>
            </a:p>
          </p:txBody>
        </p:sp>
        <p:sp>
          <p:nvSpPr>
            <p:cNvPr id="213018" name="AutoShape 10"/>
            <p:cNvSpPr>
              <a:spLocks noChangeArrowheads="1"/>
            </p:cNvSpPr>
            <p:nvPr/>
          </p:nvSpPr>
          <p:spPr bwMode="auto">
            <a:xfrm rot="5400000" flipV="1">
              <a:off x="190" y="1971"/>
              <a:ext cx="639" cy="68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AND</a:t>
              </a:r>
            </a:p>
          </p:txBody>
        </p:sp>
        <p:cxnSp>
          <p:nvCxnSpPr>
            <p:cNvPr id="213019" name="AutoShape 11"/>
            <p:cNvCxnSpPr>
              <a:cxnSpLocks noChangeShapeType="1"/>
              <a:stCxn id="213014" idx="2"/>
              <a:endCxn id="213018" idx="1"/>
            </p:cNvCxnSpPr>
            <p:nvPr/>
          </p:nvCxnSpPr>
          <p:spPr bwMode="auto">
            <a:xfrm flipH="1">
              <a:off x="510" y="1759"/>
              <a:ext cx="26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0" name="AutoShape 12"/>
            <p:cNvCxnSpPr>
              <a:cxnSpLocks noChangeShapeType="1"/>
              <a:stCxn id="213013" idx="2"/>
              <a:endCxn id="213018" idx="1"/>
            </p:cNvCxnSpPr>
            <p:nvPr/>
          </p:nvCxnSpPr>
          <p:spPr bwMode="auto">
            <a:xfrm flipH="1">
              <a:off x="510" y="1759"/>
              <a:ext cx="1266"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1" name="AutoShape 13"/>
            <p:cNvCxnSpPr>
              <a:cxnSpLocks noChangeShapeType="1"/>
              <a:stCxn id="213014" idx="2"/>
              <a:endCxn id="213017" idx="1"/>
            </p:cNvCxnSpPr>
            <p:nvPr/>
          </p:nvCxnSpPr>
          <p:spPr bwMode="auto">
            <a:xfrm>
              <a:off x="775" y="1759"/>
              <a:ext cx="859"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2" name="AutoShape 14"/>
            <p:cNvCxnSpPr>
              <a:cxnSpLocks noChangeShapeType="1"/>
              <a:stCxn id="213012" idx="2"/>
              <a:endCxn id="213017" idx="1"/>
            </p:cNvCxnSpPr>
            <p:nvPr/>
          </p:nvCxnSpPr>
          <p:spPr bwMode="auto">
            <a:xfrm flipH="1">
              <a:off x="1634" y="1759"/>
              <a:ext cx="1178"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3" name="AutoShape 15"/>
            <p:cNvCxnSpPr>
              <a:cxnSpLocks noChangeShapeType="1"/>
              <a:stCxn id="213012" idx="2"/>
              <a:endCxn id="213016" idx="1"/>
            </p:cNvCxnSpPr>
            <p:nvPr/>
          </p:nvCxnSpPr>
          <p:spPr bwMode="auto">
            <a:xfrm>
              <a:off x="2812" y="1759"/>
              <a:ext cx="59"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4" name="AutoShape 16"/>
            <p:cNvCxnSpPr>
              <a:cxnSpLocks noChangeShapeType="1"/>
              <a:stCxn id="213013" idx="2"/>
              <a:endCxn id="213016" idx="1"/>
            </p:cNvCxnSpPr>
            <p:nvPr/>
          </p:nvCxnSpPr>
          <p:spPr bwMode="auto">
            <a:xfrm>
              <a:off x="1776" y="1759"/>
              <a:ext cx="109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213025" name="AutoShape 17"/>
            <p:cNvSpPr>
              <a:spLocks noChangeArrowheads="1"/>
            </p:cNvSpPr>
            <p:nvPr/>
          </p:nvSpPr>
          <p:spPr bwMode="auto">
            <a:xfrm rot="5400000" flipV="1">
              <a:off x="1268" y="3582"/>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OR</a:t>
              </a:r>
            </a:p>
          </p:txBody>
        </p:sp>
        <p:cxnSp>
          <p:nvCxnSpPr>
            <p:cNvPr id="213026" name="AutoShape 18"/>
            <p:cNvCxnSpPr>
              <a:cxnSpLocks noChangeShapeType="1"/>
              <a:stCxn id="213018" idx="3"/>
              <a:endCxn id="213015"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7" name="AutoShape 19"/>
            <p:cNvCxnSpPr>
              <a:cxnSpLocks noChangeShapeType="1"/>
              <a:stCxn id="213017" idx="3"/>
              <a:endCxn id="213015"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8" name="AutoShape 20"/>
            <p:cNvCxnSpPr>
              <a:cxnSpLocks noChangeShapeType="1"/>
              <a:stCxn id="213030" idx="3"/>
              <a:endCxn id="213025"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29" name="AutoShape 21"/>
            <p:cNvCxnSpPr>
              <a:cxnSpLocks noChangeShapeType="1"/>
              <a:stCxn id="213015" idx="3"/>
              <a:endCxn id="213025"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213030" name="AutoShape 22"/>
            <p:cNvSpPr>
              <a:spLocks noChangeArrowheads="1"/>
            </p:cNvSpPr>
            <p:nvPr/>
          </p:nvSpPr>
          <p:spPr bwMode="auto">
            <a:xfrm rot="5400000" flipV="1">
              <a:off x="1986" y="2696"/>
              <a:ext cx="639" cy="67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sz="2400">
                  <a:latin typeface="Arial Rounded MT Bold" pitchFamily="34" charset="0"/>
                </a:rPr>
                <a:t>NOT</a:t>
              </a:r>
            </a:p>
          </p:txBody>
        </p:sp>
        <p:cxnSp>
          <p:nvCxnSpPr>
            <p:cNvPr id="213031" name="AutoShape 23"/>
            <p:cNvCxnSpPr>
              <a:cxnSpLocks noChangeShapeType="1"/>
              <a:stCxn id="213016" idx="3"/>
              <a:endCxn id="213030"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3032" name="AutoShape 24"/>
            <p:cNvCxnSpPr>
              <a:cxnSpLocks noChangeShapeType="1"/>
              <a:stCxn id="213025"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217114" name="Text Box 26"/>
          <p:cNvSpPr txBox="1">
            <a:spLocks noChangeArrowheads="1"/>
          </p:cNvSpPr>
          <p:nvPr/>
        </p:nvSpPr>
        <p:spPr bwMode="auto">
          <a:xfrm>
            <a:off x="457200" y="904875"/>
            <a:ext cx="84724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t>A circuit is a directed acyclic graph of and/or/not gates</a:t>
            </a:r>
          </a:p>
        </p:txBody>
      </p:sp>
      <p:grpSp>
        <p:nvGrpSpPr>
          <p:cNvPr id="3" name="Group 27"/>
          <p:cNvGrpSpPr>
            <a:grpSpLocks/>
          </p:cNvGrpSpPr>
          <p:nvPr/>
        </p:nvGrpSpPr>
        <p:grpSpPr bwMode="auto">
          <a:xfrm>
            <a:off x="1157288" y="2057400"/>
            <a:ext cx="3851275" cy="533400"/>
            <a:chOff x="384" y="672"/>
            <a:chExt cx="2426" cy="336"/>
          </a:xfrm>
        </p:grpSpPr>
        <p:sp>
          <p:nvSpPr>
            <p:cNvPr id="213009" name="Text Box 28"/>
            <p:cNvSpPr txBox="1">
              <a:spLocks noChangeArrowheads="1"/>
            </p:cNvSpPr>
            <p:nvPr/>
          </p:nvSpPr>
          <p:spPr bwMode="auto">
            <a:xfrm>
              <a:off x="384" y="672"/>
              <a:ext cx="51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 0</a:t>
              </a:r>
            </a:p>
          </p:txBody>
        </p:sp>
        <p:sp>
          <p:nvSpPr>
            <p:cNvPr id="213010" name="Text Box 29"/>
            <p:cNvSpPr txBox="1">
              <a:spLocks noChangeArrowheads="1"/>
            </p:cNvSpPr>
            <p:nvPr/>
          </p:nvSpPr>
          <p:spPr bwMode="auto">
            <a:xfrm>
              <a:off x="1392" y="67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1</a:t>
              </a:r>
            </a:p>
          </p:txBody>
        </p:sp>
        <p:sp>
          <p:nvSpPr>
            <p:cNvPr id="213011" name="Text Box 30"/>
            <p:cNvSpPr txBox="1">
              <a:spLocks noChangeArrowheads="1"/>
            </p:cNvSpPr>
            <p:nvPr/>
          </p:nvSpPr>
          <p:spPr bwMode="auto">
            <a:xfrm>
              <a:off x="2352" y="681"/>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grpSp>
      <p:sp>
        <p:nvSpPr>
          <p:cNvPr id="212997" name="Rectangle 31"/>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a:latin typeface="Comic Sans MS" pitchFamily="66" charset="0"/>
            </a:endParaRPr>
          </a:p>
        </p:txBody>
      </p:sp>
      <p:sp>
        <p:nvSpPr>
          <p:cNvPr id="212998" name="Rectangle 32"/>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endParaRPr lang="en-US" altLang="en-US">
              <a:latin typeface="Comic Sans MS" pitchFamily="66" charset="0"/>
            </a:endParaRPr>
          </a:p>
        </p:txBody>
      </p:sp>
      <p:sp>
        <p:nvSpPr>
          <p:cNvPr id="217121" name="Text Box 33"/>
          <p:cNvSpPr txBox="1">
            <a:spLocks noChangeArrowheads="1"/>
          </p:cNvSpPr>
          <p:nvPr/>
        </p:nvSpPr>
        <p:spPr bwMode="auto">
          <a:xfrm>
            <a:off x="457200" y="1385888"/>
            <a:ext cx="7400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buFontTx/>
              <a:buChar char="•"/>
            </a:pPr>
            <a:r>
              <a:rPr lang="en-US" altLang="en-US"/>
              <a:t>An input </a:t>
            </a:r>
            <a:r>
              <a:rPr lang="en-US" altLang="en-US" i="1">
                <a:solidFill>
                  <a:schemeClr val="accent2"/>
                </a:solidFill>
              </a:rPr>
              <a:t>X</a:t>
            </a:r>
            <a:r>
              <a:rPr lang="en-US" altLang="en-US"/>
              <a:t> assigns a bit to each incoming wire.</a:t>
            </a:r>
          </a:p>
        </p:txBody>
      </p:sp>
      <p:grpSp>
        <p:nvGrpSpPr>
          <p:cNvPr id="4" name="Group 34"/>
          <p:cNvGrpSpPr>
            <a:grpSpLocks/>
          </p:cNvGrpSpPr>
          <p:nvPr/>
        </p:nvGrpSpPr>
        <p:grpSpPr bwMode="auto">
          <a:xfrm>
            <a:off x="609600" y="3819525"/>
            <a:ext cx="4532313" cy="2886075"/>
            <a:chOff x="384" y="2598"/>
            <a:chExt cx="2855" cy="1818"/>
          </a:xfrm>
        </p:grpSpPr>
        <p:sp>
          <p:nvSpPr>
            <p:cNvPr id="213003" name="Text Box 35"/>
            <p:cNvSpPr txBox="1">
              <a:spLocks noChangeArrowheads="1"/>
            </p:cNvSpPr>
            <p:nvPr/>
          </p:nvSpPr>
          <p:spPr bwMode="auto">
            <a:xfrm>
              <a:off x="384"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sp>
          <p:nvSpPr>
            <p:cNvPr id="213004" name="Text Box 36"/>
            <p:cNvSpPr txBox="1">
              <a:spLocks noChangeArrowheads="1"/>
            </p:cNvSpPr>
            <p:nvPr/>
          </p:nvSpPr>
          <p:spPr bwMode="auto">
            <a:xfrm>
              <a:off x="1344"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sp>
          <p:nvSpPr>
            <p:cNvPr id="213005" name="Text Box 37"/>
            <p:cNvSpPr txBox="1">
              <a:spLocks noChangeArrowheads="1"/>
            </p:cNvSpPr>
            <p:nvPr/>
          </p:nvSpPr>
          <p:spPr bwMode="auto">
            <a:xfrm>
              <a:off x="1608" y="4089"/>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sp>
          <p:nvSpPr>
            <p:cNvPr id="213006" name="Text Box 38"/>
            <p:cNvSpPr txBox="1">
              <a:spLocks noChangeArrowheads="1"/>
            </p:cNvSpPr>
            <p:nvPr/>
          </p:nvSpPr>
          <p:spPr bwMode="auto">
            <a:xfrm>
              <a:off x="912" y="336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sp>
          <p:nvSpPr>
            <p:cNvPr id="213007" name="Text Box 39"/>
            <p:cNvSpPr txBox="1">
              <a:spLocks noChangeArrowheads="1"/>
            </p:cNvSpPr>
            <p:nvPr/>
          </p:nvSpPr>
          <p:spPr bwMode="auto">
            <a:xfrm>
              <a:off x="1920" y="336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0</a:t>
              </a:r>
            </a:p>
          </p:txBody>
        </p:sp>
        <p:sp>
          <p:nvSpPr>
            <p:cNvPr id="213008" name="Text Box 40"/>
            <p:cNvSpPr txBox="1">
              <a:spLocks noChangeArrowheads="1"/>
            </p:cNvSpPr>
            <p:nvPr/>
          </p:nvSpPr>
          <p:spPr bwMode="auto">
            <a:xfrm>
              <a:off x="2781"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a:solidFill>
                    <a:srgbClr val="FF00FF"/>
                  </a:solidFill>
                </a:rPr>
                <a:t>1</a:t>
              </a:r>
            </a:p>
          </p:txBody>
        </p:sp>
      </p:grpSp>
      <p:sp>
        <p:nvSpPr>
          <p:cNvPr id="217132" name="Text Box 44"/>
          <p:cNvSpPr txBox="1">
            <a:spLocks noChangeArrowheads="1"/>
          </p:cNvSpPr>
          <p:nvPr/>
        </p:nvSpPr>
        <p:spPr bwMode="auto">
          <a:xfrm>
            <a:off x="5029200" y="1981200"/>
            <a:ext cx="41719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r>
              <a:rPr lang="en-US" altLang="en-US"/>
              <a:t>The bits percolate </a:t>
            </a:r>
            <a:br>
              <a:rPr lang="en-US" altLang="en-US"/>
            </a:br>
            <a:r>
              <a:rPr lang="en-US" altLang="en-US"/>
              <a:t>down to the output wires.</a:t>
            </a:r>
          </a:p>
        </p:txBody>
      </p:sp>
      <p:sp>
        <p:nvSpPr>
          <p:cNvPr id="41"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dirty="0">
                <a:solidFill>
                  <a:schemeClr val="tx2"/>
                </a:solidFill>
                <a:latin typeface="Arial Rounded MT Bold" pitchFamily="34" charset="0"/>
                <a:cs typeface="+mn-cs"/>
              </a:rPr>
              <a:t>And/Or/Not Circuits</a:t>
            </a:r>
          </a:p>
        </p:txBody>
      </p:sp>
    </p:spTree>
    <p:extLst>
      <p:ext uri="{BB962C8B-B14F-4D97-AF65-F5344CB8AC3E}">
        <p14:creationId xmlns:p14="http://schemas.microsoft.com/office/powerpoint/2010/main" val="30404564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17114"/>
                                        </p:tgtEl>
                                        <p:attrNameLst>
                                          <p:attrName>style.visibility</p:attrName>
                                        </p:attrNameLst>
                                      </p:cBhvr>
                                      <p:to>
                                        <p:strVal val="visible"/>
                                      </p:to>
                                    </p:set>
                                    <p:anim calcmode="lin" valueType="num">
                                      <p:cBhvr additive="base">
                                        <p:cTn id="7" dur="500" fill="hold"/>
                                        <p:tgtEl>
                                          <p:spTgt spid="217114"/>
                                        </p:tgtEl>
                                        <p:attrNameLst>
                                          <p:attrName>ppt_x</p:attrName>
                                        </p:attrNameLst>
                                      </p:cBhvr>
                                      <p:tavLst>
                                        <p:tav tm="0">
                                          <p:val>
                                            <p:strVal val="#ppt_x"/>
                                          </p:val>
                                        </p:tav>
                                        <p:tav tm="100000">
                                          <p:val>
                                            <p:strVal val="#ppt_x"/>
                                          </p:val>
                                        </p:tav>
                                      </p:tavLst>
                                    </p:anim>
                                    <p:anim calcmode="lin" valueType="num">
                                      <p:cBhvr additive="base">
                                        <p:cTn id="8" dur="500" fill="hold"/>
                                        <p:tgtEl>
                                          <p:spTgt spid="21711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217121"/>
                                        </p:tgtEl>
                                        <p:attrNameLst>
                                          <p:attrName>style.visibility</p:attrName>
                                        </p:attrNameLst>
                                      </p:cBhvr>
                                      <p:to>
                                        <p:strVal val="visible"/>
                                      </p:to>
                                    </p:set>
                                    <p:anim calcmode="lin" valueType="num">
                                      <p:cBhvr additive="base">
                                        <p:cTn id="17" dur="500" fill="hold"/>
                                        <p:tgtEl>
                                          <p:spTgt spid="217121"/>
                                        </p:tgtEl>
                                        <p:attrNameLst>
                                          <p:attrName>ppt_x</p:attrName>
                                        </p:attrNameLst>
                                      </p:cBhvr>
                                      <p:tavLst>
                                        <p:tav tm="0">
                                          <p:val>
                                            <p:strVal val="#ppt_x"/>
                                          </p:val>
                                        </p:tav>
                                        <p:tav tm="100000">
                                          <p:val>
                                            <p:strVal val="#ppt_x"/>
                                          </p:val>
                                        </p:tav>
                                      </p:tavLst>
                                    </p:anim>
                                    <p:anim calcmode="lin" valueType="num">
                                      <p:cBhvr additive="base">
                                        <p:cTn id="18" dur="500" fill="hold"/>
                                        <p:tgtEl>
                                          <p:spTgt spid="217121"/>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217132"/>
                                        </p:tgtEl>
                                        <p:attrNameLst>
                                          <p:attrName>style.visibility</p:attrName>
                                        </p:attrNameLst>
                                      </p:cBhvr>
                                      <p:to>
                                        <p:strVal val="visible"/>
                                      </p:to>
                                    </p:set>
                                    <p:anim calcmode="lin" valueType="num">
                                      <p:cBhvr additive="base">
                                        <p:cTn id="27" dur="500" fill="hold"/>
                                        <p:tgtEl>
                                          <p:spTgt spid="217132"/>
                                        </p:tgtEl>
                                        <p:attrNameLst>
                                          <p:attrName>ppt_x</p:attrName>
                                        </p:attrNameLst>
                                      </p:cBhvr>
                                      <p:tavLst>
                                        <p:tav tm="0">
                                          <p:val>
                                            <p:strVal val="#ppt_x"/>
                                          </p:val>
                                        </p:tav>
                                        <p:tav tm="100000">
                                          <p:val>
                                            <p:strVal val="#ppt_x"/>
                                          </p:val>
                                        </p:tav>
                                      </p:tavLst>
                                    </p:anim>
                                    <p:anim calcmode="lin" valueType="num">
                                      <p:cBhvr additive="base">
                                        <p:cTn id="28" dur="500" fill="hold"/>
                                        <p:tgtEl>
                                          <p:spTgt spid="217132"/>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14" grpId="0"/>
      <p:bldP spid="217121" grpId="0"/>
      <p:bldP spid="217132"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2"/>
          <p:cNvGraphicFramePr>
            <a:graphicFrameLocks noChangeAspect="1"/>
          </p:cNvGraphicFramePr>
          <p:nvPr>
            <p:extLst>
              <p:ext uri="{D42A27DB-BD31-4B8C-83A1-F6EECF244321}">
                <p14:modId xmlns:p14="http://schemas.microsoft.com/office/powerpoint/2010/main" val="3639146131"/>
              </p:ext>
            </p:extLst>
          </p:nvPr>
        </p:nvGraphicFramePr>
        <p:xfrm>
          <a:off x="7024688" y="152400"/>
          <a:ext cx="1585912" cy="2500313"/>
        </p:xfrm>
        <a:graphic>
          <a:graphicData uri="http://schemas.openxmlformats.org/presentationml/2006/ole">
            <mc:AlternateContent xmlns:mc="http://schemas.openxmlformats.org/markup-compatibility/2006">
              <mc:Choice xmlns:v="urn:schemas-microsoft-com:vml" Requires="v">
                <p:oleObj name="Clip" r:id="rId2" imgW="2659048" imgH="4191363" progId="MS_ClipArt_Gallery.2">
                  <p:embed/>
                </p:oleObj>
              </mc:Choice>
              <mc:Fallback>
                <p:oleObj name="Clip" r:id="rId2" imgW="2659048" imgH="4191363" progId="MS_ClipArt_Gallery.2">
                  <p:embed/>
                  <p:pic>
                    <p:nvPicPr>
                      <p:cNvPr id="0" n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24688" y="152400"/>
                        <a:ext cx="1585912" cy="2500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Text Box 7"/>
          <p:cNvSpPr txBox="1">
            <a:spLocks noChangeArrowheads="1"/>
          </p:cNvSpPr>
          <p:nvPr/>
        </p:nvSpPr>
        <p:spPr bwMode="auto">
          <a:xfrm>
            <a:off x="-38100" y="2743200"/>
            <a:ext cx="8609013"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Clearly circuits compute.</a:t>
            </a:r>
          </a:p>
          <a:p>
            <a:pPr lvl="1">
              <a:spcBef>
                <a:spcPct val="0"/>
              </a:spcBef>
            </a:pPr>
            <a:r>
              <a:rPr lang="en-US" altLang="en-US" sz="2800">
                <a:solidFill>
                  <a:schemeClr val="hlink"/>
                </a:solidFill>
                <a:latin typeface="Times New Roman" pitchFamily="18" charset="0"/>
              </a:rPr>
              <a:t>Any</a:t>
            </a:r>
            <a:r>
              <a:rPr lang="en-US" altLang="en-US" sz="2800">
                <a:latin typeface="Times New Roman" pitchFamily="18" charset="0"/>
              </a:rPr>
              <a:t> function </a:t>
            </a:r>
            <a:r>
              <a:rPr lang="en-US" altLang="en-US" sz="2800" i="1">
                <a:solidFill>
                  <a:schemeClr val="accent2"/>
                </a:solidFill>
                <a:latin typeface="Times New Roman" pitchFamily="18" charset="0"/>
              </a:rPr>
              <a:t>f(x)</a:t>
            </a:r>
            <a:r>
              <a:rPr lang="en-US" altLang="en-US" sz="2800">
                <a:latin typeface="Times New Roman" pitchFamily="18" charset="0"/>
              </a:rPr>
              <a:t> of </a:t>
            </a:r>
            <a:r>
              <a:rPr lang="en-US" altLang="en-US" sz="2800" i="1">
                <a:solidFill>
                  <a:schemeClr val="accent2"/>
                </a:solidFill>
                <a:latin typeface="Times New Roman" pitchFamily="18" charset="0"/>
              </a:rPr>
              <a:t>n</a:t>
            </a:r>
            <a:r>
              <a:rPr lang="en-US" altLang="en-US" sz="2800">
                <a:latin typeface="Times New Roman" pitchFamily="18" charset="0"/>
              </a:rPr>
              <a:t> bits can be computed </a:t>
            </a:r>
            <a:br>
              <a:rPr lang="en-US" altLang="en-US" sz="2800">
                <a:latin typeface="Times New Roman" pitchFamily="18" charset="0"/>
              </a:rPr>
            </a:br>
            <a:r>
              <a:rPr lang="en-US" altLang="en-US" sz="2800">
                <a:latin typeface="Times New Roman" pitchFamily="18" charset="0"/>
              </a:rPr>
              <a:t>with a </a:t>
            </a:r>
            <a:r>
              <a:rPr lang="en-US" altLang="en-US" sz="2800">
                <a:solidFill>
                  <a:schemeClr val="accent2"/>
                </a:solidFill>
                <a:latin typeface="Times New Roman" pitchFamily="18" charset="0"/>
              </a:rPr>
              <a:t>nonuniform</a:t>
            </a:r>
            <a:r>
              <a:rPr lang="en-US" altLang="en-US" sz="2800">
                <a:latin typeface="Times New Roman" pitchFamily="18" charset="0"/>
              </a:rPr>
              <a:t> circuit of size </a:t>
            </a:r>
            <a:r>
              <a:rPr lang="en-US" altLang="en-US" sz="2800" i="1">
                <a:solidFill>
                  <a:schemeClr val="accent2"/>
                </a:solidFill>
                <a:latin typeface="Times New Roman" pitchFamily="18" charset="0"/>
              </a:rPr>
              <a:t>O(2</a:t>
            </a:r>
            <a:r>
              <a:rPr lang="en-US" altLang="en-US" sz="2800" i="1" baseline="30000">
                <a:solidFill>
                  <a:schemeClr val="accent2"/>
                </a:solidFill>
                <a:latin typeface="Times New Roman" pitchFamily="18" charset="0"/>
              </a:rPr>
              <a:t>n</a:t>
            </a:r>
            <a:r>
              <a:rPr lang="en-US" altLang="en-US" sz="2800" i="1">
                <a:solidFill>
                  <a:schemeClr val="accent2"/>
                </a:solidFill>
                <a:latin typeface="Times New Roman" pitchFamily="18" charset="0"/>
              </a:rPr>
              <a:t>)</a:t>
            </a:r>
            <a:r>
              <a:rPr lang="en-US" altLang="en-US" sz="2800">
                <a:latin typeface="Times New Roman" pitchFamily="18" charset="0"/>
              </a:rPr>
              <a:t>.</a:t>
            </a:r>
            <a:endParaRPr lang="en-US" altLang="en-US" sz="2800" i="1">
              <a:solidFill>
                <a:schemeClr val="accent2"/>
              </a:solidFill>
              <a:latin typeface="Times New Roman" pitchFamily="18" charset="0"/>
            </a:endParaRPr>
          </a:p>
          <a:p>
            <a:pPr lvl="1">
              <a:spcBef>
                <a:spcPct val="0"/>
              </a:spcBef>
            </a:pPr>
            <a:r>
              <a:rPr lang="en-US" altLang="en-US" sz="2800">
                <a:latin typeface="Times New Roman" pitchFamily="18" charset="0"/>
              </a:rPr>
              <a:t>If a </a:t>
            </a:r>
            <a:r>
              <a:rPr lang="en-US" altLang="en-US" sz="2800">
                <a:solidFill>
                  <a:schemeClr val="accent2"/>
                </a:solidFill>
                <a:latin typeface="Times New Roman" pitchFamily="18" charset="0"/>
              </a:rPr>
              <a:t>TM</a:t>
            </a:r>
            <a:r>
              <a:rPr lang="en-US" altLang="en-US" sz="2800">
                <a:latin typeface="Times New Roman" pitchFamily="18" charset="0"/>
              </a:rPr>
              <a:t> can compute it in time </a:t>
            </a:r>
            <a:r>
              <a:rPr lang="en-US" altLang="en-US" sz="2800" i="1">
                <a:solidFill>
                  <a:schemeClr val="accent2"/>
                </a:solidFill>
                <a:latin typeface="Times New Roman" pitchFamily="18" charset="0"/>
              </a:rPr>
              <a:t>T(n)</a:t>
            </a:r>
            <a:r>
              <a:rPr lang="en-US" altLang="en-US" sz="2800">
                <a:latin typeface="Times New Roman" pitchFamily="18" charset="0"/>
              </a:rPr>
              <a:t>, then it can be </a:t>
            </a:r>
            <a:br>
              <a:rPr lang="en-US" altLang="en-US" sz="2800">
                <a:latin typeface="Times New Roman" pitchFamily="18" charset="0"/>
              </a:rPr>
            </a:br>
            <a:r>
              <a:rPr lang="en-US" altLang="en-US" sz="2800">
                <a:latin typeface="Times New Roman" pitchFamily="18" charset="0"/>
              </a:rPr>
              <a:t>computed by a </a:t>
            </a:r>
            <a:r>
              <a:rPr lang="en-US" altLang="en-US" sz="2800">
                <a:solidFill>
                  <a:schemeClr val="accent2"/>
                </a:solidFill>
                <a:latin typeface="Times New Roman" pitchFamily="18" charset="0"/>
              </a:rPr>
              <a:t>uniform</a:t>
            </a:r>
            <a:r>
              <a:rPr lang="en-US" altLang="en-US" sz="2800">
                <a:latin typeface="Times New Roman" pitchFamily="18" charset="0"/>
              </a:rPr>
              <a:t> circuit of size </a:t>
            </a:r>
            <a:r>
              <a:rPr lang="en-US" altLang="en-US" sz="2800" i="1">
                <a:solidFill>
                  <a:schemeClr val="accent2"/>
                </a:solidFill>
                <a:latin typeface="Times New Roman" pitchFamily="18" charset="0"/>
              </a:rPr>
              <a:t>O(T</a:t>
            </a:r>
            <a:r>
              <a:rPr lang="en-US" altLang="en-US" sz="2800" i="1" baseline="30000">
                <a:solidFill>
                  <a:schemeClr val="accent2"/>
                </a:solidFill>
                <a:latin typeface="Times New Roman" pitchFamily="18" charset="0"/>
              </a:rPr>
              <a:t>2</a:t>
            </a:r>
            <a:r>
              <a:rPr lang="en-US" altLang="en-US" sz="2800" i="1">
                <a:solidFill>
                  <a:schemeClr val="accent2"/>
                </a:solidFill>
                <a:latin typeface="Times New Roman" pitchFamily="18" charset="0"/>
              </a:rPr>
              <a:t>(n))</a:t>
            </a:r>
            <a:r>
              <a:rPr lang="en-US" altLang="en-US" sz="2800">
                <a:latin typeface="Times New Roman" pitchFamily="18" charset="0"/>
              </a:rPr>
              <a:t>.</a:t>
            </a:r>
          </a:p>
          <a:p>
            <a:pPr lvl="1">
              <a:spcBef>
                <a:spcPct val="0"/>
              </a:spcBef>
            </a:pPr>
            <a:r>
              <a:rPr lang="en-US" altLang="en-US" sz="2800">
                <a:latin typeface="Times New Roman" pitchFamily="18" charset="0"/>
              </a:rPr>
              <a:t>Parallel time relates to circuit depth.</a:t>
            </a:r>
          </a:p>
        </p:txBody>
      </p:sp>
      <p:pic>
        <p:nvPicPr>
          <p:cNvPr id="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760413"/>
            <a:ext cx="21336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7"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dirty="0">
                <a:solidFill>
                  <a:schemeClr val="tx2"/>
                </a:solidFill>
                <a:latin typeface="Arial Rounded MT Bold" pitchFamily="34" charset="0"/>
                <a:cs typeface="+mn-cs"/>
              </a:rPr>
              <a:t>And/Or/Not Circuits</a:t>
            </a:r>
          </a:p>
        </p:txBody>
      </p:sp>
    </p:spTree>
    <p:extLst>
      <p:ext uri="{BB962C8B-B14F-4D97-AF65-F5344CB8AC3E}">
        <p14:creationId xmlns:p14="http://schemas.microsoft.com/office/powerpoint/2010/main" val="2621802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Goto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Loop Models</a:t>
            </a:r>
          </a:p>
        </p:txBody>
      </p:sp>
      <p:sp>
        <p:nvSpPr>
          <p:cNvPr id="17" name="Text Box 4"/>
          <p:cNvSpPr txBox="1">
            <a:spLocks noChangeArrowheads="1"/>
          </p:cNvSpPr>
          <p:nvPr/>
        </p:nvSpPr>
        <p:spPr bwMode="auto">
          <a:xfrm>
            <a:off x="-17419" y="609600"/>
            <a:ext cx="9448800" cy="6370975"/>
          </a:xfrm>
          <a:prstGeom prst="rect">
            <a:avLst/>
          </a:prstGeom>
          <a:noFill/>
          <a:ln w="38100" cap="sq">
            <a:noFill/>
            <a:miter lim="800000"/>
            <a:headEnd/>
            <a:tailEnd/>
          </a:ln>
          <a:effectLst/>
        </p:spPr>
        <p:txBody>
          <a:bodyPr wrap="square" lIns="274320" rIns="274320">
            <a:spAutoFit/>
          </a:bodyPr>
          <a:lstStyle/>
          <a:p>
            <a:pPr eaLnBrk="0" hangingPunct="0">
              <a:defRPr/>
            </a:pPr>
            <a:r>
              <a:rPr lang="en-US" sz="2400" dirty="0"/>
              <a:t>My advice is always don’t panic. </a:t>
            </a:r>
          </a:p>
          <a:p>
            <a:pPr eaLnBrk="0" hangingPunct="0">
              <a:defRPr/>
            </a:pPr>
            <a:r>
              <a:rPr lang="en-US" sz="2400" dirty="0"/>
              <a:t>If you panic, you will drown. </a:t>
            </a:r>
          </a:p>
          <a:p>
            <a:pPr eaLnBrk="0" hangingPunct="0">
              <a:defRPr/>
            </a:pPr>
            <a:r>
              <a:rPr lang="en-US" sz="2400" dirty="0"/>
              <a:t>Trust me that swimming is easy as long as you don’t panic. </a:t>
            </a:r>
          </a:p>
          <a:p>
            <a:pPr eaLnBrk="0" hangingPunct="0">
              <a:defRPr/>
            </a:pPr>
            <a:r>
              <a:rPr lang="en-US" sz="2400" dirty="0"/>
              <a:t>What makes people panic is to trying to solve/understand</a:t>
            </a:r>
            <a:br>
              <a:rPr lang="en-US" sz="2400" dirty="0"/>
            </a:br>
            <a:r>
              <a:rPr lang="en-US" sz="2400" dirty="0"/>
              <a:t>    the entire solution/computation all at once.</a:t>
            </a:r>
          </a:p>
          <a:p>
            <a:pPr eaLnBrk="0" hangingPunct="0">
              <a:defRPr/>
            </a:pPr>
            <a:r>
              <a:rPr lang="en-US" sz="2400" dirty="0"/>
              <a:t>DO NOT DO THIS. IT WILL MAKE YOU PANIC. </a:t>
            </a:r>
          </a:p>
          <a:p>
            <a:pPr eaLnBrk="0" hangingPunct="0">
              <a:defRPr/>
            </a:pPr>
            <a:r>
              <a:rPr lang="en-US" sz="2400" dirty="0"/>
              <a:t>Do not at the beginning of the computation, </a:t>
            </a:r>
            <a:br>
              <a:rPr lang="en-US" sz="2400" dirty="0"/>
            </a:br>
            <a:r>
              <a:rPr lang="en-US" sz="2400" dirty="0"/>
              <a:t>   but with giving me a loop invariant. </a:t>
            </a:r>
          </a:p>
          <a:p>
            <a:pPr eaLnBrk="0" hangingPunct="0">
              <a:defRPr/>
            </a:pPr>
            <a:r>
              <a:rPr lang="en-US" sz="2400" dirty="0"/>
              <a:t>DO NOT worry about how you will make the loop invariant happen.</a:t>
            </a:r>
          </a:p>
          <a:p>
            <a:pPr eaLnBrk="0" hangingPunct="0">
              <a:defRPr/>
            </a:pPr>
            <a:r>
              <a:rPr lang="en-US" sz="2400" dirty="0"/>
              <a:t>Simply ask for 100% of what YOU want. Just ask for it. </a:t>
            </a:r>
          </a:p>
          <a:p>
            <a:pPr eaLnBrk="0" hangingPunct="0">
              <a:defRPr/>
            </a:pPr>
            <a:r>
              <a:rPr lang="en-US" sz="2400" dirty="0"/>
              <a:t>Assume that your fairy good mother makes it happen for you.</a:t>
            </a:r>
          </a:p>
          <a:p>
            <a:pPr eaLnBrk="0" hangingPunct="0">
              <a:defRPr/>
            </a:pPr>
            <a:r>
              <a:rPr lang="en-US" sz="2400" dirty="0"/>
              <a:t>The next question is ‘‘IF the loop invariant is ALREADY happening,</a:t>
            </a:r>
            <a:br>
              <a:rPr lang="en-US" sz="2400" dirty="0"/>
            </a:br>
            <a:r>
              <a:rPr lang="en-US" sz="2400" dirty="0"/>
              <a:t>  how do you MAINTAIN it while making progress’’? </a:t>
            </a:r>
          </a:p>
          <a:p>
            <a:pPr eaLnBrk="0" hangingPunct="0">
              <a:defRPr/>
            </a:pPr>
            <a:r>
              <a:rPr lang="en-US" sz="2400" dirty="0"/>
              <a:t>Later, you will have to establish the loop invariant.</a:t>
            </a:r>
          </a:p>
          <a:p>
            <a:pPr eaLnBrk="0" hangingPunct="0">
              <a:defRPr/>
            </a:pPr>
            <a:r>
              <a:rPr lang="en-US" sz="2400" dirty="0"/>
              <a:t>Hopefully this requires only a small adjustment to the precondition.</a:t>
            </a:r>
          </a:p>
          <a:p>
            <a:pPr eaLnBrk="0" hangingPunct="0">
              <a:defRPr/>
            </a:pPr>
            <a:r>
              <a:rPr lang="en-US" sz="2400" dirty="0"/>
              <a:t>Trust these steps. All will be well. Don’t panic. </a:t>
            </a:r>
          </a:p>
          <a:p>
            <a:pPr eaLnBrk="0" hangingPunct="0">
              <a:defRPr/>
            </a:pPr>
            <a:r>
              <a:rPr lang="en-US" sz="2400" dirty="0"/>
              <a:t>You can do this. Have fun.</a:t>
            </a:r>
            <a:endParaRPr lang="en-US" sz="3600" dirty="0">
              <a:solidFill>
                <a:schemeClr val="tx2"/>
              </a:solidFill>
              <a:effectLst>
                <a:outerShdw blurRad="38100" dist="38100" dir="2700000" algn="tl">
                  <a:srgbClr val="000000"/>
                </a:outerShdw>
              </a:effectLst>
            </a:endParaRPr>
          </a:p>
        </p:txBody>
      </p:sp>
      <p:grpSp>
        <p:nvGrpSpPr>
          <p:cNvPr id="7" name="Group 29">
            <a:extLst>
              <a:ext uri="{FF2B5EF4-FFF2-40B4-BE49-F238E27FC236}">
                <a16:creationId xmlns:a16="http://schemas.microsoft.com/office/drawing/2014/main" id="{22352C0A-B8D6-46B7-9938-D616D70B1698}"/>
              </a:ext>
            </a:extLst>
          </p:cNvPr>
          <p:cNvGrpSpPr>
            <a:grpSpLocks/>
          </p:cNvGrpSpPr>
          <p:nvPr/>
        </p:nvGrpSpPr>
        <p:grpSpPr bwMode="auto">
          <a:xfrm>
            <a:off x="7740443" y="251061"/>
            <a:ext cx="1204348" cy="1143000"/>
            <a:chOff x="2065" y="1551"/>
            <a:chExt cx="1628" cy="1988"/>
          </a:xfrm>
        </p:grpSpPr>
        <p:sp>
          <p:nvSpPr>
            <p:cNvPr id="8" name="Freeform 30">
              <a:extLst>
                <a:ext uri="{FF2B5EF4-FFF2-40B4-BE49-F238E27FC236}">
                  <a16:creationId xmlns:a16="http://schemas.microsoft.com/office/drawing/2014/main" id="{0C4CFE38-665D-4B68-999C-21F2F3509212}"/>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 name="Freeform 31">
              <a:extLst>
                <a:ext uri="{FF2B5EF4-FFF2-40B4-BE49-F238E27FC236}">
                  <a16:creationId xmlns:a16="http://schemas.microsoft.com/office/drawing/2014/main" id="{2C932EA5-6089-40A1-B860-1ACF0E0178EB}"/>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 name="Freeform 32">
              <a:extLst>
                <a:ext uri="{FF2B5EF4-FFF2-40B4-BE49-F238E27FC236}">
                  <a16:creationId xmlns:a16="http://schemas.microsoft.com/office/drawing/2014/main" id="{5B8BA53B-3EB7-4C01-AF1A-7C29A40D76E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 name="Freeform 33">
              <a:extLst>
                <a:ext uri="{FF2B5EF4-FFF2-40B4-BE49-F238E27FC236}">
                  <a16:creationId xmlns:a16="http://schemas.microsoft.com/office/drawing/2014/main" id="{F915CDD5-994D-4E6E-9B16-28545B0B9E3F}"/>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 name="Freeform 34">
              <a:extLst>
                <a:ext uri="{FF2B5EF4-FFF2-40B4-BE49-F238E27FC236}">
                  <a16:creationId xmlns:a16="http://schemas.microsoft.com/office/drawing/2014/main" id="{8823AFFE-E9C1-4D9D-ABFA-6AF55025052E}"/>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 name="Freeform 35">
              <a:extLst>
                <a:ext uri="{FF2B5EF4-FFF2-40B4-BE49-F238E27FC236}">
                  <a16:creationId xmlns:a16="http://schemas.microsoft.com/office/drawing/2014/main" id="{16DACACE-254F-474D-99D1-C53D82F581C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 name="Freeform 36">
              <a:extLst>
                <a:ext uri="{FF2B5EF4-FFF2-40B4-BE49-F238E27FC236}">
                  <a16:creationId xmlns:a16="http://schemas.microsoft.com/office/drawing/2014/main" id="{A2E8588F-AE1C-4B49-887E-CA2BC699AA5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 name="Freeform 37">
              <a:extLst>
                <a:ext uri="{FF2B5EF4-FFF2-40B4-BE49-F238E27FC236}">
                  <a16:creationId xmlns:a16="http://schemas.microsoft.com/office/drawing/2014/main" id="{0DBB9606-5562-4591-8FDD-44FA42D7F884}"/>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38">
              <a:extLst>
                <a:ext uri="{FF2B5EF4-FFF2-40B4-BE49-F238E27FC236}">
                  <a16:creationId xmlns:a16="http://schemas.microsoft.com/office/drawing/2014/main" id="{058C8D90-E0A0-4A0D-AB87-1A82346A33D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39">
              <a:extLst>
                <a:ext uri="{FF2B5EF4-FFF2-40B4-BE49-F238E27FC236}">
                  <a16:creationId xmlns:a16="http://schemas.microsoft.com/office/drawing/2014/main" id="{7C07151C-4EE2-456C-A182-E74B7DD43D2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40">
              <a:extLst>
                <a:ext uri="{FF2B5EF4-FFF2-40B4-BE49-F238E27FC236}">
                  <a16:creationId xmlns:a16="http://schemas.microsoft.com/office/drawing/2014/main" id="{9964DBE3-8B9A-4BB4-AE8A-C333B061C90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1" name="Freeform 41">
              <a:extLst>
                <a:ext uri="{FF2B5EF4-FFF2-40B4-BE49-F238E27FC236}">
                  <a16:creationId xmlns:a16="http://schemas.microsoft.com/office/drawing/2014/main" id="{79FC4AC9-0524-44FA-A2A0-B6AFFC34C86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42">
              <a:extLst>
                <a:ext uri="{FF2B5EF4-FFF2-40B4-BE49-F238E27FC236}">
                  <a16:creationId xmlns:a16="http://schemas.microsoft.com/office/drawing/2014/main" id="{FCD526C2-588C-43EB-BDEC-7888E4D7155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43">
              <a:extLst>
                <a:ext uri="{FF2B5EF4-FFF2-40B4-BE49-F238E27FC236}">
                  <a16:creationId xmlns:a16="http://schemas.microsoft.com/office/drawing/2014/main" id="{14E50D75-8296-4256-B659-3B64BB62710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 name="Freeform 44">
              <a:extLst>
                <a:ext uri="{FF2B5EF4-FFF2-40B4-BE49-F238E27FC236}">
                  <a16:creationId xmlns:a16="http://schemas.microsoft.com/office/drawing/2014/main" id="{0EEDC684-A4A9-4207-AFCD-0B2DCEA01DB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6" name="Freeform 45">
              <a:extLst>
                <a:ext uri="{FF2B5EF4-FFF2-40B4-BE49-F238E27FC236}">
                  <a16:creationId xmlns:a16="http://schemas.microsoft.com/office/drawing/2014/main" id="{3AE1DBB3-B1C2-44E2-A4B8-9872CC014468}"/>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7" name="Freeform 46">
              <a:extLst>
                <a:ext uri="{FF2B5EF4-FFF2-40B4-BE49-F238E27FC236}">
                  <a16:creationId xmlns:a16="http://schemas.microsoft.com/office/drawing/2014/main" id="{D058358E-06CB-4905-B0EB-039D1D85C90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pic>
        <p:nvPicPr>
          <p:cNvPr id="28" name="Picture 27" descr="&lt;strong&gt;Clipart&lt;/strong&gt; - Beautiful Black &lt;strong&gt;Woman&lt;/strong&gt;">
            <a:extLst>
              <a:ext uri="{FF2B5EF4-FFF2-40B4-BE49-F238E27FC236}">
                <a16:creationId xmlns:a16="http://schemas.microsoft.com/office/drawing/2014/main" id="{482651E5-F261-4560-B009-BCA5D17F100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8028407" y="1676400"/>
            <a:ext cx="723850" cy="741304"/>
          </a:xfrm>
          <a:prstGeom prst="rect">
            <a:avLst/>
          </a:prstGeom>
        </p:spPr>
      </p:pic>
    </p:spTree>
    <p:extLst>
      <p:ext uri="{BB962C8B-B14F-4D97-AF65-F5344CB8AC3E}">
        <p14:creationId xmlns:p14="http://schemas.microsoft.com/office/powerpoint/2010/main" val="2220911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0-#ppt_w/2"/>
                                          </p:val>
                                        </p:tav>
                                        <p:tav tm="100000">
                                          <p:val>
                                            <p:strVal val="#ppt_x"/>
                                          </p:val>
                                        </p:tav>
                                      </p:tavLst>
                                    </p:anim>
                                    <p:anim calcmode="lin" valueType="num">
                                      <p:cBhvr additive="base">
                                        <p:cTn id="14" dur="500" fill="hold"/>
                                        <p:tgtEl>
                                          <p:spTgt spid="28"/>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7">
                                            <p:txEl>
                                              <p:pRg st="0" end="0"/>
                                            </p:txEl>
                                          </p:spTgt>
                                        </p:tgtEl>
                                        <p:attrNameLst>
                                          <p:attrName>style.visibility</p:attrName>
                                        </p:attrNameLst>
                                      </p:cBhvr>
                                      <p:to>
                                        <p:strVal val="visible"/>
                                      </p:to>
                                    </p:set>
                                    <p:anim calcmode="lin" valueType="num">
                                      <p:cBhvr additive="base">
                                        <p:cTn id="17"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7">
                                            <p:txEl>
                                              <p:pRg st="1" end="1"/>
                                            </p:txEl>
                                          </p:spTgt>
                                        </p:tgtEl>
                                        <p:attrNameLst>
                                          <p:attrName>style.visibility</p:attrName>
                                        </p:attrNameLst>
                                      </p:cBhvr>
                                      <p:to>
                                        <p:strVal val="visible"/>
                                      </p:to>
                                    </p:set>
                                    <p:anim calcmode="lin" valueType="num">
                                      <p:cBhvr additive="base">
                                        <p:cTn id="23" dur="500" fill="hold"/>
                                        <p:tgtEl>
                                          <p:spTgt spid="17">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7">
                                            <p:txEl>
                                              <p:pRg st="2" end="2"/>
                                            </p:txEl>
                                          </p:spTgt>
                                        </p:tgtEl>
                                        <p:attrNameLst>
                                          <p:attrName>style.visibility</p:attrName>
                                        </p:attrNameLst>
                                      </p:cBhvr>
                                      <p:to>
                                        <p:strVal val="visible"/>
                                      </p:to>
                                    </p:set>
                                    <p:anim calcmode="lin" valueType="num">
                                      <p:cBhvr additive="base">
                                        <p:cTn id="29" dur="500" fill="hold"/>
                                        <p:tgtEl>
                                          <p:spTgt spid="17">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7">
                                            <p:txEl>
                                              <p:pRg st="3" end="3"/>
                                            </p:txEl>
                                          </p:spTgt>
                                        </p:tgtEl>
                                        <p:attrNameLst>
                                          <p:attrName>style.visibility</p:attrName>
                                        </p:attrNameLst>
                                      </p:cBhvr>
                                      <p:to>
                                        <p:strVal val="visible"/>
                                      </p:to>
                                    </p:set>
                                    <p:anim calcmode="lin" valueType="num">
                                      <p:cBhvr additive="base">
                                        <p:cTn id="35" dur="500" fill="hold"/>
                                        <p:tgtEl>
                                          <p:spTgt spid="17">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7">
                                            <p:txEl>
                                              <p:pRg st="4" end="4"/>
                                            </p:txEl>
                                          </p:spTgt>
                                        </p:tgtEl>
                                        <p:attrNameLst>
                                          <p:attrName>style.visibility</p:attrName>
                                        </p:attrNameLst>
                                      </p:cBhvr>
                                      <p:to>
                                        <p:strVal val="visible"/>
                                      </p:to>
                                    </p:set>
                                    <p:anim calcmode="lin" valueType="num">
                                      <p:cBhvr additive="base">
                                        <p:cTn id="41" dur="500" fill="hold"/>
                                        <p:tgtEl>
                                          <p:spTgt spid="17">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7">
                                            <p:txEl>
                                              <p:pRg st="5" end="5"/>
                                            </p:txEl>
                                          </p:spTgt>
                                        </p:tgtEl>
                                        <p:attrNameLst>
                                          <p:attrName>style.visibility</p:attrName>
                                        </p:attrNameLst>
                                      </p:cBhvr>
                                      <p:to>
                                        <p:strVal val="visible"/>
                                      </p:to>
                                    </p:set>
                                    <p:anim calcmode="lin" valueType="num">
                                      <p:cBhvr additive="base">
                                        <p:cTn id="47" dur="500" fill="hold"/>
                                        <p:tgtEl>
                                          <p:spTgt spid="17">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7">
                                            <p:txEl>
                                              <p:pRg st="6" end="6"/>
                                            </p:txEl>
                                          </p:spTgt>
                                        </p:tgtEl>
                                        <p:attrNameLst>
                                          <p:attrName>style.visibility</p:attrName>
                                        </p:attrNameLst>
                                      </p:cBhvr>
                                      <p:to>
                                        <p:strVal val="visible"/>
                                      </p:to>
                                    </p:set>
                                    <p:anim calcmode="lin" valueType="num">
                                      <p:cBhvr additive="base">
                                        <p:cTn id="53" dur="500" fill="hold"/>
                                        <p:tgtEl>
                                          <p:spTgt spid="17">
                                            <p:txEl>
                                              <p:pRg st="6" end="6"/>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17">
                                            <p:txEl>
                                              <p:pRg st="7" end="7"/>
                                            </p:txEl>
                                          </p:spTgt>
                                        </p:tgtEl>
                                        <p:attrNameLst>
                                          <p:attrName>style.visibility</p:attrName>
                                        </p:attrNameLst>
                                      </p:cBhvr>
                                      <p:to>
                                        <p:strVal val="visible"/>
                                      </p:to>
                                    </p:set>
                                    <p:anim calcmode="lin" valueType="num">
                                      <p:cBhvr additive="base">
                                        <p:cTn id="59" dur="500" fill="hold"/>
                                        <p:tgtEl>
                                          <p:spTgt spid="17">
                                            <p:txEl>
                                              <p:pRg st="7" end="7"/>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7">
                                            <p:txEl>
                                              <p:pRg st="8" end="8"/>
                                            </p:txEl>
                                          </p:spTgt>
                                        </p:tgtEl>
                                        <p:attrNameLst>
                                          <p:attrName>style.visibility</p:attrName>
                                        </p:attrNameLst>
                                      </p:cBhvr>
                                      <p:to>
                                        <p:strVal val="visible"/>
                                      </p:to>
                                    </p:set>
                                    <p:anim calcmode="lin" valueType="num">
                                      <p:cBhvr additive="base">
                                        <p:cTn id="65" dur="500" fill="hold"/>
                                        <p:tgtEl>
                                          <p:spTgt spid="17">
                                            <p:txEl>
                                              <p:pRg st="8" end="8"/>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7">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7">
                                            <p:txEl>
                                              <p:pRg st="9" end="9"/>
                                            </p:txEl>
                                          </p:spTgt>
                                        </p:tgtEl>
                                        <p:attrNameLst>
                                          <p:attrName>style.visibility</p:attrName>
                                        </p:attrNameLst>
                                      </p:cBhvr>
                                      <p:to>
                                        <p:strVal val="visible"/>
                                      </p:to>
                                    </p:set>
                                    <p:anim calcmode="lin" valueType="num">
                                      <p:cBhvr additive="base">
                                        <p:cTn id="71" dur="500" fill="hold"/>
                                        <p:tgtEl>
                                          <p:spTgt spid="17">
                                            <p:txEl>
                                              <p:pRg st="9" end="9"/>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7">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17">
                                            <p:txEl>
                                              <p:pRg st="10" end="10"/>
                                            </p:txEl>
                                          </p:spTgt>
                                        </p:tgtEl>
                                        <p:attrNameLst>
                                          <p:attrName>style.visibility</p:attrName>
                                        </p:attrNameLst>
                                      </p:cBhvr>
                                      <p:to>
                                        <p:strVal val="visible"/>
                                      </p:to>
                                    </p:set>
                                    <p:anim calcmode="lin" valueType="num">
                                      <p:cBhvr additive="base">
                                        <p:cTn id="77" dur="500" fill="hold"/>
                                        <p:tgtEl>
                                          <p:spTgt spid="17">
                                            <p:txEl>
                                              <p:pRg st="10" end="1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17">
                                            <p:txEl>
                                              <p:pRg st="11" end="11"/>
                                            </p:txEl>
                                          </p:spTgt>
                                        </p:tgtEl>
                                        <p:attrNameLst>
                                          <p:attrName>style.visibility</p:attrName>
                                        </p:attrNameLst>
                                      </p:cBhvr>
                                      <p:to>
                                        <p:strVal val="visible"/>
                                      </p:to>
                                    </p:set>
                                    <p:anim calcmode="lin" valueType="num">
                                      <p:cBhvr additive="base">
                                        <p:cTn id="83" dur="500" fill="hold"/>
                                        <p:tgtEl>
                                          <p:spTgt spid="17">
                                            <p:txEl>
                                              <p:pRg st="11" end="11"/>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17">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17">
                                            <p:txEl>
                                              <p:pRg st="12" end="12"/>
                                            </p:txEl>
                                          </p:spTgt>
                                        </p:tgtEl>
                                        <p:attrNameLst>
                                          <p:attrName>style.visibility</p:attrName>
                                        </p:attrNameLst>
                                      </p:cBhvr>
                                      <p:to>
                                        <p:strVal val="visible"/>
                                      </p:to>
                                    </p:set>
                                    <p:anim calcmode="lin" valueType="num">
                                      <p:cBhvr additive="base">
                                        <p:cTn id="89" dur="500" fill="hold"/>
                                        <p:tgtEl>
                                          <p:spTgt spid="17">
                                            <p:txEl>
                                              <p:pRg st="12" end="12"/>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7">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17">
                                            <p:txEl>
                                              <p:pRg st="13" end="13"/>
                                            </p:txEl>
                                          </p:spTgt>
                                        </p:tgtEl>
                                        <p:attrNameLst>
                                          <p:attrName>style.visibility</p:attrName>
                                        </p:attrNameLst>
                                      </p:cBhvr>
                                      <p:to>
                                        <p:strVal val="visible"/>
                                      </p:to>
                                    </p:set>
                                    <p:anim calcmode="lin" valueType="num">
                                      <p:cBhvr additive="base">
                                        <p:cTn id="95" dur="500" fill="hold"/>
                                        <p:tgtEl>
                                          <p:spTgt spid="17">
                                            <p:txEl>
                                              <p:pRg st="13" end="13"/>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17">
                                            <p:txEl>
                                              <p:pRg st="13" end="1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417513" y="1851025"/>
            <a:ext cx="4497387" cy="4854575"/>
            <a:chOff x="287" y="1279"/>
            <a:chExt cx="2833" cy="3058"/>
          </a:xfrm>
        </p:grpSpPr>
        <p:sp>
          <p:nvSpPr>
            <p:cNvPr id="239636" name="Text Box 3"/>
            <p:cNvSpPr txBox="1">
              <a:spLocks noChangeArrowheads="1"/>
            </p:cNvSpPr>
            <p:nvPr/>
          </p:nvSpPr>
          <p:spPr bwMode="auto">
            <a:xfrm>
              <a:off x="2502"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3</a:t>
              </a:r>
              <a:endParaRPr lang="en-US" altLang="en-US" sz="4400" i="1">
                <a:solidFill>
                  <a:schemeClr val="accent2"/>
                </a:solidFill>
                <a:latin typeface="Times New Roman" pitchFamily="18" charset="0"/>
              </a:endParaRPr>
            </a:p>
          </p:txBody>
        </p:sp>
        <p:sp>
          <p:nvSpPr>
            <p:cNvPr id="239637" name="Text Box 4"/>
            <p:cNvSpPr txBox="1">
              <a:spLocks noChangeArrowheads="1"/>
            </p:cNvSpPr>
            <p:nvPr/>
          </p:nvSpPr>
          <p:spPr bwMode="auto">
            <a:xfrm>
              <a:off x="1466"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2</a:t>
              </a:r>
              <a:endParaRPr lang="en-US" altLang="en-US" sz="4400" i="1">
                <a:solidFill>
                  <a:schemeClr val="accent2"/>
                </a:solidFill>
                <a:latin typeface="Times New Roman" pitchFamily="18" charset="0"/>
              </a:endParaRPr>
            </a:p>
          </p:txBody>
        </p:sp>
        <p:sp>
          <p:nvSpPr>
            <p:cNvPr id="239638" name="Text Box 5"/>
            <p:cNvSpPr txBox="1">
              <a:spLocks noChangeArrowheads="1"/>
            </p:cNvSpPr>
            <p:nvPr/>
          </p:nvSpPr>
          <p:spPr bwMode="auto">
            <a:xfrm>
              <a:off x="465"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1</a:t>
              </a:r>
              <a:endParaRPr lang="en-US" altLang="en-US" sz="4400" i="1">
                <a:solidFill>
                  <a:schemeClr val="accent2"/>
                </a:solidFill>
                <a:latin typeface="Times New Roman" pitchFamily="18" charset="0"/>
              </a:endParaRPr>
            </a:p>
          </p:txBody>
        </p:sp>
        <p:sp>
          <p:nvSpPr>
            <p:cNvPr id="239639" name="AutoShape 6"/>
            <p:cNvSpPr>
              <a:spLocks noChangeArrowheads="1"/>
            </p:cNvSpPr>
            <p:nvPr/>
          </p:nvSpPr>
          <p:spPr bwMode="auto">
            <a:xfrm rot="5400000" flipV="1">
              <a:off x="669" y="2782"/>
              <a:ext cx="685"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sp>
          <p:nvSpPr>
            <p:cNvPr id="239640" name="AutoShape 7"/>
            <p:cNvSpPr>
              <a:spLocks noChangeArrowheads="1"/>
            </p:cNvSpPr>
            <p:nvPr/>
          </p:nvSpPr>
          <p:spPr bwMode="auto">
            <a:xfrm rot="5400000" flipV="1">
              <a:off x="2527" y="2108"/>
              <a:ext cx="685" cy="41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sp>
          <p:nvSpPr>
            <p:cNvPr id="239641" name="AutoShape 8"/>
            <p:cNvSpPr>
              <a:spLocks noChangeArrowheads="1"/>
            </p:cNvSpPr>
            <p:nvPr/>
          </p:nvSpPr>
          <p:spPr bwMode="auto">
            <a:xfrm rot="5400000" flipV="1">
              <a:off x="1292" y="2108"/>
              <a:ext cx="685" cy="41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a:t>
              </a:r>
              <a:r>
                <a:rPr lang="en-US" altLang="en-US" sz="2800">
                  <a:latin typeface="Times New Roman" pitchFamily="18" charset="0"/>
                  <a:cs typeface="Times New Roman" pitchFamily="18" charset="0"/>
                </a:rPr>
                <a:t>×</a:t>
              </a:r>
              <a:r>
                <a:rPr lang="en-US" altLang="en-US" sz="2800">
                  <a:latin typeface="Times New Roman" pitchFamily="18" charset="0"/>
                </a:rPr>
                <a:t> </a:t>
              </a:r>
            </a:p>
          </p:txBody>
        </p:sp>
        <p:sp>
          <p:nvSpPr>
            <p:cNvPr id="239642" name="AutoShape 9"/>
            <p:cNvSpPr>
              <a:spLocks noChangeArrowheads="1"/>
            </p:cNvSpPr>
            <p:nvPr/>
          </p:nvSpPr>
          <p:spPr bwMode="auto">
            <a:xfrm rot="5400000" flipV="1">
              <a:off x="189" y="2092"/>
              <a:ext cx="639" cy="44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  + </a:t>
              </a:r>
            </a:p>
          </p:txBody>
        </p:sp>
        <p:cxnSp>
          <p:nvCxnSpPr>
            <p:cNvPr id="239643" name="AutoShape 10"/>
            <p:cNvCxnSpPr>
              <a:cxnSpLocks noChangeShapeType="1"/>
              <a:stCxn id="239638" idx="2"/>
              <a:endCxn id="239642" idx="1"/>
            </p:cNvCxnSpPr>
            <p:nvPr/>
          </p:nvCxnSpPr>
          <p:spPr bwMode="auto">
            <a:xfrm flipH="1">
              <a:off x="510" y="1759"/>
              <a:ext cx="26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44" name="AutoShape 11"/>
            <p:cNvCxnSpPr>
              <a:cxnSpLocks noChangeShapeType="1"/>
              <a:stCxn id="239637" idx="2"/>
              <a:endCxn id="239642" idx="1"/>
            </p:cNvCxnSpPr>
            <p:nvPr/>
          </p:nvCxnSpPr>
          <p:spPr bwMode="auto">
            <a:xfrm flipH="1">
              <a:off x="510" y="1759"/>
              <a:ext cx="1266"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45" name="AutoShape 12"/>
            <p:cNvCxnSpPr>
              <a:cxnSpLocks noChangeShapeType="1"/>
              <a:stCxn id="239638" idx="2"/>
              <a:endCxn id="239641" idx="1"/>
            </p:cNvCxnSpPr>
            <p:nvPr/>
          </p:nvCxnSpPr>
          <p:spPr bwMode="auto">
            <a:xfrm>
              <a:off x="775" y="1759"/>
              <a:ext cx="859"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46" name="AutoShape 13"/>
            <p:cNvCxnSpPr>
              <a:cxnSpLocks noChangeShapeType="1"/>
              <a:stCxn id="239636" idx="2"/>
              <a:endCxn id="239641" idx="1"/>
            </p:cNvCxnSpPr>
            <p:nvPr/>
          </p:nvCxnSpPr>
          <p:spPr bwMode="auto">
            <a:xfrm flipH="1">
              <a:off x="1634" y="1759"/>
              <a:ext cx="1178"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47" name="AutoShape 14"/>
            <p:cNvCxnSpPr>
              <a:cxnSpLocks noChangeShapeType="1"/>
              <a:stCxn id="239636" idx="2"/>
              <a:endCxn id="239640" idx="1"/>
            </p:cNvCxnSpPr>
            <p:nvPr/>
          </p:nvCxnSpPr>
          <p:spPr bwMode="auto">
            <a:xfrm>
              <a:off x="2812" y="1759"/>
              <a:ext cx="59"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48" name="AutoShape 15"/>
            <p:cNvCxnSpPr>
              <a:cxnSpLocks noChangeShapeType="1"/>
              <a:stCxn id="239637" idx="2"/>
              <a:endCxn id="239640" idx="1"/>
            </p:cNvCxnSpPr>
            <p:nvPr/>
          </p:nvCxnSpPr>
          <p:spPr bwMode="auto">
            <a:xfrm>
              <a:off x="1776" y="1759"/>
              <a:ext cx="109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239649" name="AutoShape 16"/>
            <p:cNvSpPr>
              <a:spLocks noChangeArrowheads="1"/>
            </p:cNvSpPr>
            <p:nvPr/>
          </p:nvSpPr>
          <p:spPr bwMode="auto">
            <a:xfrm rot="5400000" flipV="1">
              <a:off x="1246" y="3586"/>
              <a:ext cx="685"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cxnSp>
          <p:nvCxnSpPr>
            <p:cNvPr id="239650" name="AutoShape 17"/>
            <p:cNvCxnSpPr>
              <a:cxnSpLocks noChangeShapeType="1"/>
              <a:stCxn id="239642" idx="3"/>
              <a:endCxn id="239639"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51" name="AutoShape 18"/>
            <p:cNvCxnSpPr>
              <a:cxnSpLocks noChangeShapeType="1"/>
              <a:stCxn id="239641" idx="3"/>
              <a:endCxn id="239639"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52" name="AutoShape 19"/>
            <p:cNvCxnSpPr>
              <a:cxnSpLocks noChangeShapeType="1"/>
              <a:stCxn id="239654" idx="3"/>
              <a:endCxn id="239649"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53" name="AutoShape 20"/>
            <p:cNvCxnSpPr>
              <a:cxnSpLocks noChangeShapeType="1"/>
              <a:stCxn id="239639" idx="3"/>
              <a:endCxn id="239649"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239654" name="AutoShape 21"/>
            <p:cNvSpPr>
              <a:spLocks noChangeArrowheads="1"/>
            </p:cNvSpPr>
            <p:nvPr/>
          </p:nvSpPr>
          <p:spPr bwMode="auto">
            <a:xfrm rot="5400000" flipV="1">
              <a:off x="1964" y="2865"/>
              <a:ext cx="685" cy="346"/>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cxnSp>
          <p:nvCxnSpPr>
            <p:cNvPr id="239655" name="AutoShape 22"/>
            <p:cNvCxnSpPr>
              <a:cxnSpLocks noChangeShapeType="1"/>
              <a:stCxn id="239640" idx="3"/>
              <a:endCxn id="239654"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39656" name="AutoShape 23"/>
            <p:cNvCxnSpPr>
              <a:cxnSpLocks noChangeShapeType="1"/>
              <a:stCxn id="239649"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322584" name="Text Box 24"/>
          <p:cNvSpPr txBox="1">
            <a:spLocks noChangeArrowheads="1"/>
          </p:cNvSpPr>
          <p:nvPr/>
        </p:nvSpPr>
        <p:spPr bwMode="auto">
          <a:xfrm>
            <a:off x="457200" y="904875"/>
            <a:ext cx="67040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An arithmetic circuit has </a:t>
            </a:r>
            <a:r>
              <a:rPr lang="en-US" altLang="en-US" sz="2800">
                <a:solidFill>
                  <a:schemeClr val="accent2"/>
                </a:solidFill>
                <a:latin typeface="Times New Roman" pitchFamily="18" charset="0"/>
              </a:rPr>
              <a:t>+</a:t>
            </a:r>
            <a:r>
              <a:rPr lang="en-US" altLang="en-US" sz="2800">
                <a:latin typeface="Times New Roman" pitchFamily="18" charset="0"/>
              </a:rPr>
              <a:t>, </a:t>
            </a:r>
            <a:r>
              <a:rPr lang="en-US" altLang="en-US" sz="2800">
                <a:solidFill>
                  <a:schemeClr val="accent2"/>
                </a:solidFill>
                <a:latin typeface="Times New Roman" pitchFamily="18" charset="0"/>
              </a:rPr>
              <a:t>-</a:t>
            </a:r>
            <a:r>
              <a:rPr lang="en-US" altLang="en-US" sz="2800">
                <a:latin typeface="Times New Roman" pitchFamily="18" charset="0"/>
              </a:rPr>
              <a:t>, </a:t>
            </a:r>
            <a:r>
              <a:rPr lang="en-US" altLang="en-US" sz="2800">
                <a:solidFill>
                  <a:schemeClr val="accent2"/>
                </a:solidFill>
                <a:latin typeface="Times New Roman" pitchFamily="18" charset="0"/>
                <a:cs typeface="Times New Roman" pitchFamily="18" charset="0"/>
              </a:rPr>
              <a:t>×</a:t>
            </a:r>
            <a:r>
              <a:rPr lang="en-US" altLang="en-US" sz="2800">
                <a:latin typeface="Times New Roman" pitchFamily="18" charset="0"/>
                <a:cs typeface="Times New Roman" pitchFamily="18" charset="0"/>
              </a:rPr>
              <a:t>, &amp; </a:t>
            </a:r>
            <a:r>
              <a:rPr lang="en-US" altLang="en-US" sz="2800">
                <a:solidFill>
                  <a:schemeClr val="accent2"/>
                </a:solidFill>
                <a:latin typeface="Times New Roman" pitchFamily="18" charset="0"/>
                <a:cs typeface="Times New Roman" pitchFamily="18" charset="0"/>
              </a:rPr>
              <a:t>/</a:t>
            </a:r>
            <a:r>
              <a:rPr lang="en-US" altLang="en-US" sz="2800">
                <a:solidFill>
                  <a:schemeClr val="accent2"/>
                </a:solidFill>
                <a:latin typeface="Times New Roman" pitchFamily="18" charset="0"/>
              </a:rPr>
              <a:t> </a:t>
            </a:r>
            <a:r>
              <a:rPr lang="en-US" altLang="en-US" sz="2800">
                <a:latin typeface="Times New Roman" pitchFamily="18" charset="0"/>
              </a:rPr>
              <a:t>gates.</a:t>
            </a:r>
          </a:p>
        </p:txBody>
      </p:sp>
      <p:grpSp>
        <p:nvGrpSpPr>
          <p:cNvPr id="3" name="Group 25"/>
          <p:cNvGrpSpPr>
            <a:grpSpLocks/>
          </p:cNvGrpSpPr>
          <p:nvPr/>
        </p:nvGrpSpPr>
        <p:grpSpPr bwMode="auto">
          <a:xfrm>
            <a:off x="1228725" y="2057400"/>
            <a:ext cx="3851275" cy="533400"/>
            <a:chOff x="384" y="672"/>
            <a:chExt cx="2426" cy="336"/>
          </a:xfrm>
        </p:grpSpPr>
        <p:sp>
          <p:nvSpPr>
            <p:cNvPr id="239633" name="Text Box 26"/>
            <p:cNvSpPr txBox="1">
              <a:spLocks noChangeArrowheads="1"/>
            </p:cNvSpPr>
            <p:nvPr/>
          </p:nvSpPr>
          <p:spPr bwMode="auto">
            <a:xfrm>
              <a:off x="384" y="67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3</a:t>
              </a:r>
            </a:p>
          </p:txBody>
        </p:sp>
        <p:sp>
          <p:nvSpPr>
            <p:cNvPr id="239634" name="Text Box 27"/>
            <p:cNvSpPr txBox="1">
              <a:spLocks noChangeArrowheads="1"/>
            </p:cNvSpPr>
            <p:nvPr/>
          </p:nvSpPr>
          <p:spPr bwMode="auto">
            <a:xfrm>
              <a:off x="1392" y="67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5</a:t>
              </a:r>
            </a:p>
          </p:txBody>
        </p:sp>
        <p:sp>
          <p:nvSpPr>
            <p:cNvPr id="239635" name="Text Box 28"/>
            <p:cNvSpPr txBox="1">
              <a:spLocks noChangeArrowheads="1"/>
            </p:cNvSpPr>
            <p:nvPr/>
          </p:nvSpPr>
          <p:spPr bwMode="auto">
            <a:xfrm>
              <a:off x="2352" y="681"/>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7</a:t>
              </a:r>
            </a:p>
          </p:txBody>
        </p:sp>
      </p:grpSp>
      <p:sp>
        <p:nvSpPr>
          <p:cNvPr id="239621" name="Rectangle 29"/>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239622" name="Rectangle 30"/>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322591" name="Text Box 31"/>
          <p:cNvSpPr txBox="1">
            <a:spLocks noChangeArrowheads="1"/>
          </p:cNvSpPr>
          <p:nvPr/>
        </p:nvSpPr>
        <p:spPr bwMode="auto">
          <a:xfrm>
            <a:off x="457200" y="1385888"/>
            <a:ext cx="87328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An input </a:t>
            </a:r>
            <a:r>
              <a:rPr lang="en-US" altLang="en-US" sz="2800" i="1">
                <a:solidFill>
                  <a:schemeClr val="accent2"/>
                </a:solidFill>
                <a:latin typeface="Times New Roman" pitchFamily="18" charset="0"/>
              </a:rPr>
              <a:t>X</a:t>
            </a:r>
            <a:r>
              <a:rPr lang="en-US" altLang="en-US" sz="2800">
                <a:latin typeface="Times New Roman" pitchFamily="18" charset="0"/>
              </a:rPr>
              <a:t> assigns a </a:t>
            </a:r>
            <a:r>
              <a:rPr lang="en-US" altLang="en-US" sz="2800">
                <a:solidFill>
                  <a:schemeClr val="accent2"/>
                </a:solidFill>
                <a:latin typeface="Times New Roman" pitchFamily="18" charset="0"/>
              </a:rPr>
              <a:t>real</a:t>
            </a:r>
            <a:r>
              <a:rPr lang="en-US" altLang="en-US" sz="2800">
                <a:latin typeface="Times New Roman" pitchFamily="18" charset="0"/>
              </a:rPr>
              <a:t> number to each incoming wire.</a:t>
            </a:r>
          </a:p>
        </p:txBody>
      </p:sp>
      <p:grpSp>
        <p:nvGrpSpPr>
          <p:cNvPr id="4" name="Group 32"/>
          <p:cNvGrpSpPr>
            <a:grpSpLocks/>
          </p:cNvGrpSpPr>
          <p:nvPr/>
        </p:nvGrpSpPr>
        <p:grpSpPr bwMode="auto">
          <a:xfrm>
            <a:off x="609600" y="3819525"/>
            <a:ext cx="4710113" cy="2890838"/>
            <a:chOff x="384" y="2598"/>
            <a:chExt cx="2967" cy="1821"/>
          </a:xfrm>
        </p:grpSpPr>
        <p:sp>
          <p:nvSpPr>
            <p:cNvPr id="239627" name="Text Box 33"/>
            <p:cNvSpPr txBox="1">
              <a:spLocks noChangeArrowheads="1"/>
            </p:cNvSpPr>
            <p:nvPr/>
          </p:nvSpPr>
          <p:spPr bwMode="auto">
            <a:xfrm>
              <a:off x="384"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8</a:t>
              </a:r>
            </a:p>
          </p:txBody>
        </p:sp>
        <p:sp>
          <p:nvSpPr>
            <p:cNvPr id="239628" name="Text Box 34"/>
            <p:cNvSpPr txBox="1">
              <a:spLocks noChangeArrowheads="1"/>
            </p:cNvSpPr>
            <p:nvPr/>
          </p:nvSpPr>
          <p:spPr bwMode="auto">
            <a:xfrm>
              <a:off x="1344" y="2598"/>
              <a:ext cx="57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21</a:t>
              </a:r>
            </a:p>
          </p:txBody>
        </p:sp>
        <p:sp>
          <p:nvSpPr>
            <p:cNvPr id="239629" name="Text Box 35"/>
            <p:cNvSpPr txBox="1">
              <a:spLocks noChangeArrowheads="1"/>
            </p:cNvSpPr>
            <p:nvPr/>
          </p:nvSpPr>
          <p:spPr bwMode="auto">
            <a:xfrm>
              <a:off x="1608" y="4089"/>
              <a:ext cx="65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-14</a:t>
              </a:r>
            </a:p>
          </p:txBody>
        </p:sp>
        <p:sp>
          <p:nvSpPr>
            <p:cNvPr id="239630" name="Text Box 36"/>
            <p:cNvSpPr txBox="1">
              <a:spLocks noChangeArrowheads="1"/>
            </p:cNvSpPr>
            <p:nvPr/>
          </p:nvSpPr>
          <p:spPr bwMode="auto">
            <a:xfrm>
              <a:off x="912" y="3368"/>
              <a:ext cx="68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168</a:t>
              </a:r>
            </a:p>
          </p:txBody>
        </p:sp>
        <p:sp>
          <p:nvSpPr>
            <p:cNvPr id="239631" name="Text Box 37"/>
            <p:cNvSpPr txBox="1">
              <a:spLocks noChangeArrowheads="1"/>
            </p:cNvSpPr>
            <p:nvPr/>
          </p:nvSpPr>
          <p:spPr bwMode="auto">
            <a:xfrm>
              <a:off x="1920" y="3368"/>
              <a:ext cx="6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-12</a:t>
              </a:r>
            </a:p>
          </p:txBody>
        </p:sp>
        <p:sp>
          <p:nvSpPr>
            <p:cNvPr id="239632" name="Text Box 38"/>
            <p:cNvSpPr txBox="1">
              <a:spLocks noChangeArrowheads="1"/>
            </p:cNvSpPr>
            <p:nvPr/>
          </p:nvSpPr>
          <p:spPr bwMode="auto">
            <a:xfrm>
              <a:off x="2781" y="2598"/>
              <a:ext cx="57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12</a:t>
              </a:r>
            </a:p>
          </p:txBody>
        </p:sp>
      </p:grpSp>
      <p:sp>
        <p:nvSpPr>
          <p:cNvPr id="322599"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a:solidFill>
                  <a:schemeClr val="tx2"/>
                </a:solidFill>
                <a:effectLst>
                  <a:outerShdw blurRad="38100" dist="38100" dir="2700000" algn="tl">
                    <a:srgbClr val="000000"/>
                  </a:outerShdw>
                </a:effectLst>
                <a:latin typeface="Arial Rounded MT Bold" pitchFamily="34" charset="0"/>
                <a:cs typeface="+mn-cs"/>
              </a:rPr>
              <a:t>Arithmetic Circuits</a:t>
            </a:r>
          </a:p>
        </p:txBody>
      </p:sp>
      <p:sp>
        <p:nvSpPr>
          <p:cNvPr id="322600" name="Text Box 40"/>
          <p:cNvSpPr txBox="1">
            <a:spLocks noChangeArrowheads="1"/>
          </p:cNvSpPr>
          <p:nvPr/>
        </p:nvSpPr>
        <p:spPr bwMode="auto">
          <a:xfrm>
            <a:off x="4860925" y="1981200"/>
            <a:ext cx="45132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The real numbers percolate </a:t>
            </a:r>
            <a:br>
              <a:rPr lang="en-US" altLang="en-US" sz="2800">
                <a:latin typeface="Times New Roman" pitchFamily="18" charset="0"/>
              </a:rPr>
            </a:br>
            <a:r>
              <a:rPr lang="en-US" altLang="en-US" sz="2800">
                <a:latin typeface="Times New Roman" pitchFamily="18" charset="0"/>
              </a:rPr>
              <a:t>down to the output wires.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322584"/>
                                        </p:tgtEl>
                                        <p:attrNameLst>
                                          <p:attrName>style.visibility</p:attrName>
                                        </p:attrNameLst>
                                      </p:cBhvr>
                                      <p:to>
                                        <p:strVal val="visible"/>
                                      </p:to>
                                    </p:set>
                                    <p:anim calcmode="lin" valueType="num">
                                      <p:cBhvr additive="base">
                                        <p:cTn id="7" dur="500" fill="hold"/>
                                        <p:tgtEl>
                                          <p:spTgt spid="322584"/>
                                        </p:tgtEl>
                                        <p:attrNameLst>
                                          <p:attrName>ppt_x</p:attrName>
                                        </p:attrNameLst>
                                      </p:cBhvr>
                                      <p:tavLst>
                                        <p:tav tm="0">
                                          <p:val>
                                            <p:strVal val="#ppt_x"/>
                                          </p:val>
                                        </p:tav>
                                        <p:tav tm="100000">
                                          <p:val>
                                            <p:strVal val="#ppt_x"/>
                                          </p:val>
                                        </p:tav>
                                      </p:tavLst>
                                    </p:anim>
                                    <p:anim calcmode="lin" valueType="num">
                                      <p:cBhvr additive="base">
                                        <p:cTn id="8" dur="500" fill="hold"/>
                                        <p:tgtEl>
                                          <p:spTgt spid="32258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322591"/>
                                        </p:tgtEl>
                                        <p:attrNameLst>
                                          <p:attrName>style.visibility</p:attrName>
                                        </p:attrNameLst>
                                      </p:cBhvr>
                                      <p:to>
                                        <p:strVal val="visible"/>
                                      </p:to>
                                    </p:set>
                                    <p:anim calcmode="lin" valueType="num">
                                      <p:cBhvr additive="base">
                                        <p:cTn id="17" dur="500" fill="hold"/>
                                        <p:tgtEl>
                                          <p:spTgt spid="322591"/>
                                        </p:tgtEl>
                                        <p:attrNameLst>
                                          <p:attrName>ppt_x</p:attrName>
                                        </p:attrNameLst>
                                      </p:cBhvr>
                                      <p:tavLst>
                                        <p:tav tm="0">
                                          <p:val>
                                            <p:strVal val="#ppt_x"/>
                                          </p:val>
                                        </p:tav>
                                        <p:tav tm="100000">
                                          <p:val>
                                            <p:strVal val="#ppt_x"/>
                                          </p:val>
                                        </p:tav>
                                      </p:tavLst>
                                    </p:anim>
                                    <p:anim calcmode="lin" valueType="num">
                                      <p:cBhvr additive="base">
                                        <p:cTn id="18" dur="500" fill="hold"/>
                                        <p:tgtEl>
                                          <p:spTgt spid="322591"/>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22600"/>
                                        </p:tgtEl>
                                        <p:attrNameLst>
                                          <p:attrName>style.visibility</p:attrName>
                                        </p:attrNameLst>
                                      </p:cBhvr>
                                      <p:to>
                                        <p:strVal val="visible"/>
                                      </p:to>
                                    </p:set>
                                    <p:anim calcmode="lin" valueType="num">
                                      <p:cBhvr additive="base">
                                        <p:cTn id="27" dur="500" fill="hold"/>
                                        <p:tgtEl>
                                          <p:spTgt spid="322600"/>
                                        </p:tgtEl>
                                        <p:attrNameLst>
                                          <p:attrName>ppt_x</p:attrName>
                                        </p:attrNameLst>
                                      </p:cBhvr>
                                      <p:tavLst>
                                        <p:tav tm="0">
                                          <p:val>
                                            <p:strVal val="#ppt_x"/>
                                          </p:val>
                                        </p:tav>
                                        <p:tav tm="100000">
                                          <p:val>
                                            <p:strVal val="#ppt_x"/>
                                          </p:val>
                                        </p:tav>
                                      </p:tavLst>
                                    </p:anim>
                                    <p:anim calcmode="lin" valueType="num">
                                      <p:cBhvr additive="base">
                                        <p:cTn id="28" dur="500" fill="hold"/>
                                        <p:tgtEl>
                                          <p:spTgt spid="322600"/>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84" grpId="0"/>
      <p:bldP spid="322591" grpId="0"/>
      <p:bldP spid="322600"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6"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3086100"/>
            <a:ext cx="5381625" cy="369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241667"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685800"/>
            <a:ext cx="5715000" cy="31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Neural Nets</a:t>
            </a:r>
          </a:p>
        </p:txBody>
      </p:sp>
    </p:spTree>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3" name="Rectangle 5"/>
          <p:cNvSpPr>
            <a:spLocks noChangeArrowheads="1"/>
          </p:cNvSpPr>
          <p:nvPr/>
        </p:nvSpPr>
        <p:spPr bwMode="auto">
          <a:xfrm>
            <a:off x="914400" y="3962400"/>
            <a:ext cx="7820025"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pPr>
            <a:r>
              <a:rPr lang="en-US" altLang="en-US" sz="2800">
                <a:latin typeface="Times New Roman" pitchFamily="18" charset="0"/>
              </a:rPr>
              <a:t>Inputs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r>
              <a:rPr lang="en-US" altLang="en-US" sz="2800">
                <a:latin typeface="Times New Roman" pitchFamily="18" charset="0"/>
              </a:rPr>
              <a:t>and output </a:t>
            </a:r>
            <a:r>
              <a:rPr lang="en-US" altLang="en-US" sz="2800" i="1">
                <a:solidFill>
                  <a:schemeClr val="accent2"/>
                </a:solidFill>
                <a:latin typeface="Times New Roman" pitchFamily="18" charset="0"/>
              </a:rPr>
              <a:t>y</a:t>
            </a:r>
            <a:r>
              <a:rPr lang="en-US" altLang="en-US" sz="2800">
                <a:latin typeface="Times New Roman" pitchFamily="18" charset="0"/>
              </a:rPr>
              <a:t> are binary.</a:t>
            </a:r>
          </a:p>
          <a:p>
            <a:pPr lvl="1">
              <a:spcBef>
                <a:spcPct val="0"/>
              </a:spcBef>
            </a:pPr>
            <a:r>
              <a:rPr lang="en-US" altLang="en-US" sz="2800">
                <a:latin typeface="Times New Roman" pitchFamily="18" charset="0"/>
              </a:rPr>
              <a:t>Weights </a:t>
            </a: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a:t>
            </a:r>
            <a:r>
              <a:rPr lang="en-US" altLang="en-US" sz="2800">
                <a:latin typeface="Times New Roman" pitchFamily="18" charset="0"/>
              </a:rPr>
              <a:t>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r>
              <a:rPr lang="en-US" altLang="en-US" sz="2800">
                <a:latin typeface="Times New Roman" pitchFamily="18" charset="0"/>
              </a:rPr>
              <a:t>are real numbers </a:t>
            </a:r>
            <a:br>
              <a:rPr lang="en-US" altLang="en-US" sz="2800">
                <a:latin typeface="Times New Roman" pitchFamily="18" charset="0"/>
              </a:rPr>
            </a:br>
            <a:r>
              <a:rPr lang="en-US" altLang="en-US" sz="2800">
                <a:latin typeface="Times New Roman" pitchFamily="18" charset="0"/>
              </a:rPr>
              <a:t>    (possibly negative).</a:t>
            </a:r>
          </a:p>
          <a:p>
            <a:pPr lvl="1">
              <a:spcBef>
                <a:spcPct val="0"/>
              </a:spcBef>
            </a:pPr>
            <a:r>
              <a:rPr lang="en-US" altLang="en-US" sz="2800" i="1">
                <a:solidFill>
                  <a:schemeClr val="accent2"/>
                </a:solidFill>
                <a:latin typeface="Times New Roman" pitchFamily="18" charset="0"/>
              </a:rPr>
              <a:t>y = 1  </a:t>
            </a:r>
            <a:r>
              <a:rPr lang="en-US" altLang="en-US" sz="2800" i="1">
                <a:latin typeface="Times New Roman" pitchFamily="18" charset="0"/>
              </a:rPr>
              <a:t>iff </a:t>
            </a:r>
            <a:r>
              <a:rPr lang="en-US" altLang="en-US" sz="2800" i="1">
                <a:solidFill>
                  <a:schemeClr val="accent2"/>
                </a:solidFill>
                <a:latin typeface="Times New Roman" pitchFamily="18" charset="0"/>
              </a:rPr>
              <a:t> </a:t>
            </a:r>
            <a:r>
              <a:rPr lang="el-GR" altLang="en-US" sz="2800" i="1">
                <a:solidFill>
                  <a:schemeClr val="accent2"/>
                </a:solidFill>
                <a:latin typeface="Times New Roman" pitchFamily="18" charset="0"/>
                <a:cs typeface="Times New Roman" pitchFamily="18" charset="0"/>
              </a:rPr>
              <a:t>Σ</a:t>
            </a:r>
            <a:r>
              <a:rPr lang="en-US" altLang="en-US" sz="2800" i="1" baseline="-25000">
                <a:solidFill>
                  <a:schemeClr val="accent2"/>
                </a:solidFill>
                <a:latin typeface="Times New Roman" pitchFamily="18" charset="0"/>
                <a:cs typeface="Times New Roman" pitchFamily="18" charset="0"/>
              </a:rPr>
              <a:t>i</a:t>
            </a:r>
            <a:r>
              <a:rPr lang="en-US" altLang="en-US" sz="2800" i="1">
                <a:solidFill>
                  <a:schemeClr val="accent2"/>
                </a:solidFill>
                <a:latin typeface="Times New Roman" pitchFamily="18" charset="0"/>
                <a:cs typeface="Times New Roman" pitchFamily="18" charset="0"/>
              </a:rPr>
              <a:t> w</a:t>
            </a:r>
            <a:r>
              <a:rPr lang="en-US" altLang="en-US" sz="2800" i="1" baseline="-25000">
                <a:solidFill>
                  <a:schemeClr val="accent2"/>
                </a:solidFill>
                <a:latin typeface="Times New Roman" pitchFamily="18" charset="0"/>
                <a:cs typeface="Times New Roman" pitchFamily="18" charset="0"/>
              </a:rPr>
              <a:t>i</a:t>
            </a:r>
            <a:r>
              <a:rPr lang="en-US" altLang="en-US" sz="2800" i="1">
                <a:solidFill>
                  <a:schemeClr val="accent2"/>
                </a:solidFill>
                <a:latin typeface="Times New Roman" pitchFamily="18" charset="0"/>
                <a:cs typeface="Times New Roman" pitchFamily="18" charset="0"/>
              </a:rPr>
              <a:t>×x</a:t>
            </a:r>
            <a:r>
              <a:rPr lang="en-US" altLang="en-US" sz="2800" i="1" baseline="-25000">
                <a:solidFill>
                  <a:schemeClr val="accent2"/>
                </a:solidFill>
                <a:latin typeface="Times New Roman" pitchFamily="18" charset="0"/>
                <a:cs typeface="Times New Roman" pitchFamily="18" charset="0"/>
              </a:rPr>
              <a:t>i</a:t>
            </a:r>
            <a:r>
              <a:rPr lang="en-US" altLang="en-US" sz="2800" i="1">
                <a:solidFill>
                  <a:schemeClr val="accent2"/>
                </a:solidFill>
                <a:latin typeface="Times New Roman" pitchFamily="18" charset="0"/>
                <a:cs typeface="Times New Roman" pitchFamily="18" charset="0"/>
              </a:rPr>
              <a:t> ≥ T</a:t>
            </a:r>
          </a:p>
          <a:p>
            <a:pPr lvl="1">
              <a:spcBef>
                <a:spcPct val="0"/>
              </a:spcBef>
            </a:pPr>
            <a:r>
              <a:rPr lang="en-US" altLang="en-US" sz="2800">
                <a:latin typeface="Times New Roman" pitchFamily="18" charset="0"/>
                <a:cs typeface="Times New Roman" pitchFamily="18" charset="0"/>
              </a:rPr>
              <a:t>The neural net </a:t>
            </a:r>
            <a:r>
              <a:rPr lang="en-US" altLang="en-US" sz="2800">
                <a:solidFill>
                  <a:schemeClr val="hlink"/>
                </a:solidFill>
                <a:latin typeface="Times New Roman" pitchFamily="18" charset="0"/>
                <a:cs typeface="Times New Roman" pitchFamily="18" charset="0"/>
              </a:rPr>
              <a:t>learns</a:t>
            </a:r>
            <a:r>
              <a:rPr lang="en-US" altLang="en-US" sz="2800">
                <a:latin typeface="Times New Roman" pitchFamily="18" charset="0"/>
                <a:cs typeface="Times New Roman" pitchFamily="18" charset="0"/>
              </a:rPr>
              <a:t> by adjusting weights </a:t>
            </a:r>
            <a:r>
              <a:rPr lang="en-US" altLang="en-US" sz="2800" i="1">
                <a:solidFill>
                  <a:schemeClr val="accent2"/>
                </a:solidFill>
                <a:latin typeface="Times New Roman" pitchFamily="18" charset="0"/>
                <a:cs typeface="Times New Roman" pitchFamily="18" charset="0"/>
              </a:rPr>
              <a:t>w</a:t>
            </a:r>
            <a:r>
              <a:rPr lang="en-US" altLang="en-US" sz="2800" i="1" baseline="-25000">
                <a:solidFill>
                  <a:schemeClr val="accent2"/>
                </a:solidFill>
                <a:latin typeface="Times New Roman" pitchFamily="18" charset="0"/>
                <a:cs typeface="Times New Roman" pitchFamily="18" charset="0"/>
              </a:rPr>
              <a:t>i</a:t>
            </a:r>
            <a:r>
              <a:rPr lang="en-US" altLang="en-US" sz="2800">
                <a:latin typeface="Times New Roman" pitchFamily="18" charset="0"/>
                <a:cs typeface="Times New Roman" pitchFamily="18" charset="0"/>
              </a:rPr>
              <a:t>.</a:t>
            </a:r>
          </a:p>
        </p:txBody>
      </p:sp>
      <p:grpSp>
        <p:nvGrpSpPr>
          <p:cNvPr id="2" name="Group 21"/>
          <p:cNvGrpSpPr>
            <a:grpSpLocks/>
          </p:cNvGrpSpPr>
          <p:nvPr/>
        </p:nvGrpSpPr>
        <p:grpSpPr bwMode="auto">
          <a:xfrm>
            <a:off x="3367088" y="1219200"/>
            <a:ext cx="2776537" cy="2667000"/>
            <a:chOff x="1459" y="2064"/>
            <a:chExt cx="1749" cy="1680"/>
          </a:xfrm>
        </p:grpSpPr>
        <p:sp>
          <p:nvSpPr>
            <p:cNvPr id="242693" name="AutoShape 7"/>
            <p:cNvSpPr>
              <a:spLocks noChangeArrowheads="1"/>
            </p:cNvSpPr>
            <p:nvPr/>
          </p:nvSpPr>
          <p:spPr bwMode="auto">
            <a:xfrm rot="5400000" flipV="1">
              <a:off x="2121" y="2828"/>
              <a:ext cx="550" cy="69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grpSp>
          <p:nvGrpSpPr>
            <p:cNvPr id="242694" name="Group 18"/>
            <p:cNvGrpSpPr>
              <a:grpSpLocks/>
            </p:cNvGrpSpPr>
            <p:nvPr/>
          </p:nvGrpSpPr>
          <p:grpSpPr bwMode="auto">
            <a:xfrm>
              <a:off x="1872" y="2352"/>
              <a:ext cx="1097" cy="560"/>
              <a:chOff x="1983" y="2684"/>
              <a:chExt cx="720" cy="192"/>
            </a:xfrm>
          </p:grpSpPr>
          <p:sp>
            <p:nvSpPr>
              <p:cNvPr id="242700" name="Line 8"/>
              <p:cNvSpPr>
                <a:spLocks noChangeShapeType="1"/>
              </p:cNvSpPr>
              <p:nvPr/>
            </p:nvSpPr>
            <p:spPr bwMode="auto">
              <a:xfrm flipH="1" flipV="1">
                <a:off x="1983" y="2691"/>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CA"/>
              </a:p>
            </p:txBody>
          </p:sp>
          <p:sp>
            <p:nvSpPr>
              <p:cNvPr id="242701" name="Line 9"/>
              <p:cNvSpPr>
                <a:spLocks noChangeShapeType="1"/>
              </p:cNvSpPr>
              <p:nvPr/>
            </p:nvSpPr>
            <p:spPr bwMode="auto">
              <a:xfrm flipH="1" flipV="1">
                <a:off x="2127" y="2684"/>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CA"/>
              </a:p>
            </p:txBody>
          </p:sp>
          <p:sp>
            <p:nvSpPr>
              <p:cNvPr id="242702" name="Line 10"/>
              <p:cNvSpPr>
                <a:spLocks noChangeShapeType="1"/>
              </p:cNvSpPr>
              <p:nvPr/>
            </p:nvSpPr>
            <p:spPr bwMode="auto">
              <a:xfrm flipV="1">
                <a:off x="2511" y="2698"/>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CA"/>
              </a:p>
            </p:txBody>
          </p:sp>
          <p:sp>
            <p:nvSpPr>
              <p:cNvPr id="242703" name="Line 11"/>
              <p:cNvSpPr>
                <a:spLocks noChangeShapeType="1"/>
              </p:cNvSpPr>
              <p:nvPr/>
            </p:nvSpPr>
            <p:spPr bwMode="auto">
              <a:xfrm flipH="1" flipV="1">
                <a:off x="2305" y="2684"/>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CA"/>
              </a:p>
            </p:txBody>
          </p:sp>
          <p:sp>
            <p:nvSpPr>
              <p:cNvPr id="242704" name="Line 12"/>
              <p:cNvSpPr>
                <a:spLocks noChangeShapeType="1"/>
              </p:cNvSpPr>
              <p:nvPr/>
            </p:nvSpPr>
            <p:spPr bwMode="auto">
              <a:xfrm flipV="1">
                <a:off x="2415" y="2684"/>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CA"/>
              </a:p>
            </p:txBody>
          </p:sp>
        </p:grpSp>
        <p:cxnSp>
          <p:nvCxnSpPr>
            <p:cNvPr id="242695" name="AutoShape 13"/>
            <p:cNvCxnSpPr>
              <a:cxnSpLocks noChangeShapeType="1"/>
            </p:cNvCxnSpPr>
            <p:nvPr/>
          </p:nvCxnSpPr>
          <p:spPr bwMode="auto">
            <a:xfrm>
              <a:off x="2303" y="3454"/>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242696" name="Rectangle 15"/>
            <p:cNvSpPr>
              <a:spLocks noChangeArrowheads="1"/>
            </p:cNvSpPr>
            <p:nvPr/>
          </p:nvSpPr>
          <p:spPr bwMode="auto">
            <a:xfrm>
              <a:off x="2175" y="3417"/>
              <a:ext cx="4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y</a:t>
              </a:r>
              <a:endParaRPr lang="en-US" altLang="en-US" sz="2800">
                <a:latin typeface="Times New Roman" pitchFamily="18" charset="0"/>
              </a:endParaRPr>
            </a:p>
          </p:txBody>
        </p:sp>
        <p:sp>
          <p:nvSpPr>
            <p:cNvPr id="242697" name="Rectangle 16"/>
            <p:cNvSpPr>
              <a:spLocks noChangeArrowheads="1"/>
            </p:cNvSpPr>
            <p:nvPr/>
          </p:nvSpPr>
          <p:spPr bwMode="auto">
            <a:xfrm>
              <a:off x="1896" y="2966"/>
              <a:ext cx="1034" cy="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latin typeface="Times New Roman" pitchFamily="18" charset="0"/>
                </a:rPr>
                <a:t>Threshold </a:t>
              </a:r>
            </a:p>
            <a:p>
              <a:pPr algn="ctr">
                <a:spcBef>
                  <a:spcPct val="0"/>
                </a:spcBef>
              </a:pPr>
              <a:r>
                <a:rPr lang="en-US" altLang="en-US" sz="2800" i="1">
                  <a:solidFill>
                    <a:schemeClr val="accent2"/>
                  </a:solidFill>
                  <a:latin typeface="Times New Roman" pitchFamily="18" charset="0"/>
                </a:rPr>
                <a:t>T</a:t>
              </a:r>
            </a:p>
          </p:txBody>
        </p:sp>
        <p:sp>
          <p:nvSpPr>
            <p:cNvPr id="242698" name="Text Box 17"/>
            <p:cNvSpPr txBox="1">
              <a:spLocks noChangeArrowheads="1"/>
            </p:cNvSpPr>
            <p:nvPr/>
          </p:nvSpPr>
          <p:spPr bwMode="auto">
            <a:xfrm>
              <a:off x="1623" y="2064"/>
              <a:ext cx="158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242699" name="Text Box 19"/>
            <p:cNvSpPr txBox="1">
              <a:spLocks noChangeArrowheads="1"/>
            </p:cNvSpPr>
            <p:nvPr/>
          </p:nvSpPr>
          <p:spPr bwMode="auto">
            <a:xfrm>
              <a:off x="1459" y="2313"/>
              <a:ext cx="17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Neural Nets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24613">
                                            <p:txEl>
                                              <p:pRg st="0" end="0"/>
                                            </p:txEl>
                                          </p:spTgt>
                                        </p:tgtEl>
                                        <p:attrNameLst>
                                          <p:attrName>style.visibility</p:attrName>
                                        </p:attrNameLst>
                                      </p:cBhvr>
                                      <p:to>
                                        <p:strVal val="visible"/>
                                      </p:to>
                                    </p:set>
                                    <p:anim calcmode="lin" valueType="num">
                                      <p:cBhvr additive="base">
                                        <p:cTn id="13" dur="500" fill="hold"/>
                                        <p:tgtEl>
                                          <p:spTgt spid="32461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246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24613">
                                            <p:txEl>
                                              <p:pRg st="1" end="1"/>
                                            </p:txEl>
                                          </p:spTgt>
                                        </p:tgtEl>
                                        <p:attrNameLst>
                                          <p:attrName>style.visibility</p:attrName>
                                        </p:attrNameLst>
                                      </p:cBhvr>
                                      <p:to>
                                        <p:strVal val="visible"/>
                                      </p:to>
                                    </p:set>
                                    <p:anim calcmode="lin" valueType="num">
                                      <p:cBhvr additive="base">
                                        <p:cTn id="19" dur="500" fill="hold"/>
                                        <p:tgtEl>
                                          <p:spTgt spid="32461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246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24613">
                                            <p:txEl>
                                              <p:pRg st="2" end="2"/>
                                            </p:txEl>
                                          </p:spTgt>
                                        </p:tgtEl>
                                        <p:attrNameLst>
                                          <p:attrName>style.visibility</p:attrName>
                                        </p:attrNameLst>
                                      </p:cBhvr>
                                      <p:to>
                                        <p:strVal val="visible"/>
                                      </p:to>
                                    </p:set>
                                    <p:anim calcmode="lin" valueType="num">
                                      <p:cBhvr additive="base">
                                        <p:cTn id="25" dur="500" fill="hold"/>
                                        <p:tgtEl>
                                          <p:spTgt spid="32461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2461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24613">
                                            <p:txEl>
                                              <p:pRg st="3" end="3"/>
                                            </p:txEl>
                                          </p:spTgt>
                                        </p:tgtEl>
                                        <p:attrNameLst>
                                          <p:attrName>style.visibility</p:attrName>
                                        </p:attrNameLst>
                                      </p:cBhvr>
                                      <p:to>
                                        <p:strVal val="visible"/>
                                      </p:to>
                                    </p:set>
                                    <p:anim calcmode="lin" valueType="num">
                                      <p:cBhvr additive="base">
                                        <p:cTn id="31" dur="500" fill="hold"/>
                                        <p:tgtEl>
                                          <p:spTgt spid="324613">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2461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Non-Deterministic Machines</a:t>
            </a:r>
          </a:p>
        </p:txBody>
      </p:sp>
      <p:sp>
        <p:nvSpPr>
          <p:cNvPr id="14" name="Rectangle 13"/>
          <p:cNvSpPr>
            <a:spLocks noChangeArrowheads="1"/>
          </p:cNvSpPr>
          <p:nvPr/>
        </p:nvSpPr>
        <p:spPr bwMode="auto">
          <a:xfrm>
            <a:off x="152400" y="530225"/>
            <a:ext cx="8839200" cy="440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cs typeface="Times New Roman" pitchFamily="18" charset="0"/>
              </a:rPr>
              <a:t>A </a:t>
            </a:r>
            <a:r>
              <a:rPr lang="en-CA" altLang="en-US" sz="2800" dirty="0">
                <a:solidFill>
                  <a:schemeClr val="accent2"/>
                </a:solidFill>
                <a:latin typeface="Times New Roman" pitchFamily="18" charset="0"/>
                <a:cs typeface="Times New Roman" pitchFamily="18" charset="0"/>
              </a:rPr>
              <a:t>Non-Deterministic TM/Java/…  </a:t>
            </a:r>
            <a:r>
              <a:rPr lang="en-CA" altLang="en-US" sz="2800" dirty="0">
                <a:latin typeface="Times New Roman" pitchFamily="18" charset="0"/>
                <a:cs typeface="Times New Roman" pitchFamily="18" charset="0"/>
              </a:rPr>
              <a:t>is </a:t>
            </a:r>
          </a:p>
          <a:p>
            <a:pPr lvl="1">
              <a:spcBef>
                <a:spcPct val="0"/>
              </a:spcBef>
            </a:pPr>
            <a:r>
              <a:rPr lang="en-CA" altLang="en-US" sz="2800" dirty="0">
                <a:latin typeface="Times New Roman" pitchFamily="18" charset="0"/>
                <a:cs typeface="Times New Roman" pitchFamily="18" charset="0"/>
              </a:rPr>
              <a:t>the same as a deterministic one, </a:t>
            </a:r>
            <a:br>
              <a:rPr lang="en-CA" altLang="en-US" sz="2800" dirty="0">
                <a:latin typeface="Times New Roman" pitchFamily="18" charset="0"/>
                <a:cs typeface="Times New Roman" pitchFamily="18" charset="0"/>
              </a:rPr>
            </a:br>
            <a:r>
              <a:rPr lang="en-CA" altLang="en-US" sz="2800" dirty="0">
                <a:latin typeface="Times New Roman" pitchFamily="18" charset="0"/>
                <a:cs typeface="Times New Roman" pitchFamily="18" charset="0"/>
              </a:rPr>
              <a:t> except that its moves are not deterministic. </a:t>
            </a:r>
          </a:p>
          <a:p>
            <a:pPr lvl="2">
              <a:spcBef>
                <a:spcPct val="0"/>
              </a:spcBef>
              <a:buFont typeface="Arial" charset="0"/>
              <a:buChar char="•"/>
            </a:pPr>
            <a:r>
              <a:rPr lang="en-CA" altLang="en-US" dirty="0">
                <a:latin typeface="Times New Roman" pitchFamily="18" charset="0"/>
                <a:cs typeface="Times New Roman" pitchFamily="18" charset="0"/>
              </a:rPr>
              <a:t>It has a “choice” as to which step to take next.</a:t>
            </a:r>
          </a:p>
          <a:p>
            <a:pPr lvl="2">
              <a:spcBef>
                <a:spcPct val="0"/>
              </a:spcBef>
              <a:buFont typeface="Arial" charset="0"/>
              <a:buChar char="•"/>
            </a:pPr>
            <a:r>
              <a:rPr lang="en-CA" altLang="en-US" dirty="0">
                <a:latin typeface="Times New Roman" pitchFamily="18" charset="0"/>
                <a:cs typeface="Times New Roman" pitchFamily="18" charset="0"/>
              </a:rPr>
              <a:t>Deterministic: </a:t>
            </a:r>
            <a:r>
              <a:rPr lang="en-CA" altLang="en-US" i="1" dirty="0">
                <a:solidFill>
                  <a:schemeClr val="accent2"/>
                </a:solidFill>
                <a:latin typeface="Times New Roman" pitchFamily="18" charset="0"/>
                <a:cs typeface="Times New Roman" pitchFamily="18" charset="0"/>
                <a:sym typeface="Symbol" pitchFamily="18" charset="2"/>
              </a:rPr>
              <a:t>        </a:t>
            </a:r>
            <a:r>
              <a:rPr lang="en-CA" altLang="en-US" i="1" dirty="0">
                <a:solidFill>
                  <a:schemeClr val="accent2"/>
                </a:solidFill>
                <a:latin typeface="Times New Roman" pitchFamily="18" charset="0"/>
                <a:cs typeface="Times New Roman" pitchFamily="18" charset="0"/>
              </a:rPr>
              <a:t>(</a:t>
            </a:r>
            <a:r>
              <a:rPr lang="en-CA" altLang="en-US" i="1" dirty="0" err="1">
                <a:solidFill>
                  <a:schemeClr val="accent2"/>
                </a:solidFill>
                <a:latin typeface="Times New Roman" pitchFamily="18" charset="0"/>
                <a:cs typeface="Times New Roman" pitchFamily="18" charset="0"/>
              </a:rPr>
              <a:t>q</a:t>
            </a:r>
            <a:r>
              <a:rPr lang="en-CA" altLang="en-US" i="1" baseline="-25000" dirty="0" err="1">
                <a:solidFill>
                  <a:schemeClr val="accent2"/>
                </a:solidFill>
                <a:latin typeface="Times New Roman" pitchFamily="18" charset="0"/>
                <a:cs typeface="Times New Roman" pitchFamily="18" charset="0"/>
              </a:rPr>
              <a:t>i</a:t>
            </a:r>
            <a:r>
              <a:rPr lang="en-CA" altLang="en-US" i="1" dirty="0" err="1">
                <a:solidFill>
                  <a:schemeClr val="accent2"/>
                </a:solidFill>
                <a:latin typeface="Times New Roman" pitchFamily="18" charset="0"/>
                <a:cs typeface="Times New Roman" pitchFamily="18" charset="0"/>
              </a:rPr>
              <a:t>,c</a:t>
            </a:r>
            <a:r>
              <a:rPr lang="en-CA" altLang="en-US" i="1" dirty="0">
                <a:solidFill>
                  <a:schemeClr val="accent2"/>
                </a:solidFill>
                <a:latin typeface="Times New Roman" pitchFamily="18" charset="0"/>
                <a:cs typeface="Times New Roman" pitchFamily="18" charset="0"/>
              </a:rPr>
              <a:t>) = &lt;</a:t>
            </a:r>
            <a:r>
              <a:rPr lang="en-CA" altLang="en-US" i="1" dirty="0" err="1">
                <a:solidFill>
                  <a:schemeClr val="accent2"/>
                </a:solidFill>
                <a:latin typeface="Times New Roman" pitchFamily="18" charset="0"/>
                <a:cs typeface="Times New Roman" pitchFamily="18" charset="0"/>
              </a:rPr>
              <a:t>q</a:t>
            </a:r>
            <a:r>
              <a:rPr lang="en-CA" altLang="en-US" i="1" baseline="-25000" dirty="0" err="1">
                <a:solidFill>
                  <a:schemeClr val="accent2"/>
                </a:solidFill>
                <a:latin typeface="Times New Roman" pitchFamily="18" charset="0"/>
                <a:cs typeface="Times New Roman" pitchFamily="18" charset="0"/>
              </a:rPr>
              <a:t>j</a:t>
            </a:r>
            <a:r>
              <a:rPr lang="en-CA" altLang="en-US" i="1" dirty="0" err="1">
                <a:solidFill>
                  <a:schemeClr val="accent2"/>
                </a:solidFill>
                <a:latin typeface="Times New Roman" pitchFamily="18" charset="0"/>
                <a:cs typeface="Times New Roman" pitchFamily="18" charset="0"/>
              </a:rPr>
              <a:t>,c',right</a:t>
            </a:r>
            <a:r>
              <a:rPr lang="en-CA" altLang="en-US" i="1" dirty="0">
                <a:solidFill>
                  <a:schemeClr val="accent2"/>
                </a:solidFill>
                <a:latin typeface="Times New Roman" pitchFamily="18" charset="0"/>
                <a:cs typeface="Times New Roman" pitchFamily="18" charset="0"/>
              </a:rPr>
              <a:t>&gt;</a:t>
            </a:r>
          </a:p>
          <a:p>
            <a:pPr lvl="2">
              <a:spcBef>
                <a:spcPct val="0"/>
              </a:spcBef>
              <a:buFont typeface="Arial" charset="0"/>
              <a:buChar char="•"/>
            </a:pPr>
            <a:r>
              <a:rPr lang="en-CA" altLang="en-US" dirty="0">
                <a:latin typeface="Times New Roman" pitchFamily="18" charset="0"/>
                <a:cs typeface="Times New Roman" pitchFamily="18" charset="0"/>
              </a:rPr>
              <a:t>Non-Deterministic: </a:t>
            </a:r>
            <a:r>
              <a:rPr lang="en-CA" altLang="en-US" i="1" dirty="0">
                <a:solidFill>
                  <a:schemeClr val="accent2"/>
                </a:solidFill>
                <a:latin typeface="Times New Roman" pitchFamily="18" charset="0"/>
                <a:cs typeface="Times New Roman" pitchFamily="18" charset="0"/>
                <a:sym typeface="Symbol" pitchFamily="18" charset="2"/>
              </a:rPr>
              <a:t></a:t>
            </a:r>
            <a:r>
              <a:rPr lang="en-CA" altLang="en-US" i="1" dirty="0">
                <a:solidFill>
                  <a:schemeClr val="accent2"/>
                </a:solidFill>
                <a:latin typeface="Times New Roman" pitchFamily="18" charset="0"/>
                <a:cs typeface="Times New Roman" pitchFamily="18" charset="0"/>
              </a:rPr>
              <a:t>(</a:t>
            </a:r>
            <a:r>
              <a:rPr lang="en-CA" altLang="en-US" i="1" dirty="0" err="1">
                <a:solidFill>
                  <a:schemeClr val="accent2"/>
                </a:solidFill>
                <a:latin typeface="Times New Roman" pitchFamily="18" charset="0"/>
                <a:cs typeface="Times New Roman" pitchFamily="18" charset="0"/>
              </a:rPr>
              <a:t>q</a:t>
            </a:r>
            <a:r>
              <a:rPr lang="en-CA" altLang="en-US" i="1" baseline="-25000" dirty="0" err="1">
                <a:solidFill>
                  <a:schemeClr val="accent2"/>
                </a:solidFill>
                <a:latin typeface="Times New Roman" pitchFamily="18" charset="0"/>
                <a:cs typeface="Times New Roman" pitchFamily="18" charset="0"/>
              </a:rPr>
              <a:t>i</a:t>
            </a:r>
            <a:r>
              <a:rPr lang="en-CA" altLang="en-US" i="1" dirty="0" err="1">
                <a:solidFill>
                  <a:schemeClr val="accent2"/>
                </a:solidFill>
                <a:latin typeface="Times New Roman" pitchFamily="18" charset="0"/>
                <a:cs typeface="Times New Roman" pitchFamily="18" charset="0"/>
              </a:rPr>
              <a:t>,c</a:t>
            </a:r>
            <a:r>
              <a:rPr lang="en-CA" altLang="en-US" i="1" dirty="0">
                <a:solidFill>
                  <a:schemeClr val="accent2"/>
                </a:solidFill>
                <a:latin typeface="Times New Roman" pitchFamily="18" charset="0"/>
                <a:cs typeface="Times New Roman" pitchFamily="18" charset="0"/>
              </a:rPr>
              <a:t>) = </a:t>
            </a:r>
            <a:r>
              <a:rPr lang="en-CA" altLang="en-US" dirty="0">
                <a:solidFill>
                  <a:schemeClr val="accent2"/>
                </a:solidFill>
                <a:latin typeface="Times New Roman" pitchFamily="18" charset="0"/>
                <a:cs typeface="Times New Roman" pitchFamily="18" charset="0"/>
              </a:rPr>
              <a:t>{</a:t>
            </a:r>
            <a:r>
              <a:rPr lang="en-CA" altLang="en-US" i="1" dirty="0">
                <a:solidFill>
                  <a:schemeClr val="accent2"/>
                </a:solidFill>
                <a:latin typeface="Times New Roman" pitchFamily="18" charset="0"/>
                <a:cs typeface="Times New Roman" pitchFamily="18" charset="0"/>
              </a:rPr>
              <a:t> &lt;</a:t>
            </a:r>
            <a:r>
              <a:rPr lang="en-CA" altLang="en-US" i="1" dirty="0" err="1">
                <a:solidFill>
                  <a:schemeClr val="accent2"/>
                </a:solidFill>
                <a:latin typeface="Times New Roman" pitchFamily="18" charset="0"/>
                <a:cs typeface="Times New Roman" pitchFamily="18" charset="0"/>
              </a:rPr>
              <a:t>q</a:t>
            </a:r>
            <a:r>
              <a:rPr lang="en-CA" altLang="en-US" i="1" baseline="-25000" dirty="0" err="1">
                <a:solidFill>
                  <a:schemeClr val="accent2"/>
                </a:solidFill>
                <a:latin typeface="Times New Roman" pitchFamily="18" charset="0"/>
                <a:cs typeface="Times New Roman" pitchFamily="18" charset="0"/>
              </a:rPr>
              <a:t>j</a:t>
            </a:r>
            <a:r>
              <a:rPr lang="en-CA" altLang="en-US" i="1" dirty="0" err="1">
                <a:solidFill>
                  <a:schemeClr val="accent2"/>
                </a:solidFill>
                <a:latin typeface="Times New Roman" pitchFamily="18" charset="0"/>
                <a:cs typeface="Times New Roman" pitchFamily="18" charset="0"/>
              </a:rPr>
              <a:t>,c',right</a:t>
            </a:r>
            <a:r>
              <a:rPr lang="en-CA" altLang="en-US" i="1" dirty="0">
                <a:solidFill>
                  <a:schemeClr val="accent2"/>
                </a:solidFill>
                <a:latin typeface="Times New Roman" pitchFamily="18" charset="0"/>
                <a:cs typeface="Times New Roman" pitchFamily="18" charset="0"/>
              </a:rPr>
              <a:t>&gt; </a:t>
            </a:r>
            <a:r>
              <a:rPr lang="en-CA" altLang="en-US" dirty="0">
                <a:solidFill>
                  <a:schemeClr val="accent2"/>
                </a:solidFill>
                <a:latin typeface="Times New Roman" pitchFamily="18" charset="0"/>
                <a:cs typeface="Times New Roman" pitchFamily="18" charset="0"/>
              </a:rPr>
              <a:t>}</a:t>
            </a:r>
          </a:p>
          <a:p>
            <a:pPr lvl="1">
              <a:spcBef>
                <a:spcPct val="0"/>
              </a:spcBef>
            </a:pPr>
            <a:r>
              <a:rPr lang="en-CA" altLang="en-US" sz="2800" dirty="0">
                <a:latin typeface="Times New Roman" pitchFamily="18" charset="0"/>
                <a:cs typeface="Times New Roman" pitchFamily="18" charset="0"/>
              </a:rPr>
              <a:t>A non-deterministic machine </a:t>
            </a:r>
            <a:r>
              <a:rPr lang="en-CA" altLang="en-US" sz="2800" i="1" dirty="0">
                <a:solidFill>
                  <a:schemeClr val="accent2"/>
                </a:solidFill>
                <a:latin typeface="Times New Roman" pitchFamily="18" charset="0"/>
                <a:cs typeface="Times New Roman" pitchFamily="18" charset="0"/>
              </a:rPr>
              <a:t>M</a:t>
            </a:r>
            <a:r>
              <a:rPr lang="en-CA" altLang="en-US" sz="2800" dirty="0">
                <a:latin typeface="Times New Roman" pitchFamily="18" charset="0"/>
                <a:cs typeface="Times New Roman" pitchFamily="18" charset="0"/>
              </a:rPr>
              <a:t> on input </a:t>
            </a:r>
            <a:r>
              <a:rPr lang="en-CA" altLang="en-US" sz="2800" i="1" dirty="0">
                <a:solidFill>
                  <a:schemeClr val="accent2"/>
                </a:solidFill>
                <a:latin typeface="Times New Roman" pitchFamily="18" charset="0"/>
                <a:cs typeface="Times New Roman" pitchFamily="18" charset="0"/>
              </a:rPr>
              <a:t>I</a:t>
            </a:r>
            <a:r>
              <a:rPr lang="en-CA" altLang="en-US" sz="2800" dirty="0">
                <a:latin typeface="Times New Roman" pitchFamily="18" charset="0"/>
                <a:cs typeface="Times New Roman" pitchFamily="18" charset="0"/>
              </a:rPr>
              <a:t> </a:t>
            </a:r>
            <a:br>
              <a:rPr lang="en-CA" altLang="en-US" sz="2800" dirty="0">
                <a:latin typeface="Times New Roman" pitchFamily="18" charset="0"/>
                <a:cs typeface="Times New Roman" pitchFamily="18" charset="0"/>
              </a:rPr>
            </a:br>
            <a:r>
              <a:rPr lang="en-CA" altLang="en-US" sz="2800" dirty="0">
                <a:latin typeface="Times New Roman" pitchFamily="18" charset="0"/>
                <a:cs typeface="Times New Roman" pitchFamily="18" charset="0"/>
              </a:rPr>
              <a:t>  is said to </a:t>
            </a:r>
            <a:r>
              <a:rPr lang="en-CA" altLang="en-US" sz="2800" i="1" dirty="0">
                <a:solidFill>
                  <a:schemeClr val="accent2"/>
                </a:solidFill>
                <a:latin typeface="Times New Roman" pitchFamily="18" charset="0"/>
                <a:cs typeface="Times New Roman" pitchFamily="18" charset="0"/>
              </a:rPr>
              <a:t>accept</a:t>
            </a:r>
            <a:r>
              <a:rPr lang="en-CA" altLang="en-US" sz="2800" dirty="0">
                <a:latin typeface="Times New Roman" pitchFamily="18" charset="0"/>
                <a:cs typeface="Times New Roman" pitchFamily="18" charset="0"/>
              </a:rPr>
              <a:t> its input </a:t>
            </a:r>
          </a:p>
          <a:p>
            <a:pPr lvl="2">
              <a:spcBef>
                <a:spcPct val="0"/>
              </a:spcBef>
              <a:buFont typeface="Arial" charset="0"/>
              <a:buChar char="•"/>
            </a:pPr>
            <a:r>
              <a:rPr lang="en-CA" altLang="en-US" dirty="0">
                <a:latin typeface="Times New Roman" pitchFamily="18" charset="0"/>
                <a:cs typeface="Times New Roman" pitchFamily="18" charset="0"/>
              </a:rPr>
              <a:t>if there </a:t>
            </a:r>
            <a:r>
              <a:rPr lang="en-CA" altLang="en-US" i="1" dirty="0">
                <a:solidFill>
                  <a:srgbClr val="FF0000"/>
                </a:solidFill>
                <a:latin typeface="Times New Roman" pitchFamily="18" charset="0"/>
                <a:cs typeface="Times New Roman" pitchFamily="18" charset="0"/>
              </a:rPr>
              <a:t>exists</a:t>
            </a:r>
            <a:r>
              <a:rPr lang="en-CA" altLang="en-US" dirty="0">
                <a:latin typeface="Times New Roman" pitchFamily="18" charset="0"/>
                <a:cs typeface="Times New Roman" pitchFamily="18" charset="0"/>
              </a:rPr>
              <a:t> an accepting computation.</a:t>
            </a:r>
          </a:p>
          <a:p>
            <a:pPr lvl="1">
              <a:spcBef>
                <a:spcPct val="0"/>
              </a:spcBef>
            </a:pPr>
            <a:r>
              <a:rPr lang="en-CA" altLang="en-US" sz="2800" dirty="0">
                <a:latin typeface="Times New Roman" pitchFamily="18" charset="0"/>
                <a:cs typeface="Times New Roman" pitchFamily="18" charset="0"/>
              </a:rPr>
              <a:t>Note problems computed need yes/no answers.</a:t>
            </a:r>
          </a:p>
        </p:txBody>
      </p:sp>
      <p:grpSp>
        <p:nvGrpSpPr>
          <p:cNvPr id="2" name="Group 19"/>
          <p:cNvGrpSpPr>
            <a:grpSpLocks/>
          </p:cNvGrpSpPr>
          <p:nvPr/>
        </p:nvGrpSpPr>
        <p:grpSpPr bwMode="auto">
          <a:xfrm>
            <a:off x="5257800" y="3717925"/>
            <a:ext cx="3840163" cy="3070225"/>
            <a:chOff x="-2" y="764"/>
            <a:chExt cx="2419" cy="1934"/>
          </a:xfrm>
        </p:grpSpPr>
        <p:grpSp>
          <p:nvGrpSpPr>
            <p:cNvPr id="252934" name="Group 20"/>
            <p:cNvGrpSpPr>
              <a:grpSpLocks/>
            </p:cNvGrpSpPr>
            <p:nvPr/>
          </p:nvGrpSpPr>
          <p:grpSpPr bwMode="auto">
            <a:xfrm>
              <a:off x="-2" y="764"/>
              <a:ext cx="1314" cy="1924"/>
              <a:chOff x="-2" y="764"/>
              <a:chExt cx="1314" cy="1924"/>
            </a:xfrm>
          </p:grpSpPr>
          <p:pic>
            <p:nvPicPr>
              <p:cNvPr id="252938" name="Picture 21" descr="Photo-04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6" y="764"/>
                <a:ext cx="1063" cy="1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9" name="Rectangle 22"/>
              <p:cNvSpPr>
                <a:spLocks noChangeArrowheads="1"/>
              </p:cNvSpPr>
              <p:nvPr/>
            </p:nvSpPr>
            <p:spPr bwMode="auto">
              <a:xfrm>
                <a:off x="-2" y="2438"/>
                <a:ext cx="13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latin typeface="Times New Roman" pitchFamily="18" charset="0"/>
                  </a:rPr>
                  <a:t>Jack Edmonds </a:t>
                </a:r>
              </a:p>
            </p:txBody>
          </p:sp>
        </p:grpSp>
        <p:grpSp>
          <p:nvGrpSpPr>
            <p:cNvPr id="252935" name="Group 23"/>
            <p:cNvGrpSpPr>
              <a:grpSpLocks/>
            </p:cNvGrpSpPr>
            <p:nvPr/>
          </p:nvGrpSpPr>
          <p:grpSpPr bwMode="auto">
            <a:xfrm>
              <a:off x="1248" y="768"/>
              <a:ext cx="1169" cy="1930"/>
              <a:chOff x="1248" y="768"/>
              <a:chExt cx="1169" cy="1930"/>
            </a:xfrm>
          </p:grpSpPr>
          <p:pic>
            <p:nvPicPr>
              <p:cNvPr id="252936" name="Picture 24"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7" name="Rectangle 25"/>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latin typeface="Times New Roman" pitchFamily="18" charset="0"/>
                  </a:rPr>
                  <a:t>Steve Cook</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4">
                                            <p:txEl>
                                              <p:pRg st="1" end="1"/>
                                            </p:txEl>
                                          </p:spTgt>
                                        </p:tgtEl>
                                        <p:attrNameLst>
                                          <p:attrName>style.visibility</p:attrName>
                                        </p:attrNameLst>
                                      </p:cBhvr>
                                      <p:to>
                                        <p:strVal val="visible"/>
                                      </p:to>
                                    </p:set>
                                    <p:anim calcmode="lin" valueType="num">
                                      <p:cBhvr additive="base">
                                        <p:cTn id="13"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4">
                                            <p:txEl>
                                              <p:pRg st="2" end="2"/>
                                            </p:txEl>
                                          </p:spTgt>
                                        </p:tgtEl>
                                        <p:attrNameLst>
                                          <p:attrName>style.visibility</p:attrName>
                                        </p:attrNameLst>
                                      </p:cBhvr>
                                      <p:to>
                                        <p:strVal val="visible"/>
                                      </p:to>
                                    </p:set>
                                    <p:anim calcmode="lin" valueType="num">
                                      <p:cBhvr additive="base">
                                        <p:cTn id="19"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4">
                                            <p:txEl>
                                              <p:pRg st="3" end="3"/>
                                            </p:txEl>
                                          </p:spTgt>
                                        </p:tgtEl>
                                        <p:attrNameLst>
                                          <p:attrName>style.visibility</p:attrName>
                                        </p:attrNameLst>
                                      </p:cBhvr>
                                      <p:to>
                                        <p:strVal val="visible"/>
                                      </p:to>
                                    </p:set>
                                    <p:anim calcmode="lin" valueType="num">
                                      <p:cBhvr additive="base">
                                        <p:cTn id="25"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4">
                                            <p:txEl>
                                              <p:pRg st="4" end="4"/>
                                            </p:txEl>
                                          </p:spTgt>
                                        </p:tgtEl>
                                        <p:attrNameLst>
                                          <p:attrName>style.visibility</p:attrName>
                                        </p:attrNameLst>
                                      </p:cBhvr>
                                      <p:to>
                                        <p:strVal val="visible"/>
                                      </p:to>
                                    </p:set>
                                    <p:anim calcmode="lin" valueType="num">
                                      <p:cBhvr additive="base">
                                        <p:cTn id="31" dur="500" fill="hold"/>
                                        <p:tgtEl>
                                          <p:spTgt spid="14">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4">
                                            <p:txEl>
                                              <p:pRg st="5" end="5"/>
                                            </p:txEl>
                                          </p:spTgt>
                                        </p:tgtEl>
                                        <p:attrNameLst>
                                          <p:attrName>style.visibility</p:attrName>
                                        </p:attrNameLst>
                                      </p:cBhvr>
                                      <p:to>
                                        <p:strVal val="visible"/>
                                      </p:to>
                                    </p:set>
                                    <p:anim calcmode="lin" valueType="num">
                                      <p:cBhvr additive="base">
                                        <p:cTn id="37" dur="500" fill="hold"/>
                                        <p:tgtEl>
                                          <p:spTgt spid="14">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4">
                                            <p:txEl>
                                              <p:pRg st="6" end="6"/>
                                            </p:txEl>
                                          </p:spTgt>
                                        </p:tgtEl>
                                        <p:attrNameLst>
                                          <p:attrName>style.visibility</p:attrName>
                                        </p:attrNameLst>
                                      </p:cBhvr>
                                      <p:to>
                                        <p:strVal val="visible"/>
                                      </p:to>
                                    </p:set>
                                    <p:anim calcmode="lin" valueType="num">
                                      <p:cBhvr additive="base">
                                        <p:cTn id="43" dur="500" fill="hold"/>
                                        <p:tgtEl>
                                          <p:spTgt spid="14">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14">
                                            <p:txEl>
                                              <p:pRg st="7" end="7"/>
                                            </p:txEl>
                                          </p:spTgt>
                                        </p:tgtEl>
                                        <p:attrNameLst>
                                          <p:attrName>style.visibility</p:attrName>
                                        </p:attrNameLst>
                                      </p:cBhvr>
                                      <p:to>
                                        <p:strVal val="visible"/>
                                      </p:to>
                                    </p:set>
                                    <p:anim calcmode="lin" valueType="num">
                                      <p:cBhvr additive="base">
                                        <p:cTn id="49" dur="500" fill="hold"/>
                                        <p:tgtEl>
                                          <p:spTgt spid="14">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
                                        </p:tgtEl>
                                        <p:attrNameLst>
                                          <p:attrName>style.visibility</p:attrName>
                                        </p:attrNameLst>
                                      </p:cBhvr>
                                      <p:to>
                                        <p:strVal val="visible"/>
                                      </p:to>
                                    </p:set>
                                    <p:anim calcmode="lin" valueType="num">
                                      <p:cBhvr additive="base">
                                        <p:cTn id="55" dur="500" fill="hold"/>
                                        <p:tgtEl>
                                          <p:spTgt spid="2"/>
                                        </p:tgtEl>
                                        <p:attrNameLst>
                                          <p:attrName>ppt_x</p:attrName>
                                        </p:attrNameLst>
                                      </p:cBhvr>
                                      <p:tavLst>
                                        <p:tav tm="0">
                                          <p:val>
                                            <p:strVal val="#ppt_x"/>
                                          </p:val>
                                        </p:tav>
                                        <p:tav tm="100000">
                                          <p:val>
                                            <p:strVal val="#ppt_x"/>
                                          </p:val>
                                        </p:tav>
                                      </p:tavLst>
                                    </p:anim>
                                    <p:anim calcmode="lin" valueType="num">
                                      <p:cBhvr additive="base">
                                        <p:cTn id="5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Non-Deterministic Machines</a:t>
            </a:r>
          </a:p>
        </p:txBody>
      </p:sp>
      <p:sp>
        <p:nvSpPr>
          <p:cNvPr id="5" name="Text Box 2"/>
          <p:cNvSpPr txBox="1">
            <a:spLocks noChangeArrowheads="1"/>
          </p:cNvSpPr>
          <p:nvPr/>
        </p:nvSpPr>
        <p:spPr bwMode="auto">
          <a:xfrm>
            <a:off x="228600" y="401638"/>
            <a:ext cx="8534400" cy="655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dirty="0">
                <a:latin typeface="Times New Roman" pitchFamily="18" charset="0"/>
              </a:rPr>
              <a:t> If </a:t>
            </a:r>
            <a:r>
              <a:rPr lang="en-US" altLang="en-US" sz="2800" i="1" dirty="0">
                <a:solidFill>
                  <a:schemeClr val="accent2"/>
                </a:solidFill>
                <a:latin typeface="Times New Roman" pitchFamily="18" charset="0"/>
              </a:rPr>
              <a:t>I </a:t>
            </a:r>
            <a:r>
              <a:rPr lang="en-US" altLang="en-US" sz="2800" dirty="0">
                <a:latin typeface="Times New Roman" pitchFamily="18" charset="0"/>
              </a:rPr>
              <a:t>is a </a:t>
            </a:r>
            <a:r>
              <a:rPr lang="en-US" altLang="en-US" sz="2800" dirty="0">
                <a:solidFill>
                  <a:schemeClr val="tx2"/>
                </a:solidFill>
                <a:latin typeface="Times New Roman" pitchFamily="18" charset="0"/>
              </a:rPr>
              <a:t>“yes” </a:t>
            </a:r>
            <a:r>
              <a:rPr lang="en-US" altLang="en-US" sz="2800" dirty="0">
                <a:latin typeface="Times New Roman" pitchFamily="18" charset="0"/>
              </a:rPr>
              <a:t>instance:</a:t>
            </a:r>
          </a:p>
          <a:p>
            <a:pPr lvl="1">
              <a:spcBef>
                <a:spcPct val="0"/>
              </a:spcBef>
            </a:pPr>
            <a:r>
              <a:rPr lang="en-US" altLang="en-US" sz="2800" dirty="0">
                <a:latin typeface="Times New Roman" pitchFamily="18" charset="0"/>
              </a:rPr>
              <a:t> A non-deterministic (</a:t>
            </a:r>
            <a:r>
              <a:rPr lang="en-US" altLang="en-US" sz="2800" i="1" dirty="0">
                <a:solidFill>
                  <a:srgbClr val="FF00FF"/>
                </a:solidFill>
                <a:latin typeface="Times New Roman" pitchFamily="18" charset="0"/>
              </a:rPr>
              <a:t>fairy god mother</a:t>
            </a:r>
            <a:r>
              <a:rPr lang="en-US" altLang="en-US" sz="2800" dirty="0">
                <a:latin typeface="Times New Roman" pitchFamily="18" charset="0"/>
              </a:rPr>
              <a:t>) could prove </a:t>
            </a:r>
            <a:br>
              <a:rPr lang="en-US" altLang="en-US" sz="2800" dirty="0">
                <a:latin typeface="Times New Roman" pitchFamily="18" charset="0"/>
              </a:rPr>
            </a:br>
            <a:r>
              <a:rPr lang="en-US" altLang="en-US" sz="2800" dirty="0">
                <a:latin typeface="Times New Roman" pitchFamily="18" charset="0"/>
              </a:rPr>
              <a:t>  it to you by telling you which moves to make. </a:t>
            </a:r>
          </a:p>
          <a:p>
            <a:pPr lvl="1">
              <a:spcBef>
                <a:spcPct val="0"/>
              </a:spcBef>
            </a:pPr>
            <a:r>
              <a:rPr lang="en-US" altLang="en-US" sz="2800" dirty="0">
                <a:latin typeface="Times New Roman" pitchFamily="18" charset="0"/>
              </a:rPr>
              <a:t> This information is said to be a </a:t>
            </a:r>
            <a:r>
              <a:rPr lang="en-US" altLang="en-US" sz="2800" i="1" dirty="0">
                <a:solidFill>
                  <a:srgbClr val="FF00FF"/>
                </a:solidFill>
                <a:latin typeface="Times New Roman" pitchFamily="18" charset="0"/>
              </a:rPr>
              <a:t>witness</a:t>
            </a:r>
            <a:r>
              <a:rPr lang="en-US" altLang="en-US" sz="2800" dirty="0">
                <a:latin typeface="Times New Roman" pitchFamily="18" charset="0"/>
              </a:rPr>
              <a:t>.</a:t>
            </a:r>
          </a:p>
          <a:p>
            <a:pPr lvl="1">
              <a:spcBef>
                <a:spcPct val="0"/>
              </a:spcBef>
            </a:pPr>
            <a:r>
              <a:rPr lang="en-US" altLang="en-US" sz="2800" dirty="0">
                <a:latin typeface="Times New Roman" pitchFamily="18" charset="0"/>
              </a:rPr>
              <a:t> Given an instance </a:t>
            </a:r>
            <a:r>
              <a:rPr lang="en-US" altLang="en-US" sz="2800" i="1" dirty="0">
                <a:solidFill>
                  <a:schemeClr val="accent2"/>
                </a:solidFill>
                <a:latin typeface="Times New Roman" pitchFamily="18" charset="0"/>
              </a:rPr>
              <a:t>I</a:t>
            </a:r>
            <a:r>
              <a:rPr lang="en-US" altLang="en-US" sz="2800" dirty="0">
                <a:solidFill>
                  <a:srgbClr val="00FFCC"/>
                </a:solidFill>
                <a:latin typeface="Times New Roman" pitchFamily="18" charset="0"/>
              </a:rPr>
              <a:t> </a:t>
            </a:r>
            <a:r>
              <a:rPr lang="en-US" altLang="en-US" sz="2800" dirty="0">
                <a:latin typeface="Times New Roman" pitchFamily="18" charset="0"/>
              </a:rPr>
              <a:t>and a </a:t>
            </a:r>
            <a:r>
              <a:rPr lang="en-US" altLang="en-US" sz="2800" i="1" dirty="0">
                <a:solidFill>
                  <a:srgbClr val="FF00FF"/>
                </a:solidFill>
                <a:latin typeface="Times New Roman" pitchFamily="18" charset="0"/>
              </a:rPr>
              <a:t>witness/solution </a:t>
            </a:r>
            <a:r>
              <a:rPr lang="en-US" altLang="en-US" sz="2800" i="1" dirty="0">
                <a:solidFill>
                  <a:schemeClr val="accent2"/>
                </a:solidFill>
                <a:latin typeface="Times New Roman" pitchFamily="18" charset="0"/>
              </a:rPr>
              <a:t>S</a:t>
            </a:r>
            <a:r>
              <a:rPr lang="en-US" altLang="en-US" sz="2800" dirty="0">
                <a:latin typeface="Times New Roman" pitchFamily="18" charset="0"/>
              </a:rPr>
              <a:t>,</a:t>
            </a:r>
            <a:br>
              <a:rPr lang="en-US" altLang="en-US" sz="2800" dirty="0">
                <a:latin typeface="Times New Roman" pitchFamily="18" charset="0"/>
              </a:rPr>
            </a:br>
            <a:r>
              <a:rPr lang="en-US" altLang="en-US" sz="2800" dirty="0">
                <a:latin typeface="Times New Roman" pitchFamily="18" charset="0"/>
              </a:rPr>
              <a:t>  there is a poly-time deterministic </a:t>
            </a:r>
            <a:r>
              <a:rPr lang="en-US" altLang="en-US" sz="2800" dirty="0" err="1">
                <a:latin typeface="Times New Roman" pitchFamily="18" charset="0"/>
              </a:rPr>
              <a:t>alg</a:t>
            </a:r>
            <a:r>
              <a:rPr lang="en-US" altLang="en-US" sz="2800" dirty="0">
                <a:latin typeface="Times New Roman" pitchFamily="18" charset="0"/>
              </a:rPr>
              <a:t> </a:t>
            </a:r>
            <a:r>
              <a:rPr lang="en-US" altLang="en-US" sz="2800" i="1" dirty="0">
                <a:solidFill>
                  <a:schemeClr val="accent2"/>
                </a:solidFill>
                <a:latin typeface="Times New Roman" pitchFamily="18" charset="0"/>
              </a:rPr>
              <a:t>Valid(I,S)</a:t>
            </a:r>
            <a:r>
              <a:rPr lang="en-US" altLang="en-US" sz="2800" dirty="0">
                <a:solidFill>
                  <a:schemeClr val="accent2"/>
                </a:solidFill>
                <a:latin typeface="Times New Roman" pitchFamily="18" charset="0"/>
              </a:rPr>
              <a:t> </a:t>
            </a:r>
            <a:br>
              <a:rPr lang="en-US" altLang="en-US" sz="2800" dirty="0">
                <a:latin typeface="Times New Roman" pitchFamily="18" charset="0"/>
              </a:rPr>
            </a:br>
            <a:r>
              <a:rPr lang="en-US" altLang="en-US" sz="2800" dirty="0">
                <a:latin typeface="Times New Roman" pitchFamily="18" charset="0"/>
              </a:rPr>
              <a:t>  to test whether or not </a:t>
            </a:r>
            <a:r>
              <a:rPr lang="en-US" altLang="en-US" sz="2800" i="1" dirty="0">
                <a:solidFill>
                  <a:schemeClr val="accent2"/>
                </a:solidFill>
                <a:latin typeface="Times New Roman" pitchFamily="18" charset="0"/>
              </a:rPr>
              <a:t>S</a:t>
            </a:r>
            <a:r>
              <a:rPr lang="en-US" altLang="en-US" sz="2800" dirty="0">
                <a:latin typeface="Times New Roman" pitchFamily="18" charset="0"/>
              </a:rPr>
              <a:t> is a valid.</a:t>
            </a:r>
          </a:p>
          <a:p>
            <a:pPr lvl="1">
              <a:spcBef>
                <a:spcPct val="0"/>
              </a:spcBef>
            </a:pPr>
            <a:r>
              <a:rPr lang="en-US" altLang="en-US" sz="2800" dirty="0">
                <a:latin typeface="Times New Roman" pitchFamily="18" charset="0"/>
              </a:rPr>
              <a:t> With this you can convince your non-believing boss </a:t>
            </a:r>
            <a:br>
              <a:rPr lang="en-US" altLang="en-US" sz="2800" dirty="0">
                <a:latin typeface="Times New Roman" pitchFamily="18" charset="0"/>
              </a:rPr>
            </a:br>
            <a:r>
              <a:rPr lang="en-US" altLang="en-US" sz="2800" dirty="0">
                <a:latin typeface="Times New Roman" pitchFamily="18" charset="0"/>
              </a:rPr>
              <a:t>   that</a:t>
            </a:r>
            <a:r>
              <a:rPr lang="en-US" altLang="en-US" sz="2800" i="1" dirty="0">
                <a:solidFill>
                  <a:schemeClr val="accent2"/>
                </a:solidFill>
                <a:latin typeface="Times New Roman" pitchFamily="18" charset="0"/>
              </a:rPr>
              <a:t> I </a:t>
            </a:r>
            <a:r>
              <a:rPr lang="en-US" altLang="en-US" sz="2800" dirty="0">
                <a:latin typeface="Times New Roman" pitchFamily="18" charset="0"/>
              </a:rPr>
              <a:t>is a “yes” instance:</a:t>
            </a:r>
          </a:p>
          <a:p>
            <a:pPr>
              <a:spcBef>
                <a:spcPct val="0"/>
              </a:spcBef>
              <a:buFontTx/>
              <a:buChar char="•"/>
            </a:pPr>
            <a:r>
              <a:rPr lang="en-US" altLang="en-US" sz="2800" dirty="0">
                <a:latin typeface="Times New Roman" pitchFamily="18" charset="0"/>
              </a:rPr>
              <a:t> If </a:t>
            </a:r>
            <a:r>
              <a:rPr lang="en-US" altLang="en-US" sz="2800" i="1" dirty="0">
                <a:solidFill>
                  <a:schemeClr val="accent2"/>
                </a:solidFill>
                <a:latin typeface="Times New Roman" pitchFamily="18" charset="0"/>
              </a:rPr>
              <a:t>I </a:t>
            </a:r>
            <a:r>
              <a:rPr lang="en-US" altLang="en-US" sz="2800" dirty="0">
                <a:latin typeface="Times New Roman" pitchFamily="18" charset="0"/>
              </a:rPr>
              <a:t>is a </a:t>
            </a:r>
            <a:r>
              <a:rPr lang="en-US" altLang="en-US" sz="2800" dirty="0">
                <a:solidFill>
                  <a:schemeClr val="tx2"/>
                </a:solidFill>
                <a:latin typeface="Times New Roman" pitchFamily="18" charset="0"/>
              </a:rPr>
              <a:t>“no” </a:t>
            </a:r>
            <a:r>
              <a:rPr lang="en-US" altLang="en-US" sz="2800" dirty="0">
                <a:latin typeface="Times New Roman" pitchFamily="18" charset="0"/>
              </a:rPr>
              <a:t>instance:</a:t>
            </a:r>
          </a:p>
          <a:p>
            <a:pPr lvl="1">
              <a:spcBef>
                <a:spcPct val="0"/>
              </a:spcBef>
            </a:pPr>
            <a:r>
              <a:rPr lang="en-US" altLang="en-US" sz="2800" dirty="0">
                <a:latin typeface="Times New Roman" pitchFamily="18" charset="0"/>
              </a:rPr>
              <a:t>There is no </a:t>
            </a:r>
            <a:r>
              <a:rPr lang="en-US" altLang="en-US" sz="2800" i="1" dirty="0">
                <a:solidFill>
                  <a:srgbClr val="FF00FF"/>
                </a:solidFill>
                <a:latin typeface="Times New Roman" pitchFamily="18" charset="0"/>
              </a:rPr>
              <a:t>witness</a:t>
            </a:r>
            <a:r>
              <a:rPr lang="en-US" altLang="en-US" sz="2800" dirty="0">
                <a:latin typeface="Times New Roman" pitchFamily="18" charset="0"/>
              </a:rPr>
              <a:t> she could tell you. </a:t>
            </a:r>
          </a:p>
          <a:p>
            <a:pPr lvl="1">
              <a:spcBef>
                <a:spcPct val="0"/>
              </a:spcBef>
            </a:pPr>
            <a:r>
              <a:rPr lang="en-US" altLang="en-US" sz="2800" dirty="0">
                <a:latin typeface="Times New Roman" pitchFamily="18" charset="0"/>
              </a:rPr>
              <a:t>You cannot convince your boss.</a:t>
            </a:r>
          </a:p>
          <a:p>
            <a:pPr>
              <a:spcBef>
                <a:spcPct val="0"/>
              </a:spcBef>
              <a:buFontTx/>
              <a:buChar char="•"/>
            </a:pPr>
            <a:r>
              <a:rPr lang="en-US" altLang="en-US" sz="2800" dirty="0">
                <a:latin typeface="Times New Roman" pitchFamily="18" charset="0"/>
                <a:cs typeface="Times New Roman" pitchFamily="18" charset="0"/>
              </a:rPr>
              <a:t> An equivalent definition:</a:t>
            </a:r>
          </a:p>
          <a:p>
            <a:pPr lvl="1">
              <a:spcBef>
                <a:spcPct val="0"/>
              </a:spcBef>
            </a:pPr>
            <a:r>
              <a:rPr lang="en-US" altLang="en-US" sz="2800" dirty="0">
                <a:latin typeface="Times New Roman" pitchFamily="18" charset="0"/>
                <a:cs typeface="Times New Roman" pitchFamily="18" charset="0"/>
              </a:rPr>
              <a:t> Problem </a:t>
            </a:r>
            <a:r>
              <a:rPr lang="en-US" altLang="en-US" sz="2800" i="1" dirty="0">
                <a:solidFill>
                  <a:schemeClr val="accent2"/>
                </a:solidFill>
                <a:latin typeface="Times New Roman" pitchFamily="18" charset="0"/>
                <a:cs typeface="Times New Roman" pitchFamily="18" charset="0"/>
              </a:rPr>
              <a:t>P</a:t>
            </a:r>
            <a:r>
              <a:rPr lang="en-US" altLang="en-US" sz="2800" dirty="0">
                <a:latin typeface="Times New Roman" pitchFamily="18" charset="0"/>
                <a:cs typeface="Times New Roman" pitchFamily="18" charset="0"/>
              </a:rPr>
              <a:t> can be computed non-deterministically</a:t>
            </a:r>
            <a:br>
              <a:rPr lang="en-US" altLang="en-US" sz="2800" dirty="0">
                <a:latin typeface="Times New Roman" pitchFamily="18" charset="0"/>
              </a:rPr>
            </a:br>
            <a:r>
              <a:rPr lang="en-US" altLang="en-US" sz="2800" dirty="0">
                <a:latin typeface="Times New Roman" pitchFamily="18" charset="0"/>
              </a:rPr>
              <a:t>    if</a:t>
            </a:r>
            <a:endParaRPr lang="en-US" altLang="en-US" sz="2800" dirty="0">
              <a:solidFill>
                <a:schemeClr val="accent2"/>
              </a:solidFill>
              <a:latin typeface="Times New Roman" pitchFamily="18" charset="0"/>
            </a:endParaRPr>
          </a:p>
        </p:txBody>
      </p:sp>
      <p:grpSp>
        <p:nvGrpSpPr>
          <p:cNvPr id="2" name="Group 28"/>
          <p:cNvGrpSpPr>
            <a:grpSpLocks/>
          </p:cNvGrpSpPr>
          <p:nvPr/>
        </p:nvGrpSpPr>
        <p:grpSpPr bwMode="auto">
          <a:xfrm flipH="1">
            <a:off x="7991475" y="4430713"/>
            <a:ext cx="1076325" cy="2274887"/>
            <a:chOff x="3915" y="446"/>
            <a:chExt cx="678" cy="1433"/>
          </a:xfrm>
        </p:grpSpPr>
        <p:sp>
          <p:nvSpPr>
            <p:cNvPr id="253959"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5396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6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7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8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399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0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1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2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3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4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05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
        <p:nvSpPr>
          <p:cNvPr id="109" name="Rectangle 108"/>
          <p:cNvSpPr>
            <a:spLocks noChangeArrowheads="1"/>
          </p:cNvSpPr>
          <p:nvPr/>
        </p:nvSpPr>
        <p:spPr bwMode="auto">
          <a:xfrm>
            <a:off x="1614488" y="6361113"/>
            <a:ext cx="31099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P(I) = </a:t>
            </a:r>
            <a:r>
              <a:rPr lang="en-US" altLang="en-US" sz="2800" i="1">
                <a:solidFill>
                  <a:schemeClr val="accent2"/>
                </a:solidFill>
                <a:latin typeface="Times New Roman" pitchFamily="18" charset="0"/>
                <a:sym typeface="Symbol" pitchFamily="18" charset="2"/>
              </a:rPr>
              <a:t></a:t>
            </a:r>
            <a:r>
              <a:rPr lang="en-US" altLang="en-US" sz="2800" i="1">
                <a:solidFill>
                  <a:schemeClr val="accent2"/>
                </a:solidFill>
                <a:latin typeface="Times New Roman" pitchFamily="18" charset="0"/>
              </a:rPr>
              <a:t> S Valid(I,S)</a:t>
            </a: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
                                            <p:txEl>
                                              <p:pRg st="3" end="3"/>
                                            </p:txEl>
                                          </p:spTgt>
                                        </p:tgtEl>
                                        <p:attrNameLst>
                                          <p:attrName>style.visibility</p:attrName>
                                        </p:attrNameLst>
                                      </p:cBhvr>
                                      <p:to>
                                        <p:strVal val="visible"/>
                                      </p:to>
                                    </p:set>
                                    <p:anim calcmode="lin" valueType="num">
                                      <p:cBhvr additive="base">
                                        <p:cTn id="29"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 calcmode="lin" valueType="num">
                                      <p:cBhvr additive="base">
                                        <p:cTn id="35"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5">
                                            <p:txEl>
                                              <p:pRg st="5" end="5"/>
                                            </p:txEl>
                                          </p:spTgt>
                                        </p:tgtEl>
                                        <p:attrNameLst>
                                          <p:attrName>style.visibility</p:attrName>
                                        </p:attrNameLst>
                                      </p:cBhvr>
                                      <p:to>
                                        <p:strVal val="visible"/>
                                      </p:to>
                                    </p:set>
                                    <p:anim calcmode="lin" valueType="num">
                                      <p:cBhvr additive="base">
                                        <p:cTn id="41" dur="500" fill="hold"/>
                                        <p:tgtEl>
                                          <p:spTgt spid="5">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5">
                                            <p:txEl>
                                              <p:pRg st="6" end="6"/>
                                            </p:txEl>
                                          </p:spTgt>
                                        </p:tgtEl>
                                        <p:attrNameLst>
                                          <p:attrName>style.visibility</p:attrName>
                                        </p:attrNameLst>
                                      </p:cBhvr>
                                      <p:to>
                                        <p:strVal val="visible"/>
                                      </p:to>
                                    </p:set>
                                    <p:anim calcmode="lin" valueType="num">
                                      <p:cBhvr additive="base">
                                        <p:cTn id="47" dur="500" fill="hold"/>
                                        <p:tgtEl>
                                          <p:spTgt spid="5">
                                            <p:txEl>
                                              <p:pRg st="6" end="6"/>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5">
                                            <p:txEl>
                                              <p:pRg st="7" end="7"/>
                                            </p:txEl>
                                          </p:spTgt>
                                        </p:tgtEl>
                                        <p:attrNameLst>
                                          <p:attrName>style.visibility</p:attrName>
                                        </p:attrNameLst>
                                      </p:cBhvr>
                                      <p:to>
                                        <p:strVal val="visible"/>
                                      </p:to>
                                    </p:set>
                                    <p:anim calcmode="lin" valueType="num">
                                      <p:cBhvr additive="base">
                                        <p:cTn id="53" dur="500" fill="hold"/>
                                        <p:tgtEl>
                                          <p:spTgt spid="5">
                                            <p:txEl>
                                              <p:pRg st="7" end="7"/>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5">
                                            <p:txEl>
                                              <p:pRg st="8" end="8"/>
                                            </p:txEl>
                                          </p:spTgt>
                                        </p:tgtEl>
                                        <p:attrNameLst>
                                          <p:attrName>style.visibility</p:attrName>
                                        </p:attrNameLst>
                                      </p:cBhvr>
                                      <p:to>
                                        <p:strVal val="visible"/>
                                      </p:to>
                                    </p:set>
                                    <p:anim calcmode="lin" valueType="num">
                                      <p:cBhvr additive="base">
                                        <p:cTn id="59" dur="500" fill="hold"/>
                                        <p:tgtEl>
                                          <p:spTgt spid="5">
                                            <p:txEl>
                                              <p:pRg st="8" end="8"/>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5">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5">
                                            <p:txEl>
                                              <p:pRg st="9" end="9"/>
                                            </p:txEl>
                                          </p:spTgt>
                                        </p:tgtEl>
                                        <p:attrNameLst>
                                          <p:attrName>style.visibility</p:attrName>
                                        </p:attrNameLst>
                                      </p:cBhvr>
                                      <p:to>
                                        <p:strVal val="visible"/>
                                      </p:to>
                                    </p:set>
                                    <p:anim calcmode="lin" valueType="num">
                                      <p:cBhvr additive="base">
                                        <p:cTn id="65" dur="500" fill="hold"/>
                                        <p:tgtEl>
                                          <p:spTgt spid="5">
                                            <p:txEl>
                                              <p:pRg st="9" end="9"/>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5">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9"/>
                                        </p:tgtEl>
                                        <p:attrNameLst>
                                          <p:attrName>style.visibility</p:attrName>
                                        </p:attrNameLst>
                                      </p:cBhvr>
                                      <p:to>
                                        <p:strVal val="visible"/>
                                      </p:to>
                                    </p:set>
                                    <p:anim calcmode="lin" valueType="num">
                                      <p:cBhvr additive="base">
                                        <p:cTn id="71" dur="500" fill="hold"/>
                                        <p:tgtEl>
                                          <p:spTgt spid="109"/>
                                        </p:tgtEl>
                                        <p:attrNameLst>
                                          <p:attrName>ppt_x</p:attrName>
                                        </p:attrNameLst>
                                      </p:cBhvr>
                                      <p:tavLst>
                                        <p:tav tm="0">
                                          <p:val>
                                            <p:strVal val="#ppt_x"/>
                                          </p:val>
                                        </p:tav>
                                        <p:tav tm="100000">
                                          <p:val>
                                            <p:strVal val="#ppt_x"/>
                                          </p:val>
                                        </p:tav>
                                      </p:tavLst>
                                    </p:anim>
                                    <p:anim calcmode="lin" valueType="num">
                                      <p:cBhvr additive="base">
                                        <p:cTn id="72"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bldLvl="2" autoUpdateAnimBg="0"/>
      <p:bldP spid="109"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Text Box 2"/>
          <p:cNvSpPr txBox="1">
            <a:spLocks noChangeArrowheads="1"/>
          </p:cNvSpPr>
          <p:nvPr/>
        </p:nvSpPr>
        <p:spPr bwMode="auto">
          <a:xfrm>
            <a:off x="609600" y="484188"/>
            <a:ext cx="8534400"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 Example: </a:t>
            </a:r>
            <a:r>
              <a:rPr lang="en-US" altLang="en-US" sz="2800">
                <a:solidFill>
                  <a:schemeClr val="tx2"/>
                </a:solidFill>
                <a:latin typeface="Times New Roman" pitchFamily="18" charset="0"/>
              </a:rPr>
              <a:t>Satisfiablity</a:t>
            </a:r>
            <a:r>
              <a:rPr lang="en-US" altLang="en-US" sz="2800">
                <a:latin typeface="Times New Roman" pitchFamily="18" charset="0"/>
              </a:rPr>
              <a:t>:</a:t>
            </a:r>
          </a:p>
          <a:p>
            <a:pPr lvl="1">
              <a:spcBef>
                <a:spcPct val="0"/>
              </a:spcBef>
            </a:pPr>
            <a:r>
              <a:rPr lang="en-US" altLang="en-US" sz="2800">
                <a:latin typeface="Times New Roman" pitchFamily="18" charset="0"/>
              </a:rPr>
              <a:t> Instance: A circuit </a:t>
            </a:r>
            <a:r>
              <a:rPr lang="en-US" altLang="en-US" sz="2800" i="1">
                <a:solidFill>
                  <a:schemeClr val="accent2"/>
                </a:solidFill>
                <a:latin typeface="Times New Roman" pitchFamily="18" charset="0"/>
              </a:rPr>
              <a:t>I</a:t>
            </a:r>
            <a:r>
              <a:rPr lang="en-US" altLang="en-US" sz="2800">
                <a:latin typeface="Times New Roman" pitchFamily="18" charset="0"/>
              </a:rPr>
              <a:t>.</a:t>
            </a:r>
          </a:p>
          <a:p>
            <a:pPr lvl="1">
              <a:spcBef>
                <a:spcPct val="0"/>
              </a:spcBef>
            </a:pPr>
            <a:r>
              <a:rPr lang="en-US" altLang="en-US" sz="2800">
                <a:latin typeface="Times New Roman" pitchFamily="18" charset="0"/>
              </a:rPr>
              <a:t> Solution: A satisfying assignment </a:t>
            </a:r>
            <a:r>
              <a:rPr lang="en-US" altLang="en-US" sz="2800" i="1">
                <a:solidFill>
                  <a:schemeClr val="accent2"/>
                </a:solidFill>
                <a:latin typeface="Times New Roman" pitchFamily="18" charset="0"/>
              </a:rPr>
              <a:t>S</a:t>
            </a:r>
            <a:r>
              <a:rPr lang="en-US" altLang="en-US" sz="2800">
                <a:latin typeface="Times New Roman" pitchFamily="18" charset="0"/>
              </a:rPr>
              <a:t>. </a:t>
            </a:r>
          </a:p>
          <a:p>
            <a:pPr lvl="1">
              <a:spcBef>
                <a:spcPct val="0"/>
              </a:spcBef>
            </a:pPr>
            <a:r>
              <a:rPr lang="en-US" altLang="en-US" sz="2800">
                <a:latin typeface="Times New Roman" pitchFamily="18" charset="0"/>
              </a:rPr>
              <a:t> </a:t>
            </a:r>
            <a:r>
              <a:rPr lang="en-US" altLang="en-US" sz="2800" i="1">
                <a:solidFill>
                  <a:schemeClr val="accent2"/>
                </a:solidFill>
                <a:latin typeface="Times New Roman" pitchFamily="18" charset="0"/>
              </a:rPr>
              <a:t>I </a:t>
            </a:r>
            <a:r>
              <a:rPr lang="en-US" altLang="en-US" sz="2800">
                <a:latin typeface="Times New Roman" pitchFamily="18" charset="0"/>
              </a:rPr>
              <a:t>is a </a:t>
            </a:r>
            <a:r>
              <a:rPr lang="en-US" altLang="en-US" sz="2800">
                <a:solidFill>
                  <a:schemeClr val="tx2"/>
                </a:solidFill>
                <a:latin typeface="Times New Roman" pitchFamily="18" charset="0"/>
              </a:rPr>
              <a:t>yes</a:t>
            </a:r>
            <a:r>
              <a:rPr lang="en-US" altLang="en-US" sz="2800">
                <a:latin typeface="Times New Roman" pitchFamily="18" charset="0"/>
              </a:rPr>
              <a:t> instance if there is such an assignment . </a:t>
            </a:r>
          </a:p>
          <a:p>
            <a:pPr lvl="1">
              <a:spcBef>
                <a:spcPct val="0"/>
              </a:spcBef>
            </a:pPr>
            <a:r>
              <a:rPr lang="en-US" altLang="en-US" sz="2800">
                <a:latin typeface="Times New Roman" pitchFamily="18" charset="0"/>
              </a:rPr>
              <a:t> Given an instance </a:t>
            </a:r>
            <a:r>
              <a:rPr lang="en-US" altLang="en-US" sz="2800" i="1">
                <a:solidFill>
                  <a:schemeClr val="accent2"/>
                </a:solidFill>
                <a:latin typeface="Times New Roman" pitchFamily="18" charset="0"/>
              </a:rPr>
              <a:t>I </a:t>
            </a:r>
            <a:r>
              <a:rPr lang="en-US" altLang="en-US" sz="2800">
                <a:latin typeface="Times New Roman" pitchFamily="18" charset="0"/>
              </a:rPr>
              <a:t>and a solution </a:t>
            </a:r>
            <a:r>
              <a:rPr lang="en-US" altLang="en-US" sz="2800" i="1">
                <a:solidFill>
                  <a:schemeClr val="accent2"/>
                </a:solidFill>
                <a:latin typeface="Times New Roman" pitchFamily="18" charset="0"/>
              </a:rPr>
              <a:t>S</a:t>
            </a:r>
            <a:r>
              <a:rPr lang="en-US" altLang="en-US" sz="2800">
                <a:latin typeface="Times New Roman" pitchFamily="18" charset="0"/>
              </a:rPr>
              <a:t>,</a:t>
            </a:r>
            <a:br>
              <a:rPr lang="en-US" altLang="en-US" sz="2800">
                <a:solidFill>
                  <a:srgbClr val="00FFCC"/>
                </a:solidFill>
                <a:latin typeface="Times New Roman" pitchFamily="18" charset="0"/>
              </a:rPr>
            </a:br>
            <a:r>
              <a:rPr lang="en-US" altLang="en-US" sz="2800">
                <a:solidFill>
                  <a:srgbClr val="00FFCC"/>
                </a:solidFill>
                <a:latin typeface="Times New Roman" pitchFamily="18" charset="0"/>
              </a:rPr>
              <a:t>  </a:t>
            </a:r>
            <a:r>
              <a:rPr lang="en-US" altLang="en-US" sz="2800">
                <a:latin typeface="Times New Roman" pitchFamily="18" charset="0"/>
              </a:rPr>
              <a:t>there is a poly-time alg </a:t>
            </a:r>
            <a:r>
              <a:rPr lang="en-US" altLang="en-US" sz="2800" i="1">
                <a:solidFill>
                  <a:schemeClr val="accent2"/>
                </a:solidFill>
                <a:latin typeface="Times New Roman" pitchFamily="18" charset="0"/>
              </a:rPr>
              <a:t>Valid(I,S)</a:t>
            </a:r>
            <a:r>
              <a:rPr lang="en-US" altLang="en-US" sz="2800">
                <a:latin typeface="Times New Roman" pitchFamily="18" charset="0"/>
              </a:rPr>
              <a:t> to test </a:t>
            </a:r>
            <a:br>
              <a:rPr lang="en-US" altLang="en-US" sz="2800">
                <a:latin typeface="Times New Roman" pitchFamily="18" charset="0"/>
              </a:rPr>
            </a:br>
            <a:r>
              <a:rPr lang="en-US" altLang="en-US" sz="2800">
                <a:latin typeface="Times New Roman" pitchFamily="18" charset="0"/>
              </a:rPr>
              <a:t>  whether or not </a:t>
            </a:r>
            <a:r>
              <a:rPr lang="en-US" altLang="en-US" sz="2800" i="1">
                <a:solidFill>
                  <a:schemeClr val="accent2"/>
                </a:solidFill>
                <a:latin typeface="Times New Roman" pitchFamily="18" charset="0"/>
              </a:rPr>
              <a:t>S</a:t>
            </a:r>
            <a:r>
              <a:rPr lang="en-US" altLang="en-US" sz="2800">
                <a:latin typeface="Times New Roman" pitchFamily="18" charset="0"/>
              </a:rPr>
              <a:t> is a valid solution of </a:t>
            </a:r>
            <a:r>
              <a:rPr lang="en-US" altLang="en-US" sz="2800" i="1">
                <a:solidFill>
                  <a:schemeClr val="accent2"/>
                </a:solidFill>
                <a:latin typeface="Times New Roman" pitchFamily="18" charset="0"/>
              </a:rPr>
              <a:t>I</a:t>
            </a:r>
            <a:r>
              <a:rPr lang="en-US" altLang="en-US" sz="2800">
                <a:latin typeface="Times New Roman" pitchFamily="18" charset="0"/>
              </a:rPr>
              <a:t>.</a:t>
            </a:r>
          </a:p>
        </p:txBody>
      </p:sp>
      <p:grpSp>
        <p:nvGrpSpPr>
          <p:cNvPr id="254979" name="Group 28"/>
          <p:cNvGrpSpPr>
            <a:grpSpLocks/>
          </p:cNvGrpSpPr>
          <p:nvPr/>
        </p:nvGrpSpPr>
        <p:grpSpPr bwMode="auto">
          <a:xfrm flipH="1">
            <a:off x="7991475" y="4430713"/>
            <a:ext cx="1076325" cy="2274887"/>
            <a:chOff x="3915" y="446"/>
            <a:chExt cx="678" cy="1433"/>
          </a:xfrm>
        </p:grpSpPr>
        <p:sp>
          <p:nvSpPr>
            <p:cNvPr id="254990"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54991"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2"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3"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4"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5"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6"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7"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8"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4999"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0"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1"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2"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3"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4"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5"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6"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7"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8"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09"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0"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1"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2"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3"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4"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5"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6"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7"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8"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19"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0"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1"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2"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3"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4"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5"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6"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7"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8"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29"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0"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1"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2"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3"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4"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5"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6"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7"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8"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39"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0"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1"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2"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3"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4"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5"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6"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7"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8"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49"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0"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1"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2"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3"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4"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5"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6"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7"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8"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59"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0"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1"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2"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3"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4"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5"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6"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7"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8"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69"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0"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1"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2"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3"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4"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5"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6"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7"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8"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79"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0"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1"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2"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3"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4"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5"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6"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7"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8"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89"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5090"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
        <p:nvSpPr>
          <p:cNvPr id="234"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Non-Deterministic Machines</a:t>
            </a:r>
          </a:p>
        </p:txBody>
      </p:sp>
      <p:grpSp>
        <p:nvGrpSpPr>
          <p:cNvPr id="3" name="Group 259"/>
          <p:cNvGrpSpPr>
            <a:grpSpLocks/>
          </p:cNvGrpSpPr>
          <p:nvPr/>
        </p:nvGrpSpPr>
        <p:grpSpPr bwMode="auto">
          <a:xfrm>
            <a:off x="3232150" y="4318000"/>
            <a:ext cx="2913063" cy="1752600"/>
            <a:chOff x="1743974" y="4572000"/>
            <a:chExt cx="2912164" cy="1752600"/>
          </a:xfrm>
        </p:grpSpPr>
        <p:sp>
          <p:nvSpPr>
            <p:cNvPr id="254988" name="Text Box 128"/>
            <p:cNvSpPr txBox="1">
              <a:spLocks noChangeArrowheads="1"/>
            </p:cNvSpPr>
            <p:nvPr/>
          </p:nvSpPr>
          <p:spPr bwMode="auto">
            <a:xfrm>
              <a:off x="1743974" y="5115580"/>
              <a:ext cx="185884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Circuit </a:t>
              </a:r>
              <a:r>
                <a:rPr lang="en-US" altLang="en-US" sz="2800" i="1">
                  <a:solidFill>
                    <a:schemeClr val="accent2"/>
                  </a:solidFill>
                  <a:latin typeface="Times New Roman" pitchFamily="18" charset="0"/>
                </a:rPr>
                <a:t>I</a:t>
              </a:r>
              <a:r>
                <a:rPr lang="en-US" altLang="en-US" sz="2800">
                  <a:latin typeface="Times New Roman" pitchFamily="18" charset="0"/>
                </a:rPr>
                <a:t>:</a:t>
              </a:r>
              <a:endParaRPr lang="en-US" altLang="en-US" sz="2800" i="1">
                <a:solidFill>
                  <a:schemeClr val="accent2"/>
                </a:solidFill>
                <a:latin typeface="Times New Roman" pitchFamily="18" charset="0"/>
              </a:endParaRPr>
            </a:p>
          </p:txBody>
        </p:sp>
        <p:graphicFrame>
          <p:nvGraphicFramePr>
            <p:cNvPr id="254989" name="Object 2"/>
            <p:cNvGraphicFramePr>
              <a:graphicFrameLocks noChangeAspect="1"/>
            </p:cNvGraphicFramePr>
            <p:nvPr/>
          </p:nvGraphicFramePr>
          <p:xfrm>
            <a:off x="3543300" y="4572000"/>
            <a:ext cx="1112838" cy="1752600"/>
          </p:xfrm>
          <a:graphic>
            <a:graphicData uri="http://schemas.openxmlformats.org/presentationml/2006/ole">
              <mc:AlternateContent xmlns:mc="http://schemas.openxmlformats.org/markup-compatibility/2006">
                <mc:Choice xmlns:v="urn:schemas-microsoft-com:vml" Requires="v">
                  <p:oleObj name="Clip" r:id="rId2" imgW="2659048" imgH="4191363" progId="MS_ClipArt_Gallery.2">
                    <p:embed/>
                  </p:oleObj>
                </mc:Choice>
                <mc:Fallback>
                  <p:oleObj name="Clip" r:id="rId2" imgW="2659048" imgH="4191363" progId="MS_ClipArt_Gallery.2">
                    <p:embed/>
                    <p:pic>
                      <p:nvPicPr>
                        <p:cNvPr id="0"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3300" y="4572000"/>
                          <a:ext cx="1112838" cy="17526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 name="Group 261"/>
          <p:cNvGrpSpPr>
            <a:grpSpLocks/>
          </p:cNvGrpSpPr>
          <p:nvPr/>
        </p:nvGrpSpPr>
        <p:grpSpPr bwMode="auto">
          <a:xfrm>
            <a:off x="2438400" y="3930650"/>
            <a:ext cx="4121150" cy="2393950"/>
            <a:chOff x="949796" y="4192554"/>
            <a:chExt cx="4120534" cy="2394400"/>
          </a:xfrm>
        </p:grpSpPr>
        <p:sp>
          <p:nvSpPr>
            <p:cNvPr id="254984" name="Text Box 32"/>
            <p:cNvSpPr txBox="1">
              <a:spLocks noChangeArrowheads="1"/>
            </p:cNvSpPr>
            <p:nvPr/>
          </p:nvSpPr>
          <p:spPr bwMode="auto">
            <a:xfrm>
              <a:off x="3285226" y="4309646"/>
              <a:ext cx="178510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600">
                  <a:solidFill>
                    <a:schemeClr val="accent2"/>
                  </a:solidFill>
                  <a:latin typeface="Times New Roman" pitchFamily="18" charset="0"/>
                </a:rPr>
                <a:t> 0 1 1 0 1 0 1   </a:t>
              </a:r>
            </a:p>
          </p:txBody>
        </p:sp>
        <p:sp>
          <p:nvSpPr>
            <p:cNvPr id="254985" name="Text Box 140"/>
            <p:cNvSpPr txBox="1">
              <a:spLocks noChangeArrowheads="1"/>
            </p:cNvSpPr>
            <p:nvPr/>
          </p:nvSpPr>
          <p:spPr bwMode="auto">
            <a:xfrm>
              <a:off x="949796" y="4192554"/>
              <a:ext cx="274690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Assignment </a:t>
              </a:r>
              <a:r>
                <a:rPr lang="en-US" altLang="en-US" sz="2800">
                  <a:solidFill>
                    <a:schemeClr val="accent2"/>
                  </a:solidFill>
                  <a:latin typeface="Times New Roman" pitchFamily="18" charset="0"/>
                </a:rPr>
                <a:t>S</a:t>
              </a:r>
              <a:r>
                <a:rPr lang="en-US" altLang="en-US" sz="2800">
                  <a:latin typeface="Times New Roman" pitchFamily="18" charset="0"/>
                </a:rPr>
                <a:t>:</a:t>
              </a:r>
              <a:endParaRPr lang="en-US" altLang="en-US" sz="2800">
                <a:solidFill>
                  <a:schemeClr val="accent2"/>
                </a:solidFill>
                <a:latin typeface="Times New Roman" pitchFamily="18" charset="0"/>
              </a:endParaRPr>
            </a:p>
          </p:txBody>
        </p:sp>
        <p:sp>
          <p:nvSpPr>
            <p:cNvPr id="254986" name="Rectangle 38"/>
            <p:cNvSpPr>
              <a:spLocks noChangeArrowheads="1"/>
            </p:cNvSpPr>
            <p:nvPr/>
          </p:nvSpPr>
          <p:spPr bwMode="auto">
            <a:xfrm flipH="1">
              <a:off x="3590924" y="4353580"/>
              <a:ext cx="1065214" cy="252000"/>
            </a:xfrm>
            <a:prstGeom prst="rect">
              <a:avLst/>
            </a:prstGeom>
            <a:noFill/>
            <a:ln w="127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Times New Roman" pitchFamily="18" charset="0"/>
              </a:endParaRPr>
            </a:p>
          </p:txBody>
        </p:sp>
        <p:sp>
          <p:nvSpPr>
            <p:cNvPr id="254987" name="Text Box 32"/>
            <p:cNvSpPr txBox="1">
              <a:spLocks noChangeArrowheads="1"/>
            </p:cNvSpPr>
            <p:nvPr/>
          </p:nvSpPr>
          <p:spPr bwMode="auto">
            <a:xfrm>
              <a:off x="3778828" y="6248400"/>
              <a:ext cx="65659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600">
                  <a:solidFill>
                    <a:schemeClr val="accent2"/>
                  </a:solidFill>
                  <a:latin typeface="Times New Roman" pitchFamily="18" charset="0"/>
                </a:rPr>
                <a:t>1</a:t>
              </a:r>
            </a:p>
          </p:txBody>
        </p:sp>
      </p:grpSp>
      <p:sp>
        <p:nvSpPr>
          <p:cNvPr id="254983" name="Rectangle 262"/>
          <p:cNvSpPr>
            <a:spLocks noChangeArrowheads="1"/>
          </p:cNvSpPr>
          <p:nvPr/>
        </p:nvSpPr>
        <p:spPr bwMode="auto">
          <a:xfrm>
            <a:off x="1614488" y="6361113"/>
            <a:ext cx="31099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P(I) = </a:t>
            </a:r>
            <a:r>
              <a:rPr lang="en-US" altLang="en-US" sz="2800" i="1">
                <a:solidFill>
                  <a:schemeClr val="accent2"/>
                </a:solidFill>
                <a:latin typeface="Times New Roman" pitchFamily="18" charset="0"/>
                <a:sym typeface="Symbol" pitchFamily="18" charset="2"/>
              </a:rPr>
              <a:t></a:t>
            </a:r>
            <a:r>
              <a:rPr lang="en-US" altLang="en-US" sz="2800" i="1">
                <a:solidFill>
                  <a:schemeClr val="accent2"/>
                </a:solidFill>
                <a:latin typeface="Times New Roman" pitchFamily="18" charset="0"/>
              </a:rPr>
              <a:t> S Valid(I,S)</a:t>
            </a: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13410">
                                            <p:txEl>
                                              <p:pRg st="0" end="0"/>
                                            </p:txEl>
                                          </p:spTgt>
                                        </p:tgtEl>
                                        <p:attrNameLst>
                                          <p:attrName>style.visibility</p:attrName>
                                        </p:attrNameLst>
                                      </p:cBhvr>
                                      <p:to>
                                        <p:strVal val="visible"/>
                                      </p:to>
                                    </p:set>
                                    <p:anim calcmode="lin" valueType="num">
                                      <p:cBhvr additive="base">
                                        <p:cTn id="7" dur="500" fill="hold"/>
                                        <p:tgtEl>
                                          <p:spTgt spid="9134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34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3410">
                                            <p:txEl>
                                              <p:pRg st="1" end="1"/>
                                            </p:txEl>
                                          </p:spTgt>
                                        </p:tgtEl>
                                        <p:attrNameLst>
                                          <p:attrName>style.visibility</p:attrName>
                                        </p:attrNameLst>
                                      </p:cBhvr>
                                      <p:to>
                                        <p:strVal val="visible"/>
                                      </p:to>
                                    </p:set>
                                    <p:anim calcmode="lin" valueType="num">
                                      <p:cBhvr additive="base">
                                        <p:cTn id="13" dur="500" fill="hold"/>
                                        <p:tgtEl>
                                          <p:spTgt spid="9134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3410">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913410">
                                            <p:txEl>
                                              <p:pRg st="2" end="2"/>
                                            </p:txEl>
                                          </p:spTgt>
                                        </p:tgtEl>
                                        <p:attrNameLst>
                                          <p:attrName>style.visibility</p:attrName>
                                        </p:attrNameLst>
                                      </p:cBhvr>
                                      <p:to>
                                        <p:strVal val="visible"/>
                                      </p:to>
                                    </p:set>
                                    <p:anim calcmode="lin" valueType="num">
                                      <p:cBhvr additive="base">
                                        <p:cTn id="23" dur="500" fill="hold"/>
                                        <p:tgtEl>
                                          <p:spTgt spid="91341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13410">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0-#ppt_w/2"/>
                                          </p:val>
                                        </p:tav>
                                        <p:tav tm="100000">
                                          <p:val>
                                            <p:strVal val="#ppt_x"/>
                                          </p:val>
                                        </p:tav>
                                      </p:tavLst>
                                    </p:anim>
                                    <p:anim calcmode="lin" valueType="num">
                                      <p:cBhvr additive="base">
                                        <p:cTn id="2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913410">
                                            <p:txEl>
                                              <p:pRg st="3" end="3"/>
                                            </p:txEl>
                                          </p:spTgt>
                                        </p:tgtEl>
                                        <p:attrNameLst>
                                          <p:attrName>style.visibility</p:attrName>
                                        </p:attrNameLst>
                                      </p:cBhvr>
                                      <p:to>
                                        <p:strVal val="visible"/>
                                      </p:to>
                                    </p:set>
                                    <p:anim calcmode="lin" valueType="num">
                                      <p:cBhvr additive="base">
                                        <p:cTn id="33" dur="500" fill="hold"/>
                                        <p:tgtEl>
                                          <p:spTgt spid="913410">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134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913410">
                                            <p:txEl>
                                              <p:pRg st="4" end="4"/>
                                            </p:txEl>
                                          </p:spTgt>
                                        </p:tgtEl>
                                        <p:attrNameLst>
                                          <p:attrName>style.visibility</p:attrName>
                                        </p:attrNameLst>
                                      </p:cBhvr>
                                      <p:to>
                                        <p:strVal val="visible"/>
                                      </p:to>
                                    </p:set>
                                    <p:anim calcmode="lin" valueType="num">
                                      <p:cBhvr additive="base">
                                        <p:cTn id="39" dur="500" fill="hold"/>
                                        <p:tgtEl>
                                          <p:spTgt spid="913410">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91341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3410" grpId="0" build="p" bldLvl="2" autoUpdateAnimBg="0"/>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Quantum Machines</a:t>
            </a:r>
          </a:p>
        </p:txBody>
      </p:sp>
      <p:sp>
        <p:nvSpPr>
          <p:cNvPr id="14" name="Rectangle 13"/>
          <p:cNvSpPr/>
          <p:nvPr/>
        </p:nvSpPr>
        <p:spPr>
          <a:xfrm>
            <a:off x="152400" y="530225"/>
            <a:ext cx="8839200" cy="6556375"/>
          </a:xfrm>
          <a:prstGeom prst="rect">
            <a:avLst/>
          </a:prstGeom>
        </p:spPr>
        <p:txBody>
          <a:bodyPr>
            <a:spAutoFit/>
          </a:bodyPr>
          <a:lstStyle/>
          <a:p>
            <a:pPr eaLnBrk="0" hangingPunct="0">
              <a:defRPr/>
            </a:pPr>
            <a:r>
              <a:rPr lang="en-US" dirty="0">
                <a:cs typeface="Times New Roman" pitchFamily="18" charset="0"/>
              </a:rPr>
              <a:t>What about </a:t>
            </a:r>
            <a:r>
              <a:rPr lang="en-US" dirty="0">
                <a:solidFill>
                  <a:schemeClr val="accent2"/>
                </a:solidFill>
                <a:cs typeface="Times New Roman" pitchFamily="18" charset="0"/>
              </a:rPr>
              <a:t>Quantum Machines</a:t>
            </a:r>
            <a:r>
              <a:rPr lang="en-US" dirty="0">
                <a:cs typeface="Times New Roman" pitchFamily="18" charset="0"/>
              </a:rPr>
              <a:t>?</a:t>
            </a:r>
          </a:p>
          <a:p>
            <a:pPr lvl="1" eaLnBrk="0" hangingPunct="0">
              <a:buFont typeface="Arial" pitchFamily="34" charset="0"/>
              <a:buChar char="•"/>
              <a:defRPr/>
            </a:pPr>
            <a:r>
              <a:rPr lang="en-US" dirty="0">
                <a:cs typeface="Times New Roman" pitchFamily="18" charset="0"/>
              </a:rPr>
              <a:t>Based on quantum mechanics, </a:t>
            </a:r>
            <a:br>
              <a:rPr lang="en-US" dirty="0">
                <a:cs typeface="Times New Roman" pitchFamily="18" charset="0"/>
              </a:rPr>
            </a:br>
            <a:r>
              <a:rPr lang="en-US" dirty="0">
                <a:cs typeface="Times New Roman" pitchFamily="18" charset="0"/>
              </a:rPr>
              <a:t>at each point in time a quantum TM </a:t>
            </a:r>
            <a:br>
              <a:rPr lang="en-US" dirty="0">
                <a:cs typeface="Times New Roman" pitchFamily="18" charset="0"/>
              </a:rPr>
            </a:br>
            <a:r>
              <a:rPr lang="en-US" dirty="0">
                <a:cs typeface="Times New Roman" pitchFamily="18" charset="0"/>
              </a:rPr>
              <a:t>is in the super-position of any number </a:t>
            </a:r>
            <a:br>
              <a:rPr lang="en-US" dirty="0">
                <a:cs typeface="Times New Roman" pitchFamily="18" charset="0"/>
              </a:rPr>
            </a:br>
            <a:r>
              <a:rPr lang="en-US" dirty="0">
                <a:cs typeface="Times New Roman" pitchFamily="18" charset="0"/>
              </a:rPr>
              <a:t>of configurations of normal TMs. </a:t>
            </a:r>
          </a:p>
          <a:p>
            <a:pPr lvl="1" eaLnBrk="0" hangingPunct="0">
              <a:buFont typeface="Arial" pitchFamily="34" charset="0"/>
              <a:buChar char="•"/>
              <a:defRPr/>
            </a:pPr>
            <a:r>
              <a:rPr lang="en-US" dirty="0">
                <a:cs typeface="Times New Roman" pitchFamily="18" charset="0"/>
              </a:rPr>
              <a:t>In time T, it can only flip T quantum coins so can only be in the super-position of 2</a:t>
            </a:r>
            <a:r>
              <a:rPr lang="en-US" baseline="30000" dirty="0">
                <a:cs typeface="Times New Roman" pitchFamily="18" charset="0"/>
              </a:rPr>
              <a:t>T</a:t>
            </a:r>
            <a:r>
              <a:rPr lang="en-US" dirty="0">
                <a:cs typeface="Times New Roman" pitchFamily="18" charset="0"/>
              </a:rPr>
              <a:t> configurations.</a:t>
            </a:r>
          </a:p>
          <a:p>
            <a:pPr lvl="1" eaLnBrk="0" hangingPunct="0">
              <a:buFont typeface="Arial" pitchFamily="34" charset="0"/>
              <a:buChar char="•"/>
              <a:defRPr/>
            </a:pPr>
            <a:r>
              <a:rPr lang="en-US" dirty="0">
                <a:cs typeface="Times New Roman" pitchFamily="18" charset="0"/>
              </a:rPr>
              <a:t>Hence, can be simulated by a normal TM in time 2</a:t>
            </a:r>
            <a:r>
              <a:rPr lang="en-US" baseline="30000" dirty="0">
                <a:cs typeface="Times New Roman" pitchFamily="18" charset="0"/>
              </a:rPr>
              <a:t>T</a:t>
            </a:r>
            <a:r>
              <a:rPr lang="en-US" dirty="0">
                <a:cs typeface="Times New Roman" pitchFamily="18" charset="0"/>
              </a:rPr>
              <a:t>×T time.</a:t>
            </a:r>
          </a:p>
          <a:p>
            <a:pPr lvl="1" eaLnBrk="0" hangingPunct="0">
              <a:buFont typeface="Arial" pitchFamily="34" charset="0"/>
              <a:buChar char="•"/>
              <a:defRPr/>
            </a:pPr>
            <a:r>
              <a:rPr lang="en-US" dirty="0">
                <a:cs typeface="Times New Roman" pitchFamily="18" charset="0"/>
              </a:rPr>
              <a:t>Hence, Quantum Machines can’t compute more,</a:t>
            </a:r>
            <a:br>
              <a:rPr lang="en-US" dirty="0">
                <a:cs typeface="Times New Roman" pitchFamily="18" charset="0"/>
              </a:rPr>
            </a:br>
            <a:r>
              <a:rPr lang="en-US" dirty="0">
                <a:cs typeface="Times New Roman" pitchFamily="18" charset="0"/>
              </a:rPr>
              <a:t>just sometimes faster.</a:t>
            </a:r>
          </a:p>
          <a:p>
            <a:pPr lvl="1" eaLnBrk="0" hangingPunct="0">
              <a:buFont typeface="Arial" pitchFamily="34" charset="0"/>
              <a:buChar char="•"/>
              <a:defRPr/>
            </a:pPr>
            <a:r>
              <a:rPr lang="en-US" dirty="0">
                <a:cs typeface="Times New Roman" pitchFamily="18" charset="0"/>
              </a:rPr>
              <a:t>Factoring can be done in poly-time, </a:t>
            </a:r>
            <a:r>
              <a:rPr lang="en-US" dirty="0" err="1">
                <a:cs typeface="Times New Roman" pitchFamily="18" charset="0"/>
              </a:rPr>
              <a:t>ie</a:t>
            </a:r>
            <a:r>
              <a:rPr lang="en-US" dirty="0">
                <a:cs typeface="Times New Roman" pitchFamily="18" charset="0"/>
              </a:rPr>
              <a:t> 6=2×3.</a:t>
            </a:r>
          </a:p>
          <a:p>
            <a:pPr lvl="1" eaLnBrk="0" hangingPunct="0">
              <a:buFont typeface="Arial" pitchFamily="34" charset="0"/>
              <a:buChar char="•"/>
              <a:defRPr/>
            </a:pPr>
            <a:r>
              <a:rPr lang="en-US" dirty="0">
                <a:cs typeface="Times New Roman" pitchFamily="18" charset="0"/>
              </a:rPr>
              <a:t>It is believed that NP-complete problems still take exponential time.</a:t>
            </a:r>
          </a:p>
          <a:p>
            <a:pPr eaLnBrk="0" hangingPunct="0">
              <a:defRPr/>
            </a:pPr>
            <a:endParaRPr lang="en-US" dirty="0">
              <a:effectLst>
                <a:outerShdw blurRad="38100" dist="38100" dir="2700000" algn="tl">
                  <a:srgbClr val="000000">
                    <a:alpha val="43137"/>
                  </a:srgbClr>
                </a:outerShdw>
              </a:effectLst>
              <a:cs typeface="Times New Roman" pitchFamily="18" charset="0"/>
            </a:endParaRPr>
          </a:p>
        </p:txBody>
      </p:sp>
      <p:pic>
        <p:nvPicPr>
          <p:cNvPr id="142848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84938" y="152400"/>
            <a:ext cx="2506662" cy="184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28483"/>
                                        </p:tgtEl>
                                        <p:attrNameLst>
                                          <p:attrName>style.visibility</p:attrName>
                                        </p:attrNameLst>
                                      </p:cBhvr>
                                      <p:to>
                                        <p:strVal val="visible"/>
                                      </p:to>
                                    </p:set>
                                    <p:anim calcmode="lin" valueType="num">
                                      <p:cBhvr additive="base">
                                        <p:cTn id="11" dur="500" fill="hold"/>
                                        <p:tgtEl>
                                          <p:spTgt spid="1428483"/>
                                        </p:tgtEl>
                                        <p:attrNameLst>
                                          <p:attrName>ppt_x</p:attrName>
                                        </p:attrNameLst>
                                      </p:cBhvr>
                                      <p:tavLst>
                                        <p:tav tm="0">
                                          <p:val>
                                            <p:strVal val="#ppt_x"/>
                                          </p:val>
                                        </p:tav>
                                        <p:tav tm="100000">
                                          <p:val>
                                            <p:strVal val="#ppt_x"/>
                                          </p:val>
                                        </p:tav>
                                      </p:tavLst>
                                    </p:anim>
                                    <p:anim calcmode="lin" valueType="num">
                                      <p:cBhvr additive="base">
                                        <p:cTn id="12" dur="500" fill="hold"/>
                                        <p:tgtEl>
                                          <p:spTgt spid="142848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 calcmode="lin" valueType="num">
                                      <p:cBhvr additive="base">
                                        <p:cTn id="17"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4">
                                            <p:txEl>
                                              <p:pRg st="2" end="2"/>
                                            </p:txEl>
                                          </p:spTgt>
                                        </p:tgtEl>
                                        <p:attrNameLst>
                                          <p:attrName>style.visibility</p:attrName>
                                        </p:attrNameLst>
                                      </p:cBhvr>
                                      <p:to>
                                        <p:strVal val="visible"/>
                                      </p:to>
                                    </p:set>
                                    <p:anim calcmode="lin" valueType="num">
                                      <p:cBhvr additive="base">
                                        <p:cTn id="23"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4">
                                            <p:txEl>
                                              <p:pRg st="3" end="3"/>
                                            </p:txEl>
                                          </p:spTgt>
                                        </p:tgtEl>
                                        <p:attrNameLst>
                                          <p:attrName>style.visibility</p:attrName>
                                        </p:attrNameLst>
                                      </p:cBhvr>
                                      <p:to>
                                        <p:strVal val="visible"/>
                                      </p:to>
                                    </p:set>
                                    <p:anim calcmode="lin" valueType="num">
                                      <p:cBhvr additive="base">
                                        <p:cTn id="29"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4">
                                            <p:txEl>
                                              <p:pRg st="4" end="4"/>
                                            </p:txEl>
                                          </p:spTgt>
                                        </p:tgtEl>
                                        <p:attrNameLst>
                                          <p:attrName>style.visibility</p:attrName>
                                        </p:attrNameLst>
                                      </p:cBhvr>
                                      <p:to>
                                        <p:strVal val="visible"/>
                                      </p:to>
                                    </p:set>
                                    <p:anim calcmode="lin" valueType="num">
                                      <p:cBhvr additive="base">
                                        <p:cTn id="35"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4">
                                            <p:txEl>
                                              <p:pRg st="5" end="5"/>
                                            </p:txEl>
                                          </p:spTgt>
                                        </p:tgtEl>
                                        <p:attrNameLst>
                                          <p:attrName>style.visibility</p:attrName>
                                        </p:attrNameLst>
                                      </p:cBhvr>
                                      <p:to>
                                        <p:strVal val="visible"/>
                                      </p:to>
                                    </p:set>
                                    <p:anim calcmode="lin" valueType="num">
                                      <p:cBhvr additive="base">
                                        <p:cTn id="41"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4">
                                            <p:txEl>
                                              <p:pRg st="6" end="6"/>
                                            </p:txEl>
                                          </p:spTgt>
                                        </p:tgtEl>
                                        <p:attrNameLst>
                                          <p:attrName>style.visibility</p:attrName>
                                        </p:attrNameLst>
                                      </p:cBhvr>
                                      <p:to>
                                        <p:strVal val="visible"/>
                                      </p:to>
                                    </p:set>
                                    <p:anim calcmode="lin" valueType="num">
                                      <p:cBhvr additive="base">
                                        <p:cTn id="47" dur="500" fill="hold"/>
                                        <p:tgtEl>
                                          <p:spTgt spid="14">
                                            <p:txEl>
                                              <p:pRg st="6" end="6"/>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Human</a:t>
            </a:r>
          </a:p>
        </p:txBody>
      </p:sp>
      <p:sp>
        <p:nvSpPr>
          <p:cNvPr id="14" name="Rectangle 13"/>
          <p:cNvSpPr/>
          <p:nvPr/>
        </p:nvSpPr>
        <p:spPr>
          <a:xfrm>
            <a:off x="152400" y="1139825"/>
            <a:ext cx="8839200" cy="6556375"/>
          </a:xfrm>
          <a:prstGeom prst="rect">
            <a:avLst/>
          </a:prstGeom>
        </p:spPr>
        <p:txBody>
          <a:bodyPr>
            <a:spAutoFit/>
          </a:bodyPr>
          <a:lstStyle/>
          <a:p>
            <a:pPr eaLnBrk="0" hangingPunct="0">
              <a:defRPr/>
            </a:pPr>
            <a:r>
              <a:rPr lang="en-US" dirty="0">
                <a:cs typeface="Times New Roman" pitchFamily="18" charset="0"/>
              </a:rPr>
              <a:t>What about the</a:t>
            </a:r>
            <a:r>
              <a:rPr lang="en-US" dirty="0">
                <a:solidFill>
                  <a:schemeClr val="accent2"/>
                </a:solidFill>
                <a:cs typeface="Times New Roman" pitchFamily="18" charset="0"/>
              </a:rPr>
              <a:t> human brain</a:t>
            </a:r>
            <a:r>
              <a:rPr lang="en-US" dirty="0">
                <a:cs typeface="Times New Roman" pitchFamily="18" charset="0"/>
              </a:rPr>
              <a:t>? </a:t>
            </a:r>
            <a:br>
              <a:rPr lang="en-US" dirty="0">
                <a:cs typeface="Times New Roman" pitchFamily="18" charset="0"/>
              </a:rPr>
            </a:br>
            <a:r>
              <a:rPr lang="en-US" dirty="0">
                <a:cs typeface="Times New Roman" pitchFamily="18" charset="0"/>
              </a:rPr>
              <a:t>Can it compute more than a TM?</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Science: </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The brain is just an elaborate  machine (neural net).</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 can’t do any more than a TM.</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New Age:</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Quantum mechanics is magical.</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The brain is based on quantum mechanics.</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 the brain can do much more than a machine.</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But we already showed </a:t>
            </a:r>
            <a:r>
              <a:rPr lang="en-US">
                <a:effectLst>
                  <a:outerShdw blurRad="38100" dist="38100" dir="2700000" algn="tl">
                    <a:srgbClr val="000000">
                      <a:alpha val="43137"/>
                    </a:srgbClr>
                  </a:outerShdw>
                </a:effectLst>
                <a:cs typeface="Times New Roman" pitchFamily="18" charset="0"/>
              </a:rPr>
              <a:t>QM can’t </a:t>
            </a:r>
            <a:r>
              <a:rPr lang="en-US" dirty="0">
                <a:effectLst>
                  <a:outerShdw blurRad="38100" dist="38100" dir="2700000" algn="tl">
                    <a:srgbClr val="000000">
                      <a:alpha val="43137"/>
                    </a:srgbClr>
                  </a:outerShdw>
                </a:effectLst>
                <a:cs typeface="Times New Roman" pitchFamily="18" charset="0"/>
              </a:rPr>
              <a:t>compute more.</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Religion:</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The human has a soul.</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 the brain can do much more than a machine.</a:t>
            </a:r>
            <a:br>
              <a:rPr lang="en-US" dirty="0">
                <a:effectLst>
                  <a:outerShdw blurRad="38100" dist="38100" dir="2700000" algn="tl">
                    <a:srgbClr val="000000">
                      <a:alpha val="43137"/>
                    </a:srgbClr>
                  </a:outerShdw>
                </a:effectLst>
                <a:cs typeface="Times New Roman" pitchFamily="18" charset="0"/>
              </a:rPr>
            </a:br>
            <a:endParaRPr lang="en-US" dirty="0">
              <a:effectLst>
                <a:outerShdw blurRad="38100" dist="38100" dir="2700000" algn="tl">
                  <a:srgbClr val="000000">
                    <a:alpha val="43137"/>
                  </a:srgbClr>
                </a:outerShdw>
              </a:effectLst>
              <a:cs typeface="Times New Roman" pitchFamily="18" charset="0"/>
            </a:endParaRPr>
          </a:p>
          <a:p>
            <a:pPr eaLnBrk="0" hangingPunct="0">
              <a:defRPr/>
            </a:pPr>
            <a:endParaRPr lang="en-US" dirty="0">
              <a:effectLst>
                <a:outerShdw blurRad="38100" dist="38100" dir="2700000" algn="tl">
                  <a:srgbClr val="000000">
                    <a:alpha val="43137"/>
                  </a:srgbClr>
                </a:outerShdw>
              </a:effectLst>
              <a:cs typeface="Times New Roman" pitchFamily="18" charset="0"/>
            </a:endParaRPr>
          </a:p>
        </p:txBody>
      </p:sp>
      <p:pic>
        <p:nvPicPr>
          <p:cNvPr id="14295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34200" y="228600"/>
            <a:ext cx="2057400" cy="205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nvGrpSpPr>
          <p:cNvPr id="2" name="Group 26"/>
          <p:cNvGrpSpPr>
            <a:grpSpLocks/>
          </p:cNvGrpSpPr>
          <p:nvPr/>
        </p:nvGrpSpPr>
        <p:grpSpPr bwMode="auto">
          <a:xfrm>
            <a:off x="2971800" y="2286000"/>
            <a:ext cx="2584450" cy="3155950"/>
            <a:chOff x="2065" y="1551"/>
            <a:chExt cx="1628" cy="1988"/>
          </a:xfrm>
        </p:grpSpPr>
        <p:sp>
          <p:nvSpPr>
            <p:cNvPr id="50" name="Freeform 9"/>
            <p:cNvSpPr>
              <a:spLocks/>
            </p:cNvSpPr>
            <p:nvPr/>
          </p:nvSpPr>
          <p:spPr bwMode="auto">
            <a:xfrm>
              <a:off x="2778" y="1977"/>
              <a:ext cx="331" cy="334"/>
            </a:xfrm>
            <a:custGeom>
              <a:avLst/>
              <a:gdLst/>
              <a:ahLst/>
              <a:cxnLst>
                <a:cxn ang="0">
                  <a:pos x="255" y="212"/>
                </a:cxn>
                <a:cxn ang="0">
                  <a:pos x="284" y="141"/>
                </a:cxn>
                <a:cxn ang="0">
                  <a:pos x="279" y="85"/>
                </a:cxn>
                <a:cxn ang="0">
                  <a:pos x="270" y="38"/>
                </a:cxn>
                <a:cxn ang="0">
                  <a:pos x="227" y="5"/>
                </a:cxn>
                <a:cxn ang="0">
                  <a:pos x="166" y="0"/>
                </a:cxn>
                <a:cxn ang="0">
                  <a:pos x="118" y="5"/>
                </a:cxn>
                <a:cxn ang="0">
                  <a:pos x="47" y="47"/>
                </a:cxn>
                <a:cxn ang="0">
                  <a:pos x="14" y="113"/>
                </a:cxn>
                <a:cxn ang="0">
                  <a:pos x="0" y="193"/>
                </a:cxn>
                <a:cxn ang="0">
                  <a:pos x="14" y="282"/>
                </a:cxn>
                <a:cxn ang="0">
                  <a:pos x="43" y="315"/>
                </a:cxn>
                <a:cxn ang="0">
                  <a:pos x="95" y="334"/>
                </a:cxn>
                <a:cxn ang="0">
                  <a:pos x="147" y="329"/>
                </a:cxn>
                <a:cxn ang="0">
                  <a:pos x="203" y="306"/>
                </a:cxn>
                <a:cxn ang="0">
                  <a:pos x="241" y="273"/>
                </a:cxn>
                <a:cxn ang="0">
                  <a:pos x="303" y="325"/>
                </a:cxn>
                <a:cxn ang="0">
                  <a:pos x="331" y="325"/>
                </a:cxn>
                <a:cxn ang="0">
                  <a:pos x="331" y="296"/>
                </a:cxn>
                <a:cxn ang="0">
                  <a:pos x="317" y="273"/>
                </a:cxn>
                <a:cxn ang="0">
                  <a:pos x="255" y="212"/>
                </a:cxn>
              </a:cxnLst>
              <a:rect l="0" t="0" r="r" b="b"/>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4" name="Freeform 10"/>
            <p:cNvSpPr>
              <a:spLocks/>
            </p:cNvSpPr>
            <p:nvPr/>
          </p:nvSpPr>
          <p:spPr bwMode="auto">
            <a:xfrm>
              <a:off x="2811" y="1929"/>
              <a:ext cx="303" cy="127"/>
            </a:xfrm>
            <a:custGeom>
              <a:avLst/>
              <a:gdLst/>
              <a:ahLst/>
              <a:cxnLst>
                <a:cxn ang="0">
                  <a:pos x="234" y="127"/>
                </a:cxn>
                <a:cxn ang="0">
                  <a:pos x="303" y="117"/>
                </a:cxn>
                <a:cxn ang="0">
                  <a:pos x="303" y="90"/>
                </a:cxn>
                <a:cxn ang="0">
                  <a:pos x="223" y="110"/>
                </a:cxn>
                <a:cxn ang="0">
                  <a:pos x="213" y="100"/>
                </a:cxn>
                <a:cxn ang="0">
                  <a:pos x="265" y="61"/>
                </a:cxn>
                <a:cxn ang="0">
                  <a:pos x="246" y="51"/>
                </a:cxn>
                <a:cxn ang="0">
                  <a:pos x="199" y="81"/>
                </a:cxn>
                <a:cxn ang="0">
                  <a:pos x="180" y="71"/>
                </a:cxn>
                <a:cxn ang="0">
                  <a:pos x="253" y="24"/>
                </a:cxn>
                <a:cxn ang="0">
                  <a:pos x="239" y="0"/>
                </a:cxn>
                <a:cxn ang="0">
                  <a:pos x="147" y="71"/>
                </a:cxn>
                <a:cxn ang="0">
                  <a:pos x="85" y="90"/>
                </a:cxn>
                <a:cxn ang="0">
                  <a:pos x="69" y="66"/>
                </a:cxn>
                <a:cxn ang="0">
                  <a:pos x="50" y="17"/>
                </a:cxn>
                <a:cxn ang="0">
                  <a:pos x="28" y="37"/>
                </a:cxn>
                <a:cxn ang="0">
                  <a:pos x="52" y="85"/>
                </a:cxn>
                <a:cxn ang="0">
                  <a:pos x="38" y="95"/>
                </a:cxn>
                <a:cxn ang="0">
                  <a:pos x="14" y="51"/>
                </a:cxn>
                <a:cxn ang="0">
                  <a:pos x="0" y="76"/>
                </a:cxn>
                <a:cxn ang="0">
                  <a:pos x="17" y="120"/>
                </a:cxn>
                <a:cxn ang="0">
                  <a:pos x="133" y="105"/>
                </a:cxn>
                <a:cxn ang="0">
                  <a:pos x="234" y="127"/>
                </a:cxn>
              </a:cxnLst>
              <a:rect l="0" t="0" r="r" b="b"/>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8" name="Freeform 11"/>
            <p:cNvSpPr>
              <a:spLocks/>
            </p:cNvSpPr>
            <p:nvPr/>
          </p:nvSpPr>
          <p:spPr bwMode="auto">
            <a:xfrm>
              <a:off x="2890" y="1839"/>
              <a:ext cx="518" cy="632"/>
            </a:xfrm>
            <a:custGeom>
              <a:avLst/>
              <a:gdLst/>
              <a:ahLst/>
              <a:cxnLst>
                <a:cxn ang="0">
                  <a:pos x="14" y="623"/>
                </a:cxn>
                <a:cxn ang="0">
                  <a:pos x="0" y="595"/>
                </a:cxn>
                <a:cxn ang="0">
                  <a:pos x="9" y="567"/>
                </a:cxn>
                <a:cxn ang="0">
                  <a:pos x="42" y="539"/>
                </a:cxn>
                <a:cxn ang="0">
                  <a:pos x="126" y="525"/>
                </a:cxn>
                <a:cxn ang="0">
                  <a:pos x="233" y="534"/>
                </a:cxn>
                <a:cxn ang="0">
                  <a:pos x="369" y="516"/>
                </a:cxn>
                <a:cxn ang="0">
                  <a:pos x="453" y="474"/>
                </a:cxn>
                <a:cxn ang="0">
                  <a:pos x="471" y="451"/>
                </a:cxn>
                <a:cxn ang="0">
                  <a:pos x="457" y="390"/>
                </a:cxn>
                <a:cxn ang="0">
                  <a:pos x="420" y="256"/>
                </a:cxn>
                <a:cxn ang="0">
                  <a:pos x="364" y="177"/>
                </a:cxn>
                <a:cxn ang="0">
                  <a:pos x="327" y="153"/>
                </a:cxn>
                <a:cxn ang="0">
                  <a:pos x="322" y="130"/>
                </a:cxn>
                <a:cxn ang="0">
                  <a:pos x="341" y="121"/>
                </a:cxn>
                <a:cxn ang="0">
                  <a:pos x="355" y="98"/>
                </a:cxn>
                <a:cxn ang="0">
                  <a:pos x="327" y="65"/>
                </a:cxn>
                <a:cxn ang="0">
                  <a:pos x="294" y="70"/>
                </a:cxn>
                <a:cxn ang="0">
                  <a:pos x="275" y="46"/>
                </a:cxn>
                <a:cxn ang="0">
                  <a:pos x="299" y="14"/>
                </a:cxn>
                <a:cxn ang="0">
                  <a:pos x="341" y="0"/>
                </a:cxn>
                <a:cxn ang="0">
                  <a:pos x="392" y="14"/>
                </a:cxn>
                <a:cxn ang="0">
                  <a:pos x="411" y="60"/>
                </a:cxn>
                <a:cxn ang="0">
                  <a:pos x="406" y="121"/>
                </a:cxn>
                <a:cxn ang="0">
                  <a:pos x="373" y="144"/>
                </a:cxn>
                <a:cxn ang="0">
                  <a:pos x="411" y="181"/>
                </a:cxn>
                <a:cxn ang="0">
                  <a:pos x="457" y="237"/>
                </a:cxn>
                <a:cxn ang="0">
                  <a:pos x="485" y="339"/>
                </a:cxn>
                <a:cxn ang="0">
                  <a:pos x="518" y="455"/>
                </a:cxn>
                <a:cxn ang="0">
                  <a:pos x="518" y="502"/>
                </a:cxn>
                <a:cxn ang="0">
                  <a:pos x="504" y="511"/>
                </a:cxn>
                <a:cxn ang="0">
                  <a:pos x="420" y="548"/>
                </a:cxn>
                <a:cxn ang="0">
                  <a:pos x="322" y="576"/>
                </a:cxn>
                <a:cxn ang="0">
                  <a:pos x="154" y="599"/>
                </a:cxn>
                <a:cxn ang="0">
                  <a:pos x="56" y="632"/>
                </a:cxn>
                <a:cxn ang="0">
                  <a:pos x="14" y="623"/>
                </a:cxn>
              </a:cxnLst>
              <a:rect l="0" t="0" r="r" b="b"/>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9" name="Freeform 12"/>
            <p:cNvSpPr>
              <a:spLocks/>
            </p:cNvSpPr>
            <p:nvPr/>
          </p:nvSpPr>
          <p:spPr bwMode="auto">
            <a:xfrm>
              <a:off x="3189" y="2046"/>
              <a:ext cx="47" cy="86"/>
            </a:xfrm>
            <a:custGeom>
              <a:avLst/>
              <a:gdLst/>
              <a:ahLst/>
              <a:cxnLst>
                <a:cxn ang="0">
                  <a:pos x="10" y="32"/>
                </a:cxn>
                <a:cxn ang="0">
                  <a:pos x="28" y="75"/>
                </a:cxn>
                <a:cxn ang="0">
                  <a:pos x="35" y="86"/>
                </a:cxn>
                <a:cxn ang="0">
                  <a:pos x="43" y="85"/>
                </a:cxn>
                <a:cxn ang="0">
                  <a:pos x="47" y="73"/>
                </a:cxn>
                <a:cxn ang="0">
                  <a:pos x="1" y="0"/>
                </a:cxn>
                <a:cxn ang="0">
                  <a:pos x="0" y="15"/>
                </a:cxn>
                <a:cxn ang="0">
                  <a:pos x="10" y="32"/>
                </a:cxn>
              </a:cxnLst>
              <a:rect l="0" t="0" r="r" b="b"/>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0" name="Freeform 13"/>
            <p:cNvSpPr>
              <a:spLocks/>
            </p:cNvSpPr>
            <p:nvPr/>
          </p:nvSpPr>
          <p:spPr bwMode="auto">
            <a:xfrm>
              <a:off x="3142" y="1561"/>
              <a:ext cx="551" cy="452"/>
            </a:xfrm>
            <a:custGeom>
              <a:avLst/>
              <a:gdLst/>
              <a:ahLst/>
              <a:cxnLst>
                <a:cxn ang="0">
                  <a:pos x="93" y="345"/>
                </a:cxn>
                <a:cxn ang="0">
                  <a:pos x="0" y="373"/>
                </a:cxn>
                <a:cxn ang="0">
                  <a:pos x="9" y="410"/>
                </a:cxn>
                <a:cxn ang="0">
                  <a:pos x="140" y="345"/>
                </a:cxn>
                <a:cxn ang="0">
                  <a:pos x="9" y="429"/>
                </a:cxn>
                <a:cxn ang="0">
                  <a:pos x="23" y="452"/>
                </a:cxn>
                <a:cxn ang="0">
                  <a:pos x="121" y="382"/>
                </a:cxn>
                <a:cxn ang="0">
                  <a:pos x="196" y="345"/>
                </a:cxn>
                <a:cxn ang="0">
                  <a:pos x="313" y="312"/>
                </a:cxn>
                <a:cxn ang="0">
                  <a:pos x="434" y="312"/>
                </a:cxn>
                <a:cxn ang="0">
                  <a:pos x="546" y="308"/>
                </a:cxn>
                <a:cxn ang="0">
                  <a:pos x="551" y="275"/>
                </a:cxn>
                <a:cxn ang="0">
                  <a:pos x="430" y="284"/>
                </a:cxn>
                <a:cxn ang="0">
                  <a:pos x="313" y="294"/>
                </a:cxn>
                <a:cxn ang="0">
                  <a:pos x="196" y="322"/>
                </a:cxn>
                <a:cxn ang="0">
                  <a:pos x="177" y="326"/>
                </a:cxn>
                <a:cxn ang="0">
                  <a:pos x="313" y="261"/>
                </a:cxn>
                <a:cxn ang="0">
                  <a:pos x="448" y="172"/>
                </a:cxn>
                <a:cxn ang="0">
                  <a:pos x="453" y="140"/>
                </a:cxn>
                <a:cxn ang="0">
                  <a:pos x="350" y="210"/>
                </a:cxn>
                <a:cxn ang="0">
                  <a:pos x="224" y="284"/>
                </a:cxn>
                <a:cxn ang="0">
                  <a:pos x="168" y="303"/>
                </a:cxn>
                <a:cxn ang="0">
                  <a:pos x="271" y="224"/>
                </a:cxn>
                <a:cxn ang="0">
                  <a:pos x="332" y="135"/>
                </a:cxn>
                <a:cxn ang="0">
                  <a:pos x="360" y="47"/>
                </a:cxn>
                <a:cxn ang="0">
                  <a:pos x="332" y="0"/>
                </a:cxn>
                <a:cxn ang="0">
                  <a:pos x="318" y="103"/>
                </a:cxn>
                <a:cxn ang="0">
                  <a:pos x="266" y="196"/>
                </a:cxn>
                <a:cxn ang="0">
                  <a:pos x="191" y="256"/>
                </a:cxn>
                <a:cxn ang="0">
                  <a:pos x="93" y="345"/>
                </a:cxn>
              </a:cxnLst>
              <a:rect l="0" t="0" r="r" b="b"/>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1" name="Freeform 14"/>
            <p:cNvSpPr>
              <a:spLocks/>
            </p:cNvSpPr>
            <p:nvPr/>
          </p:nvSpPr>
          <p:spPr bwMode="auto">
            <a:xfrm>
              <a:off x="3135" y="2056"/>
              <a:ext cx="31" cy="92"/>
            </a:xfrm>
            <a:custGeom>
              <a:avLst/>
              <a:gdLst/>
              <a:ahLst/>
              <a:cxnLst>
                <a:cxn ang="0">
                  <a:pos x="16" y="32"/>
                </a:cxn>
                <a:cxn ang="0">
                  <a:pos x="6" y="77"/>
                </a:cxn>
                <a:cxn ang="0">
                  <a:pos x="0" y="87"/>
                </a:cxn>
                <a:cxn ang="0">
                  <a:pos x="9" y="92"/>
                </a:cxn>
                <a:cxn ang="0">
                  <a:pos x="22" y="85"/>
                </a:cxn>
                <a:cxn ang="0">
                  <a:pos x="31" y="0"/>
                </a:cxn>
                <a:cxn ang="0">
                  <a:pos x="19" y="12"/>
                </a:cxn>
                <a:cxn ang="0">
                  <a:pos x="16" y="32"/>
                </a:cxn>
              </a:cxnLst>
              <a:rect l="0" t="0" r="r" b="b"/>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Freeform 15"/>
            <p:cNvSpPr>
              <a:spLocks/>
            </p:cNvSpPr>
            <p:nvPr/>
          </p:nvSpPr>
          <p:spPr bwMode="auto">
            <a:xfrm>
              <a:off x="3098" y="1812"/>
              <a:ext cx="27" cy="92"/>
            </a:xfrm>
            <a:custGeom>
              <a:avLst/>
              <a:gdLst/>
              <a:ahLst/>
              <a:cxnLst>
                <a:cxn ang="0">
                  <a:pos x="17" y="62"/>
                </a:cxn>
                <a:cxn ang="0">
                  <a:pos x="7" y="17"/>
                </a:cxn>
                <a:cxn ang="0">
                  <a:pos x="0" y="5"/>
                </a:cxn>
                <a:cxn ang="0">
                  <a:pos x="14" y="0"/>
                </a:cxn>
                <a:cxn ang="0">
                  <a:pos x="27" y="7"/>
                </a:cxn>
                <a:cxn ang="0">
                  <a:pos x="24" y="92"/>
                </a:cxn>
                <a:cxn ang="0">
                  <a:pos x="14" y="80"/>
                </a:cxn>
                <a:cxn ang="0">
                  <a:pos x="17" y="62"/>
                </a:cxn>
              </a:cxnLst>
              <a:rect l="0" t="0" r="r" b="b"/>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3" name="Freeform 16"/>
            <p:cNvSpPr>
              <a:spLocks/>
            </p:cNvSpPr>
            <p:nvPr/>
          </p:nvSpPr>
          <p:spPr bwMode="auto">
            <a:xfrm>
              <a:off x="3038" y="1831"/>
              <a:ext cx="66" cy="73"/>
            </a:xfrm>
            <a:custGeom>
              <a:avLst/>
              <a:gdLst/>
              <a:ahLst/>
              <a:cxnLst>
                <a:cxn ang="0">
                  <a:pos x="40" y="50"/>
                </a:cxn>
                <a:cxn ang="0">
                  <a:pos x="8" y="15"/>
                </a:cxn>
                <a:cxn ang="0">
                  <a:pos x="0" y="8"/>
                </a:cxn>
                <a:cxn ang="0">
                  <a:pos x="3" y="0"/>
                </a:cxn>
                <a:cxn ang="0">
                  <a:pos x="18" y="3"/>
                </a:cxn>
                <a:cxn ang="0">
                  <a:pos x="66" y="73"/>
                </a:cxn>
                <a:cxn ang="0">
                  <a:pos x="53" y="68"/>
                </a:cxn>
                <a:cxn ang="0">
                  <a:pos x="40" y="50"/>
                </a:cxn>
              </a:cxnLst>
              <a:rect l="0" t="0" r="r" b="b"/>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5" name="Freeform 17"/>
            <p:cNvSpPr>
              <a:spLocks/>
            </p:cNvSpPr>
            <p:nvPr/>
          </p:nvSpPr>
          <p:spPr bwMode="auto">
            <a:xfrm>
              <a:off x="2440" y="1819"/>
              <a:ext cx="421" cy="670"/>
            </a:xfrm>
            <a:custGeom>
              <a:avLst/>
              <a:gdLst/>
              <a:ahLst/>
              <a:cxnLst>
                <a:cxn ang="0">
                  <a:pos x="64" y="299"/>
                </a:cxn>
                <a:cxn ang="0">
                  <a:pos x="191" y="378"/>
                </a:cxn>
                <a:cxn ang="0">
                  <a:pos x="308" y="468"/>
                </a:cxn>
                <a:cxn ang="0">
                  <a:pos x="393" y="563"/>
                </a:cxn>
                <a:cxn ang="0">
                  <a:pos x="421" y="607"/>
                </a:cxn>
                <a:cxn ang="0">
                  <a:pos x="414" y="649"/>
                </a:cxn>
                <a:cxn ang="0">
                  <a:pos x="386" y="670"/>
                </a:cxn>
                <a:cxn ang="0">
                  <a:pos x="332" y="670"/>
                </a:cxn>
                <a:cxn ang="0">
                  <a:pos x="294" y="591"/>
                </a:cxn>
                <a:cxn ang="0">
                  <a:pos x="233" y="503"/>
                </a:cxn>
                <a:cxn ang="0">
                  <a:pos x="148" y="427"/>
                </a:cxn>
                <a:cxn ang="0">
                  <a:pos x="61" y="348"/>
                </a:cxn>
                <a:cxn ang="0">
                  <a:pos x="5" y="313"/>
                </a:cxn>
                <a:cxn ang="0">
                  <a:pos x="0" y="287"/>
                </a:cxn>
                <a:cxn ang="0">
                  <a:pos x="28" y="230"/>
                </a:cxn>
                <a:cxn ang="0">
                  <a:pos x="96" y="155"/>
                </a:cxn>
                <a:cxn ang="0">
                  <a:pos x="202" y="104"/>
                </a:cxn>
                <a:cxn ang="0">
                  <a:pos x="289" y="83"/>
                </a:cxn>
                <a:cxn ang="0">
                  <a:pos x="289" y="37"/>
                </a:cxn>
                <a:cxn ang="0">
                  <a:pos x="346" y="0"/>
                </a:cxn>
                <a:cxn ang="0">
                  <a:pos x="395" y="0"/>
                </a:cxn>
                <a:cxn ang="0">
                  <a:pos x="402" y="21"/>
                </a:cxn>
                <a:cxn ang="0">
                  <a:pos x="381" y="42"/>
                </a:cxn>
                <a:cxn ang="0">
                  <a:pos x="346" y="42"/>
                </a:cxn>
                <a:cxn ang="0">
                  <a:pos x="332" y="72"/>
                </a:cxn>
                <a:cxn ang="0">
                  <a:pos x="329" y="121"/>
                </a:cxn>
                <a:cxn ang="0">
                  <a:pos x="303" y="121"/>
                </a:cxn>
                <a:cxn ang="0">
                  <a:pos x="273" y="118"/>
                </a:cxn>
                <a:cxn ang="0">
                  <a:pos x="202" y="141"/>
                </a:cxn>
                <a:cxn ang="0">
                  <a:pos x="132" y="183"/>
                </a:cxn>
                <a:cxn ang="0">
                  <a:pos x="82" y="239"/>
                </a:cxn>
                <a:cxn ang="0">
                  <a:pos x="64" y="299"/>
                </a:cxn>
              </a:cxnLst>
              <a:rect l="0" t="0" r="r" b="b"/>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7" name="Freeform 18"/>
            <p:cNvSpPr>
              <a:spLocks/>
            </p:cNvSpPr>
            <p:nvPr/>
          </p:nvSpPr>
          <p:spPr bwMode="auto">
            <a:xfrm>
              <a:off x="2500" y="1551"/>
              <a:ext cx="346" cy="396"/>
            </a:xfrm>
            <a:custGeom>
              <a:avLst/>
              <a:gdLst/>
              <a:ahLst/>
              <a:cxnLst>
                <a:cxn ang="0">
                  <a:pos x="292" y="288"/>
                </a:cxn>
                <a:cxn ang="0">
                  <a:pos x="346" y="340"/>
                </a:cxn>
                <a:cxn ang="0">
                  <a:pos x="334" y="359"/>
                </a:cxn>
                <a:cxn ang="0">
                  <a:pos x="278" y="312"/>
                </a:cxn>
                <a:cxn ang="0">
                  <a:pos x="271" y="316"/>
                </a:cxn>
                <a:cxn ang="0">
                  <a:pos x="318" y="375"/>
                </a:cxn>
                <a:cxn ang="0">
                  <a:pos x="304" y="396"/>
                </a:cxn>
                <a:cxn ang="0">
                  <a:pos x="254" y="333"/>
                </a:cxn>
                <a:cxn ang="0">
                  <a:pos x="214" y="309"/>
                </a:cxn>
                <a:cxn ang="0">
                  <a:pos x="108" y="260"/>
                </a:cxn>
                <a:cxn ang="0">
                  <a:pos x="52" y="246"/>
                </a:cxn>
                <a:cxn ang="0">
                  <a:pos x="49" y="218"/>
                </a:cxn>
                <a:cxn ang="0">
                  <a:pos x="141" y="241"/>
                </a:cxn>
                <a:cxn ang="0">
                  <a:pos x="221" y="281"/>
                </a:cxn>
                <a:cxn ang="0">
                  <a:pos x="247" y="302"/>
                </a:cxn>
                <a:cxn ang="0">
                  <a:pos x="179" y="232"/>
                </a:cxn>
                <a:cxn ang="0">
                  <a:pos x="64" y="162"/>
                </a:cxn>
                <a:cxn ang="0">
                  <a:pos x="0" y="129"/>
                </a:cxn>
                <a:cxn ang="0">
                  <a:pos x="7" y="108"/>
                </a:cxn>
                <a:cxn ang="0">
                  <a:pos x="56" y="129"/>
                </a:cxn>
                <a:cxn ang="0">
                  <a:pos x="148" y="183"/>
                </a:cxn>
                <a:cxn ang="0">
                  <a:pos x="219" y="232"/>
                </a:cxn>
                <a:cxn ang="0">
                  <a:pos x="268" y="284"/>
                </a:cxn>
                <a:cxn ang="0">
                  <a:pos x="193" y="176"/>
                </a:cxn>
                <a:cxn ang="0">
                  <a:pos x="141" y="84"/>
                </a:cxn>
                <a:cxn ang="0">
                  <a:pos x="122" y="0"/>
                </a:cxn>
                <a:cxn ang="0">
                  <a:pos x="148" y="0"/>
                </a:cxn>
                <a:cxn ang="0">
                  <a:pos x="165" y="73"/>
                </a:cxn>
                <a:cxn ang="0">
                  <a:pos x="226" y="178"/>
                </a:cxn>
                <a:cxn ang="0">
                  <a:pos x="268" y="246"/>
                </a:cxn>
                <a:cxn ang="0">
                  <a:pos x="292" y="288"/>
                </a:cxn>
              </a:cxnLst>
              <a:rect l="0" t="0" r="r" b="b"/>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8" name="Freeform 19"/>
            <p:cNvSpPr>
              <a:spLocks/>
            </p:cNvSpPr>
            <p:nvPr/>
          </p:nvSpPr>
          <p:spPr bwMode="auto">
            <a:xfrm>
              <a:off x="2880" y="1821"/>
              <a:ext cx="67" cy="75"/>
            </a:xfrm>
            <a:custGeom>
              <a:avLst/>
              <a:gdLst/>
              <a:ahLst/>
              <a:cxnLst>
                <a:cxn ang="0">
                  <a:pos x="21" y="52"/>
                </a:cxn>
                <a:cxn ang="0">
                  <a:pos x="49" y="16"/>
                </a:cxn>
                <a:cxn ang="0">
                  <a:pos x="54" y="0"/>
                </a:cxn>
                <a:cxn ang="0">
                  <a:pos x="64" y="5"/>
                </a:cxn>
                <a:cxn ang="0">
                  <a:pos x="67" y="18"/>
                </a:cxn>
                <a:cxn ang="0">
                  <a:pos x="0" y="75"/>
                </a:cxn>
                <a:cxn ang="0">
                  <a:pos x="5" y="59"/>
                </a:cxn>
                <a:cxn ang="0">
                  <a:pos x="21" y="52"/>
                </a:cxn>
              </a:cxnLst>
              <a:rect l="0" t="0" r="r" b="b"/>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9" name="Freeform 20"/>
            <p:cNvSpPr>
              <a:spLocks/>
            </p:cNvSpPr>
            <p:nvPr/>
          </p:nvSpPr>
          <p:spPr bwMode="auto">
            <a:xfrm>
              <a:off x="2857" y="1782"/>
              <a:ext cx="41" cy="89"/>
            </a:xfrm>
            <a:custGeom>
              <a:avLst/>
              <a:gdLst/>
              <a:ahLst/>
              <a:cxnLst>
                <a:cxn ang="0">
                  <a:pos x="15" y="59"/>
                </a:cxn>
                <a:cxn ang="0">
                  <a:pos x="21" y="17"/>
                </a:cxn>
                <a:cxn ang="0">
                  <a:pos x="18" y="2"/>
                </a:cxn>
                <a:cxn ang="0">
                  <a:pos x="32" y="0"/>
                </a:cxn>
                <a:cxn ang="0">
                  <a:pos x="41" y="12"/>
                </a:cxn>
                <a:cxn ang="0">
                  <a:pos x="6" y="89"/>
                </a:cxn>
                <a:cxn ang="0">
                  <a:pos x="0" y="74"/>
                </a:cxn>
                <a:cxn ang="0">
                  <a:pos x="15" y="59"/>
                </a:cxn>
              </a:cxnLst>
              <a:rect l="0" t="0" r="r" b="b"/>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70" name="Freeform 21"/>
            <p:cNvSpPr>
              <a:spLocks/>
            </p:cNvSpPr>
            <p:nvPr/>
          </p:nvSpPr>
          <p:spPr bwMode="auto">
            <a:xfrm>
              <a:off x="2666" y="1960"/>
              <a:ext cx="80" cy="66"/>
            </a:xfrm>
            <a:custGeom>
              <a:avLst/>
              <a:gdLst/>
              <a:ahLst/>
              <a:cxnLst>
                <a:cxn ang="0">
                  <a:pos x="49" y="18"/>
                </a:cxn>
                <a:cxn ang="0">
                  <a:pos x="8" y="48"/>
                </a:cxn>
                <a:cxn ang="0">
                  <a:pos x="0" y="55"/>
                </a:cxn>
                <a:cxn ang="0">
                  <a:pos x="3" y="63"/>
                </a:cxn>
                <a:cxn ang="0">
                  <a:pos x="15" y="66"/>
                </a:cxn>
                <a:cxn ang="0">
                  <a:pos x="80" y="0"/>
                </a:cxn>
                <a:cxn ang="0">
                  <a:pos x="65" y="5"/>
                </a:cxn>
                <a:cxn ang="0">
                  <a:pos x="49" y="18"/>
                </a:cxn>
              </a:cxnLst>
              <a:rect l="0" t="0" r="r" b="b"/>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72" name="Freeform 22"/>
            <p:cNvSpPr>
              <a:spLocks/>
            </p:cNvSpPr>
            <p:nvPr/>
          </p:nvSpPr>
          <p:spPr bwMode="auto">
            <a:xfrm>
              <a:off x="2689" y="1989"/>
              <a:ext cx="81" cy="75"/>
            </a:xfrm>
            <a:custGeom>
              <a:avLst/>
              <a:gdLst/>
              <a:ahLst/>
              <a:cxnLst>
                <a:cxn ang="0">
                  <a:pos x="52" y="24"/>
                </a:cxn>
                <a:cxn ang="0">
                  <a:pos x="7" y="63"/>
                </a:cxn>
                <a:cxn ang="0">
                  <a:pos x="0" y="70"/>
                </a:cxn>
                <a:cxn ang="0">
                  <a:pos x="7" y="75"/>
                </a:cxn>
                <a:cxn ang="0">
                  <a:pos x="22" y="75"/>
                </a:cxn>
                <a:cxn ang="0">
                  <a:pos x="81" y="0"/>
                </a:cxn>
                <a:cxn ang="0">
                  <a:pos x="66" y="7"/>
                </a:cxn>
                <a:cxn ang="0">
                  <a:pos x="52" y="24"/>
                </a:cxn>
              </a:cxnLst>
              <a:rect l="0" t="0" r="r" b="b"/>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76" name="Freeform 23"/>
            <p:cNvSpPr>
              <a:spLocks/>
            </p:cNvSpPr>
            <p:nvPr/>
          </p:nvSpPr>
          <p:spPr bwMode="auto">
            <a:xfrm>
              <a:off x="2627" y="2366"/>
              <a:ext cx="325" cy="574"/>
            </a:xfrm>
            <a:custGeom>
              <a:avLst/>
              <a:gdLst/>
              <a:ahLst/>
              <a:cxnLst>
                <a:cxn ang="0">
                  <a:pos x="24" y="219"/>
                </a:cxn>
                <a:cxn ang="0">
                  <a:pos x="57" y="131"/>
                </a:cxn>
                <a:cxn ang="0">
                  <a:pos x="118" y="61"/>
                </a:cxn>
                <a:cxn ang="0">
                  <a:pos x="179" y="14"/>
                </a:cxn>
                <a:cxn ang="0">
                  <a:pos x="231" y="0"/>
                </a:cxn>
                <a:cxn ang="0">
                  <a:pos x="283" y="0"/>
                </a:cxn>
                <a:cxn ang="0">
                  <a:pos x="311" y="23"/>
                </a:cxn>
                <a:cxn ang="0">
                  <a:pos x="325" y="61"/>
                </a:cxn>
                <a:cxn ang="0">
                  <a:pos x="320" y="126"/>
                </a:cxn>
                <a:cxn ang="0">
                  <a:pos x="278" y="187"/>
                </a:cxn>
                <a:cxn ang="0">
                  <a:pos x="250" y="219"/>
                </a:cxn>
                <a:cxn ang="0">
                  <a:pos x="221" y="266"/>
                </a:cxn>
                <a:cxn ang="0">
                  <a:pos x="217" y="322"/>
                </a:cxn>
                <a:cxn ang="0">
                  <a:pos x="236" y="387"/>
                </a:cxn>
                <a:cxn ang="0">
                  <a:pos x="245" y="481"/>
                </a:cxn>
                <a:cxn ang="0">
                  <a:pos x="226" y="541"/>
                </a:cxn>
                <a:cxn ang="0">
                  <a:pos x="174" y="574"/>
                </a:cxn>
                <a:cxn ang="0">
                  <a:pos x="113" y="574"/>
                </a:cxn>
                <a:cxn ang="0">
                  <a:pos x="57" y="555"/>
                </a:cxn>
                <a:cxn ang="0">
                  <a:pos x="24" y="499"/>
                </a:cxn>
                <a:cxn ang="0">
                  <a:pos x="0" y="415"/>
                </a:cxn>
                <a:cxn ang="0">
                  <a:pos x="0" y="313"/>
                </a:cxn>
                <a:cxn ang="0">
                  <a:pos x="9" y="252"/>
                </a:cxn>
                <a:cxn ang="0">
                  <a:pos x="33" y="187"/>
                </a:cxn>
                <a:cxn ang="0">
                  <a:pos x="52" y="140"/>
                </a:cxn>
                <a:cxn ang="0">
                  <a:pos x="24" y="219"/>
                </a:cxn>
              </a:cxnLst>
              <a:rect l="0" t="0" r="r" b="b"/>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80" name="Freeform 24"/>
            <p:cNvSpPr>
              <a:spLocks/>
            </p:cNvSpPr>
            <p:nvPr/>
          </p:nvSpPr>
          <p:spPr bwMode="auto">
            <a:xfrm>
              <a:off x="2608" y="2861"/>
              <a:ext cx="366" cy="678"/>
            </a:xfrm>
            <a:custGeom>
              <a:avLst/>
              <a:gdLst/>
              <a:ahLst/>
              <a:cxnLst>
                <a:cxn ang="0">
                  <a:pos x="156" y="9"/>
                </a:cxn>
                <a:cxn ang="0">
                  <a:pos x="184" y="0"/>
                </a:cxn>
                <a:cxn ang="0">
                  <a:pos x="234" y="23"/>
                </a:cxn>
                <a:cxn ang="0">
                  <a:pos x="307" y="128"/>
                </a:cxn>
                <a:cxn ang="0">
                  <a:pos x="361" y="218"/>
                </a:cxn>
                <a:cxn ang="0">
                  <a:pos x="366" y="267"/>
                </a:cxn>
                <a:cxn ang="0">
                  <a:pos x="335" y="327"/>
                </a:cxn>
                <a:cxn ang="0">
                  <a:pos x="269" y="381"/>
                </a:cxn>
                <a:cxn ang="0">
                  <a:pos x="165" y="439"/>
                </a:cxn>
                <a:cxn ang="0">
                  <a:pos x="92" y="485"/>
                </a:cxn>
                <a:cxn ang="0">
                  <a:pos x="73" y="515"/>
                </a:cxn>
                <a:cxn ang="0">
                  <a:pos x="97" y="527"/>
                </a:cxn>
                <a:cxn ang="0">
                  <a:pos x="172" y="571"/>
                </a:cxn>
                <a:cxn ang="0">
                  <a:pos x="217" y="641"/>
                </a:cxn>
                <a:cxn ang="0">
                  <a:pos x="208" y="657"/>
                </a:cxn>
                <a:cxn ang="0">
                  <a:pos x="172" y="678"/>
                </a:cxn>
                <a:cxn ang="0">
                  <a:pos x="130" y="678"/>
                </a:cxn>
                <a:cxn ang="0">
                  <a:pos x="125" y="618"/>
                </a:cxn>
                <a:cxn ang="0">
                  <a:pos x="94" y="583"/>
                </a:cxn>
                <a:cxn ang="0">
                  <a:pos x="40" y="546"/>
                </a:cxn>
                <a:cxn ang="0">
                  <a:pos x="0" y="539"/>
                </a:cxn>
                <a:cxn ang="0">
                  <a:pos x="2" y="506"/>
                </a:cxn>
                <a:cxn ang="0">
                  <a:pos x="38" y="478"/>
                </a:cxn>
                <a:cxn ang="0">
                  <a:pos x="128" y="423"/>
                </a:cxn>
                <a:cxn ang="0">
                  <a:pos x="231" y="367"/>
                </a:cxn>
                <a:cxn ang="0">
                  <a:pos x="293" y="302"/>
                </a:cxn>
                <a:cxn ang="0">
                  <a:pos x="312" y="267"/>
                </a:cxn>
                <a:cxn ang="0">
                  <a:pos x="312" y="235"/>
                </a:cxn>
                <a:cxn ang="0">
                  <a:pos x="286" y="174"/>
                </a:cxn>
                <a:cxn ang="0">
                  <a:pos x="191" y="93"/>
                </a:cxn>
                <a:cxn ang="0">
                  <a:pos x="132" y="53"/>
                </a:cxn>
                <a:cxn ang="0">
                  <a:pos x="156" y="9"/>
                </a:cxn>
              </a:cxnLst>
              <a:rect l="0" t="0" r="r" b="b"/>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83" name="Freeform 25"/>
            <p:cNvSpPr>
              <a:spLocks/>
            </p:cNvSpPr>
            <p:nvPr/>
          </p:nvSpPr>
          <p:spPr bwMode="auto">
            <a:xfrm>
              <a:off x="2065" y="2761"/>
              <a:ext cx="694" cy="361"/>
            </a:xfrm>
            <a:custGeom>
              <a:avLst/>
              <a:gdLst/>
              <a:ahLst/>
              <a:cxnLst>
                <a:cxn ang="0">
                  <a:pos x="508" y="23"/>
                </a:cxn>
                <a:cxn ang="0">
                  <a:pos x="601" y="0"/>
                </a:cxn>
                <a:cxn ang="0">
                  <a:pos x="694" y="28"/>
                </a:cxn>
                <a:cxn ang="0">
                  <a:pos x="694" y="70"/>
                </a:cxn>
                <a:cxn ang="0">
                  <a:pos x="657" y="98"/>
                </a:cxn>
                <a:cxn ang="0">
                  <a:pos x="582" y="98"/>
                </a:cxn>
                <a:cxn ang="0">
                  <a:pos x="461" y="94"/>
                </a:cxn>
                <a:cxn ang="0">
                  <a:pos x="391" y="94"/>
                </a:cxn>
                <a:cxn ang="0">
                  <a:pos x="377" y="113"/>
                </a:cxn>
                <a:cxn ang="0">
                  <a:pos x="363" y="216"/>
                </a:cxn>
                <a:cxn ang="0">
                  <a:pos x="303" y="309"/>
                </a:cxn>
                <a:cxn ang="0">
                  <a:pos x="200" y="347"/>
                </a:cxn>
                <a:cxn ang="0">
                  <a:pos x="172" y="361"/>
                </a:cxn>
                <a:cxn ang="0">
                  <a:pos x="135" y="352"/>
                </a:cxn>
                <a:cxn ang="0">
                  <a:pos x="84" y="272"/>
                </a:cxn>
                <a:cxn ang="0">
                  <a:pos x="5" y="225"/>
                </a:cxn>
                <a:cxn ang="0">
                  <a:pos x="0" y="206"/>
                </a:cxn>
                <a:cxn ang="0">
                  <a:pos x="56" y="155"/>
                </a:cxn>
                <a:cxn ang="0">
                  <a:pos x="98" y="183"/>
                </a:cxn>
                <a:cxn ang="0">
                  <a:pos x="140" y="272"/>
                </a:cxn>
                <a:cxn ang="0">
                  <a:pos x="158" y="328"/>
                </a:cxn>
                <a:cxn ang="0">
                  <a:pos x="247" y="291"/>
                </a:cxn>
                <a:cxn ang="0">
                  <a:pos x="303" y="230"/>
                </a:cxn>
                <a:cxn ang="0">
                  <a:pos x="326" y="155"/>
                </a:cxn>
                <a:cxn ang="0">
                  <a:pos x="349" y="42"/>
                </a:cxn>
                <a:cxn ang="0">
                  <a:pos x="396" y="33"/>
                </a:cxn>
                <a:cxn ang="0">
                  <a:pos x="508" y="23"/>
                </a:cxn>
              </a:cxnLst>
              <a:rect l="0" t="0" r="r" b="b"/>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29506"/>
                                        </p:tgtEl>
                                        <p:attrNameLst>
                                          <p:attrName>style.visibility</p:attrName>
                                        </p:attrNameLst>
                                      </p:cBhvr>
                                      <p:to>
                                        <p:strVal val="visible"/>
                                      </p:to>
                                    </p:set>
                                    <p:anim calcmode="lin" valueType="num">
                                      <p:cBhvr additive="base">
                                        <p:cTn id="11" dur="500" fill="hold"/>
                                        <p:tgtEl>
                                          <p:spTgt spid="1429506"/>
                                        </p:tgtEl>
                                        <p:attrNameLst>
                                          <p:attrName>ppt_x</p:attrName>
                                        </p:attrNameLst>
                                      </p:cBhvr>
                                      <p:tavLst>
                                        <p:tav tm="0">
                                          <p:val>
                                            <p:strVal val="#ppt_x"/>
                                          </p:val>
                                        </p:tav>
                                        <p:tav tm="100000">
                                          <p:val>
                                            <p:strVal val="#ppt_x"/>
                                          </p:val>
                                        </p:tav>
                                      </p:tavLst>
                                    </p:anim>
                                    <p:anim calcmode="lin" valueType="num">
                                      <p:cBhvr additive="base">
                                        <p:cTn id="12" dur="500" fill="hold"/>
                                        <p:tgtEl>
                                          <p:spTgt spid="142950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 calcmode="lin" valueType="num">
                                      <p:cBhvr additive="base">
                                        <p:cTn id="17"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4">
                                            <p:txEl>
                                              <p:pRg st="2" end="2"/>
                                            </p:txEl>
                                          </p:spTgt>
                                        </p:tgtEl>
                                        <p:attrNameLst>
                                          <p:attrName>style.visibility</p:attrName>
                                        </p:attrNameLst>
                                      </p:cBhvr>
                                      <p:to>
                                        <p:strVal val="visible"/>
                                      </p:to>
                                    </p:set>
                                    <p:anim calcmode="lin" valueType="num">
                                      <p:cBhvr additive="base">
                                        <p:cTn id="23"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4">
                                            <p:txEl>
                                              <p:pRg st="3" end="3"/>
                                            </p:txEl>
                                          </p:spTgt>
                                        </p:tgtEl>
                                        <p:attrNameLst>
                                          <p:attrName>style.visibility</p:attrName>
                                        </p:attrNameLst>
                                      </p:cBhvr>
                                      <p:to>
                                        <p:strVal val="visible"/>
                                      </p:to>
                                    </p:set>
                                    <p:anim calcmode="lin" valueType="num">
                                      <p:cBhvr additive="base">
                                        <p:cTn id="29"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4">
                                            <p:txEl>
                                              <p:pRg st="4" end="4"/>
                                            </p:txEl>
                                          </p:spTgt>
                                        </p:tgtEl>
                                        <p:attrNameLst>
                                          <p:attrName>style.visibility</p:attrName>
                                        </p:attrNameLst>
                                      </p:cBhvr>
                                      <p:to>
                                        <p:strVal val="visible"/>
                                      </p:to>
                                    </p:set>
                                    <p:anim calcmode="lin" valueType="num">
                                      <p:cBhvr additive="base">
                                        <p:cTn id="35"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4">
                                            <p:txEl>
                                              <p:pRg st="5" end="5"/>
                                            </p:txEl>
                                          </p:spTgt>
                                        </p:tgtEl>
                                        <p:attrNameLst>
                                          <p:attrName>style.visibility</p:attrName>
                                        </p:attrNameLst>
                                      </p:cBhvr>
                                      <p:to>
                                        <p:strVal val="visible"/>
                                      </p:to>
                                    </p:set>
                                    <p:anim calcmode="lin" valueType="num">
                                      <p:cBhvr additive="base">
                                        <p:cTn id="41"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4">
                                            <p:txEl>
                                              <p:pRg st="6" end="6"/>
                                            </p:txEl>
                                          </p:spTgt>
                                        </p:tgtEl>
                                        <p:attrNameLst>
                                          <p:attrName>style.visibility</p:attrName>
                                        </p:attrNameLst>
                                      </p:cBhvr>
                                      <p:to>
                                        <p:strVal val="visible"/>
                                      </p:to>
                                    </p:set>
                                    <p:anim calcmode="lin" valueType="num">
                                      <p:cBhvr additive="base">
                                        <p:cTn id="47" dur="500" fill="hold"/>
                                        <p:tgtEl>
                                          <p:spTgt spid="14">
                                            <p:txEl>
                                              <p:pRg st="6" end="6"/>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14">
                                            <p:txEl>
                                              <p:pRg st="7" end="7"/>
                                            </p:txEl>
                                          </p:spTgt>
                                        </p:tgtEl>
                                        <p:attrNameLst>
                                          <p:attrName>style.visibility</p:attrName>
                                        </p:attrNameLst>
                                      </p:cBhvr>
                                      <p:to>
                                        <p:strVal val="visible"/>
                                      </p:to>
                                    </p:set>
                                    <p:anim calcmode="lin" valueType="num">
                                      <p:cBhvr additive="base">
                                        <p:cTn id="53"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4">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14">
                                            <p:txEl>
                                              <p:pRg st="8" end="8"/>
                                            </p:txEl>
                                          </p:spTgt>
                                        </p:tgtEl>
                                        <p:attrNameLst>
                                          <p:attrName>style.visibility</p:attrName>
                                        </p:attrNameLst>
                                      </p:cBhvr>
                                      <p:to>
                                        <p:strVal val="visible"/>
                                      </p:to>
                                    </p:set>
                                    <p:anim calcmode="lin" valueType="num">
                                      <p:cBhvr additive="base">
                                        <p:cTn id="59" dur="500" fill="hold"/>
                                        <p:tgtEl>
                                          <p:spTgt spid="14">
                                            <p:txEl>
                                              <p:pRg st="8" end="8"/>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14">
                                            <p:txEl>
                                              <p:pRg st="9" end="9"/>
                                            </p:txEl>
                                          </p:spTgt>
                                        </p:tgtEl>
                                        <p:attrNameLst>
                                          <p:attrName>style.visibility</p:attrName>
                                        </p:attrNameLst>
                                      </p:cBhvr>
                                      <p:to>
                                        <p:strVal val="visible"/>
                                      </p:to>
                                    </p:set>
                                    <p:anim calcmode="lin" valueType="num">
                                      <p:cBhvr additive="base">
                                        <p:cTn id="65"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4">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nodeType="clickEffect">
                                  <p:stCondLst>
                                    <p:cond delay="0"/>
                                  </p:stCondLst>
                                  <p:childTnLst>
                                    <p:set>
                                      <p:cBhvr>
                                        <p:cTn id="70" dur="1" fill="hold">
                                          <p:stCondLst>
                                            <p:cond delay="0"/>
                                          </p:stCondLst>
                                        </p:cTn>
                                        <p:tgtEl>
                                          <p:spTgt spid="14">
                                            <p:txEl>
                                              <p:pRg st="10" end="10"/>
                                            </p:txEl>
                                          </p:spTgt>
                                        </p:tgtEl>
                                        <p:attrNameLst>
                                          <p:attrName>style.visibility</p:attrName>
                                        </p:attrNameLst>
                                      </p:cBhvr>
                                      <p:to>
                                        <p:strVal val="visible"/>
                                      </p:to>
                                    </p:set>
                                    <p:anim calcmode="lin" valueType="num">
                                      <p:cBhvr additive="base">
                                        <p:cTn id="71" dur="500" fill="hold"/>
                                        <p:tgtEl>
                                          <p:spTgt spid="14">
                                            <p:txEl>
                                              <p:pRg st="10" end="10"/>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4">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nodeType="clickEffect">
                                  <p:stCondLst>
                                    <p:cond delay="0"/>
                                  </p:stCondLst>
                                  <p:childTnLst>
                                    <p:set>
                                      <p:cBhvr>
                                        <p:cTn id="76" dur="1" fill="hold">
                                          <p:stCondLst>
                                            <p:cond delay="0"/>
                                          </p:stCondLst>
                                        </p:cTn>
                                        <p:tgtEl>
                                          <p:spTgt spid="14">
                                            <p:txEl>
                                              <p:pRg st="11" end="11"/>
                                            </p:txEl>
                                          </p:spTgt>
                                        </p:tgtEl>
                                        <p:attrNameLst>
                                          <p:attrName>style.visibility</p:attrName>
                                        </p:attrNameLst>
                                      </p:cBhvr>
                                      <p:to>
                                        <p:strVal val="visible"/>
                                      </p:to>
                                    </p:set>
                                    <p:anim calcmode="lin" valueType="num">
                                      <p:cBhvr additive="base">
                                        <p:cTn id="77" dur="500" fill="hold"/>
                                        <p:tgtEl>
                                          <p:spTgt spid="14">
                                            <p:txEl>
                                              <p:pRg st="11" end="11"/>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4">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nodeType="clickEffect">
                                  <p:stCondLst>
                                    <p:cond delay="0"/>
                                  </p:stCondLst>
                                  <p:childTnLst>
                                    <p:set>
                                      <p:cBhvr>
                                        <p:cTn id="82" dur="1" fill="hold">
                                          <p:stCondLst>
                                            <p:cond delay="0"/>
                                          </p:stCondLst>
                                        </p:cTn>
                                        <p:tgtEl>
                                          <p:spTgt spid="2"/>
                                        </p:tgtEl>
                                        <p:attrNameLst>
                                          <p:attrName>style.visibility</p:attrName>
                                        </p:attrNameLst>
                                      </p:cBhvr>
                                      <p:to>
                                        <p:strVal val="visible"/>
                                      </p:to>
                                    </p:set>
                                    <p:anim calcmode="lin" valueType="num">
                                      <p:cBhvr additive="base">
                                        <p:cTn id="83" dur="500" fill="hold"/>
                                        <p:tgtEl>
                                          <p:spTgt spid="2"/>
                                        </p:tgtEl>
                                        <p:attrNameLst>
                                          <p:attrName>ppt_x</p:attrName>
                                        </p:attrNameLst>
                                      </p:cBhvr>
                                      <p:tavLst>
                                        <p:tav tm="0">
                                          <p:val>
                                            <p:strVal val="#ppt_x"/>
                                          </p:val>
                                        </p:tav>
                                        <p:tav tm="100000">
                                          <p:val>
                                            <p:strVal val="#ppt_x"/>
                                          </p:val>
                                        </p:tav>
                                      </p:tavLst>
                                    </p:anim>
                                    <p:anim calcmode="lin" valueType="num">
                                      <p:cBhvr additive="base">
                                        <p:cTn id="8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9" name="Text Box 5"/>
          <p:cNvSpPr txBox="1">
            <a:spLocks noChangeArrowheads="1"/>
          </p:cNvSpPr>
          <p:nvPr/>
        </p:nvSpPr>
        <p:spPr bwMode="auto">
          <a:xfrm>
            <a:off x="228600" y="533400"/>
            <a:ext cx="6515100" cy="1570038"/>
          </a:xfrm>
          <a:prstGeom prst="rect">
            <a:avLst/>
          </a:prstGeom>
          <a:noFill/>
          <a:ln w="38100" cap="sq">
            <a:noFill/>
            <a:miter lim="800000"/>
            <a:headEnd/>
            <a:tailEnd/>
          </a:ln>
          <a:effectLst/>
        </p:spPr>
        <p:txBody>
          <a:bodyPr wrap="none" lIns="274320" rIns="274320">
            <a:spAutoFit/>
          </a:bodyPr>
          <a:lstStyle/>
          <a:p>
            <a:pPr algn="l">
              <a:defRPr/>
            </a:pPr>
            <a:r>
              <a:rPr lang="en-US" dirty="0"/>
              <a:t>A </a:t>
            </a:r>
            <a:r>
              <a:rPr lang="en-US" dirty="0">
                <a:solidFill>
                  <a:schemeClr val="tx2"/>
                </a:solidFill>
              </a:rPr>
              <a:t>Computational Problem </a:t>
            </a:r>
            <a:r>
              <a:rPr lang="en-US" i="1" dirty="0">
                <a:solidFill>
                  <a:srgbClr val="FFC000"/>
                </a:solidFill>
              </a:rPr>
              <a:t>P</a:t>
            </a:r>
            <a:r>
              <a:rPr lang="en-US" dirty="0">
                <a:solidFill>
                  <a:schemeClr val="accent2"/>
                </a:solidFill>
              </a:rPr>
              <a:t> </a:t>
            </a:r>
            <a:r>
              <a:rPr lang="en-US" dirty="0"/>
              <a:t>states</a:t>
            </a:r>
          </a:p>
          <a:p>
            <a:pPr lvl="1" algn="l">
              <a:buFont typeface="Arial" pitchFamily="34" charset="0"/>
              <a:buChar char="•"/>
              <a:defRPr/>
            </a:pPr>
            <a:r>
              <a:rPr lang="en-US" dirty="0"/>
              <a:t>For each possible input </a:t>
            </a:r>
            <a:r>
              <a:rPr lang="en-US" i="1" dirty="0">
                <a:solidFill>
                  <a:srgbClr val="FFC000"/>
                </a:solidFill>
              </a:rPr>
              <a:t>I</a:t>
            </a:r>
            <a:r>
              <a:rPr lang="en-US" dirty="0"/>
              <a:t> </a:t>
            </a:r>
          </a:p>
          <a:p>
            <a:pPr lvl="1" algn="l">
              <a:buFont typeface="Arial" pitchFamily="34" charset="0"/>
              <a:buChar char="•"/>
              <a:defRPr/>
            </a:pPr>
            <a:r>
              <a:rPr lang="en-US" dirty="0"/>
              <a:t>What the required output </a:t>
            </a:r>
            <a:r>
              <a:rPr lang="en-US" i="1" dirty="0">
                <a:solidFill>
                  <a:srgbClr val="FFC000"/>
                </a:solidFill>
              </a:rPr>
              <a:t>P(I)</a:t>
            </a:r>
            <a:r>
              <a:rPr lang="en-US" dirty="0">
                <a:solidFill>
                  <a:schemeClr val="accent1"/>
                </a:solidFill>
              </a:rPr>
              <a:t> </a:t>
            </a:r>
            <a:r>
              <a:rPr lang="en-US" dirty="0"/>
              <a:t>is.</a:t>
            </a:r>
            <a:endParaRPr lang="en-US" sz="1200" dirty="0">
              <a:effectLst>
                <a:outerShdw blurRad="38100" dist="38100" dir="2700000" algn="tl">
                  <a:srgbClr val="000000"/>
                </a:outerShdw>
              </a:effectLst>
            </a:endParaRPr>
          </a:p>
        </p:txBody>
      </p:sp>
      <p:sp>
        <p:nvSpPr>
          <p:cNvPr id="14" name="Rectangle 13"/>
          <p:cNvSpPr/>
          <p:nvPr/>
        </p:nvSpPr>
        <p:spPr>
          <a:xfrm>
            <a:off x="7375525" y="1422042"/>
            <a:ext cx="1593850" cy="461962"/>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Sorting</a:t>
            </a:r>
          </a:p>
        </p:txBody>
      </p:sp>
      <p:sp>
        <p:nvSpPr>
          <p:cNvPr id="8" name="Rectangle 7"/>
          <p:cNvSpPr/>
          <p:nvPr/>
        </p:nvSpPr>
        <p:spPr>
          <a:xfrm>
            <a:off x="6705600" y="4038600"/>
            <a:ext cx="2371725" cy="461962"/>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Insertion Sort</a:t>
            </a:r>
          </a:p>
        </p:txBody>
      </p:sp>
      <p:sp>
        <p:nvSpPr>
          <p:cNvPr id="9" name="Text Box 5"/>
          <p:cNvSpPr txBox="1">
            <a:spLocks noChangeArrowheads="1"/>
          </p:cNvSpPr>
          <p:nvPr/>
        </p:nvSpPr>
        <p:spPr bwMode="auto">
          <a:xfrm>
            <a:off x="228600" y="1946275"/>
            <a:ext cx="6056530" cy="2677656"/>
          </a:xfrm>
          <a:prstGeom prst="rect">
            <a:avLst/>
          </a:prstGeom>
          <a:noFill/>
          <a:ln w="38100" cap="sq">
            <a:noFill/>
            <a:miter lim="800000"/>
            <a:headEnd/>
            <a:tailEnd/>
          </a:ln>
          <a:effectLst/>
        </p:spPr>
        <p:txBody>
          <a:bodyPr wrap="none" lIns="274320" rIns="274320">
            <a:spAutoFit/>
          </a:bodyPr>
          <a:lstStyle/>
          <a:p>
            <a:pPr algn="l">
              <a:defRPr/>
            </a:pPr>
            <a:r>
              <a:rPr lang="en-US" dirty="0">
                <a:effectLst>
                  <a:outerShdw blurRad="38100" dist="38100" dir="2700000" algn="tl">
                    <a:srgbClr val="000000">
                      <a:alpha val="43137"/>
                    </a:srgbClr>
                  </a:outerShdw>
                </a:effectLst>
              </a:rPr>
              <a:t>An </a:t>
            </a:r>
            <a:r>
              <a:rPr lang="en-US" dirty="0">
                <a:solidFill>
                  <a:schemeClr val="tx2"/>
                </a:solidFill>
                <a:effectLst>
                  <a:outerShdw blurRad="38100" dist="38100" dir="2700000" algn="tl">
                    <a:srgbClr val="000000">
                      <a:alpha val="43137"/>
                    </a:srgbClr>
                  </a:outerShdw>
                </a:effectLst>
              </a:rPr>
              <a:t>Algorithm/Program/Machine</a:t>
            </a:r>
            <a:r>
              <a:rPr lang="en-US" dirty="0">
                <a:solidFill>
                  <a:schemeClr val="accent2"/>
                </a:solidFill>
                <a:effectLst>
                  <a:outerShdw blurRad="38100" dist="38100" dir="2700000" algn="tl">
                    <a:srgbClr val="000000">
                      <a:alpha val="43137"/>
                    </a:srgbClr>
                  </a:outerShdw>
                </a:effectLst>
              </a:rPr>
              <a:t> </a:t>
            </a:r>
            <a:r>
              <a:rPr lang="en-US" i="1" dirty="0">
                <a:solidFill>
                  <a:srgbClr val="FFC000"/>
                </a:solidFill>
                <a:effectLst>
                  <a:outerShdw blurRad="38100" dist="38100" dir="2700000" algn="tl">
                    <a:srgbClr val="000000">
                      <a:alpha val="43137"/>
                    </a:srgbClr>
                  </a:outerShdw>
                </a:effectLst>
              </a:rPr>
              <a:t>M</a:t>
            </a:r>
            <a:r>
              <a:rPr lang="en-US" dirty="0">
                <a:solidFill>
                  <a:schemeClr val="accent2"/>
                </a:solidFill>
                <a:effectLst>
                  <a:outerShdw blurRad="38100" dist="38100" dir="2700000" algn="tl">
                    <a:srgbClr val="000000">
                      <a:alpha val="43137"/>
                    </a:srgbClr>
                  </a:outerShdw>
                </a:effectLst>
              </a:rPr>
              <a:t> </a:t>
            </a:r>
            <a:r>
              <a:rPr lang="en-US" dirty="0">
                <a:effectLst>
                  <a:outerShdw blurRad="38100" dist="38100" dir="2700000" algn="tl">
                    <a:srgbClr val="000000">
                      <a:alpha val="43137"/>
                    </a:srgbClr>
                  </a:outerShdw>
                </a:effectLst>
              </a:rPr>
              <a:t>is </a:t>
            </a:r>
          </a:p>
          <a:p>
            <a:pPr lvl="1" algn="l">
              <a:buFont typeface="Arial" pitchFamily="34" charset="0"/>
              <a:buChar char="•"/>
              <a:defRPr/>
            </a:pPr>
            <a:r>
              <a:rPr lang="en-US" dirty="0">
                <a:effectLst>
                  <a:outerShdw blurRad="38100" dist="38100" dir="2700000" algn="tl">
                    <a:srgbClr val="000000">
                      <a:alpha val="43137"/>
                    </a:srgbClr>
                  </a:outerShdw>
                </a:effectLst>
              </a:rPr>
              <a:t>A set of instructions</a:t>
            </a:r>
            <a:r>
              <a:rPr lang="en-US" altLang="en-US" dirty="0">
                <a:effectLst>
                  <a:outerShdw blurRad="38100" dist="38100" dir="2700000" algn="tl">
                    <a:srgbClr val="000000">
                      <a:alpha val="43137"/>
                    </a:srgbClr>
                  </a:outerShdw>
                </a:effectLst>
              </a:rPr>
              <a:t> </a:t>
            </a:r>
          </a:p>
          <a:p>
            <a:pPr lvl="1" algn="l">
              <a:buFont typeface="Arial" pitchFamily="34" charset="0"/>
              <a:buChar char="•"/>
              <a:defRPr/>
            </a:pPr>
            <a:r>
              <a:rPr lang="en-US" dirty="0">
                <a:effectLst>
                  <a:outerShdw blurRad="38100" dist="38100" dir="2700000" algn="tl">
                    <a:srgbClr val="000000">
                      <a:alpha val="43137"/>
                    </a:srgbClr>
                  </a:outerShdw>
                </a:effectLst>
              </a:rPr>
              <a:t>On a given input </a:t>
            </a:r>
            <a:r>
              <a:rPr lang="en-US" i="1" dirty="0">
                <a:solidFill>
                  <a:srgbClr val="FFC000"/>
                </a:solidFill>
                <a:effectLst>
                  <a:outerShdw blurRad="38100" dist="38100" dir="2700000" algn="tl">
                    <a:srgbClr val="000000">
                      <a:alpha val="43137"/>
                    </a:srgbClr>
                  </a:outerShdw>
                </a:effectLst>
              </a:rPr>
              <a:t>I,</a:t>
            </a:r>
          </a:p>
          <a:p>
            <a:pPr lvl="1" algn="l">
              <a:defRPr/>
            </a:pPr>
            <a:r>
              <a:rPr lang="en-US" dirty="0">
                <a:effectLst>
                  <a:outerShdw blurRad="38100" dist="38100" dir="2700000" algn="tl">
                    <a:srgbClr val="000000">
                      <a:alpha val="43137"/>
                    </a:srgbClr>
                  </a:outerShdw>
                </a:effectLst>
              </a:rPr>
              <a:t> following the instructions </a:t>
            </a:r>
          </a:p>
          <a:p>
            <a:pPr lvl="2" algn="l">
              <a:buFont typeface="Arial" pitchFamily="34" charset="0"/>
              <a:buChar char="•"/>
              <a:defRPr/>
            </a:pPr>
            <a:r>
              <a:rPr lang="en-US" dirty="0">
                <a:effectLst>
                  <a:outerShdw blurRad="38100" dist="38100" dir="2700000" algn="tl">
                    <a:srgbClr val="000000">
                      <a:alpha val="43137"/>
                    </a:srgbClr>
                  </a:outerShdw>
                </a:effectLst>
              </a:rPr>
              <a:t>produces output </a:t>
            </a:r>
            <a:r>
              <a:rPr lang="en-US" i="1" dirty="0">
                <a:solidFill>
                  <a:srgbClr val="FFC000"/>
                </a:solidFill>
                <a:effectLst>
                  <a:outerShdw blurRad="38100" dist="38100" dir="2700000" algn="tl">
                    <a:srgbClr val="000000">
                      <a:alpha val="43137"/>
                    </a:srgbClr>
                  </a:outerShdw>
                </a:effectLst>
              </a:rPr>
              <a:t>M(I)</a:t>
            </a:r>
          </a:p>
          <a:p>
            <a:pPr lvl="2">
              <a:buFont typeface="Arial" pitchFamily="34" charset="0"/>
              <a:buChar char="•"/>
              <a:defRPr/>
            </a:pPr>
            <a:r>
              <a:rPr lang="en-US" dirty="0">
                <a:effectLst>
                  <a:outerShdw blurRad="38100" dist="38100" dir="2700000" algn="tl">
                    <a:srgbClr val="000000">
                      <a:alpha val="43137"/>
                    </a:srgbClr>
                  </a:outerShdw>
                </a:effectLst>
              </a:rPr>
              <a:t>or runs forever.</a:t>
            </a:r>
            <a:endParaRPr lang="en-US" i="1" dirty="0">
              <a:solidFill>
                <a:schemeClr val="accent2"/>
              </a:solidFill>
              <a:effectLst>
                <a:outerShdw blurRad="38100" dist="38100" dir="2700000" algn="tl">
                  <a:srgbClr val="000000">
                    <a:alpha val="43137"/>
                  </a:srgbClr>
                </a:outerShdw>
              </a:effectLst>
            </a:endParaRPr>
          </a:p>
        </p:txBody>
      </p:sp>
      <p:sp>
        <p:nvSpPr>
          <p:cNvPr id="10"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a:solidFill>
                  <a:schemeClr val="tx2"/>
                </a:solidFill>
                <a:effectLst>
                  <a:outerShdw blurRad="38100" dist="38100" dir="2700000" algn="tl">
                    <a:srgbClr val="000000"/>
                  </a:outerShdw>
                </a:effectLst>
                <a:cs typeface="Times New Roman" pitchFamily="18" charset="0"/>
              </a:rPr>
              <a:t>Problems, Languages, Machines, and Classes</a:t>
            </a:r>
          </a:p>
        </p:txBody>
      </p:sp>
      <p:sp>
        <p:nvSpPr>
          <p:cNvPr id="13" name="Text Box 5"/>
          <p:cNvSpPr txBox="1">
            <a:spLocks noChangeArrowheads="1"/>
          </p:cNvSpPr>
          <p:nvPr/>
        </p:nvSpPr>
        <p:spPr bwMode="auto">
          <a:xfrm>
            <a:off x="228600" y="4648200"/>
            <a:ext cx="7238520" cy="1384995"/>
          </a:xfrm>
          <a:prstGeom prst="rect">
            <a:avLst/>
          </a:prstGeom>
          <a:noFill/>
          <a:ln w="38100" cap="sq">
            <a:noFill/>
            <a:miter lim="800000"/>
            <a:headEnd/>
            <a:tailEnd/>
          </a:ln>
          <a:effectLst/>
        </p:spPr>
        <p:txBody>
          <a:bodyPr wrap="none" lIns="274320" rIns="274320">
            <a:spAutoFit/>
          </a:bodyPr>
          <a:lstStyle/>
          <a:p>
            <a:pPr algn="l">
              <a:defRPr/>
            </a:pPr>
            <a:r>
              <a:rPr lang="en-US" i="1" dirty="0">
                <a:solidFill>
                  <a:srgbClr val="FFC000"/>
                </a:solidFill>
              </a:rPr>
              <a:t>M</a:t>
            </a:r>
            <a:r>
              <a:rPr lang="en-US" dirty="0">
                <a:solidFill>
                  <a:srgbClr val="FFC000"/>
                </a:solidFill>
              </a:rPr>
              <a:t> </a:t>
            </a:r>
            <a:r>
              <a:rPr lang="en-US" dirty="0">
                <a:solidFill>
                  <a:schemeClr val="tx2"/>
                </a:solidFill>
              </a:rPr>
              <a:t>computes</a:t>
            </a:r>
            <a:r>
              <a:rPr lang="en-US" dirty="0"/>
              <a:t> </a:t>
            </a:r>
            <a:r>
              <a:rPr lang="en-US" i="1" dirty="0">
                <a:solidFill>
                  <a:srgbClr val="FFC000"/>
                </a:solidFill>
              </a:rPr>
              <a:t>P</a:t>
            </a:r>
            <a:r>
              <a:rPr lang="en-US" dirty="0">
                <a:solidFill>
                  <a:srgbClr val="FFC000"/>
                </a:solidFill>
              </a:rPr>
              <a:t> </a:t>
            </a:r>
            <a:r>
              <a:rPr lang="en-US" dirty="0" err="1"/>
              <a:t>iff</a:t>
            </a:r>
            <a:endParaRPr lang="en-US" dirty="0"/>
          </a:p>
          <a:p>
            <a:pPr lvl="1" algn="l">
              <a:buFont typeface="Arial" pitchFamily="34" charset="0"/>
              <a:buChar char="•"/>
              <a:defRPr/>
            </a:pPr>
            <a:r>
              <a:rPr lang="en-US" dirty="0"/>
              <a:t>It gives the correct answer for every input.</a:t>
            </a:r>
          </a:p>
          <a:p>
            <a:pPr lvl="1" algn="l">
              <a:buFont typeface="Arial" pitchFamily="34" charset="0"/>
              <a:buChar char="•"/>
              <a:defRPr/>
            </a:pPr>
            <a:r>
              <a:rPr lang="en-US" i="1" dirty="0">
                <a:solidFill>
                  <a:srgbClr val="FFC000"/>
                </a:solidFill>
                <a:sym typeface="Symbol"/>
              </a:rPr>
              <a:t>I M(I) = P(I)</a:t>
            </a:r>
          </a:p>
        </p:txBody>
      </p:sp>
      <p:grpSp>
        <p:nvGrpSpPr>
          <p:cNvPr id="15" name="Group 5"/>
          <p:cNvGrpSpPr>
            <a:grpSpLocks/>
          </p:cNvGrpSpPr>
          <p:nvPr/>
        </p:nvGrpSpPr>
        <p:grpSpPr bwMode="auto">
          <a:xfrm>
            <a:off x="6820857" y="2209800"/>
            <a:ext cx="1144465" cy="1637065"/>
            <a:chOff x="4194" y="1993"/>
            <a:chExt cx="1422" cy="2040"/>
          </a:xfrm>
        </p:grpSpPr>
        <p:pic>
          <p:nvPicPr>
            <p:cNvPr id="16"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17" name="Text Box 4"/>
            <p:cNvSpPr txBox="1">
              <a:spLocks noChangeArrowheads="1"/>
            </p:cNvSpPr>
            <p:nvPr/>
          </p:nvSpPr>
          <p:spPr bwMode="auto">
            <a:xfrm>
              <a:off x="4194" y="3611"/>
              <a:ext cx="1422" cy="42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600" dirty="0">
                  <a:solidFill>
                    <a:schemeClr val="tx2"/>
                  </a:solidFill>
                </a:rPr>
                <a:t>    M</a:t>
              </a:r>
              <a:endParaRPr lang="en-US" altLang="en-US" sz="1800" baseline="-25000" dirty="0"/>
            </a:p>
          </p:txBody>
        </p:sp>
      </p:grpSp>
      <p:grpSp>
        <p:nvGrpSpPr>
          <p:cNvPr id="2" name="Group 1"/>
          <p:cNvGrpSpPr/>
          <p:nvPr/>
        </p:nvGrpSpPr>
        <p:grpSpPr>
          <a:xfrm>
            <a:off x="5711242" y="2743200"/>
            <a:ext cx="3730287" cy="494763"/>
            <a:chOff x="5711242" y="3048000"/>
            <a:chExt cx="3730287" cy="494763"/>
          </a:xfrm>
        </p:grpSpPr>
        <p:cxnSp>
          <p:nvCxnSpPr>
            <p:cNvPr id="18" name="Straight Arrow Connector 17"/>
            <p:cNvCxnSpPr/>
            <p:nvPr/>
          </p:nvCxnSpPr>
          <p:spPr bwMode="auto">
            <a:xfrm>
              <a:off x="8153005" y="3293625"/>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cxnSp>
          <p:nvCxnSpPr>
            <p:cNvPr id="19" name="Straight Arrow Connector 18"/>
            <p:cNvCxnSpPr/>
            <p:nvPr/>
          </p:nvCxnSpPr>
          <p:spPr bwMode="auto">
            <a:xfrm>
              <a:off x="6316801" y="3306688"/>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sp>
          <p:nvSpPr>
            <p:cNvPr id="20" name="Rectangle 19"/>
            <p:cNvSpPr>
              <a:spLocks noChangeArrowheads="1"/>
            </p:cNvSpPr>
            <p:nvPr/>
          </p:nvSpPr>
          <p:spPr bwMode="auto">
            <a:xfrm>
              <a:off x="8323274" y="3081098"/>
              <a:ext cx="11182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sym typeface="Wingdings" pitchFamily="2" charset="2"/>
                </a:rPr>
                <a:t>M(I)</a:t>
              </a:r>
              <a:endParaRPr lang="en-US" altLang="en-US" sz="2400" i="1" baseline="30000" dirty="0">
                <a:solidFill>
                  <a:schemeClr val="accent2"/>
                </a:solidFill>
                <a:sym typeface="Wingdings" pitchFamily="2" charset="2"/>
              </a:endParaRPr>
            </a:p>
          </p:txBody>
        </p:sp>
        <p:sp>
          <p:nvSpPr>
            <p:cNvPr id="21" name="Rectangle 20"/>
            <p:cNvSpPr>
              <a:spLocks noChangeArrowheads="1"/>
            </p:cNvSpPr>
            <p:nvPr/>
          </p:nvSpPr>
          <p:spPr bwMode="auto">
            <a:xfrm>
              <a:off x="5711242" y="3048000"/>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sym typeface="Wingdings" pitchFamily="2" charset="2"/>
                </a:rPr>
                <a:t>I</a:t>
              </a:r>
              <a:endParaRPr lang="en-US" altLang="en-US" sz="2400" i="1" baseline="30000" dirty="0">
                <a:solidFill>
                  <a:schemeClr val="accent2"/>
                </a:solidFill>
                <a:sym typeface="Wingdings" pitchFamily="2" charset="2"/>
              </a:endParaRPr>
            </a:p>
          </p:txBody>
        </p:sp>
      </p:grpSp>
      <p:sp>
        <p:nvSpPr>
          <p:cNvPr id="23" name="Rectangle 22"/>
          <p:cNvSpPr>
            <a:spLocks noChangeArrowheads="1"/>
          </p:cNvSpPr>
          <p:nvPr/>
        </p:nvSpPr>
        <p:spPr bwMode="auto">
          <a:xfrm>
            <a:off x="8165325" y="3119735"/>
            <a:ext cx="12577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sym typeface="Wingdings" pitchFamily="2" charset="2"/>
              </a:rPr>
              <a:t>=P(I)</a:t>
            </a:r>
            <a:endParaRPr lang="en-US" altLang="en-US" sz="2400" i="1" baseline="30000" dirty="0">
              <a:solidFill>
                <a:schemeClr val="accent2"/>
              </a:solidFill>
              <a:sym typeface="Wingdings" pitchFamily="2" charset="2"/>
            </a:endParaRPr>
          </a:p>
        </p:txBody>
      </p:sp>
    </p:spTree>
    <p:extLst>
      <p:ext uri="{BB962C8B-B14F-4D97-AF65-F5344CB8AC3E}">
        <p14:creationId xmlns:p14="http://schemas.microsoft.com/office/powerpoint/2010/main" val="11397701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296389">
                                            <p:txEl>
                                              <p:pRg st="0" end="0"/>
                                            </p:txEl>
                                          </p:spTgt>
                                        </p:tgtEl>
                                        <p:attrNameLst>
                                          <p:attrName>style.visibility</p:attrName>
                                        </p:attrNameLst>
                                      </p:cBhvr>
                                      <p:to>
                                        <p:strVal val="visible"/>
                                      </p:to>
                                    </p:set>
                                    <p:anim calcmode="lin" valueType="num">
                                      <p:cBhvr additive="base">
                                        <p:cTn id="7" dur="500" fill="hold"/>
                                        <p:tgtEl>
                                          <p:spTgt spid="129638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9638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96389">
                                            <p:txEl>
                                              <p:pRg st="1" end="1"/>
                                            </p:txEl>
                                          </p:spTgt>
                                        </p:tgtEl>
                                        <p:attrNameLst>
                                          <p:attrName>style.visibility</p:attrName>
                                        </p:attrNameLst>
                                      </p:cBhvr>
                                      <p:to>
                                        <p:strVal val="visible"/>
                                      </p:to>
                                    </p:set>
                                    <p:anim calcmode="lin" valueType="num">
                                      <p:cBhvr additive="base">
                                        <p:cTn id="11" dur="500" fill="hold"/>
                                        <p:tgtEl>
                                          <p:spTgt spid="1296389">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296389">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296389">
                                            <p:txEl>
                                              <p:pRg st="2" end="2"/>
                                            </p:txEl>
                                          </p:spTgt>
                                        </p:tgtEl>
                                        <p:attrNameLst>
                                          <p:attrName>style.visibility</p:attrName>
                                        </p:attrNameLst>
                                      </p:cBhvr>
                                      <p:to>
                                        <p:strVal val="visible"/>
                                      </p:to>
                                    </p:set>
                                    <p:anim calcmode="lin" valueType="num">
                                      <p:cBhvr additive="base">
                                        <p:cTn id="15" dur="500" fill="hold"/>
                                        <p:tgtEl>
                                          <p:spTgt spid="1296389">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29638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500" fill="hold"/>
                                        <p:tgtEl>
                                          <p:spTgt spid="14"/>
                                        </p:tgtEl>
                                        <p:attrNameLst>
                                          <p:attrName>ppt_x</p:attrName>
                                        </p:attrNameLst>
                                      </p:cBhvr>
                                      <p:tavLst>
                                        <p:tav tm="0">
                                          <p:val>
                                            <p:strVal val="1+#ppt_w/2"/>
                                          </p:val>
                                        </p:tav>
                                        <p:tav tm="100000">
                                          <p:val>
                                            <p:strVal val="#ppt_x"/>
                                          </p:val>
                                        </p:tav>
                                      </p:tavLst>
                                    </p:anim>
                                    <p:anim calcmode="lin" valueType="num">
                                      <p:cBhvr additive="base">
                                        <p:cTn id="2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9">
                                            <p:txEl>
                                              <p:pRg st="0" end="0"/>
                                            </p:txEl>
                                          </p:spTgt>
                                        </p:tgtEl>
                                        <p:attrNameLst>
                                          <p:attrName>style.visibility</p:attrName>
                                        </p:attrNameLst>
                                      </p:cBhvr>
                                      <p:to>
                                        <p:strVal val="visible"/>
                                      </p:to>
                                    </p:set>
                                    <p:anim calcmode="lin" valueType="num">
                                      <p:cBhvr additive="base">
                                        <p:cTn id="2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9">
                                            <p:txEl>
                                              <p:pRg st="1" end="1"/>
                                            </p:txEl>
                                          </p:spTgt>
                                        </p:tgtEl>
                                        <p:attrNameLst>
                                          <p:attrName>style.visibility</p:attrName>
                                        </p:attrNameLst>
                                      </p:cBhvr>
                                      <p:to>
                                        <p:strVal val="visible"/>
                                      </p:to>
                                    </p:set>
                                    <p:anim calcmode="lin" valueType="num">
                                      <p:cBhvr additive="base">
                                        <p:cTn id="31"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
                                            <p:txEl>
                                              <p:pRg st="1" end="1"/>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500" fill="hold"/>
                                        <p:tgtEl>
                                          <p:spTgt spid="15"/>
                                        </p:tgtEl>
                                        <p:attrNameLst>
                                          <p:attrName>ppt_x</p:attrName>
                                        </p:attrNameLst>
                                      </p:cBhvr>
                                      <p:tavLst>
                                        <p:tav tm="0">
                                          <p:val>
                                            <p:strVal val="0-#ppt_w/2"/>
                                          </p:val>
                                        </p:tav>
                                        <p:tav tm="100000">
                                          <p:val>
                                            <p:strVal val="#ppt_x"/>
                                          </p:val>
                                        </p:tav>
                                      </p:tavLst>
                                    </p:anim>
                                    <p:anim calcmode="lin" valueType="num">
                                      <p:cBhvr additive="base">
                                        <p:cTn id="36"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1+#ppt_w/2"/>
                                          </p:val>
                                        </p:tav>
                                        <p:tav tm="100000">
                                          <p:val>
                                            <p:strVal val="#ppt_x"/>
                                          </p:val>
                                        </p:tav>
                                      </p:tavLst>
                                    </p:anim>
                                    <p:anim calcmode="lin" valueType="num">
                                      <p:cBhvr additive="base">
                                        <p:cTn id="4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9">
                                            <p:txEl>
                                              <p:pRg st="2" end="2"/>
                                            </p:txEl>
                                          </p:spTgt>
                                        </p:tgtEl>
                                        <p:attrNameLst>
                                          <p:attrName>style.visibility</p:attrName>
                                        </p:attrNameLst>
                                      </p:cBhvr>
                                      <p:to>
                                        <p:strVal val="visible"/>
                                      </p:to>
                                    </p:set>
                                    <p:anim calcmode="lin" valueType="num">
                                      <p:cBhvr additive="base">
                                        <p:cTn id="47"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
                                            <p:txEl>
                                              <p:pRg st="2" end="2"/>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9">
                                            <p:txEl>
                                              <p:pRg st="3" end="3"/>
                                            </p:txEl>
                                          </p:spTgt>
                                        </p:tgtEl>
                                        <p:attrNameLst>
                                          <p:attrName>style.visibility</p:attrName>
                                        </p:attrNameLst>
                                      </p:cBhvr>
                                      <p:to>
                                        <p:strVal val="visible"/>
                                      </p:to>
                                    </p:set>
                                    <p:anim calcmode="lin" valueType="num">
                                      <p:cBhvr additive="base">
                                        <p:cTn id="51"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9">
                                            <p:txEl>
                                              <p:pRg st="3" end="3"/>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9">
                                            <p:txEl>
                                              <p:pRg st="4" end="4"/>
                                            </p:txEl>
                                          </p:spTgt>
                                        </p:tgtEl>
                                        <p:attrNameLst>
                                          <p:attrName>style.visibility</p:attrName>
                                        </p:attrNameLst>
                                      </p:cBhvr>
                                      <p:to>
                                        <p:strVal val="visible"/>
                                      </p:to>
                                    </p:set>
                                    <p:anim calcmode="lin" valueType="num">
                                      <p:cBhvr additive="base">
                                        <p:cTn id="55"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9">
                                            <p:txEl>
                                              <p:pRg st="4" end="4"/>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additive="base">
                                        <p:cTn id="59" dur="500" fill="hold"/>
                                        <p:tgtEl>
                                          <p:spTgt spid="2"/>
                                        </p:tgtEl>
                                        <p:attrNameLst>
                                          <p:attrName>ppt_x</p:attrName>
                                        </p:attrNameLst>
                                      </p:cBhvr>
                                      <p:tavLst>
                                        <p:tav tm="0">
                                          <p:val>
                                            <p:strVal val="0-#ppt_w/2"/>
                                          </p:val>
                                        </p:tav>
                                        <p:tav tm="100000">
                                          <p:val>
                                            <p:strVal val="#ppt_x"/>
                                          </p:val>
                                        </p:tav>
                                      </p:tavLst>
                                    </p:anim>
                                    <p:anim calcmode="lin" valueType="num">
                                      <p:cBhvr additive="base">
                                        <p:cTn id="6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9">
                                            <p:txEl>
                                              <p:pRg st="5" end="5"/>
                                            </p:txEl>
                                          </p:spTgt>
                                        </p:tgtEl>
                                        <p:attrNameLst>
                                          <p:attrName>style.visibility</p:attrName>
                                        </p:attrNameLst>
                                      </p:cBhvr>
                                      <p:to>
                                        <p:strVal val="visible"/>
                                      </p:to>
                                    </p:set>
                                    <p:anim calcmode="lin" valueType="num">
                                      <p:cBhvr additive="base">
                                        <p:cTn id="65"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 calcmode="lin" valueType="num">
                                      <p:cBhvr additive="base">
                                        <p:cTn id="71"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3">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13">
                                            <p:txEl>
                                              <p:pRg st="1" end="1"/>
                                            </p:txEl>
                                          </p:spTgt>
                                        </p:tgtEl>
                                        <p:attrNameLst>
                                          <p:attrName>style.visibility</p:attrName>
                                        </p:attrNameLst>
                                      </p:cBhvr>
                                      <p:to>
                                        <p:strVal val="visible"/>
                                      </p:to>
                                    </p:set>
                                    <p:anim calcmode="lin" valueType="num">
                                      <p:cBhvr additive="base">
                                        <p:cTn id="75"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3">
                                            <p:txEl>
                                              <p:pRg st="1" end="1"/>
                                            </p:txEl>
                                          </p:spTgt>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13">
                                            <p:txEl>
                                              <p:pRg st="2" end="2"/>
                                            </p:txEl>
                                          </p:spTgt>
                                        </p:tgtEl>
                                        <p:attrNameLst>
                                          <p:attrName>style.visibility</p:attrName>
                                        </p:attrNameLst>
                                      </p:cBhvr>
                                      <p:to>
                                        <p:strVal val="visible"/>
                                      </p:to>
                                    </p:set>
                                    <p:anim calcmode="lin" valueType="num">
                                      <p:cBhvr additive="base">
                                        <p:cTn id="79"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13">
                                            <p:txEl>
                                              <p:pRg st="2" end="2"/>
                                            </p:txEl>
                                          </p:spTgt>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additive="base">
                                        <p:cTn id="83" dur="500" fill="hold"/>
                                        <p:tgtEl>
                                          <p:spTgt spid="23"/>
                                        </p:tgtEl>
                                        <p:attrNameLst>
                                          <p:attrName>ppt_x</p:attrName>
                                        </p:attrNameLst>
                                      </p:cBhvr>
                                      <p:tavLst>
                                        <p:tav tm="0">
                                          <p:val>
                                            <p:strVal val="0-#ppt_w/2"/>
                                          </p:val>
                                        </p:tav>
                                        <p:tav tm="100000">
                                          <p:val>
                                            <p:strVal val="#ppt_x"/>
                                          </p:val>
                                        </p:tav>
                                      </p:tavLst>
                                    </p:anim>
                                    <p:anim calcmode="lin" valueType="num">
                                      <p:cBhvr additive="base">
                                        <p:cTn id="84"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8" grpId="0"/>
      <p:bldP spid="23"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9" name="Text Box 5"/>
          <p:cNvSpPr txBox="1">
            <a:spLocks noChangeArrowheads="1"/>
          </p:cNvSpPr>
          <p:nvPr/>
        </p:nvSpPr>
        <p:spPr bwMode="auto">
          <a:xfrm>
            <a:off x="228600" y="533400"/>
            <a:ext cx="6515100" cy="1570038"/>
          </a:xfrm>
          <a:prstGeom prst="rect">
            <a:avLst/>
          </a:prstGeom>
          <a:noFill/>
          <a:ln w="38100" cap="sq">
            <a:noFill/>
            <a:miter lim="800000"/>
            <a:headEnd/>
            <a:tailEnd/>
          </a:ln>
          <a:effectLst/>
        </p:spPr>
        <p:txBody>
          <a:bodyPr wrap="none" lIns="274320" rIns="274320">
            <a:spAutoFit/>
          </a:bodyPr>
          <a:lstStyle/>
          <a:p>
            <a:pPr algn="l">
              <a:defRPr/>
            </a:pPr>
            <a:r>
              <a:rPr lang="en-US" dirty="0"/>
              <a:t>A </a:t>
            </a:r>
            <a:r>
              <a:rPr lang="en-US" dirty="0">
                <a:solidFill>
                  <a:schemeClr val="tx2"/>
                </a:solidFill>
              </a:rPr>
              <a:t>Computational Problem </a:t>
            </a:r>
            <a:r>
              <a:rPr lang="en-US" i="1" dirty="0">
                <a:solidFill>
                  <a:srgbClr val="FFC000"/>
                </a:solidFill>
              </a:rPr>
              <a:t>P</a:t>
            </a:r>
            <a:r>
              <a:rPr lang="en-US" dirty="0">
                <a:solidFill>
                  <a:schemeClr val="accent2"/>
                </a:solidFill>
              </a:rPr>
              <a:t> </a:t>
            </a:r>
            <a:r>
              <a:rPr lang="en-US" dirty="0"/>
              <a:t>states</a:t>
            </a:r>
          </a:p>
          <a:p>
            <a:pPr lvl="1" algn="l">
              <a:buFont typeface="Arial" pitchFamily="34" charset="0"/>
              <a:buChar char="•"/>
              <a:defRPr/>
            </a:pPr>
            <a:r>
              <a:rPr lang="en-US" dirty="0"/>
              <a:t>For each possible input </a:t>
            </a:r>
            <a:r>
              <a:rPr lang="en-US" i="1" dirty="0">
                <a:solidFill>
                  <a:srgbClr val="FFC000"/>
                </a:solidFill>
              </a:rPr>
              <a:t>I</a:t>
            </a:r>
            <a:r>
              <a:rPr lang="en-US" dirty="0"/>
              <a:t> </a:t>
            </a:r>
          </a:p>
          <a:p>
            <a:pPr lvl="1" algn="l">
              <a:buFont typeface="Arial" pitchFamily="34" charset="0"/>
              <a:buChar char="•"/>
              <a:defRPr/>
            </a:pPr>
            <a:r>
              <a:rPr lang="en-US" dirty="0"/>
              <a:t>What the required output </a:t>
            </a:r>
            <a:r>
              <a:rPr lang="en-US" i="1" dirty="0">
                <a:solidFill>
                  <a:srgbClr val="FFC000"/>
                </a:solidFill>
              </a:rPr>
              <a:t>P(I)</a:t>
            </a:r>
            <a:r>
              <a:rPr lang="en-US" dirty="0">
                <a:solidFill>
                  <a:schemeClr val="accent1"/>
                </a:solidFill>
              </a:rPr>
              <a:t> </a:t>
            </a:r>
            <a:r>
              <a:rPr lang="en-US" dirty="0"/>
              <a:t>is.</a:t>
            </a:r>
            <a:endParaRPr lang="en-US" sz="1200" dirty="0">
              <a:effectLst>
                <a:outerShdw blurRad="38100" dist="38100" dir="2700000" algn="tl">
                  <a:srgbClr val="000000"/>
                </a:outerShdw>
              </a:effectLst>
            </a:endParaRPr>
          </a:p>
        </p:txBody>
      </p:sp>
      <p:sp>
        <p:nvSpPr>
          <p:cNvPr id="14" name="Rectangle 13"/>
          <p:cNvSpPr/>
          <p:nvPr/>
        </p:nvSpPr>
        <p:spPr>
          <a:xfrm>
            <a:off x="7375525" y="1422042"/>
            <a:ext cx="1593850" cy="461962"/>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Sorting</a:t>
            </a:r>
          </a:p>
        </p:txBody>
      </p:sp>
      <p:sp>
        <p:nvSpPr>
          <p:cNvPr id="11" name="Text Box 5"/>
          <p:cNvSpPr txBox="1">
            <a:spLocks noChangeArrowheads="1"/>
          </p:cNvSpPr>
          <p:nvPr/>
        </p:nvSpPr>
        <p:spPr bwMode="auto">
          <a:xfrm>
            <a:off x="228600" y="2057400"/>
            <a:ext cx="5566011" cy="954107"/>
          </a:xfrm>
          <a:prstGeom prst="rect">
            <a:avLst/>
          </a:prstGeom>
          <a:noFill/>
          <a:ln w="38100" cap="sq">
            <a:noFill/>
            <a:miter lim="800000"/>
            <a:headEnd/>
            <a:tailEnd/>
          </a:ln>
          <a:effectLst/>
        </p:spPr>
        <p:txBody>
          <a:bodyPr wrap="none" lIns="274320" rIns="274320">
            <a:spAutoFit/>
          </a:bodyPr>
          <a:lstStyle/>
          <a:p>
            <a:pPr algn="l">
              <a:defRPr/>
            </a:pPr>
            <a:r>
              <a:rPr lang="en-US" dirty="0"/>
              <a:t>A </a:t>
            </a:r>
            <a:r>
              <a:rPr lang="en-US" dirty="0">
                <a:solidFill>
                  <a:schemeClr val="tx2"/>
                </a:solidFill>
              </a:rPr>
              <a:t>Language </a:t>
            </a:r>
            <a:r>
              <a:rPr lang="en-US" i="1" dirty="0">
                <a:solidFill>
                  <a:srgbClr val="FFC000"/>
                </a:solidFill>
              </a:rPr>
              <a:t>L</a:t>
            </a:r>
            <a:r>
              <a:rPr lang="en-US" dirty="0">
                <a:solidFill>
                  <a:schemeClr val="accent2"/>
                </a:solidFill>
              </a:rPr>
              <a:t> </a:t>
            </a:r>
            <a:r>
              <a:rPr lang="en-US" dirty="0"/>
              <a:t>is a yes/no problem </a:t>
            </a:r>
          </a:p>
          <a:p>
            <a:pPr lvl="1" algn="l">
              <a:buFont typeface="Arial" pitchFamily="34" charset="0"/>
              <a:buChar char="•"/>
              <a:defRPr/>
            </a:pPr>
            <a:r>
              <a:rPr lang="en-US" i="1" dirty="0">
                <a:solidFill>
                  <a:srgbClr val="FFC000"/>
                </a:solidFill>
              </a:rPr>
              <a:t>P(I)</a:t>
            </a:r>
            <a:r>
              <a:rPr lang="en-US" dirty="0">
                <a:solidFill>
                  <a:schemeClr val="accent1"/>
                </a:solidFill>
              </a:rPr>
              <a:t> </a:t>
            </a:r>
            <a:r>
              <a:rPr lang="en-US" i="1" dirty="0">
                <a:solidFill>
                  <a:srgbClr val="FFC000"/>
                </a:solidFill>
                <a:sym typeface="Symbol"/>
              </a:rPr>
              <a:t> {</a:t>
            </a:r>
            <a:r>
              <a:rPr lang="en-US" i="1" dirty="0" err="1">
                <a:solidFill>
                  <a:srgbClr val="FFC000"/>
                </a:solidFill>
                <a:sym typeface="Symbol"/>
              </a:rPr>
              <a:t>yes,no</a:t>
            </a:r>
            <a:r>
              <a:rPr lang="en-US" i="1" dirty="0">
                <a:solidFill>
                  <a:srgbClr val="FFC000"/>
                </a:solidFill>
                <a:sym typeface="Symbol"/>
              </a:rPr>
              <a:t>}</a:t>
            </a:r>
            <a:endParaRPr lang="en-US" sz="1200" i="1" dirty="0">
              <a:solidFill>
                <a:srgbClr val="FFC000"/>
              </a:solidFill>
              <a:effectLst>
                <a:outerShdw blurRad="38100" dist="38100" dir="2700000" algn="tl">
                  <a:srgbClr val="000000"/>
                </a:outerShdw>
              </a:effectLst>
            </a:endParaRPr>
          </a:p>
        </p:txBody>
      </p:sp>
      <p:sp>
        <p:nvSpPr>
          <p:cNvPr id="12" name="Rectangle 11"/>
          <p:cNvSpPr/>
          <p:nvPr/>
        </p:nvSpPr>
        <p:spPr>
          <a:xfrm>
            <a:off x="7239000" y="2514600"/>
            <a:ext cx="1713931" cy="461665"/>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a:t>
            </a:r>
            <a:r>
              <a:rPr lang="en-US" sz="2400" dirty="0" err="1">
                <a:effectLst>
                  <a:outerShdw blurRad="38100" dist="38100" dir="2700000" algn="tl">
                    <a:srgbClr val="000000"/>
                  </a:outerShdw>
                </a:effectLst>
              </a:rPr>
              <a:t>IsSorted</a:t>
            </a:r>
            <a:endParaRPr lang="en-US" sz="2400" dirty="0">
              <a:effectLst>
                <a:outerShdw blurRad="38100" dist="38100" dir="2700000" algn="tl">
                  <a:srgbClr val="000000"/>
                </a:outerShdw>
              </a:effectLst>
            </a:endParaRPr>
          </a:p>
        </p:txBody>
      </p:sp>
      <p:sp>
        <p:nvSpPr>
          <p:cNvPr id="32" name="AutoShape 38"/>
          <p:cNvSpPr>
            <a:spLocks noChangeArrowheads="1"/>
          </p:cNvSpPr>
          <p:nvPr/>
        </p:nvSpPr>
        <p:spPr bwMode="auto">
          <a:xfrm>
            <a:off x="4103150" y="4584879"/>
            <a:ext cx="4930775" cy="1768020"/>
          </a:xfrm>
          <a:prstGeom prst="wedgeRoundRectCallout">
            <a:avLst>
              <a:gd name="adj1" fmla="val -51971"/>
              <a:gd name="adj2" fmla="val 896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a:latin typeface="Times New Roman" panose="02020603050405020304" pitchFamily="18" charset="0"/>
                <a:cs typeface="Times New Roman" panose="02020603050405020304" pitchFamily="18" charset="0"/>
              </a:rPr>
              <a:t>An input could be any type of object,</a:t>
            </a:r>
            <a:br>
              <a:rPr lang="en-US" altLang="en-US" sz="2400" dirty="0">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but because any can be described by a 0/1 string, we tend to assume the inputs are 0/1 strings.</a:t>
            </a:r>
            <a:endParaRPr lang="en-US" altLang="en-US" sz="2400" baseline="30000" dirty="0">
              <a:latin typeface="Times New Roman" panose="02020603050405020304" pitchFamily="18" charset="0"/>
              <a:cs typeface="Times New Roman" panose="02020603050405020304" pitchFamily="18" charset="0"/>
              <a:sym typeface="Wingdings" pitchFamily="2" charset="2"/>
            </a:endParaRPr>
          </a:p>
        </p:txBody>
      </p:sp>
      <p:sp>
        <p:nvSpPr>
          <p:cNvPr id="35" name="Rectangle 19"/>
          <p:cNvSpPr>
            <a:spLocks noChangeArrowheads="1"/>
          </p:cNvSpPr>
          <p:nvPr/>
        </p:nvSpPr>
        <p:spPr bwMode="auto">
          <a:xfrm>
            <a:off x="2133600" y="4448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01101</a:t>
            </a:r>
            <a:endParaRPr lang="en-US" altLang="en-US" sz="1800" i="1" baseline="-25000" dirty="0">
              <a:solidFill>
                <a:srgbClr val="FFC000"/>
              </a:solidFill>
              <a:sym typeface="Wingdings" pitchFamily="2" charset="2"/>
            </a:endParaRPr>
          </a:p>
        </p:txBody>
      </p:sp>
      <p:sp>
        <p:nvSpPr>
          <p:cNvPr id="36" name="AutoShape 38"/>
          <p:cNvSpPr>
            <a:spLocks noChangeArrowheads="1"/>
          </p:cNvSpPr>
          <p:nvPr/>
        </p:nvSpPr>
        <p:spPr bwMode="auto">
          <a:xfrm>
            <a:off x="4387571" y="3641576"/>
            <a:ext cx="4343400" cy="860984"/>
          </a:xfrm>
          <a:prstGeom prst="wedgeRoundRectCallout">
            <a:avLst>
              <a:gd name="adj1" fmla="val -55056"/>
              <a:gd name="adj2" fmla="val 3371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a:latin typeface="Times New Roman" panose="02020603050405020304" pitchFamily="18" charset="0"/>
                <a:cs typeface="Times New Roman" panose="02020603050405020304" pitchFamily="18" charset="0"/>
              </a:rPr>
              <a:t>This square is the set of all possible inputs </a:t>
            </a:r>
            <a:r>
              <a:rPr lang="en-US" altLang="en-US" sz="2400" i="1" dirty="0">
                <a:solidFill>
                  <a:srgbClr val="FFC000"/>
                </a:solidFill>
                <a:latin typeface="Times New Roman" panose="02020603050405020304" pitchFamily="18" charset="0"/>
                <a:cs typeface="Times New Roman" panose="02020603050405020304" pitchFamily="18" charset="0"/>
              </a:rPr>
              <a:t>I</a:t>
            </a:r>
            <a:r>
              <a:rPr lang="en-US" altLang="en-US" sz="2400" dirty="0">
                <a:latin typeface="Times New Roman" panose="02020603050405020304" pitchFamily="18" charset="0"/>
                <a:cs typeface="Times New Roman" panose="02020603050405020304" pitchFamily="18" charset="0"/>
              </a:rPr>
              <a:t>.</a:t>
            </a:r>
            <a:endParaRPr lang="en-US" altLang="en-US" sz="2400" baseline="30000" dirty="0">
              <a:latin typeface="Times New Roman" panose="02020603050405020304" pitchFamily="18" charset="0"/>
              <a:cs typeface="Times New Roman" panose="02020603050405020304" pitchFamily="18" charset="0"/>
              <a:sym typeface="Wingdings" pitchFamily="2" charset="2"/>
            </a:endParaRPr>
          </a:p>
        </p:txBody>
      </p:sp>
      <p:grpSp>
        <p:nvGrpSpPr>
          <p:cNvPr id="4" name="Group 3"/>
          <p:cNvGrpSpPr/>
          <p:nvPr/>
        </p:nvGrpSpPr>
        <p:grpSpPr>
          <a:xfrm>
            <a:off x="1184730" y="3371255"/>
            <a:ext cx="2717887" cy="3058021"/>
            <a:chOff x="1184730" y="3371255"/>
            <a:chExt cx="2717887" cy="3058021"/>
          </a:xfrm>
        </p:grpSpPr>
        <p:grpSp>
          <p:nvGrpSpPr>
            <p:cNvPr id="2" name="Group 1"/>
            <p:cNvGrpSpPr/>
            <p:nvPr/>
          </p:nvGrpSpPr>
          <p:grpSpPr>
            <a:xfrm>
              <a:off x="1184730" y="3371255"/>
              <a:ext cx="2717887" cy="3058021"/>
              <a:chOff x="1184730" y="3371255"/>
              <a:chExt cx="2717887" cy="3058021"/>
            </a:xfrm>
          </p:grpSpPr>
          <p:sp>
            <p:nvSpPr>
              <p:cNvPr id="13"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rgbClr val="FFC000"/>
                    </a:solidFill>
                    <a:sym typeface="Wingdings" pitchFamily="2" charset="2"/>
                  </a:rPr>
                  <a:t>I</a:t>
                </a:r>
                <a:endParaRPr lang="en-US" altLang="en-US" sz="2400" i="1" baseline="30000" dirty="0">
                  <a:solidFill>
                    <a:srgbClr val="FFC000"/>
                  </a:solidFill>
                  <a:sym typeface="Wingdings" pitchFamily="2" charset="2"/>
                </a:endParaRPr>
              </a:p>
            </p:txBody>
          </p:sp>
          <p:sp>
            <p:nvSpPr>
              <p:cNvPr id="15" name="Rectangle 14"/>
              <p:cNvSpPr/>
              <p:nvPr/>
            </p:nvSpPr>
            <p:spPr bwMode="auto">
              <a:xfrm>
                <a:off x="1474104" y="3777365"/>
                <a:ext cx="2428513" cy="2651911"/>
              </a:xfrm>
              <a:prstGeom prst="rect">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a:ln>
                    <a:noFill/>
                  </a:ln>
                  <a:solidFill>
                    <a:schemeClr val="tx1"/>
                  </a:solidFill>
                  <a:effectLst/>
                  <a:latin typeface="Arial Rounded MT Bold" pitchFamily="34" charset="0"/>
                </a:endParaRPr>
              </a:p>
            </p:txBody>
          </p:sp>
          <p:sp>
            <p:nvSpPr>
              <p:cNvPr id="16" name="Oval 15"/>
              <p:cNvSpPr/>
              <p:nvPr/>
            </p:nvSpPr>
            <p:spPr bwMode="auto">
              <a:xfrm>
                <a:off x="1907767" y="4243091"/>
                <a:ext cx="1647920" cy="1646014"/>
              </a:xfrm>
              <a:prstGeom prst="ellipse">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a:ln>
                    <a:noFill/>
                  </a:ln>
                  <a:solidFill>
                    <a:schemeClr val="tx1"/>
                  </a:solidFill>
                  <a:effectLst/>
                  <a:latin typeface="Arial Rounded MT Bold" pitchFamily="34" charset="0"/>
                </a:endParaRPr>
              </a:p>
            </p:txBody>
          </p:sp>
        </p:grpSp>
        <p:sp>
          <p:nvSpPr>
            <p:cNvPr id="37" name="Rectangle 36"/>
            <p:cNvSpPr/>
            <p:nvPr/>
          </p:nvSpPr>
          <p:spPr>
            <a:xfrm>
              <a:off x="1977158" y="4162543"/>
              <a:ext cx="356188" cy="461665"/>
            </a:xfrm>
            <a:prstGeom prst="rect">
              <a:avLst/>
            </a:prstGeom>
          </p:spPr>
          <p:txBody>
            <a:bodyPr wrap="none">
              <a:spAutoFit/>
            </a:bodyPr>
            <a:lstStyle/>
            <a:p>
              <a:r>
                <a:rPr lang="en-US" sz="2400" i="1" dirty="0">
                  <a:solidFill>
                    <a:srgbClr val="FFC000"/>
                  </a:solidFill>
                </a:rPr>
                <a:t>L</a:t>
              </a:r>
              <a:endParaRPr lang="en-CA" sz="2400" dirty="0"/>
            </a:p>
          </p:txBody>
        </p:sp>
      </p:grpSp>
      <p:sp>
        <p:nvSpPr>
          <p:cNvPr id="38"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a:solidFill>
                  <a:schemeClr val="tx2"/>
                </a:solidFill>
                <a:effectLst>
                  <a:outerShdw blurRad="38100" dist="38100" dir="2700000" algn="tl">
                    <a:srgbClr val="000000"/>
                  </a:outerShdw>
                </a:effectLst>
                <a:cs typeface="Times New Roman" pitchFamily="18" charset="0"/>
              </a:rPr>
              <a:t>Problems, Languages, Machines, and Classes</a:t>
            </a:r>
          </a:p>
        </p:txBody>
      </p:sp>
      <p:grpSp>
        <p:nvGrpSpPr>
          <p:cNvPr id="5" name="Group 4"/>
          <p:cNvGrpSpPr/>
          <p:nvPr/>
        </p:nvGrpSpPr>
        <p:grpSpPr>
          <a:xfrm>
            <a:off x="381000" y="3962400"/>
            <a:ext cx="1526767" cy="2133600"/>
            <a:chOff x="381000" y="3962400"/>
            <a:chExt cx="1526767" cy="2133600"/>
          </a:xfrm>
        </p:grpSpPr>
        <p:grpSp>
          <p:nvGrpSpPr>
            <p:cNvPr id="18" name="Group 7"/>
            <p:cNvGrpSpPr>
              <a:grpSpLocks/>
            </p:cNvGrpSpPr>
            <p:nvPr/>
          </p:nvGrpSpPr>
          <p:grpSpPr bwMode="auto">
            <a:xfrm>
              <a:off x="381000" y="3962400"/>
              <a:ext cx="722834" cy="2133600"/>
              <a:chOff x="240" y="2880"/>
              <a:chExt cx="339" cy="1010"/>
            </a:xfrm>
          </p:grpSpPr>
          <p:sp>
            <p:nvSpPr>
              <p:cNvPr id="19"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0"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1"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2"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3"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4"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5"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26"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7"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8"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9"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30"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31"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39" name="Freeform 6"/>
            <p:cNvSpPr>
              <a:spLocks/>
            </p:cNvSpPr>
            <p:nvPr/>
          </p:nvSpPr>
          <p:spPr bwMode="auto">
            <a:xfrm rot="5400000">
              <a:off x="1152206" y="4310540"/>
              <a:ext cx="455546" cy="105557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Tree>
    <p:extLst>
      <p:ext uri="{BB962C8B-B14F-4D97-AF65-F5344CB8AC3E}">
        <p14:creationId xmlns:p14="http://schemas.microsoft.com/office/powerpoint/2010/main" val="3138758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anim calcmode="lin" valueType="num">
                                      <p:cBhvr additive="base">
                                        <p:cTn id="11"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1+#ppt_w/2"/>
                                          </p:val>
                                        </p:tav>
                                        <p:tav tm="100000">
                                          <p:val>
                                            <p:strVal val="#ppt_x"/>
                                          </p:val>
                                        </p:tav>
                                      </p:tavLst>
                                    </p:anim>
                                    <p:anim calcmode="lin" valueType="num">
                                      <p:cBhvr additive="base">
                                        <p:cTn id="1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0-#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0-#ppt_w/2"/>
                                          </p:val>
                                        </p:tav>
                                        <p:tav tm="100000">
                                          <p:val>
                                            <p:strVal val="#ppt_x"/>
                                          </p:val>
                                        </p:tav>
                                      </p:tavLst>
                                    </p:anim>
                                    <p:anim calcmode="lin" valueType="num">
                                      <p:cBhvr additive="base">
                                        <p:cTn id="2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0-#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0-#ppt_w/2"/>
                                          </p:val>
                                        </p:tav>
                                        <p:tav tm="100000">
                                          <p:val>
                                            <p:strVal val="#ppt_x"/>
                                          </p:val>
                                        </p:tav>
                                      </p:tavLst>
                                    </p:anim>
                                    <p:anim calcmode="lin" valueType="num">
                                      <p:cBhvr additive="base">
                                        <p:cTn id="40" dur="500" fill="hold"/>
                                        <p:tgtEl>
                                          <p:spTgt spid="32"/>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additive="base">
                                        <p:cTn id="43" dur="500" fill="hold"/>
                                        <p:tgtEl>
                                          <p:spTgt spid="35"/>
                                        </p:tgtEl>
                                        <p:attrNameLst>
                                          <p:attrName>ppt_x</p:attrName>
                                        </p:attrNameLst>
                                      </p:cBhvr>
                                      <p:tavLst>
                                        <p:tav tm="0">
                                          <p:val>
                                            <p:strVal val="0-#ppt_w/2"/>
                                          </p:val>
                                        </p:tav>
                                        <p:tav tm="100000">
                                          <p:val>
                                            <p:strVal val="#ppt_x"/>
                                          </p:val>
                                        </p:tav>
                                      </p:tavLst>
                                    </p:anim>
                                    <p:anim calcmode="lin" valueType="num">
                                      <p:cBhvr additive="base">
                                        <p:cTn id="44"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32" grpId="0" animBg="1"/>
      <p:bldP spid="35" grpId="0"/>
      <p:bldP spid="3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Code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Java</a:t>
            </a:r>
          </a:p>
        </p:txBody>
      </p:sp>
      <p:sp>
        <p:nvSpPr>
          <p:cNvPr id="1303556" name="Text Box 4"/>
          <p:cNvSpPr txBox="1">
            <a:spLocks noChangeArrowheads="1"/>
          </p:cNvSpPr>
          <p:nvPr/>
        </p:nvSpPr>
        <p:spPr bwMode="auto">
          <a:xfrm>
            <a:off x="76200" y="619125"/>
            <a:ext cx="4724400" cy="13843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Machine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code</a:t>
            </a:r>
          </a:p>
          <a:p>
            <a:pPr eaLnBrk="0" hangingPunct="0">
              <a:spcBef>
                <a:spcPts val="0"/>
              </a:spcBef>
              <a:buFont typeface="Arial" pitchFamily="34" charset="0"/>
              <a:buChar char="•"/>
              <a:defRPr/>
            </a:pPr>
            <a:endParaRPr lang="en-US"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a:off x="4724400" y="609600"/>
            <a:ext cx="4724400" cy="224631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Java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fancy data structures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loops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recursions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object oriented </a:t>
            </a:r>
          </a:p>
        </p:txBody>
      </p:sp>
      <p:cxnSp>
        <p:nvCxnSpPr>
          <p:cNvPr id="36870" name="Straight Connector 1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pic>
        <p:nvPicPr>
          <p:cNvPr id="364546" name="Picture 2" descr="http://t3.gstatic.com/images?q=tbn:ANd9GcStOf72nKOG0fnJE1aGb8D3iOHuxiodFdTyHbXb3E8A15ylzmWH6Q"/>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43550" y="3719513"/>
            <a:ext cx="2333625" cy="196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4548" name="Picture 4" descr="http://thestarman.pcministry.com/asm/BOCHSdebugGUI.png"/>
          <p:cNvPicPr>
            <a:picLocks noChangeAspect="1" noChangeArrowheads="1"/>
          </p:cNvPicPr>
          <p:nvPr/>
        </p:nvPicPr>
        <p:blipFill>
          <a:blip r:embed="rId3">
            <a:extLst>
              <a:ext uri="{28A0092B-C50C-407E-A947-70E740481C1C}">
                <a14:useLocalDpi xmlns:a14="http://schemas.microsoft.com/office/drawing/2010/main" val="0"/>
              </a:ext>
            </a:extLst>
          </a:blip>
          <a:srcRect l="14679" t="9518" r="52293" b="21979"/>
          <a:stretch>
            <a:fillRect/>
          </a:stretch>
        </p:blipFill>
        <p:spPr bwMode="auto">
          <a:xfrm>
            <a:off x="152400" y="1905000"/>
            <a:ext cx="4114800" cy="491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64546"/>
                                        </p:tgtEl>
                                        <p:attrNameLst>
                                          <p:attrName>style.visibility</p:attrName>
                                        </p:attrNameLst>
                                      </p:cBhvr>
                                      <p:to>
                                        <p:strVal val="visible"/>
                                      </p:to>
                                    </p:set>
                                    <p:anim calcmode="lin" valueType="num">
                                      <p:cBhvr additive="base">
                                        <p:cTn id="11" dur="500" fill="hold"/>
                                        <p:tgtEl>
                                          <p:spTgt spid="364546"/>
                                        </p:tgtEl>
                                        <p:attrNameLst>
                                          <p:attrName>ppt_x</p:attrName>
                                        </p:attrNameLst>
                                      </p:cBhvr>
                                      <p:tavLst>
                                        <p:tav tm="0">
                                          <p:val>
                                            <p:strVal val="1+#ppt_w/2"/>
                                          </p:val>
                                        </p:tav>
                                        <p:tav tm="100000">
                                          <p:val>
                                            <p:strVal val="#ppt_x"/>
                                          </p:val>
                                        </p:tav>
                                      </p:tavLst>
                                    </p:anim>
                                    <p:anim calcmode="lin" valueType="num">
                                      <p:cBhvr additive="base">
                                        <p:cTn id="12" dur="500" fill="hold"/>
                                        <p:tgtEl>
                                          <p:spTgt spid="36454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12">
                                            <p:txEl>
                                              <p:pRg st="1" end="1"/>
                                            </p:txEl>
                                          </p:spTgt>
                                        </p:tgtEl>
                                        <p:attrNameLst>
                                          <p:attrName>style.visibility</p:attrName>
                                        </p:attrNameLst>
                                      </p:cBhvr>
                                      <p:to>
                                        <p:strVal val="visible"/>
                                      </p:to>
                                    </p:set>
                                    <p:anim calcmode="lin" valueType="num">
                                      <p:cBhvr additive="base">
                                        <p:cTn id="17" dur="500" fill="hold"/>
                                        <p:tgtEl>
                                          <p:spTgt spid="12">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12">
                                            <p:txEl>
                                              <p:pRg st="2" end="2"/>
                                            </p:txEl>
                                          </p:spTgt>
                                        </p:tgtEl>
                                        <p:attrNameLst>
                                          <p:attrName>style.visibility</p:attrName>
                                        </p:attrNameLst>
                                      </p:cBhvr>
                                      <p:to>
                                        <p:strVal val="visible"/>
                                      </p:to>
                                    </p:set>
                                    <p:anim calcmode="lin" valueType="num">
                                      <p:cBhvr additive="base">
                                        <p:cTn id="23" dur="500" fill="hold"/>
                                        <p:tgtEl>
                                          <p:spTgt spid="12">
                                            <p:txEl>
                                              <p:pRg st="2" end="2"/>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12">
                                            <p:txEl>
                                              <p:pRg st="3" end="3"/>
                                            </p:txEl>
                                          </p:spTgt>
                                        </p:tgtEl>
                                        <p:attrNameLst>
                                          <p:attrName>style.visibility</p:attrName>
                                        </p:attrNameLst>
                                      </p:cBhvr>
                                      <p:to>
                                        <p:strVal val="visible"/>
                                      </p:to>
                                    </p:set>
                                    <p:anim calcmode="lin" valueType="num">
                                      <p:cBhvr additive="base">
                                        <p:cTn id="29" dur="500" fill="hold"/>
                                        <p:tgtEl>
                                          <p:spTgt spid="12">
                                            <p:txEl>
                                              <p:pRg st="3" end="3"/>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nodeType="clickEffect">
                                  <p:stCondLst>
                                    <p:cond delay="0"/>
                                  </p:stCondLst>
                                  <p:childTnLst>
                                    <p:set>
                                      <p:cBhvr>
                                        <p:cTn id="34" dur="1" fill="hold">
                                          <p:stCondLst>
                                            <p:cond delay="0"/>
                                          </p:stCondLst>
                                        </p:cTn>
                                        <p:tgtEl>
                                          <p:spTgt spid="12">
                                            <p:txEl>
                                              <p:pRg st="4" end="4"/>
                                            </p:txEl>
                                          </p:spTgt>
                                        </p:tgtEl>
                                        <p:attrNameLst>
                                          <p:attrName>style.visibility</p:attrName>
                                        </p:attrNameLst>
                                      </p:cBhvr>
                                      <p:to>
                                        <p:strVal val="visible"/>
                                      </p:to>
                                    </p:set>
                                    <p:anim calcmode="lin" valueType="num">
                                      <p:cBhvr additive="base">
                                        <p:cTn id="35" dur="500" fill="hold"/>
                                        <p:tgtEl>
                                          <p:spTgt spid="12">
                                            <p:txEl>
                                              <p:pRg st="4" end="4"/>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1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1303556">
                                            <p:txEl>
                                              <p:pRg st="0" end="0"/>
                                            </p:txEl>
                                          </p:spTgt>
                                        </p:tgtEl>
                                        <p:attrNameLst>
                                          <p:attrName>style.visibility</p:attrName>
                                        </p:attrNameLst>
                                      </p:cBhvr>
                                      <p:to>
                                        <p:strVal val="visible"/>
                                      </p:to>
                                    </p:set>
                                    <p:anim calcmode="lin" valueType="num">
                                      <p:cBhvr additive="base">
                                        <p:cTn id="41" dur="500" fill="hold"/>
                                        <p:tgtEl>
                                          <p:spTgt spid="1303556">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3035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1303556">
                                            <p:txEl>
                                              <p:pRg st="1" end="1"/>
                                            </p:txEl>
                                          </p:spTgt>
                                        </p:tgtEl>
                                        <p:attrNameLst>
                                          <p:attrName>style.visibility</p:attrName>
                                        </p:attrNameLst>
                                      </p:cBhvr>
                                      <p:to>
                                        <p:strVal val="visible"/>
                                      </p:to>
                                    </p:set>
                                    <p:anim calcmode="lin" valueType="num">
                                      <p:cBhvr additive="base">
                                        <p:cTn id="47" dur="500" fill="hold"/>
                                        <p:tgtEl>
                                          <p:spTgt spid="1303556">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303556">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364548"/>
                                        </p:tgtEl>
                                        <p:attrNameLst>
                                          <p:attrName>style.visibility</p:attrName>
                                        </p:attrNameLst>
                                      </p:cBhvr>
                                      <p:to>
                                        <p:strVal val="visible"/>
                                      </p:to>
                                    </p:set>
                                    <p:anim calcmode="lin" valueType="num">
                                      <p:cBhvr additive="base">
                                        <p:cTn id="51" dur="500" fill="hold"/>
                                        <p:tgtEl>
                                          <p:spTgt spid="364548"/>
                                        </p:tgtEl>
                                        <p:attrNameLst>
                                          <p:attrName>ppt_x</p:attrName>
                                        </p:attrNameLst>
                                      </p:cBhvr>
                                      <p:tavLst>
                                        <p:tav tm="0">
                                          <p:val>
                                            <p:strVal val="0-#ppt_w/2"/>
                                          </p:val>
                                        </p:tav>
                                        <p:tav tm="100000">
                                          <p:val>
                                            <p:strVal val="#ppt_x"/>
                                          </p:val>
                                        </p:tav>
                                      </p:tavLst>
                                    </p:anim>
                                    <p:anim calcmode="lin" valueType="num">
                                      <p:cBhvr additive="base">
                                        <p:cTn id="52" dur="500" fill="hold"/>
                                        <p:tgtEl>
                                          <p:spTgt spid="3645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9" name="Text Box 5"/>
          <p:cNvSpPr txBox="1">
            <a:spLocks noChangeArrowheads="1"/>
          </p:cNvSpPr>
          <p:nvPr/>
        </p:nvSpPr>
        <p:spPr bwMode="auto">
          <a:xfrm>
            <a:off x="228600" y="533400"/>
            <a:ext cx="6515100" cy="1570038"/>
          </a:xfrm>
          <a:prstGeom prst="rect">
            <a:avLst/>
          </a:prstGeom>
          <a:noFill/>
          <a:ln w="38100" cap="sq">
            <a:noFill/>
            <a:miter lim="800000"/>
            <a:headEnd/>
            <a:tailEnd/>
          </a:ln>
          <a:effectLst/>
        </p:spPr>
        <p:txBody>
          <a:bodyPr wrap="none" lIns="274320" rIns="274320">
            <a:spAutoFit/>
          </a:bodyPr>
          <a:lstStyle/>
          <a:p>
            <a:pPr algn="l">
              <a:defRPr/>
            </a:pPr>
            <a:r>
              <a:rPr lang="en-US" dirty="0"/>
              <a:t>A </a:t>
            </a:r>
            <a:r>
              <a:rPr lang="en-US" dirty="0">
                <a:solidFill>
                  <a:schemeClr val="tx2"/>
                </a:solidFill>
              </a:rPr>
              <a:t>Computational Problem </a:t>
            </a:r>
            <a:r>
              <a:rPr lang="en-US" i="1" dirty="0">
                <a:solidFill>
                  <a:srgbClr val="FFC000"/>
                </a:solidFill>
              </a:rPr>
              <a:t>P</a:t>
            </a:r>
            <a:r>
              <a:rPr lang="en-US" dirty="0">
                <a:solidFill>
                  <a:schemeClr val="accent2"/>
                </a:solidFill>
              </a:rPr>
              <a:t> </a:t>
            </a:r>
            <a:r>
              <a:rPr lang="en-US" dirty="0"/>
              <a:t>states</a:t>
            </a:r>
          </a:p>
          <a:p>
            <a:pPr lvl="1" algn="l">
              <a:buFont typeface="Arial" pitchFamily="34" charset="0"/>
              <a:buChar char="•"/>
              <a:defRPr/>
            </a:pPr>
            <a:r>
              <a:rPr lang="en-US" dirty="0"/>
              <a:t>For each possible input </a:t>
            </a:r>
            <a:r>
              <a:rPr lang="en-US" i="1" dirty="0">
                <a:solidFill>
                  <a:srgbClr val="FFC000"/>
                </a:solidFill>
              </a:rPr>
              <a:t>I</a:t>
            </a:r>
            <a:r>
              <a:rPr lang="en-US" dirty="0"/>
              <a:t> </a:t>
            </a:r>
          </a:p>
          <a:p>
            <a:pPr lvl="1" algn="l">
              <a:buFont typeface="Arial" pitchFamily="34" charset="0"/>
              <a:buChar char="•"/>
              <a:defRPr/>
            </a:pPr>
            <a:r>
              <a:rPr lang="en-US" dirty="0"/>
              <a:t>What the required output </a:t>
            </a:r>
            <a:r>
              <a:rPr lang="en-US" i="1" dirty="0">
                <a:solidFill>
                  <a:srgbClr val="FFC000"/>
                </a:solidFill>
              </a:rPr>
              <a:t>P(I)</a:t>
            </a:r>
            <a:r>
              <a:rPr lang="en-US" dirty="0">
                <a:solidFill>
                  <a:schemeClr val="accent1"/>
                </a:solidFill>
              </a:rPr>
              <a:t> </a:t>
            </a:r>
            <a:r>
              <a:rPr lang="en-US" dirty="0"/>
              <a:t>is.</a:t>
            </a:r>
            <a:endParaRPr lang="en-US" sz="1200" dirty="0">
              <a:effectLst>
                <a:outerShdw blurRad="38100" dist="38100" dir="2700000" algn="tl">
                  <a:srgbClr val="000000"/>
                </a:outerShdw>
              </a:effectLst>
            </a:endParaRPr>
          </a:p>
        </p:txBody>
      </p:sp>
      <p:sp>
        <p:nvSpPr>
          <p:cNvPr id="14" name="Rectangle 13"/>
          <p:cNvSpPr/>
          <p:nvPr/>
        </p:nvSpPr>
        <p:spPr>
          <a:xfrm>
            <a:off x="7375525" y="1422042"/>
            <a:ext cx="1593850" cy="461962"/>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Sorting</a:t>
            </a:r>
          </a:p>
        </p:txBody>
      </p:sp>
      <p:sp>
        <p:nvSpPr>
          <p:cNvPr id="11" name="Text Box 5"/>
          <p:cNvSpPr txBox="1">
            <a:spLocks noChangeArrowheads="1"/>
          </p:cNvSpPr>
          <p:nvPr/>
        </p:nvSpPr>
        <p:spPr bwMode="auto">
          <a:xfrm>
            <a:off x="228600" y="2057400"/>
            <a:ext cx="5566011" cy="1384995"/>
          </a:xfrm>
          <a:prstGeom prst="rect">
            <a:avLst/>
          </a:prstGeom>
          <a:noFill/>
          <a:ln w="38100" cap="sq">
            <a:noFill/>
            <a:miter lim="800000"/>
            <a:headEnd/>
            <a:tailEnd/>
          </a:ln>
          <a:effectLst/>
        </p:spPr>
        <p:txBody>
          <a:bodyPr wrap="none" lIns="274320" rIns="274320">
            <a:spAutoFit/>
          </a:bodyPr>
          <a:lstStyle/>
          <a:p>
            <a:pPr algn="l">
              <a:defRPr/>
            </a:pPr>
            <a:r>
              <a:rPr lang="en-US" dirty="0"/>
              <a:t>A </a:t>
            </a:r>
            <a:r>
              <a:rPr lang="en-US" dirty="0">
                <a:solidFill>
                  <a:schemeClr val="tx2"/>
                </a:solidFill>
              </a:rPr>
              <a:t>Language </a:t>
            </a:r>
            <a:r>
              <a:rPr lang="en-US" i="1" dirty="0">
                <a:solidFill>
                  <a:srgbClr val="FFC000"/>
                </a:solidFill>
              </a:rPr>
              <a:t>L</a:t>
            </a:r>
            <a:r>
              <a:rPr lang="en-US" dirty="0">
                <a:solidFill>
                  <a:schemeClr val="accent2"/>
                </a:solidFill>
              </a:rPr>
              <a:t> </a:t>
            </a:r>
            <a:r>
              <a:rPr lang="en-US" dirty="0"/>
              <a:t>is a yes/no problem </a:t>
            </a:r>
          </a:p>
          <a:p>
            <a:pPr lvl="1" algn="l">
              <a:buFont typeface="Arial" pitchFamily="34" charset="0"/>
              <a:buChar char="•"/>
              <a:defRPr/>
            </a:pPr>
            <a:r>
              <a:rPr lang="en-US" i="1" dirty="0">
                <a:solidFill>
                  <a:srgbClr val="FFC000"/>
                </a:solidFill>
              </a:rPr>
              <a:t>P(I)</a:t>
            </a:r>
            <a:r>
              <a:rPr lang="en-US" dirty="0">
                <a:solidFill>
                  <a:schemeClr val="accent1"/>
                </a:solidFill>
              </a:rPr>
              <a:t> </a:t>
            </a:r>
            <a:r>
              <a:rPr lang="en-US" i="1" dirty="0">
                <a:solidFill>
                  <a:srgbClr val="FFC000"/>
                </a:solidFill>
                <a:sym typeface="Symbol"/>
              </a:rPr>
              <a:t> {</a:t>
            </a:r>
            <a:r>
              <a:rPr lang="en-US" i="1" dirty="0" err="1">
                <a:solidFill>
                  <a:srgbClr val="FFC000"/>
                </a:solidFill>
                <a:sym typeface="Symbol"/>
              </a:rPr>
              <a:t>yes,no</a:t>
            </a:r>
            <a:r>
              <a:rPr lang="en-US" i="1" dirty="0">
                <a:solidFill>
                  <a:srgbClr val="FFC000"/>
                </a:solidFill>
                <a:sym typeface="Symbol"/>
              </a:rPr>
              <a:t>}</a:t>
            </a:r>
          </a:p>
          <a:p>
            <a:pPr lvl="1" algn="l">
              <a:buFont typeface="Arial" pitchFamily="34" charset="0"/>
              <a:buChar char="•"/>
              <a:defRPr/>
            </a:pPr>
            <a:r>
              <a:rPr lang="en-US" i="1" dirty="0">
                <a:solidFill>
                  <a:srgbClr val="FFC000"/>
                </a:solidFill>
                <a:sym typeface="Symbol"/>
              </a:rPr>
              <a:t>L = { I  {0,1}</a:t>
            </a:r>
            <a:r>
              <a:rPr lang="en-US" i="1" baseline="30000" dirty="0">
                <a:solidFill>
                  <a:srgbClr val="FFC000"/>
                </a:solidFill>
                <a:sym typeface="Symbol"/>
              </a:rPr>
              <a:t>* </a:t>
            </a:r>
            <a:r>
              <a:rPr lang="en-US" i="1" dirty="0">
                <a:solidFill>
                  <a:srgbClr val="FFC000"/>
                </a:solidFill>
                <a:sym typeface="Symbol"/>
              </a:rPr>
              <a:t>| P(I) = yes }</a:t>
            </a:r>
          </a:p>
        </p:txBody>
      </p:sp>
      <p:sp>
        <p:nvSpPr>
          <p:cNvPr id="12" name="Rectangle 11"/>
          <p:cNvSpPr/>
          <p:nvPr/>
        </p:nvSpPr>
        <p:spPr>
          <a:xfrm>
            <a:off x="7239000" y="2514600"/>
            <a:ext cx="1713931" cy="461665"/>
          </a:xfrm>
          <a:prstGeom prst="rect">
            <a:avLst/>
          </a:prstGeom>
        </p:spPr>
        <p:txBody>
          <a:bodyPr wrap="none">
            <a:spAutoFit/>
          </a:bodyPr>
          <a:lstStyle/>
          <a:p>
            <a:pPr algn="l">
              <a:defRPr/>
            </a:pPr>
            <a:r>
              <a:rPr lang="en-US" sz="2400" dirty="0" err="1">
                <a:effectLst>
                  <a:outerShdw blurRad="38100" dist="38100" dir="2700000" algn="tl">
                    <a:srgbClr val="000000"/>
                  </a:outerShdw>
                </a:effectLst>
              </a:rPr>
              <a:t>Eg</a:t>
            </a:r>
            <a:r>
              <a:rPr lang="en-US" sz="2400" dirty="0">
                <a:effectLst>
                  <a:outerShdw blurRad="38100" dist="38100" dir="2700000" algn="tl">
                    <a:srgbClr val="000000"/>
                  </a:outerShdw>
                </a:effectLst>
              </a:rPr>
              <a:t>: </a:t>
            </a:r>
            <a:r>
              <a:rPr lang="en-US" sz="2400" dirty="0" err="1">
                <a:effectLst>
                  <a:outerShdw blurRad="38100" dist="38100" dir="2700000" algn="tl">
                    <a:srgbClr val="000000"/>
                  </a:outerShdw>
                </a:effectLst>
              </a:rPr>
              <a:t>IsSorted</a:t>
            </a:r>
            <a:endParaRPr lang="en-US" sz="2400" dirty="0">
              <a:effectLst>
                <a:outerShdw blurRad="38100" dist="38100" dir="2700000" algn="tl">
                  <a:srgbClr val="000000"/>
                </a:outerShdw>
              </a:effectLst>
            </a:endParaRPr>
          </a:p>
        </p:txBody>
      </p:sp>
      <p:grpSp>
        <p:nvGrpSpPr>
          <p:cNvPr id="2" name="Group 1"/>
          <p:cNvGrpSpPr/>
          <p:nvPr/>
        </p:nvGrpSpPr>
        <p:grpSpPr>
          <a:xfrm>
            <a:off x="1184730" y="3371255"/>
            <a:ext cx="2717887" cy="3058021"/>
            <a:chOff x="1184730" y="3371255"/>
            <a:chExt cx="2717887" cy="3058021"/>
          </a:xfrm>
        </p:grpSpPr>
        <p:sp>
          <p:nvSpPr>
            <p:cNvPr id="13"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rgbClr val="FFC000"/>
                  </a:solidFill>
                  <a:sym typeface="Wingdings" pitchFamily="2" charset="2"/>
                </a:rPr>
                <a:t>I</a:t>
              </a:r>
              <a:endParaRPr lang="en-US" altLang="en-US" sz="2400" i="1" baseline="30000" dirty="0">
                <a:solidFill>
                  <a:srgbClr val="FFC000"/>
                </a:solidFill>
                <a:sym typeface="Wingdings" pitchFamily="2" charset="2"/>
              </a:endParaRPr>
            </a:p>
          </p:txBody>
        </p:sp>
        <p:sp>
          <p:nvSpPr>
            <p:cNvPr id="15" name="Rectangle 14"/>
            <p:cNvSpPr/>
            <p:nvPr/>
          </p:nvSpPr>
          <p:spPr bwMode="auto">
            <a:xfrm>
              <a:off x="1474104" y="3777365"/>
              <a:ext cx="2428513" cy="2651911"/>
            </a:xfrm>
            <a:prstGeom prst="rect">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a:ln>
                  <a:noFill/>
                </a:ln>
                <a:solidFill>
                  <a:schemeClr val="tx1"/>
                </a:solidFill>
                <a:effectLst/>
                <a:latin typeface="Arial Rounded MT Bold" pitchFamily="34" charset="0"/>
              </a:endParaRPr>
            </a:p>
          </p:txBody>
        </p:sp>
        <p:sp>
          <p:nvSpPr>
            <p:cNvPr id="16" name="Oval 15"/>
            <p:cNvSpPr/>
            <p:nvPr/>
          </p:nvSpPr>
          <p:spPr bwMode="auto">
            <a:xfrm>
              <a:off x="1907767" y="4243091"/>
              <a:ext cx="1647920" cy="1646014"/>
            </a:xfrm>
            <a:prstGeom prst="ellipse">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a:ln>
                  <a:noFill/>
                </a:ln>
                <a:solidFill>
                  <a:schemeClr val="tx1"/>
                </a:solidFill>
                <a:effectLst/>
                <a:latin typeface="Arial Rounded MT Bold" pitchFamily="34" charset="0"/>
              </a:endParaRPr>
            </a:p>
          </p:txBody>
        </p:sp>
      </p:grpSp>
      <p:sp>
        <p:nvSpPr>
          <p:cNvPr id="17" name="Rectangle 19"/>
          <p:cNvSpPr>
            <a:spLocks noChangeArrowheads="1"/>
          </p:cNvSpPr>
          <p:nvPr/>
        </p:nvSpPr>
        <p:spPr bwMode="auto">
          <a:xfrm>
            <a:off x="2318029" y="4829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a:solidFill>
                  <a:srgbClr val="FFC000"/>
                </a:solidFill>
                <a:sym typeface="Wingdings" pitchFamily="2" charset="2"/>
              </a:rPr>
              <a:t>I</a:t>
            </a:r>
            <a:r>
              <a:rPr lang="en-US" altLang="en-US" sz="1800" i="1" baseline="-25000" dirty="0" err="1">
                <a:solidFill>
                  <a:srgbClr val="FFC000"/>
                </a:solidFill>
                <a:sym typeface="Wingdings" pitchFamily="2" charset="2"/>
              </a:rPr>
              <a:t>yes</a:t>
            </a:r>
            <a:endParaRPr lang="en-US" altLang="en-US" sz="1800" i="1" baseline="-25000" dirty="0">
              <a:solidFill>
                <a:srgbClr val="FFC000"/>
              </a:solidFill>
              <a:sym typeface="Wingdings" pitchFamily="2" charset="2"/>
            </a:endParaRPr>
          </a:p>
        </p:txBody>
      </p:sp>
      <p:sp>
        <p:nvSpPr>
          <p:cNvPr id="34" name="Rectangle 19"/>
          <p:cNvSpPr>
            <a:spLocks noChangeArrowheads="1"/>
          </p:cNvSpPr>
          <p:nvPr/>
        </p:nvSpPr>
        <p:spPr bwMode="auto">
          <a:xfrm>
            <a:off x="3092449" y="5883424"/>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a:solidFill>
                  <a:srgbClr val="FFC000"/>
                </a:solidFill>
                <a:sym typeface="Wingdings" pitchFamily="2" charset="2"/>
              </a:rPr>
              <a:t>I</a:t>
            </a:r>
            <a:r>
              <a:rPr lang="en-US" altLang="en-US" sz="1800" i="1" baseline="-25000" dirty="0" err="1">
                <a:solidFill>
                  <a:srgbClr val="FFC000"/>
                </a:solidFill>
                <a:sym typeface="Wingdings" pitchFamily="2" charset="2"/>
              </a:rPr>
              <a:t>no</a:t>
            </a:r>
            <a:endParaRPr lang="en-US" altLang="en-US" sz="1800" i="1" baseline="-25000" dirty="0">
              <a:solidFill>
                <a:srgbClr val="FFC000"/>
              </a:solidFill>
              <a:sym typeface="Wingdings" pitchFamily="2" charset="2"/>
            </a:endParaRPr>
          </a:p>
        </p:txBody>
      </p:sp>
      <p:sp>
        <p:nvSpPr>
          <p:cNvPr id="35" name="Rectangle 19"/>
          <p:cNvSpPr>
            <a:spLocks noChangeArrowheads="1"/>
          </p:cNvSpPr>
          <p:nvPr/>
        </p:nvSpPr>
        <p:spPr bwMode="auto">
          <a:xfrm>
            <a:off x="2133600" y="4448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01101</a:t>
            </a:r>
            <a:endParaRPr lang="en-US" altLang="en-US" sz="1800" i="1" baseline="-25000" dirty="0">
              <a:solidFill>
                <a:srgbClr val="FFC000"/>
              </a:solidFill>
              <a:sym typeface="Wingdings" pitchFamily="2" charset="2"/>
            </a:endParaRPr>
          </a:p>
        </p:txBody>
      </p:sp>
      <p:sp>
        <p:nvSpPr>
          <p:cNvPr id="36" name="AutoShape 38"/>
          <p:cNvSpPr>
            <a:spLocks noChangeArrowheads="1"/>
          </p:cNvSpPr>
          <p:nvPr/>
        </p:nvSpPr>
        <p:spPr bwMode="auto">
          <a:xfrm>
            <a:off x="4387571" y="3641576"/>
            <a:ext cx="4343400" cy="860984"/>
          </a:xfrm>
          <a:prstGeom prst="wedgeRoundRectCallout">
            <a:avLst>
              <a:gd name="adj1" fmla="val -55056"/>
              <a:gd name="adj2" fmla="val 3371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a:latin typeface="Times New Roman" panose="02020603050405020304" pitchFamily="18" charset="0"/>
                <a:cs typeface="Times New Roman" panose="02020603050405020304" pitchFamily="18" charset="0"/>
              </a:rPr>
              <a:t>The inputs</a:t>
            </a:r>
            <a:r>
              <a:rPr lang="en-US" altLang="en-US" sz="2400" dirty="0">
                <a:solidFill>
                  <a:srgbClr val="FFC000"/>
                </a:solidFill>
                <a:latin typeface="Times New Roman" panose="02020603050405020304" pitchFamily="18" charset="0"/>
                <a:cs typeface="Times New Roman" panose="02020603050405020304" pitchFamily="18" charset="0"/>
              </a:rPr>
              <a:t> </a:t>
            </a:r>
            <a:r>
              <a:rPr lang="en-US" altLang="en-US" sz="2400" i="1" dirty="0">
                <a:solidFill>
                  <a:srgbClr val="FFC000"/>
                </a:solidFill>
                <a:latin typeface="Times New Roman" panose="02020603050405020304" pitchFamily="18" charset="0"/>
                <a:cs typeface="Times New Roman" panose="02020603050405020304" pitchFamily="18" charset="0"/>
              </a:rPr>
              <a:t>I</a:t>
            </a:r>
            <a:r>
              <a:rPr lang="en-US" altLang="en-US" sz="2400" dirty="0">
                <a:solidFill>
                  <a:srgbClr val="FFC000"/>
                </a:solidFill>
                <a:latin typeface="Times New Roman" panose="02020603050405020304" pitchFamily="18" charset="0"/>
                <a:cs typeface="Times New Roman" panose="02020603050405020304" pitchFamily="18" charset="0"/>
              </a:rPr>
              <a:t> </a:t>
            </a:r>
            <a:r>
              <a:rPr lang="en-US" altLang="en-US" sz="2400" dirty="0">
                <a:latin typeface="Times New Roman" panose="02020603050405020304" pitchFamily="18" charset="0"/>
                <a:cs typeface="Times New Roman" panose="02020603050405020304" pitchFamily="18" charset="0"/>
              </a:rPr>
              <a:t>in the set </a:t>
            </a:r>
            <a:r>
              <a:rPr lang="en-US" altLang="en-US" sz="2400" i="1" dirty="0">
                <a:solidFill>
                  <a:srgbClr val="FFC000"/>
                </a:solidFill>
                <a:latin typeface="Times New Roman" panose="02020603050405020304" pitchFamily="18" charset="0"/>
                <a:cs typeface="Times New Roman" panose="02020603050405020304" pitchFamily="18" charset="0"/>
              </a:rPr>
              <a:t>L</a:t>
            </a:r>
            <a:r>
              <a:rPr lang="en-US" altLang="en-US" sz="2400" dirty="0">
                <a:latin typeface="Times New Roman" panose="02020603050405020304" pitchFamily="18" charset="0"/>
                <a:cs typeface="Times New Roman" panose="02020603050405020304" pitchFamily="18" charset="0"/>
              </a:rPr>
              <a:t> are those that require a </a:t>
            </a:r>
            <a:r>
              <a:rPr lang="en-US" altLang="en-US" sz="2400" i="1" dirty="0">
                <a:solidFill>
                  <a:srgbClr val="FFC000"/>
                </a:solidFill>
                <a:latin typeface="Times New Roman" panose="02020603050405020304" pitchFamily="18" charset="0"/>
                <a:cs typeface="Times New Roman" panose="02020603050405020304" pitchFamily="18" charset="0"/>
              </a:rPr>
              <a:t>yes</a:t>
            </a:r>
            <a:r>
              <a:rPr lang="en-US" altLang="en-US" sz="2400" dirty="0">
                <a:solidFill>
                  <a:srgbClr val="FFC000"/>
                </a:solidFill>
                <a:latin typeface="Times New Roman" panose="02020603050405020304" pitchFamily="18" charset="0"/>
                <a:cs typeface="Times New Roman" panose="02020603050405020304" pitchFamily="18" charset="0"/>
              </a:rPr>
              <a:t> </a:t>
            </a:r>
            <a:r>
              <a:rPr lang="en-US" altLang="en-US" sz="2400" dirty="0">
                <a:latin typeface="Times New Roman" panose="02020603050405020304" pitchFamily="18" charset="0"/>
                <a:cs typeface="Times New Roman" panose="02020603050405020304" pitchFamily="18" charset="0"/>
              </a:rPr>
              <a:t>answer. </a:t>
            </a:r>
            <a:endParaRPr lang="en-US" altLang="en-US" sz="2400" baseline="30000" dirty="0">
              <a:latin typeface="Times New Roman" panose="02020603050405020304" pitchFamily="18" charset="0"/>
              <a:cs typeface="Times New Roman" panose="02020603050405020304" pitchFamily="18" charset="0"/>
              <a:sym typeface="Wingdings" pitchFamily="2" charset="2"/>
            </a:endParaRPr>
          </a:p>
        </p:txBody>
      </p:sp>
      <p:sp>
        <p:nvSpPr>
          <p:cNvPr id="3" name="Rectangle 2"/>
          <p:cNvSpPr/>
          <p:nvPr/>
        </p:nvSpPr>
        <p:spPr>
          <a:xfrm>
            <a:off x="1977158" y="4162543"/>
            <a:ext cx="356188" cy="461665"/>
          </a:xfrm>
          <a:prstGeom prst="rect">
            <a:avLst/>
          </a:prstGeom>
        </p:spPr>
        <p:txBody>
          <a:bodyPr wrap="none">
            <a:spAutoFit/>
          </a:bodyPr>
          <a:lstStyle/>
          <a:p>
            <a:r>
              <a:rPr lang="en-US" sz="2400" i="1" dirty="0">
                <a:solidFill>
                  <a:srgbClr val="FFC000"/>
                </a:solidFill>
              </a:rPr>
              <a:t>L</a:t>
            </a:r>
            <a:endParaRPr lang="en-CA" sz="2400" dirty="0"/>
          </a:p>
        </p:txBody>
      </p:sp>
      <p:sp>
        <p:nvSpPr>
          <p:cNvPr id="38" name="AutoShape 38"/>
          <p:cNvSpPr>
            <a:spLocks noChangeArrowheads="1"/>
          </p:cNvSpPr>
          <p:nvPr/>
        </p:nvSpPr>
        <p:spPr bwMode="auto">
          <a:xfrm>
            <a:off x="4368084" y="4625416"/>
            <a:ext cx="4343400" cy="573419"/>
          </a:xfrm>
          <a:prstGeom prst="wedgeRoundRectCallout">
            <a:avLst>
              <a:gd name="adj1" fmla="val -55056"/>
              <a:gd name="adj2" fmla="val 3371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a:latin typeface="Times New Roman" panose="02020603050405020304" pitchFamily="18" charset="0"/>
                <a:cs typeface="Times New Roman" panose="02020603050405020304" pitchFamily="18" charset="0"/>
              </a:rPr>
              <a:t>Those outside </a:t>
            </a:r>
            <a:r>
              <a:rPr lang="en-US" altLang="en-US" sz="2400" i="1" dirty="0">
                <a:solidFill>
                  <a:schemeClr val="accent2"/>
                </a:solidFill>
                <a:latin typeface="Times New Roman" panose="02020603050405020304" pitchFamily="18" charset="0"/>
                <a:cs typeface="Times New Roman" panose="02020603050405020304" pitchFamily="18" charset="0"/>
              </a:rPr>
              <a:t>L</a:t>
            </a:r>
            <a:r>
              <a:rPr lang="en-US" altLang="en-US" sz="2400" dirty="0">
                <a:latin typeface="Times New Roman" panose="02020603050405020304" pitchFamily="18" charset="0"/>
                <a:cs typeface="Times New Roman" panose="02020603050405020304" pitchFamily="18" charset="0"/>
              </a:rPr>
              <a:t> require a </a:t>
            </a:r>
            <a:r>
              <a:rPr lang="en-US" altLang="en-US" sz="2400" i="1" dirty="0">
                <a:solidFill>
                  <a:srgbClr val="FFC000"/>
                </a:solidFill>
                <a:latin typeface="Times New Roman" panose="02020603050405020304" pitchFamily="18" charset="0"/>
                <a:cs typeface="Times New Roman" panose="02020603050405020304" pitchFamily="18" charset="0"/>
              </a:rPr>
              <a:t>no</a:t>
            </a:r>
            <a:r>
              <a:rPr lang="en-US" altLang="en-US" sz="2400" dirty="0">
                <a:latin typeface="Times New Roman" panose="02020603050405020304" pitchFamily="18" charset="0"/>
                <a:cs typeface="Times New Roman" panose="02020603050405020304" pitchFamily="18" charset="0"/>
              </a:rPr>
              <a:t>. </a:t>
            </a:r>
            <a:endParaRPr lang="en-US" altLang="en-US" sz="2400" baseline="30000" dirty="0">
              <a:latin typeface="Times New Roman" panose="02020603050405020304" pitchFamily="18" charset="0"/>
              <a:cs typeface="Times New Roman" panose="02020603050405020304" pitchFamily="18" charset="0"/>
              <a:sym typeface="Wingdings" pitchFamily="2" charset="2"/>
            </a:endParaRPr>
          </a:p>
        </p:txBody>
      </p:sp>
      <p:sp>
        <p:nvSpPr>
          <p:cNvPr id="39"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a:solidFill>
                  <a:schemeClr val="tx2"/>
                </a:solidFill>
                <a:effectLst>
                  <a:outerShdw blurRad="38100" dist="38100" dir="2700000" algn="tl">
                    <a:srgbClr val="000000"/>
                  </a:outerShdw>
                </a:effectLst>
                <a:cs typeface="Times New Roman" pitchFamily="18" charset="0"/>
              </a:rPr>
              <a:t>Problems, Languages, Machines, and Classes</a:t>
            </a:r>
          </a:p>
        </p:txBody>
      </p:sp>
      <p:grpSp>
        <p:nvGrpSpPr>
          <p:cNvPr id="41" name="Group 40"/>
          <p:cNvGrpSpPr/>
          <p:nvPr/>
        </p:nvGrpSpPr>
        <p:grpSpPr>
          <a:xfrm>
            <a:off x="381000" y="3962400"/>
            <a:ext cx="1526767" cy="2133600"/>
            <a:chOff x="381000" y="3962400"/>
            <a:chExt cx="1526767" cy="2133600"/>
          </a:xfrm>
        </p:grpSpPr>
        <p:grpSp>
          <p:nvGrpSpPr>
            <p:cNvPr id="42" name="Group 7"/>
            <p:cNvGrpSpPr>
              <a:grpSpLocks/>
            </p:cNvGrpSpPr>
            <p:nvPr/>
          </p:nvGrpSpPr>
          <p:grpSpPr bwMode="auto">
            <a:xfrm>
              <a:off x="381000" y="3962400"/>
              <a:ext cx="722834" cy="2133600"/>
              <a:chOff x="240" y="2880"/>
              <a:chExt cx="339" cy="1010"/>
            </a:xfrm>
          </p:grpSpPr>
          <p:sp>
            <p:nvSpPr>
              <p:cNvPr id="44"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4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5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5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43" name="Freeform 6"/>
            <p:cNvSpPr>
              <a:spLocks/>
            </p:cNvSpPr>
            <p:nvPr/>
          </p:nvSpPr>
          <p:spPr bwMode="auto">
            <a:xfrm rot="5400000">
              <a:off x="1152206" y="4310540"/>
              <a:ext cx="455546" cy="105557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Tree>
    <p:extLst>
      <p:ext uri="{BB962C8B-B14F-4D97-AF65-F5344CB8AC3E}">
        <p14:creationId xmlns:p14="http://schemas.microsoft.com/office/powerpoint/2010/main" val="4125264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0-#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anim calcmode="lin" valueType="num">
                                      <p:cBhvr additive="base">
                                        <p:cTn id="17" dur="500" fill="hold"/>
                                        <p:tgtEl>
                                          <p:spTgt spid="11">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500" fill="hold"/>
                                        <p:tgtEl>
                                          <p:spTgt spid="38"/>
                                        </p:tgtEl>
                                        <p:attrNameLst>
                                          <p:attrName>ppt_x</p:attrName>
                                        </p:attrNameLst>
                                      </p:cBhvr>
                                      <p:tavLst>
                                        <p:tav tm="0">
                                          <p:val>
                                            <p:strVal val="0-#ppt_w/2"/>
                                          </p:val>
                                        </p:tav>
                                        <p:tav tm="100000">
                                          <p:val>
                                            <p:strVal val="#ppt_x"/>
                                          </p:val>
                                        </p:tav>
                                      </p:tavLst>
                                    </p:anim>
                                    <p:anim calcmode="lin" valueType="num">
                                      <p:cBhvr additive="base">
                                        <p:cTn id="24" dur="500" fill="hold"/>
                                        <p:tgtEl>
                                          <p:spTgt spid="38"/>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additive="base">
                                        <p:cTn id="27" dur="500" fill="hold"/>
                                        <p:tgtEl>
                                          <p:spTgt spid="34"/>
                                        </p:tgtEl>
                                        <p:attrNameLst>
                                          <p:attrName>ppt_x</p:attrName>
                                        </p:attrNameLst>
                                      </p:cBhvr>
                                      <p:tavLst>
                                        <p:tav tm="0">
                                          <p:val>
                                            <p:strVal val="0-#ppt_w/2"/>
                                          </p:val>
                                        </p:tav>
                                        <p:tav tm="100000">
                                          <p:val>
                                            <p:strVal val="#ppt_x"/>
                                          </p:val>
                                        </p:tav>
                                      </p:tavLst>
                                    </p:anim>
                                    <p:anim calcmode="lin" valueType="num">
                                      <p:cBhvr additive="base">
                                        <p:cTn id="28"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34" grpId="0"/>
      <p:bldP spid="36" grpId="0" animBg="1"/>
      <p:bldP spid="38"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84730" y="3371255"/>
            <a:ext cx="2717887" cy="3058021"/>
            <a:chOff x="1184730" y="3371255"/>
            <a:chExt cx="2717887" cy="3058021"/>
          </a:xfrm>
        </p:grpSpPr>
        <p:sp>
          <p:nvSpPr>
            <p:cNvPr id="13"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rgbClr val="FFC000"/>
                  </a:solidFill>
                  <a:sym typeface="Wingdings" pitchFamily="2" charset="2"/>
                </a:rPr>
                <a:t>I</a:t>
              </a:r>
              <a:endParaRPr lang="en-US" altLang="en-US" sz="2400" i="1" baseline="30000" dirty="0">
                <a:solidFill>
                  <a:srgbClr val="FFC000"/>
                </a:solidFill>
                <a:sym typeface="Wingdings" pitchFamily="2" charset="2"/>
              </a:endParaRPr>
            </a:p>
          </p:txBody>
        </p:sp>
        <p:sp>
          <p:nvSpPr>
            <p:cNvPr id="15" name="Rectangle 14"/>
            <p:cNvSpPr/>
            <p:nvPr/>
          </p:nvSpPr>
          <p:spPr bwMode="auto">
            <a:xfrm>
              <a:off x="1474104" y="3777365"/>
              <a:ext cx="2428513" cy="2651911"/>
            </a:xfrm>
            <a:prstGeom prst="rect">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a:ln>
                  <a:noFill/>
                </a:ln>
                <a:solidFill>
                  <a:schemeClr val="tx1"/>
                </a:solidFill>
                <a:effectLst/>
                <a:latin typeface="Arial Rounded MT Bold" pitchFamily="34" charset="0"/>
              </a:endParaRPr>
            </a:p>
          </p:txBody>
        </p:sp>
        <p:sp>
          <p:nvSpPr>
            <p:cNvPr id="16" name="Oval 15"/>
            <p:cNvSpPr/>
            <p:nvPr/>
          </p:nvSpPr>
          <p:spPr bwMode="auto">
            <a:xfrm>
              <a:off x="1907767" y="4243091"/>
              <a:ext cx="1647920" cy="1646014"/>
            </a:xfrm>
            <a:prstGeom prst="ellipse">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a:ln>
                  <a:noFill/>
                </a:ln>
                <a:solidFill>
                  <a:schemeClr val="tx1"/>
                </a:solidFill>
                <a:effectLst/>
                <a:latin typeface="Arial Rounded MT Bold" pitchFamily="34" charset="0"/>
              </a:endParaRPr>
            </a:p>
          </p:txBody>
        </p:sp>
      </p:grpSp>
      <p:sp>
        <p:nvSpPr>
          <p:cNvPr id="17" name="Rectangle 19"/>
          <p:cNvSpPr>
            <a:spLocks noChangeArrowheads="1"/>
          </p:cNvSpPr>
          <p:nvPr/>
        </p:nvSpPr>
        <p:spPr bwMode="auto">
          <a:xfrm>
            <a:off x="2318029" y="4829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a:solidFill>
                  <a:srgbClr val="FFC000"/>
                </a:solidFill>
                <a:sym typeface="Wingdings" pitchFamily="2" charset="2"/>
              </a:rPr>
              <a:t>I</a:t>
            </a:r>
            <a:r>
              <a:rPr lang="en-US" altLang="en-US" sz="1800" i="1" baseline="-25000" dirty="0" err="1">
                <a:solidFill>
                  <a:srgbClr val="FFC000"/>
                </a:solidFill>
                <a:sym typeface="Wingdings" pitchFamily="2" charset="2"/>
              </a:rPr>
              <a:t>yes</a:t>
            </a:r>
            <a:endParaRPr lang="en-US" altLang="en-US" sz="1800" i="1" baseline="-25000" dirty="0">
              <a:solidFill>
                <a:srgbClr val="FFC000"/>
              </a:solidFill>
              <a:sym typeface="Wingdings" pitchFamily="2" charset="2"/>
            </a:endParaRPr>
          </a:p>
        </p:txBody>
      </p:sp>
      <p:sp>
        <p:nvSpPr>
          <p:cNvPr id="34" name="Rectangle 19"/>
          <p:cNvSpPr>
            <a:spLocks noChangeArrowheads="1"/>
          </p:cNvSpPr>
          <p:nvPr/>
        </p:nvSpPr>
        <p:spPr bwMode="auto">
          <a:xfrm>
            <a:off x="3092449" y="5883424"/>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a:solidFill>
                  <a:srgbClr val="FFC000"/>
                </a:solidFill>
                <a:sym typeface="Wingdings" pitchFamily="2" charset="2"/>
              </a:rPr>
              <a:t>I</a:t>
            </a:r>
            <a:r>
              <a:rPr lang="en-US" altLang="en-US" sz="1800" i="1" baseline="-25000" dirty="0" err="1">
                <a:solidFill>
                  <a:srgbClr val="FFC000"/>
                </a:solidFill>
                <a:sym typeface="Wingdings" pitchFamily="2" charset="2"/>
              </a:rPr>
              <a:t>no</a:t>
            </a:r>
            <a:endParaRPr lang="en-US" altLang="en-US" sz="1800" i="1" baseline="-25000" dirty="0">
              <a:solidFill>
                <a:srgbClr val="FFC000"/>
              </a:solidFill>
              <a:sym typeface="Wingdings" pitchFamily="2" charset="2"/>
            </a:endParaRPr>
          </a:p>
        </p:txBody>
      </p:sp>
      <p:sp>
        <p:nvSpPr>
          <p:cNvPr id="35" name="Rectangle 19"/>
          <p:cNvSpPr>
            <a:spLocks noChangeArrowheads="1"/>
          </p:cNvSpPr>
          <p:nvPr/>
        </p:nvSpPr>
        <p:spPr bwMode="auto">
          <a:xfrm>
            <a:off x="2133600" y="4448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01101</a:t>
            </a:r>
            <a:endParaRPr lang="en-US" altLang="en-US" sz="1800" i="1" baseline="-25000" dirty="0">
              <a:solidFill>
                <a:srgbClr val="FFC000"/>
              </a:solidFill>
              <a:sym typeface="Wingdings" pitchFamily="2" charset="2"/>
            </a:endParaRPr>
          </a:p>
        </p:txBody>
      </p:sp>
      <p:sp>
        <p:nvSpPr>
          <p:cNvPr id="36" name="AutoShape 38"/>
          <p:cNvSpPr>
            <a:spLocks noChangeArrowheads="1"/>
          </p:cNvSpPr>
          <p:nvPr/>
        </p:nvSpPr>
        <p:spPr bwMode="auto">
          <a:xfrm>
            <a:off x="4387571" y="3641575"/>
            <a:ext cx="4343400" cy="1372593"/>
          </a:xfrm>
          <a:prstGeom prst="wedgeRoundRectCallout">
            <a:avLst>
              <a:gd name="adj1" fmla="val -57132"/>
              <a:gd name="adj2" fmla="val 2058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a:latin typeface="Times New Roman" panose="02020603050405020304" pitchFamily="18" charset="0"/>
                <a:cs typeface="Times New Roman" panose="02020603050405020304" pitchFamily="18" charset="0"/>
              </a:rPr>
              <a:t>The language</a:t>
            </a:r>
            <a:r>
              <a:rPr lang="en-US" altLang="en-US" sz="2400" dirty="0">
                <a:solidFill>
                  <a:srgbClr val="FFC000"/>
                </a:solidFill>
                <a:latin typeface="Times New Roman" panose="02020603050405020304" pitchFamily="18" charset="0"/>
                <a:cs typeface="Times New Roman" panose="02020603050405020304" pitchFamily="18" charset="0"/>
              </a:rPr>
              <a:t> </a:t>
            </a:r>
            <a:r>
              <a:rPr lang="en-US" altLang="en-US" sz="2400" i="1" dirty="0">
                <a:solidFill>
                  <a:srgbClr val="FFC000"/>
                </a:solidFill>
                <a:latin typeface="Times New Roman" panose="02020603050405020304" pitchFamily="18" charset="0"/>
                <a:cs typeface="Times New Roman" panose="02020603050405020304" pitchFamily="18" charset="0"/>
              </a:rPr>
              <a:t>L=L(M)</a:t>
            </a:r>
            <a:r>
              <a:rPr lang="en-US" altLang="en-US" sz="2400" dirty="0">
                <a:solidFill>
                  <a:srgbClr val="FFC000"/>
                </a:solidFill>
                <a:latin typeface="Times New Roman" panose="02020603050405020304" pitchFamily="18" charset="0"/>
                <a:cs typeface="Times New Roman" panose="02020603050405020304" pitchFamily="18" charset="0"/>
              </a:rPr>
              <a:t> </a:t>
            </a:r>
            <a:r>
              <a:rPr lang="en-US" altLang="en-US" sz="2400" dirty="0">
                <a:latin typeface="Times New Roman" panose="02020603050405020304" pitchFamily="18" charset="0"/>
                <a:cs typeface="Times New Roman" panose="02020603050405020304" pitchFamily="18" charset="0"/>
              </a:rPr>
              <a:t>is the set of inputs  </a:t>
            </a:r>
            <a:r>
              <a:rPr lang="en-US" altLang="en-US" sz="2400" i="1" dirty="0">
                <a:solidFill>
                  <a:srgbClr val="FFC000"/>
                </a:solidFill>
                <a:latin typeface="Times New Roman" panose="02020603050405020304" pitchFamily="18" charset="0"/>
                <a:cs typeface="Times New Roman" panose="02020603050405020304" pitchFamily="18" charset="0"/>
              </a:rPr>
              <a:t>I</a:t>
            </a:r>
            <a:r>
              <a:rPr lang="en-US" altLang="en-US" sz="2400" dirty="0">
                <a:latin typeface="Times New Roman" panose="02020603050405020304" pitchFamily="18" charset="0"/>
                <a:cs typeface="Times New Roman" panose="02020603050405020304" pitchFamily="18" charset="0"/>
              </a:rPr>
              <a:t> for which machine </a:t>
            </a:r>
            <a:r>
              <a:rPr lang="en-US" altLang="en-US" sz="2400" i="1" dirty="0">
                <a:solidFill>
                  <a:srgbClr val="FFC000"/>
                </a:solidFill>
                <a:latin typeface="Times New Roman" panose="02020603050405020304" pitchFamily="18" charset="0"/>
                <a:cs typeface="Times New Roman" panose="02020603050405020304" pitchFamily="18" charset="0"/>
              </a:rPr>
              <a:t>M</a:t>
            </a:r>
            <a:r>
              <a:rPr lang="en-US" altLang="en-US" sz="2400" dirty="0">
                <a:latin typeface="Times New Roman" panose="02020603050405020304" pitchFamily="18" charset="0"/>
                <a:cs typeface="Times New Roman" panose="02020603050405020304" pitchFamily="18" charset="0"/>
              </a:rPr>
              <a:t> halts with </a:t>
            </a:r>
            <a:r>
              <a:rPr lang="en-US" altLang="en-US" sz="2400" i="1" dirty="0">
                <a:solidFill>
                  <a:srgbClr val="FFC000"/>
                </a:solidFill>
                <a:latin typeface="Times New Roman" panose="02020603050405020304" pitchFamily="18" charset="0"/>
                <a:cs typeface="Times New Roman" panose="02020603050405020304" pitchFamily="18" charset="0"/>
              </a:rPr>
              <a:t>yes</a:t>
            </a:r>
            <a:r>
              <a:rPr lang="en-US" altLang="en-US" sz="2400" dirty="0">
                <a:solidFill>
                  <a:srgbClr val="FFC000"/>
                </a:solidFill>
                <a:latin typeface="Times New Roman" panose="02020603050405020304" pitchFamily="18" charset="0"/>
                <a:cs typeface="Times New Roman" panose="02020603050405020304" pitchFamily="18" charset="0"/>
              </a:rPr>
              <a:t>/accept</a:t>
            </a:r>
            <a:r>
              <a:rPr lang="en-US" altLang="en-US" sz="2400" dirty="0">
                <a:latin typeface="Times New Roman" panose="02020603050405020304" pitchFamily="18" charset="0"/>
                <a:cs typeface="Times New Roman" panose="02020603050405020304" pitchFamily="18" charset="0"/>
              </a:rPr>
              <a:t>. </a:t>
            </a:r>
            <a:endParaRPr lang="en-US" altLang="en-US" sz="2400" baseline="30000" dirty="0">
              <a:latin typeface="Times New Roman" panose="02020603050405020304" pitchFamily="18" charset="0"/>
              <a:cs typeface="Times New Roman" panose="02020603050405020304" pitchFamily="18" charset="0"/>
              <a:sym typeface="Wingdings" pitchFamily="2" charset="2"/>
            </a:endParaRPr>
          </a:p>
        </p:txBody>
      </p:sp>
      <p:sp>
        <p:nvSpPr>
          <p:cNvPr id="3" name="Rectangle 2"/>
          <p:cNvSpPr/>
          <p:nvPr/>
        </p:nvSpPr>
        <p:spPr>
          <a:xfrm>
            <a:off x="1752600" y="4162543"/>
            <a:ext cx="817853" cy="461665"/>
          </a:xfrm>
          <a:prstGeom prst="rect">
            <a:avLst/>
          </a:prstGeom>
        </p:spPr>
        <p:txBody>
          <a:bodyPr wrap="none">
            <a:spAutoFit/>
          </a:bodyPr>
          <a:lstStyle/>
          <a:p>
            <a:r>
              <a:rPr lang="en-US" sz="2400" i="1" dirty="0">
                <a:solidFill>
                  <a:srgbClr val="FFC000"/>
                </a:solidFill>
              </a:rPr>
              <a:t>L(M)</a:t>
            </a:r>
            <a:endParaRPr lang="en-CA" sz="2400" dirty="0"/>
          </a:p>
        </p:txBody>
      </p:sp>
      <p:grpSp>
        <p:nvGrpSpPr>
          <p:cNvPr id="32" name="Group 5"/>
          <p:cNvGrpSpPr>
            <a:grpSpLocks/>
          </p:cNvGrpSpPr>
          <p:nvPr/>
        </p:nvGrpSpPr>
        <p:grpSpPr bwMode="auto">
          <a:xfrm>
            <a:off x="1033415" y="838200"/>
            <a:ext cx="1144465" cy="1637065"/>
            <a:chOff x="4194" y="1993"/>
            <a:chExt cx="1422" cy="2040"/>
          </a:xfrm>
        </p:grpSpPr>
        <p:pic>
          <p:nvPicPr>
            <p:cNvPr id="37"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9" name="Text Box 4"/>
            <p:cNvSpPr txBox="1">
              <a:spLocks noChangeArrowheads="1"/>
            </p:cNvSpPr>
            <p:nvPr/>
          </p:nvSpPr>
          <p:spPr bwMode="auto">
            <a:xfrm>
              <a:off x="4194" y="3611"/>
              <a:ext cx="1422" cy="42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600" dirty="0">
                  <a:solidFill>
                    <a:schemeClr val="tx2"/>
                  </a:solidFill>
                </a:rPr>
                <a:t>    M</a:t>
              </a:r>
              <a:endParaRPr lang="en-US" altLang="en-US" sz="1800" baseline="-25000" dirty="0"/>
            </a:p>
          </p:txBody>
        </p:sp>
      </p:grpSp>
      <p:grpSp>
        <p:nvGrpSpPr>
          <p:cNvPr id="40" name="Group 39"/>
          <p:cNvGrpSpPr/>
          <p:nvPr/>
        </p:nvGrpSpPr>
        <p:grpSpPr>
          <a:xfrm>
            <a:off x="-76200" y="1371600"/>
            <a:ext cx="3730287" cy="494763"/>
            <a:chOff x="5711242" y="3048000"/>
            <a:chExt cx="3730287" cy="494763"/>
          </a:xfrm>
        </p:grpSpPr>
        <p:cxnSp>
          <p:nvCxnSpPr>
            <p:cNvPr id="41" name="Straight Arrow Connector 40"/>
            <p:cNvCxnSpPr/>
            <p:nvPr/>
          </p:nvCxnSpPr>
          <p:spPr bwMode="auto">
            <a:xfrm>
              <a:off x="8153005" y="3293625"/>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cxnSp>
          <p:nvCxnSpPr>
            <p:cNvPr id="42" name="Straight Arrow Connector 41"/>
            <p:cNvCxnSpPr/>
            <p:nvPr/>
          </p:nvCxnSpPr>
          <p:spPr bwMode="auto">
            <a:xfrm>
              <a:off x="6316801" y="3306688"/>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sp>
          <p:nvSpPr>
            <p:cNvPr id="43" name="Rectangle 42"/>
            <p:cNvSpPr>
              <a:spLocks noChangeArrowheads="1"/>
            </p:cNvSpPr>
            <p:nvPr/>
          </p:nvSpPr>
          <p:spPr bwMode="auto">
            <a:xfrm>
              <a:off x="8323274" y="3081098"/>
              <a:ext cx="11182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sym typeface="Wingdings" pitchFamily="2" charset="2"/>
                </a:rPr>
                <a:t>M(I)</a:t>
              </a:r>
              <a:endParaRPr lang="en-US" altLang="en-US" sz="2400" i="1" baseline="30000" dirty="0">
                <a:solidFill>
                  <a:schemeClr val="accent2"/>
                </a:solidFill>
                <a:sym typeface="Wingdings" pitchFamily="2" charset="2"/>
              </a:endParaRPr>
            </a:p>
          </p:txBody>
        </p:sp>
        <p:sp>
          <p:nvSpPr>
            <p:cNvPr id="44" name="Rectangle 43"/>
            <p:cNvSpPr>
              <a:spLocks noChangeArrowheads="1"/>
            </p:cNvSpPr>
            <p:nvPr/>
          </p:nvSpPr>
          <p:spPr bwMode="auto">
            <a:xfrm>
              <a:off x="5711242" y="3048000"/>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sym typeface="Wingdings" pitchFamily="2" charset="2"/>
                </a:rPr>
                <a:t>I</a:t>
              </a:r>
              <a:endParaRPr lang="en-US" altLang="en-US" sz="2400" i="1" baseline="30000" dirty="0">
                <a:solidFill>
                  <a:schemeClr val="accent2"/>
                </a:solidFill>
                <a:sym typeface="Wingdings" pitchFamily="2" charset="2"/>
              </a:endParaRPr>
            </a:p>
          </p:txBody>
        </p:sp>
      </p:grpSp>
      <p:grpSp>
        <p:nvGrpSpPr>
          <p:cNvPr id="5" name="Group 4"/>
          <p:cNvGrpSpPr/>
          <p:nvPr/>
        </p:nvGrpSpPr>
        <p:grpSpPr>
          <a:xfrm>
            <a:off x="3200400" y="1066852"/>
            <a:ext cx="768800" cy="1129696"/>
            <a:chOff x="3200400" y="1066852"/>
            <a:chExt cx="768800" cy="1129696"/>
          </a:xfrm>
        </p:grpSpPr>
        <p:sp>
          <p:nvSpPr>
            <p:cNvPr id="51" name="Rectangle 50"/>
            <p:cNvSpPr>
              <a:spLocks noChangeArrowheads="1"/>
            </p:cNvSpPr>
            <p:nvPr/>
          </p:nvSpPr>
          <p:spPr bwMode="auto">
            <a:xfrm>
              <a:off x="3200400" y="1469093"/>
              <a:ext cx="768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baseline="30000" dirty="0">
                  <a:solidFill>
                    <a:schemeClr val="accent2"/>
                  </a:solidFill>
                  <a:sym typeface="Wingdings" pitchFamily="2" charset="2"/>
                </a:rPr>
                <a:t>=</a:t>
              </a:r>
              <a:r>
                <a:rPr lang="en-US" altLang="en-US" sz="2400" i="1" dirty="0">
                  <a:solidFill>
                    <a:schemeClr val="accent2"/>
                  </a:solidFill>
                  <a:sym typeface="Wingdings" pitchFamily="2" charset="2"/>
                </a:rPr>
                <a:t> </a:t>
              </a:r>
              <a:endParaRPr lang="en-US" altLang="en-US" sz="2400" i="1" baseline="30000" dirty="0">
                <a:solidFill>
                  <a:schemeClr val="accent2"/>
                </a:solidFill>
                <a:sym typeface="Wingdings" pitchFamily="2" charset="2"/>
              </a:endParaRPr>
            </a:p>
          </p:txBody>
        </p:sp>
        <p:sp>
          <p:nvSpPr>
            <p:cNvPr id="4" name="Left Brace 3"/>
            <p:cNvSpPr/>
            <p:nvPr/>
          </p:nvSpPr>
          <p:spPr bwMode="auto">
            <a:xfrm>
              <a:off x="3732247" y="1066852"/>
              <a:ext cx="236953" cy="1129696"/>
            </a:xfrm>
            <a:prstGeom prst="leftBrace">
              <a:avLst/>
            </a:prstGeom>
            <a:noFill/>
            <a:ln w="381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52" name="Text Box 5"/>
          <p:cNvSpPr txBox="1">
            <a:spLocks noChangeArrowheads="1"/>
          </p:cNvSpPr>
          <p:nvPr/>
        </p:nvSpPr>
        <p:spPr bwMode="auto">
          <a:xfrm>
            <a:off x="3733800" y="1022723"/>
            <a:ext cx="3537187" cy="1200329"/>
          </a:xfrm>
          <a:prstGeom prst="rect">
            <a:avLst/>
          </a:prstGeom>
          <a:noFill/>
          <a:ln w="38100" cap="sq">
            <a:noFill/>
            <a:miter lim="800000"/>
            <a:headEnd/>
            <a:tailEnd/>
          </a:ln>
          <a:effectLst/>
        </p:spPr>
        <p:txBody>
          <a:bodyPr wrap="none" lIns="274320" rIns="274320">
            <a:spAutoFit/>
          </a:bodyPr>
          <a:lstStyle/>
          <a:p>
            <a:pPr>
              <a:buFont typeface="Arial" pitchFamily="34" charset="0"/>
              <a:buChar char="•"/>
              <a:defRPr/>
            </a:pPr>
            <a:r>
              <a:rPr lang="en-US" altLang="en-US" sz="2400" i="1" dirty="0">
                <a:solidFill>
                  <a:srgbClr val="FFC000"/>
                </a:solidFill>
                <a:cs typeface="Times New Roman" panose="02020603050405020304" pitchFamily="18" charset="0"/>
              </a:rPr>
              <a:t>M</a:t>
            </a:r>
            <a:r>
              <a:rPr lang="en-US" altLang="en-US" sz="2400" dirty="0">
                <a:cs typeface="Times New Roman" panose="02020603050405020304" pitchFamily="18" charset="0"/>
              </a:rPr>
              <a:t> halts with </a:t>
            </a:r>
            <a:r>
              <a:rPr lang="en-US" altLang="en-US" sz="2400" i="1" dirty="0">
                <a:solidFill>
                  <a:srgbClr val="FFC000"/>
                </a:solidFill>
                <a:cs typeface="Times New Roman" panose="02020603050405020304" pitchFamily="18" charset="0"/>
              </a:rPr>
              <a:t>yes</a:t>
            </a:r>
            <a:r>
              <a:rPr lang="en-US" altLang="en-US" sz="2400" dirty="0">
                <a:solidFill>
                  <a:srgbClr val="FFC000"/>
                </a:solidFill>
                <a:cs typeface="Times New Roman" panose="02020603050405020304" pitchFamily="18" charset="0"/>
              </a:rPr>
              <a:t>/accept</a:t>
            </a:r>
          </a:p>
          <a:p>
            <a:pPr>
              <a:buFont typeface="Arial" pitchFamily="34" charset="0"/>
              <a:buChar char="•"/>
              <a:defRPr/>
            </a:pPr>
            <a:r>
              <a:rPr lang="en-US" altLang="en-US" sz="2400" i="1" dirty="0">
                <a:solidFill>
                  <a:srgbClr val="FFC000"/>
                </a:solidFill>
                <a:cs typeface="Times New Roman" panose="02020603050405020304" pitchFamily="18" charset="0"/>
              </a:rPr>
              <a:t>M</a:t>
            </a:r>
            <a:r>
              <a:rPr lang="en-US" altLang="en-US" sz="2400" dirty="0">
                <a:cs typeface="Times New Roman" panose="02020603050405020304" pitchFamily="18" charset="0"/>
              </a:rPr>
              <a:t> halts with </a:t>
            </a:r>
            <a:r>
              <a:rPr lang="en-US" altLang="en-US" sz="2400" i="1" dirty="0">
                <a:solidFill>
                  <a:srgbClr val="FFC000"/>
                </a:solidFill>
                <a:cs typeface="Times New Roman" panose="02020603050405020304" pitchFamily="18" charset="0"/>
              </a:rPr>
              <a:t>no</a:t>
            </a:r>
            <a:r>
              <a:rPr lang="en-US" altLang="en-US" sz="2400" dirty="0">
                <a:solidFill>
                  <a:srgbClr val="FFC000"/>
                </a:solidFill>
                <a:cs typeface="Times New Roman" panose="02020603050405020304" pitchFamily="18" charset="0"/>
              </a:rPr>
              <a:t>/reject</a:t>
            </a:r>
          </a:p>
          <a:p>
            <a:pPr>
              <a:buFont typeface="Arial" pitchFamily="34" charset="0"/>
              <a:buChar char="•"/>
              <a:defRPr/>
            </a:pPr>
            <a:r>
              <a:rPr lang="en-US" altLang="en-US" sz="2400" i="1" dirty="0">
                <a:solidFill>
                  <a:srgbClr val="FFC000"/>
                </a:solidFill>
                <a:cs typeface="Times New Roman" panose="02020603050405020304" pitchFamily="18" charset="0"/>
              </a:rPr>
              <a:t>M</a:t>
            </a:r>
            <a:r>
              <a:rPr lang="en-US" sz="2400" dirty="0"/>
              <a:t> runs forever</a:t>
            </a:r>
          </a:p>
        </p:txBody>
      </p:sp>
      <p:sp>
        <p:nvSpPr>
          <p:cNvPr id="54" name="Text Box 5"/>
          <p:cNvSpPr txBox="1">
            <a:spLocks noChangeArrowheads="1"/>
          </p:cNvSpPr>
          <p:nvPr/>
        </p:nvSpPr>
        <p:spPr bwMode="auto">
          <a:xfrm>
            <a:off x="7230205" y="1017104"/>
            <a:ext cx="1530227" cy="1200329"/>
          </a:xfrm>
          <a:prstGeom prst="rect">
            <a:avLst/>
          </a:prstGeom>
          <a:noFill/>
          <a:ln w="38100" cap="sq">
            <a:noFill/>
            <a:miter lim="800000"/>
            <a:headEnd/>
            <a:tailEnd/>
          </a:ln>
          <a:effectLst/>
        </p:spPr>
        <p:txBody>
          <a:bodyPr wrap="none" lIns="274320" rIns="274320">
            <a:spAutoFit/>
          </a:bodyPr>
          <a:lstStyle/>
          <a:p>
            <a:pPr>
              <a:defRPr/>
            </a:pPr>
            <a:r>
              <a:rPr lang="en-US" sz="2400" i="1" dirty="0">
                <a:solidFill>
                  <a:schemeClr val="accent2"/>
                </a:solidFill>
                <a:sym typeface="Wingdings" panose="05000000000000000000" pitchFamily="2" charset="2"/>
              </a:rPr>
              <a:t>  </a:t>
            </a:r>
            <a:r>
              <a:rPr lang="en-US" sz="2400" i="1" dirty="0">
                <a:solidFill>
                  <a:schemeClr val="accent2"/>
                </a:solidFill>
              </a:rPr>
              <a:t>I</a:t>
            </a:r>
            <a:r>
              <a:rPr lang="en-US" sz="2400" i="1" dirty="0">
                <a:solidFill>
                  <a:schemeClr val="accent2"/>
                </a:solidFill>
                <a:sym typeface="Symbol"/>
              </a:rPr>
              <a:t>L</a:t>
            </a:r>
          </a:p>
          <a:p>
            <a:pPr>
              <a:defRPr/>
            </a:pPr>
            <a:r>
              <a:rPr lang="en-US" sz="2400" i="1" dirty="0">
                <a:solidFill>
                  <a:schemeClr val="accent2"/>
                </a:solidFill>
                <a:sym typeface="Wingdings" panose="05000000000000000000" pitchFamily="2" charset="2"/>
              </a:rPr>
              <a:t>  </a:t>
            </a:r>
            <a:r>
              <a:rPr lang="en-US" sz="2400" i="1" dirty="0">
                <a:solidFill>
                  <a:schemeClr val="accent2"/>
                </a:solidFill>
              </a:rPr>
              <a:t>I</a:t>
            </a:r>
            <a:r>
              <a:rPr lang="en-US" sz="2400" i="1" dirty="0">
                <a:solidFill>
                  <a:schemeClr val="accent2"/>
                </a:solidFill>
                <a:sym typeface="Symbol"/>
              </a:rPr>
              <a:t>L</a:t>
            </a:r>
          </a:p>
          <a:p>
            <a:pPr>
              <a:defRPr/>
            </a:pPr>
            <a:r>
              <a:rPr lang="en-US" sz="2400" i="1" dirty="0">
                <a:solidFill>
                  <a:schemeClr val="accent2"/>
                </a:solidFill>
                <a:sym typeface="Wingdings" panose="05000000000000000000" pitchFamily="2" charset="2"/>
              </a:rPr>
              <a:t>  </a:t>
            </a:r>
            <a:r>
              <a:rPr lang="en-US" sz="2400" i="1" dirty="0">
                <a:solidFill>
                  <a:schemeClr val="accent2"/>
                </a:solidFill>
              </a:rPr>
              <a:t>I</a:t>
            </a:r>
            <a:r>
              <a:rPr lang="en-US" sz="2400" i="1" dirty="0">
                <a:solidFill>
                  <a:schemeClr val="accent2"/>
                </a:solidFill>
                <a:sym typeface="Symbol"/>
              </a:rPr>
              <a:t>L</a:t>
            </a:r>
            <a:endParaRPr lang="en-US" sz="2400" i="1" dirty="0">
              <a:solidFill>
                <a:schemeClr val="accent2"/>
              </a:solidFill>
            </a:endParaRPr>
          </a:p>
        </p:txBody>
      </p:sp>
      <p:sp>
        <p:nvSpPr>
          <p:cNvPr id="55" name="Rectangle 19"/>
          <p:cNvSpPr>
            <a:spLocks noChangeArrowheads="1"/>
          </p:cNvSpPr>
          <p:nvPr/>
        </p:nvSpPr>
        <p:spPr bwMode="auto">
          <a:xfrm>
            <a:off x="1828800" y="5907156"/>
            <a:ext cx="15364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I</a:t>
            </a:r>
            <a:r>
              <a:rPr lang="en-US" altLang="en-US" sz="1800" i="1" baseline="-25000" dirty="0">
                <a:solidFill>
                  <a:srgbClr val="FFC000"/>
                </a:solidFill>
                <a:sym typeface="Wingdings" pitchFamily="2" charset="2"/>
              </a:rPr>
              <a:t>run forever</a:t>
            </a:r>
          </a:p>
        </p:txBody>
      </p:sp>
      <p:pic>
        <p:nvPicPr>
          <p:cNvPr id="56" name="Picture 2" descr="http://www.cisco-eagle.com/systems/conveyors/conveyor/shoe-sorter-system.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6070" y="5257800"/>
            <a:ext cx="1425569" cy="1069178"/>
          </a:xfrm>
          <a:prstGeom prst="rect">
            <a:avLst/>
          </a:prstGeom>
          <a:noFill/>
          <a:extLst>
            <a:ext uri="{909E8E84-426E-40DD-AFC4-6F175D3DCCD1}">
              <a14:hiddenFill xmlns:a14="http://schemas.microsoft.com/office/drawing/2010/main">
                <a:solidFill>
                  <a:srgbClr val="FFFFFF"/>
                </a:solidFill>
              </a14:hiddenFill>
            </a:ext>
          </a:extLst>
        </p:spPr>
      </p:pic>
      <p:sp>
        <p:nvSpPr>
          <p:cNvPr id="57" name="AutoShape 38"/>
          <p:cNvSpPr>
            <a:spLocks noChangeArrowheads="1"/>
          </p:cNvSpPr>
          <p:nvPr/>
        </p:nvSpPr>
        <p:spPr bwMode="auto">
          <a:xfrm>
            <a:off x="4114800" y="5105400"/>
            <a:ext cx="3429000" cy="1372593"/>
          </a:xfrm>
          <a:prstGeom prst="wedgeRoundRectCallout">
            <a:avLst>
              <a:gd name="adj1" fmla="val -58615"/>
              <a:gd name="adj2" fmla="val 2756"/>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altLang="en-US" sz="2400" dirty="0">
                <a:latin typeface="Times New Roman" panose="02020603050405020304" pitchFamily="18" charset="0"/>
                <a:cs typeface="Times New Roman" panose="02020603050405020304" pitchFamily="18" charset="0"/>
              </a:rPr>
              <a:t>The goal of machine </a:t>
            </a:r>
            <a:r>
              <a:rPr lang="en-US" altLang="en-US" sz="2400" i="1" dirty="0">
                <a:solidFill>
                  <a:schemeClr val="accent2"/>
                </a:solidFill>
                <a:latin typeface="Times New Roman" panose="02020603050405020304" pitchFamily="18" charset="0"/>
                <a:cs typeface="Times New Roman" panose="02020603050405020304" pitchFamily="18" charset="0"/>
              </a:rPr>
              <a:t>M</a:t>
            </a:r>
            <a:br>
              <a:rPr lang="en-US" altLang="en-US" sz="2400" dirty="0">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is to distinguish between</a:t>
            </a:r>
            <a:br>
              <a:rPr lang="en-US" altLang="en-US" sz="2400" dirty="0">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      </a:t>
            </a:r>
            <a:r>
              <a:rPr lang="en-US" sz="2400" i="1" dirty="0">
                <a:solidFill>
                  <a:schemeClr val="accent2"/>
                </a:solidFill>
                <a:latin typeface="Times New Roman" panose="02020603050405020304" pitchFamily="18" charset="0"/>
                <a:cs typeface="Times New Roman" panose="02020603050405020304" pitchFamily="18" charset="0"/>
              </a:rPr>
              <a:t>I</a:t>
            </a:r>
            <a:r>
              <a:rPr lang="en-US" sz="2400" i="1" dirty="0">
                <a:solidFill>
                  <a:schemeClr val="accent2"/>
                </a:solidFill>
                <a:latin typeface="Times New Roman" panose="02020603050405020304" pitchFamily="18" charset="0"/>
                <a:cs typeface="Times New Roman" panose="02020603050405020304" pitchFamily="18" charset="0"/>
                <a:sym typeface="Symbol"/>
              </a:rPr>
              <a:t>L  </a:t>
            </a:r>
            <a:r>
              <a:rPr lang="en-US" sz="2400" dirty="0">
                <a:latin typeface="Times New Roman" panose="02020603050405020304" pitchFamily="18" charset="0"/>
                <a:cs typeface="Times New Roman" panose="02020603050405020304" pitchFamily="18" charset="0"/>
                <a:sym typeface="Symbol"/>
              </a:rPr>
              <a:t>and </a:t>
            </a:r>
            <a:r>
              <a:rPr lang="en-US" sz="2400" i="1" dirty="0">
                <a:solidFill>
                  <a:schemeClr val="accent2"/>
                </a:solidFill>
                <a:latin typeface="Times New Roman" panose="02020603050405020304" pitchFamily="18" charset="0"/>
                <a:cs typeface="Times New Roman" panose="02020603050405020304" pitchFamily="18" charset="0"/>
                <a:sym typeface="Symbol"/>
              </a:rPr>
              <a:t> </a:t>
            </a:r>
            <a:r>
              <a:rPr lang="en-US" sz="2400" i="1" dirty="0">
                <a:solidFill>
                  <a:schemeClr val="accent2"/>
                </a:solidFill>
                <a:latin typeface="Times New Roman" panose="02020603050405020304" pitchFamily="18" charset="0"/>
                <a:cs typeface="Times New Roman" panose="02020603050405020304" pitchFamily="18" charset="0"/>
              </a:rPr>
              <a:t>I</a:t>
            </a:r>
            <a:r>
              <a:rPr lang="en-US" sz="2400" i="1" dirty="0">
                <a:solidFill>
                  <a:schemeClr val="accent2"/>
                </a:solidFill>
                <a:latin typeface="Times New Roman" panose="02020603050405020304" pitchFamily="18" charset="0"/>
                <a:cs typeface="Times New Roman" panose="02020603050405020304" pitchFamily="18" charset="0"/>
                <a:sym typeface="Symbol"/>
              </a:rPr>
              <a:t>L</a:t>
            </a:r>
            <a:endParaRPr lang="en-US" sz="2400" i="1" dirty="0">
              <a:solidFill>
                <a:schemeClr val="accent2"/>
              </a:solidFill>
              <a:latin typeface="Times New Roman" panose="02020603050405020304" pitchFamily="18" charset="0"/>
              <a:cs typeface="Times New Roman" panose="02020603050405020304" pitchFamily="18" charset="0"/>
            </a:endParaRPr>
          </a:p>
          <a:p>
            <a:pPr algn="ctr" eaLnBrk="1" hangingPunct="1">
              <a:spcBef>
                <a:spcPct val="50000"/>
              </a:spcBef>
            </a:pPr>
            <a:endParaRPr lang="en-US" altLang="en-US" sz="2400" baseline="30000" dirty="0">
              <a:latin typeface="Times New Roman" panose="02020603050405020304" pitchFamily="18" charset="0"/>
              <a:cs typeface="Times New Roman" panose="02020603050405020304" pitchFamily="18" charset="0"/>
              <a:sym typeface="Wingdings" pitchFamily="2" charset="2"/>
            </a:endParaRPr>
          </a:p>
        </p:txBody>
      </p:sp>
      <p:sp>
        <p:nvSpPr>
          <p:cNvPr id="58"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a:solidFill>
                  <a:schemeClr val="tx2"/>
                </a:solidFill>
                <a:effectLst>
                  <a:outerShdw blurRad="38100" dist="38100" dir="2700000" algn="tl">
                    <a:srgbClr val="000000"/>
                  </a:outerShdw>
                </a:effectLst>
                <a:cs typeface="Times New Roman" pitchFamily="18" charset="0"/>
              </a:rPr>
              <a:t>Problems, Languages, Machines, and Classes</a:t>
            </a:r>
          </a:p>
        </p:txBody>
      </p:sp>
      <p:grpSp>
        <p:nvGrpSpPr>
          <p:cNvPr id="59" name="Group 58"/>
          <p:cNvGrpSpPr/>
          <p:nvPr/>
        </p:nvGrpSpPr>
        <p:grpSpPr>
          <a:xfrm>
            <a:off x="381000" y="3962400"/>
            <a:ext cx="1526767" cy="2133600"/>
            <a:chOff x="381000" y="3962400"/>
            <a:chExt cx="1526767" cy="2133600"/>
          </a:xfrm>
        </p:grpSpPr>
        <p:grpSp>
          <p:nvGrpSpPr>
            <p:cNvPr id="60" name="Group 7"/>
            <p:cNvGrpSpPr>
              <a:grpSpLocks/>
            </p:cNvGrpSpPr>
            <p:nvPr/>
          </p:nvGrpSpPr>
          <p:grpSpPr bwMode="auto">
            <a:xfrm>
              <a:off x="381000" y="3962400"/>
              <a:ext cx="722834" cy="2133600"/>
              <a:chOff x="240" y="2880"/>
              <a:chExt cx="339" cy="1010"/>
            </a:xfrm>
          </p:grpSpPr>
          <p:sp>
            <p:nvSpPr>
              <p:cNvPr id="62"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3"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4"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5"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6"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7"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8"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9"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0"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1"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2"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73"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74"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61" name="Freeform 6"/>
            <p:cNvSpPr>
              <a:spLocks/>
            </p:cNvSpPr>
            <p:nvPr/>
          </p:nvSpPr>
          <p:spPr bwMode="auto">
            <a:xfrm rot="5400000">
              <a:off x="1152206" y="4310540"/>
              <a:ext cx="455546" cy="105557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Tree>
    <p:extLst>
      <p:ext uri="{BB962C8B-B14F-4D97-AF65-F5344CB8AC3E}">
        <p14:creationId xmlns:p14="http://schemas.microsoft.com/office/powerpoint/2010/main" val="4130654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0-#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500" fill="hold"/>
                                        <p:tgtEl>
                                          <p:spTgt spid="40"/>
                                        </p:tgtEl>
                                        <p:attrNameLst>
                                          <p:attrName>ppt_x</p:attrName>
                                        </p:attrNameLst>
                                      </p:cBhvr>
                                      <p:tavLst>
                                        <p:tav tm="0">
                                          <p:val>
                                            <p:strVal val="0-#ppt_w/2"/>
                                          </p:val>
                                        </p:tav>
                                        <p:tav tm="100000">
                                          <p:val>
                                            <p:strVal val="#ppt_x"/>
                                          </p:val>
                                        </p:tav>
                                      </p:tavLst>
                                    </p:anim>
                                    <p:anim calcmode="lin" valueType="num">
                                      <p:cBhvr additive="base">
                                        <p:cTn id="12" dur="500" fill="hold"/>
                                        <p:tgtEl>
                                          <p:spTgt spid="4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additive="base">
                                        <p:cTn id="21" dur="500" fill="hold"/>
                                        <p:tgtEl>
                                          <p:spTgt spid="36"/>
                                        </p:tgtEl>
                                        <p:attrNameLst>
                                          <p:attrName>ppt_x</p:attrName>
                                        </p:attrNameLst>
                                      </p:cBhvr>
                                      <p:tavLst>
                                        <p:tav tm="0">
                                          <p:val>
                                            <p:strVal val="0-#ppt_w/2"/>
                                          </p:val>
                                        </p:tav>
                                        <p:tav tm="100000">
                                          <p:val>
                                            <p:strVal val="#ppt_x"/>
                                          </p:val>
                                        </p:tav>
                                      </p:tavLst>
                                    </p:anim>
                                    <p:anim calcmode="lin" valueType="num">
                                      <p:cBhvr additive="base">
                                        <p:cTn id="22"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0-#ppt_w/2"/>
                                          </p:val>
                                        </p:tav>
                                        <p:tav tm="100000">
                                          <p:val>
                                            <p:strVal val="#ppt_x"/>
                                          </p:val>
                                        </p:tav>
                                      </p:tavLst>
                                    </p:anim>
                                    <p:anim calcmode="lin" valueType="num">
                                      <p:cBhvr additive="base">
                                        <p:cTn id="28" dur="500" fill="hold"/>
                                        <p:tgtEl>
                                          <p:spTgt spid="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2">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52">
                                            <p:txEl>
                                              <p:pRg st="1" end="1"/>
                                            </p:txEl>
                                          </p:spTgt>
                                        </p:tgtEl>
                                        <p:attrNameLst>
                                          <p:attrName>style.visibility</p:attrName>
                                        </p:attrNameLst>
                                      </p:cBhvr>
                                      <p:to>
                                        <p:strVal val="visible"/>
                                      </p:to>
                                    </p:set>
                                    <p:anim calcmode="lin" valueType="num">
                                      <p:cBhvr additive="base">
                                        <p:cTn id="35" dur="500" fill="hold"/>
                                        <p:tgtEl>
                                          <p:spTgt spid="52">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54">
                                            <p:txEl>
                                              <p:pRg st="0" end="0"/>
                                            </p:txEl>
                                          </p:spTgt>
                                        </p:tgtEl>
                                        <p:attrNameLst>
                                          <p:attrName>style.visibility</p:attrName>
                                        </p:attrNameLst>
                                      </p:cBhvr>
                                      <p:to>
                                        <p:strVal val="visible"/>
                                      </p:to>
                                    </p:set>
                                    <p:anim calcmode="lin" valueType="num">
                                      <p:cBhvr additive="base">
                                        <p:cTn id="41" dur="5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54">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54">
                                            <p:txEl>
                                              <p:pRg st="1" end="1"/>
                                            </p:txEl>
                                          </p:spTgt>
                                        </p:tgtEl>
                                        <p:attrNameLst>
                                          <p:attrName>style.visibility</p:attrName>
                                        </p:attrNameLst>
                                      </p:cBhvr>
                                      <p:to>
                                        <p:strVal val="visible"/>
                                      </p:to>
                                    </p:set>
                                    <p:anim calcmode="lin" valueType="num">
                                      <p:cBhvr additive="base">
                                        <p:cTn id="45" dur="500" fill="hold"/>
                                        <p:tgtEl>
                                          <p:spTgt spid="54">
                                            <p:txEl>
                                              <p:pRg st="1" end="1"/>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52">
                                            <p:txEl>
                                              <p:pRg st="2" end="2"/>
                                            </p:txEl>
                                          </p:spTgt>
                                        </p:tgtEl>
                                        <p:attrNameLst>
                                          <p:attrName>style.visibility</p:attrName>
                                        </p:attrNameLst>
                                      </p:cBhvr>
                                      <p:to>
                                        <p:strVal val="visible"/>
                                      </p:to>
                                    </p:set>
                                    <p:anim calcmode="lin" valueType="num">
                                      <p:cBhvr additive="base">
                                        <p:cTn id="51" dur="500" fill="hold"/>
                                        <p:tgtEl>
                                          <p:spTgt spid="52">
                                            <p:txEl>
                                              <p:pRg st="2" end="2"/>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5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57"/>
                                        </p:tgtEl>
                                        <p:attrNameLst>
                                          <p:attrName>style.visibility</p:attrName>
                                        </p:attrNameLst>
                                      </p:cBhvr>
                                      <p:to>
                                        <p:strVal val="visible"/>
                                      </p:to>
                                    </p:set>
                                    <p:anim calcmode="lin" valueType="num">
                                      <p:cBhvr additive="base">
                                        <p:cTn id="57" dur="500" fill="hold"/>
                                        <p:tgtEl>
                                          <p:spTgt spid="57"/>
                                        </p:tgtEl>
                                        <p:attrNameLst>
                                          <p:attrName>ppt_x</p:attrName>
                                        </p:attrNameLst>
                                      </p:cBhvr>
                                      <p:tavLst>
                                        <p:tav tm="0">
                                          <p:val>
                                            <p:strVal val="0-#ppt_w/2"/>
                                          </p:val>
                                        </p:tav>
                                        <p:tav tm="100000">
                                          <p:val>
                                            <p:strVal val="#ppt_x"/>
                                          </p:val>
                                        </p:tav>
                                      </p:tavLst>
                                    </p:anim>
                                    <p:anim calcmode="lin" valueType="num">
                                      <p:cBhvr additive="base">
                                        <p:cTn id="58" dur="500" fill="hold"/>
                                        <p:tgtEl>
                                          <p:spTgt spid="57"/>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56"/>
                                        </p:tgtEl>
                                        <p:attrNameLst>
                                          <p:attrName>style.visibility</p:attrName>
                                        </p:attrNameLst>
                                      </p:cBhvr>
                                      <p:to>
                                        <p:strVal val="visible"/>
                                      </p:to>
                                    </p:set>
                                    <p:anim calcmode="lin" valueType="num">
                                      <p:cBhvr additive="base">
                                        <p:cTn id="61" dur="500" fill="hold"/>
                                        <p:tgtEl>
                                          <p:spTgt spid="56"/>
                                        </p:tgtEl>
                                        <p:attrNameLst>
                                          <p:attrName>ppt_x</p:attrName>
                                        </p:attrNameLst>
                                      </p:cBhvr>
                                      <p:tavLst>
                                        <p:tav tm="0">
                                          <p:val>
                                            <p:strVal val="0-#ppt_w/2"/>
                                          </p:val>
                                        </p:tav>
                                        <p:tav tm="100000">
                                          <p:val>
                                            <p:strVal val="#ppt_x"/>
                                          </p:val>
                                        </p:tav>
                                      </p:tavLst>
                                    </p:anim>
                                    <p:anim calcmode="lin" valueType="num">
                                      <p:cBhvr additive="base">
                                        <p:cTn id="62"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54">
                                            <p:txEl>
                                              <p:pRg st="2" end="2"/>
                                            </p:txEl>
                                          </p:spTgt>
                                        </p:tgtEl>
                                        <p:attrNameLst>
                                          <p:attrName>style.visibility</p:attrName>
                                        </p:attrNameLst>
                                      </p:cBhvr>
                                      <p:to>
                                        <p:strVal val="visible"/>
                                      </p:to>
                                    </p:set>
                                    <p:anim calcmode="lin" valueType="num">
                                      <p:cBhvr additive="base">
                                        <p:cTn id="67" dur="500" fill="hold"/>
                                        <p:tgtEl>
                                          <p:spTgt spid="54">
                                            <p:txEl>
                                              <p:pRg st="2" end="2"/>
                                            </p:txEl>
                                          </p:spTgt>
                                        </p:tgtEl>
                                        <p:attrNameLst>
                                          <p:attrName>ppt_x</p:attrName>
                                        </p:attrNameLst>
                                      </p:cBhvr>
                                      <p:tavLst>
                                        <p:tav tm="0">
                                          <p:val>
                                            <p:strVal val="1+#ppt_w/2"/>
                                          </p:val>
                                        </p:tav>
                                        <p:tav tm="100000">
                                          <p:val>
                                            <p:strVal val="#ppt_x"/>
                                          </p:val>
                                        </p:tav>
                                      </p:tavLst>
                                    </p:anim>
                                    <p:anim calcmode="lin" valueType="num">
                                      <p:cBhvr additive="base">
                                        <p:cTn id="68" dur="500" fill="hold"/>
                                        <p:tgtEl>
                                          <p:spTgt spid="54">
                                            <p:txEl>
                                              <p:pRg st="2" end="2"/>
                                            </p:txEl>
                                          </p:spTgt>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55"/>
                                        </p:tgtEl>
                                        <p:attrNameLst>
                                          <p:attrName>style.visibility</p:attrName>
                                        </p:attrNameLst>
                                      </p:cBhvr>
                                      <p:to>
                                        <p:strVal val="visible"/>
                                      </p:to>
                                    </p:set>
                                    <p:anim calcmode="lin" valueType="num">
                                      <p:cBhvr additive="base">
                                        <p:cTn id="71" dur="500" fill="hold"/>
                                        <p:tgtEl>
                                          <p:spTgt spid="55"/>
                                        </p:tgtEl>
                                        <p:attrNameLst>
                                          <p:attrName>ppt_x</p:attrName>
                                        </p:attrNameLst>
                                      </p:cBhvr>
                                      <p:tavLst>
                                        <p:tav tm="0">
                                          <p:val>
                                            <p:strVal val="1+#ppt_w/2"/>
                                          </p:val>
                                        </p:tav>
                                        <p:tav tm="100000">
                                          <p:val>
                                            <p:strVal val="#ppt_x"/>
                                          </p:val>
                                        </p:tav>
                                      </p:tavLst>
                                    </p:anim>
                                    <p:anim calcmode="lin" valueType="num">
                                      <p:cBhvr additive="base">
                                        <p:cTn id="72"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 grpId="0"/>
      <p:bldP spid="55" grpId="0"/>
      <p:bldP spid="57"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84730" y="3371255"/>
            <a:ext cx="2717887" cy="3058021"/>
            <a:chOff x="1184730" y="3371255"/>
            <a:chExt cx="2717887" cy="3058021"/>
          </a:xfrm>
        </p:grpSpPr>
        <p:sp>
          <p:nvSpPr>
            <p:cNvPr id="13"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rgbClr val="FFC000"/>
                  </a:solidFill>
                  <a:sym typeface="Wingdings" pitchFamily="2" charset="2"/>
                </a:rPr>
                <a:t>I</a:t>
              </a:r>
              <a:endParaRPr lang="en-US" altLang="en-US" sz="2400" i="1" baseline="30000" dirty="0">
                <a:solidFill>
                  <a:srgbClr val="FFC000"/>
                </a:solidFill>
                <a:sym typeface="Wingdings" pitchFamily="2" charset="2"/>
              </a:endParaRPr>
            </a:p>
          </p:txBody>
        </p:sp>
        <p:sp>
          <p:nvSpPr>
            <p:cNvPr id="15" name="Rectangle 14"/>
            <p:cNvSpPr/>
            <p:nvPr/>
          </p:nvSpPr>
          <p:spPr bwMode="auto">
            <a:xfrm>
              <a:off x="1474104" y="3777365"/>
              <a:ext cx="2428513" cy="2651911"/>
            </a:xfrm>
            <a:prstGeom prst="rect">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a:ln>
                  <a:noFill/>
                </a:ln>
                <a:solidFill>
                  <a:schemeClr val="tx1"/>
                </a:solidFill>
                <a:effectLst/>
                <a:latin typeface="Arial Rounded MT Bold" pitchFamily="34" charset="0"/>
              </a:endParaRPr>
            </a:p>
          </p:txBody>
        </p:sp>
        <p:sp>
          <p:nvSpPr>
            <p:cNvPr id="16" name="Oval 15"/>
            <p:cNvSpPr/>
            <p:nvPr/>
          </p:nvSpPr>
          <p:spPr bwMode="auto">
            <a:xfrm>
              <a:off x="1907767" y="4243091"/>
              <a:ext cx="1647920" cy="1646014"/>
            </a:xfrm>
            <a:prstGeom prst="ellipse">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a:ln>
                  <a:noFill/>
                </a:ln>
                <a:solidFill>
                  <a:schemeClr val="tx1"/>
                </a:solidFill>
                <a:effectLst/>
                <a:latin typeface="Arial Rounded MT Bold" pitchFamily="34" charset="0"/>
              </a:endParaRPr>
            </a:p>
          </p:txBody>
        </p:sp>
      </p:grpSp>
      <p:sp>
        <p:nvSpPr>
          <p:cNvPr id="17" name="Rectangle 19"/>
          <p:cNvSpPr>
            <a:spLocks noChangeArrowheads="1"/>
          </p:cNvSpPr>
          <p:nvPr/>
        </p:nvSpPr>
        <p:spPr bwMode="auto">
          <a:xfrm>
            <a:off x="2318029" y="4829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a:solidFill>
                  <a:srgbClr val="FFC000"/>
                </a:solidFill>
                <a:sym typeface="Wingdings" pitchFamily="2" charset="2"/>
              </a:rPr>
              <a:t>I</a:t>
            </a:r>
            <a:r>
              <a:rPr lang="en-US" altLang="en-US" sz="1800" i="1" baseline="-25000" dirty="0" err="1">
                <a:solidFill>
                  <a:srgbClr val="FFC000"/>
                </a:solidFill>
                <a:sym typeface="Wingdings" pitchFamily="2" charset="2"/>
              </a:rPr>
              <a:t>yes</a:t>
            </a:r>
            <a:endParaRPr lang="en-US" altLang="en-US" sz="1800" i="1" baseline="-25000" dirty="0">
              <a:solidFill>
                <a:srgbClr val="FFC000"/>
              </a:solidFill>
              <a:sym typeface="Wingdings" pitchFamily="2" charset="2"/>
            </a:endParaRPr>
          </a:p>
        </p:txBody>
      </p:sp>
      <p:sp>
        <p:nvSpPr>
          <p:cNvPr id="34" name="Rectangle 19"/>
          <p:cNvSpPr>
            <a:spLocks noChangeArrowheads="1"/>
          </p:cNvSpPr>
          <p:nvPr/>
        </p:nvSpPr>
        <p:spPr bwMode="auto">
          <a:xfrm>
            <a:off x="3092449" y="5883424"/>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a:solidFill>
                  <a:srgbClr val="FFC000"/>
                </a:solidFill>
                <a:sym typeface="Wingdings" pitchFamily="2" charset="2"/>
              </a:rPr>
              <a:t>I</a:t>
            </a:r>
            <a:r>
              <a:rPr lang="en-US" altLang="en-US" sz="1800" i="1" baseline="-25000" dirty="0" err="1">
                <a:solidFill>
                  <a:srgbClr val="FFC000"/>
                </a:solidFill>
                <a:sym typeface="Wingdings" pitchFamily="2" charset="2"/>
              </a:rPr>
              <a:t>no</a:t>
            </a:r>
            <a:endParaRPr lang="en-US" altLang="en-US" sz="1800" i="1" baseline="-25000" dirty="0">
              <a:solidFill>
                <a:srgbClr val="FFC000"/>
              </a:solidFill>
              <a:sym typeface="Wingdings" pitchFamily="2" charset="2"/>
            </a:endParaRPr>
          </a:p>
        </p:txBody>
      </p:sp>
      <p:sp>
        <p:nvSpPr>
          <p:cNvPr id="35" name="Rectangle 19"/>
          <p:cNvSpPr>
            <a:spLocks noChangeArrowheads="1"/>
          </p:cNvSpPr>
          <p:nvPr/>
        </p:nvSpPr>
        <p:spPr bwMode="auto">
          <a:xfrm>
            <a:off x="2133600" y="4448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01101</a:t>
            </a:r>
            <a:endParaRPr lang="en-US" altLang="en-US" sz="1800" i="1" baseline="-25000" dirty="0">
              <a:solidFill>
                <a:srgbClr val="FFC000"/>
              </a:solidFill>
              <a:sym typeface="Wingdings" pitchFamily="2" charset="2"/>
            </a:endParaRPr>
          </a:p>
        </p:txBody>
      </p:sp>
      <p:sp>
        <p:nvSpPr>
          <p:cNvPr id="3" name="Rectangle 2"/>
          <p:cNvSpPr/>
          <p:nvPr/>
        </p:nvSpPr>
        <p:spPr>
          <a:xfrm>
            <a:off x="1752600" y="4162543"/>
            <a:ext cx="817853" cy="461665"/>
          </a:xfrm>
          <a:prstGeom prst="rect">
            <a:avLst/>
          </a:prstGeom>
        </p:spPr>
        <p:txBody>
          <a:bodyPr wrap="none">
            <a:spAutoFit/>
          </a:bodyPr>
          <a:lstStyle/>
          <a:p>
            <a:r>
              <a:rPr lang="en-US" sz="2400" i="1" dirty="0">
                <a:solidFill>
                  <a:srgbClr val="FFC000"/>
                </a:solidFill>
              </a:rPr>
              <a:t>L(M)</a:t>
            </a:r>
            <a:endParaRPr lang="en-CA" sz="2400" dirty="0"/>
          </a:p>
        </p:txBody>
      </p:sp>
      <p:grpSp>
        <p:nvGrpSpPr>
          <p:cNvPr id="32" name="Group 5"/>
          <p:cNvGrpSpPr>
            <a:grpSpLocks/>
          </p:cNvGrpSpPr>
          <p:nvPr/>
        </p:nvGrpSpPr>
        <p:grpSpPr bwMode="auto">
          <a:xfrm>
            <a:off x="1033415" y="838200"/>
            <a:ext cx="1144465" cy="1637065"/>
            <a:chOff x="4194" y="1993"/>
            <a:chExt cx="1422" cy="2040"/>
          </a:xfrm>
        </p:grpSpPr>
        <p:pic>
          <p:nvPicPr>
            <p:cNvPr id="37" name="Picture 2" descr="C:\15299\lecture14\Z313.gi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94" y="1993"/>
              <a:ext cx="1422" cy="1617"/>
            </a:xfrm>
            <a:prstGeom prst="rect">
              <a:avLst/>
            </a:prstGeom>
            <a:solidFill>
              <a:schemeClr val="bg2"/>
            </a:solidFill>
            <a:ln w="9525">
              <a:solidFill>
                <a:schemeClr val="tx1"/>
              </a:solidFill>
              <a:miter lim="800000"/>
              <a:headEnd/>
              <a:tailEnd/>
            </a:ln>
          </p:spPr>
        </p:pic>
        <p:sp>
          <p:nvSpPr>
            <p:cNvPr id="39" name="Text Box 4"/>
            <p:cNvSpPr txBox="1">
              <a:spLocks noChangeArrowheads="1"/>
            </p:cNvSpPr>
            <p:nvPr/>
          </p:nvSpPr>
          <p:spPr bwMode="auto">
            <a:xfrm>
              <a:off x="4194" y="3611"/>
              <a:ext cx="1422" cy="422"/>
            </a:xfrm>
            <a:prstGeom prst="rect">
              <a:avLst/>
            </a:prstGeom>
            <a:solidFill>
              <a:schemeClr val="bg2"/>
            </a:solidFill>
            <a:ln w="12700" cap="sq">
              <a:solidFill>
                <a:schemeClr val="tx1"/>
              </a:solidFill>
              <a:miter lim="800000"/>
              <a:headEnd type="none" w="sm" len="sm"/>
              <a:tailEnd type="none" w="sm" len="sm"/>
            </a:ln>
          </p:spPr>
          <p:txBody>
            <a:bodyPr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spcBef>
                  <a:spcPct val="50000"/>
                </a:spcBef>
              </a:pPr>
              <a:r>
                <a:rPr lang="en-US" altLang="en-US" sz="1600" dirty="0">
                  <a:solidFill>
                    <a:schemeClr val="tx2"/>
                  </a:solidFill>
                </a:rPr>
                <a:t>    M</a:t>
              </a:r>
              <a:endParaRPr lang="en-US" altLang="en-US" sz="1800" baseline="-25000" dirty="0"/>
            </a:p>
          </p:txBody>
        </p:sp>
      </p:grpSp>
      <p:grpSp>
        <p:nvGrpSpPr>
          <p:cNvPr id="40" name="Group 39"/>
          <p:cNvGrpSpPr/>
          <p:nvPr/>
        </p:nvGrpSpPr>
        <p:grpSpPr>
          <a:xfrm>
            <a:off x="-76200" y="1371600"/>
            <a:ext cx="3730287" cy="494763"/>
            <a:chOff x="5711242" y="3048000"/>
            <a:chExt cx="3730287" cy="494763"/>
          </a:xfrm>
        </p:grpSpPr>
        <p:cxnSp>
          <p:nvCxnSpPr>
            <p:cNvPr id="41" name="Straight Arrow Connector 40"/>
            <p:cNvCxnSpPr/>
            <p:nvPr/>
          </p:nvCxnSpPr>
          <p:spPr bwMode="auto">
            <a:xfrm>
              <a:off x="8153005" y="3293625"/>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cxnSp>
          <p:nvCxnSpPr>
            <p:cNvPr id="42" name="Straight Arrow Connector 41"/>
            <p:cNvCxnSpPr/>
            <p:nvPr/>
          </p:nvCxnSpPr>
          <p:spPr bwMode="auto">
            <a:xfrm>
              <a:off x="6316801" y="3306688"/>
              <a:ext cx="360040" cy="0"/>
            </a:xfrm>
            <a:prstGeom prst="straightConnector1">
              <a:avLst/>
            </a:prstGeom>
            <a:solidFill>
              <a:schemeClr val="accent1"/>
            </a:solidFill>
            <a:ln w="38100" cap="sq" cmpd="sng" algn="ctr">
              <a:solidFill>
                <a:schemeClr val="tx1"/>
              </a:solidFill>
              <a:prstDash val="solid"/>
              <a:round/>
              <a:headEnd type="none" w="sm" len="sm"/>
              <a:tailEnd type="arrow"/>
            </a:ln>
            <a:effectLst/>
          </p:spPr>
        </p:cxnSp>
        <p:sp>
          <p:nvSpPr>
            <p:cNvPr id="43" name="Rectangle 42"/>
            <p:cNvSpPr>
              <a:spLocks noChangeArrowheads="1"/>
            </p:cNvSpPr>
            <p:nvPr/>
          </p:nvSpPr>
          <p:spPr bwMode="auto">
            <a:xfrm>
              <a:off x="8323274" y="3081098"/>
              <a:ext cx="11182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sym typeface="Wingdings" pitchFamily="2" charset="2"/>
                </a:rPr>
                <a:t>M(I)</a:t>
              </a:r>
              <a:endParaRPr lang="en-US" altLang="en-US" sz="2400" i="1" baseline="30000" dirty="0">
                <a:solidFill>
                  <a:schemeClr val="accent2"/>
                </a:solidFill>
                <a:sym typeface="Wingdings" pitchFamily="2" charset="2"/>
              </a:endParaRPr>
            </a:p>
          </p:txBody>
        </p:sp>
        <p:sp>
          <p:nvSpPr>
            <p:cNvPr id="44" name="Rectangle 43"/>
            <p:cNvSpPr>
              <a:spLocks noChangeArrowheads="1"/>
            </p:cNvSpPr>
            <p:nvPr/>
          </p:nvSpPr>
          <p:spPr bwMode="auto">
            <a:xfrm>
              <a:off x="5711242" y="3048000"/>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chemeClr val="accent2"/>
                  </a:solidFill>
                  <a:sym typeface="Wingdings" pitchFamily="2" charset="2"/>
                </a:rPr>
                <a:t>I</a:t>
              </a:r>
              <a:endParaRPr lang="en-US" altLang="en-US" sz="2400" i="1" baseline="30000" dirty="0">
                <a:solidFill>
                  <a:schemeClr val="accent2"/>
                </a:solidFill>
                <a:sym typeface="Wingdings" pitchFamily="2" charset="2"/>
              </a:endParaRPr>
            </a:p>
          </p:txBody>
        </p:sp>
      </p:grpSp>
      <p:grpSp>
        <p:nvGrpSpPr>
          <p:cNvPr id="5" name="Group 4"/>
          <p:cNvGrpSpPr/>
          <p:nvPr/>
        </p:nvGrpSpPr>
        <p:grpSpPr>
          <a:xfrm>
            <a:off x="3200400" y="1066852"/>
            <a:ext cx="768800" cy="1129696"/>
            <a:chOff x="3200400" y="1066852"/>
            <a:chExt cx="768800" cy="1129696"/>
          </a:xfrm>
        </p:grpSpPr>
        <p:sp>
          <p:nvSpPr>
            <p:cNvPr id="51" name="Rectangle 50"/>
            <p:cNvSpPr>
              <a:spLocks noChangeArrowheads="1"/>
            </p:cNvSpPr>
            <p:nvPr/>
          </p:nvSpPr>
          <p:spPr bwMode="auto">
            <a:xfrm>
              <a:off x="3200400" y="1469093"/>
              <a:ext cx="768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baseline="30000" dirty="0">
                  <a:solidFill>
                    <a:schemeClr val="accent2"/>
                  </a:solidFill>
                  <a:sym typeface="Wingdings" pitchFamily="2" charset="2"/>
                </a:rPr>
                <a:t>=</a:t>
              </a:r>
              <a:r>
                <a:rPr lang="en-US" altLang="en-US" sz="2400" i="1" dirty="0">
                  <a:solidFill>
                    <a:schemeClr val="accent2"/>
                  </a:solidFill>
                  <a:sym typeface="Wingdings" pitchFamily="2" charset="2"/>
                </a:rPr>
                <a:t> </a:t>
              </a:r>
              <a:endParaRPr lang="en-US" altLang="en-US" sz="2400" i="1" baseline="30000" dirty="0">
                <a:solidFill>
                  <a:schemeClr val="accent2"/>
                </a:solidFill>
                <a:sym typeface="Wingdings" pitchFamily="2" charset="2"/>
              </a:endParaRPr>
            </a:p>
          </p:txBody>
        </p:sp>
        <p:sp>
          <p:nvSpPr>
            <p:cNvPr id="4" name="Left Brace 3"/>
            <p:cNvSpPr/>
            <p:nvPr/>
          </p:nvSpPr>
          <p:spPr bwMode="auto">
            <a:xfrm>
              <a:off x="3732247" y="1066852"/>
              <a:ext cx="236953" cy="1129696"/>
            </a:xfrm>
            <a:prstGeom prst="leftBrace">
              <a:avLst/>
            </a:prstGeom>
            <a:noFill/>
            <a:ln w="381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52" name="Text Box 5"/>
          <p:cNvSpPr txBox="1">
            <a:spLocks noChangeArrowheads="1"/>
          </p:cNvSpPr>
          <p:nvPr/>
        </p:nvSpPr>
        <p:spPr bwMode="auto">
          <a:xfrm>
            <a:off x="3733800" y="1022723"/>
            <a:ext cx="3537187" cy="1200329"/>
          </a:xfrm>
          <a:prstGeom prst="rect">
            <a:avLst/>
          </a:prstGeom>
          <a:noFill/>
          <a:ln w="38100" cap="sq">
            <a:noFill/>
            <a:miter lim="800000"/>
            <a:headEnd/>
            <a:tailEnd/>
          </a:ln>
          <a:effectLst/>
        </p:spPr>
        <p:txBody>
          <a:bodyPr wrap="none" lIns="274320" rIns="274320">
            <a:spAutoFit/>
          </a:bodyPr>
          <a:lstStyle/>
          <a:p>
            <a:pPr>
              <a:buFont typeface="Arial" pitchFamily="34" charset="0"/>
              <a:buChar char="•"/>
              <a:defRPr/>
            </a:pPr>
            <a:r>
              <a:rPr lang="en-US" altLang="en-US" sz="2400" i="1" dirty="0">
                <a:solidFill>
                  <a:srgbClr val="FFC000"/>
                </a:solidFill>
                <a:cs typeface="Times New Roman" panose="02020603050405020304" pitchFamily="18" charset="0"/>
              </a:rPr>
              <a:t>M</a:t>
            </a:r>
            <a:r>
              <a:rPr lang="en-US" altLang="en-US" sz="2400" dirty="0">
                <a:cs typeface="Times New Roman" panose="02020603050405020304" pitchFamily="18" charset="0"/>
              </a:rPr>
              <a:t> halts with </a:t>
            </a:r>
            <a:r>
              <a:rPr lang="en-US" altLang="en-US" sz="2400" i="1" dirty="0">
                <a:solidFill>
                  <a:srgbClr val="FFC000"/>
                </a:solidFill>
                <a:cs typeface="Times New Roman" panose="02020603050405020304" pitchFamily="18" charset="0"/>
              </a:rPr>
              <a:t>yes</a:t>
            </a:r>
            <a:r>
              <a:rPr lang="en-US" altLang="en-US" sz="2400" dirty="0">
                <a:solidFill>
                  <a:srgbClr val="FFC000"/>
                </a:solidFill>
                <a:cs typeface="Times New Roman" panose="02020603050405020304" pitchFamily="18" charset="0"/>
              </a:rPr>
              <a:t>/accept</a:t>
            </a:r>
          </a:p>
          <a:p>
            <a:pPr>
              <a:buFont typeface="Arial" pitchFamily="34" charset="0"/>
              <a:buChar char="•"/>
              <a:defRPr/>
            </a:pPr>
            <a:r>
              <a:rPr lang="en-US" altLang="en-US" sz="2400" i="1" dirty="0">
                <a:solidFill>
                  <a:srgbClr val="FFC000"/>
                </a:solidFill>
                <a:cs typeface="Times New Roman" panose="02020603050405020304" pitchFamily="18" charset="0"/>
              </a:rPr>
              <a:t>M</a:t>
            </a:r>
            <a:r>
              <a:rPr lang="en-US" altLang="en-US" sz="2400" dirty="0">
                <a:cs typeface="Times New Roman" panose="02020603050405020304" pitchFamily="18" charset="0"/>
              </a:rPr>
              <a:t> halts with </a:t>
            </a:r>
            <a:r>
              <a:rPr lang="en-US" altLang="en-US" sz="2400" i="1" dirty="0">
                <a:solidFill>
                  <a:srgbClr val="FFC000"/>
                </a:solidFill>
                <a:cs typeface="Times New Roman" panose="02020603050405020304" pitchFamily="18" charset="0"/>
              </a:rPr>
              <a:t>no</a:t>
            </a:r>
            <a:r>
              <a:rPr lang="en-US" altLang="en-US" sz="2400" dirty="0">
                <a:solidFill>
                  <a:srgbClr val="FFC000"/>
                </a:solidFill>
                <a:cs typeface="Times New Roman" panose="02020603050405020304" pitchFamily="18" charset="0"/>
              </a:rPr>
              <a:t>/reject</a:t>
            </a:r>
          </a:p>
          <a:p>
            <a:pPr>
              <a:buFont typeface="Arial" pitchFamily="34" charset="0"/>
              <a:buChar char="•"/>
              <a:defRPr/>
            </a:pPr>
            <a:r>
              <a:rPr lang="en-US" altLang="en-US" sz="2400" i="1" dirty="0">
                <a:solidFill>
                  <a:srgbClr val="FFC000"/>
                </a:solidFill>
                <a:cs typeface="Times New Roman" panose="02020603050405020304" pitchFamily="18" charset="0"/>
              </a:rPr>
              <a:t>M</a:t>
            </a:r>
            <a:r>
              <a:rPr lang="en-US" sz="2400" dirty="0"/>
              <a:t> runs forever</a:t>
            </a:r>
          </a:p>
        </p:txBody>
      </p:sp>
      <p:sp>
        <p:nvSpPr>
          <p:cNvPr id="54" name="Text Box 5"/>
          <p:cNvSpPr txBox="1">
            <a:spLocks noChangeArrowheads="1"/>
          </p:cNvSpPr>
          <p:nvPr/>
        </p:nvSpPr>
        <p:spPr bwMode="auto">
          <a:xfrm>
            <a:off x="7230205" y="1017104"/>
            <a:ext cx="1530227" cy="1200329"/>
          </a:xfrm>
          <a:prstGeom prst="rect">
            <a:avLst/>
          </a:prstGeom>
          <a:noFill/>
          <a:ln w="38100" cap="sq">
            <a:noFill/>
            <a:miter lim="800000"/>
            <a:headEnd/>
            <a:tailEnd/>
          </a:ln>
          <a:effectLst/>
        </p:spPr>
        <p:txBody>
          <a:bodyPr wrap="none" lIns="274320" rIns="274320">
            <a:spAutoFit/>
          </a:bodyPr>
          <a:lstStyle/>
          <a:p>
            <a:pPr>
              <a:defRPr/>
            </a:pPr>
            <a:r>
              <a:rPr lang="en-US" sz="2400" i="1" dirty="0">
                <a:solidFill>
                  <a:schemeClr val="accent2"/>
                </a:solidFill>
                <a:sym typeface="Wingdings" panose="05000000000000000000" pitchFamily="2" charset="2"/>
              </a:rPr>
              <a:t>  </a:t>
            </a:r>
            <a:r>
              <a:rPr lang="en-US" sz="2400" i="1" dirty="0">
                <a:solidFill>
                  <a:schemeClr val="accent2"/>
                </a:solidFill>
              </a:rPr>
              <a:t>I</a:t>
            </a:r>
            <a:r>
              <a:rPr lang="en-US" sz="2400" i="1" dirty="0">
                <a:solidFill>
                  <a:schemeClr val="accent2"/>
                </a:solidFill>
                <a:sym typeface="Symbol"/>
              </a:rPr>
              <a:t>L</a:t>
            </a:r>
          </a:p>
          <a:p>
            <a:pPr>
              <a:defRPr/>
            </a:pPr>
            <a:r>
              <a:rPr lang="en-US" sz="2400" i="1" dirty="0">
                <a:solidFill>
                  <a:schemeClr val="accent2"/>
                </a:solidFill>
                <a:sym typeface="Wingdings" panose="05000000000000000000" pitchFamily="2" charset="2"/>
              </a:rPr>
              <a:t>  </a:t>
            </a:r>
            <a:r>
              <a:rPr lang="en-US" sz="2400" i="1" dirty="0">
                <a:solidFill>
                  <a:schemeClr val="accent2"/>
                </a:solidFill>
              </a:rPr>
              <a:t>I</a:t>
            </a:r>
            <a:r>
              <a:rPr lang="en-US" sz="2400" i="1" dirty="0">
                <a:solidFill>
                  <a:schemeClr val="accent2"/>
                </a:solidFill>
                <a:sym typeface="Symbol"/>
              </a:rPr>
              <a:t>L</a:t>
            </a:r>
          </a:p>
          <a:p>
            <a:pPr>
              <a:defRPr/>
            </a:pPr>
            <a:r>
              <a:rPr lang="en-US" sz="2400" i="1" dirty="0">
                <a:solidFill>
                  <a:schemeClr val="accent2"/>
                </a:solidFill>
                <a:sym typeface="Wingdings" panose="05000000000000000000" pitchFamily="2" charset="2"/>
              </a:rPr>
              <a:t>  </a:t>
            </a:r>
            <a:r>
              <a:rPr lang="en-US" sz="2400" i="1" dirty="0">
                <a:solidFill>
                  <a:schemeClr val="accent2"/>
                </a:solidFill>
              </a:rPr>
              <a:t>I</a:t>
            </a:r>
            <a:r>
              <a:rPr lang="en-US" sz="2400" i="1" dirty="0">
                <a:solidFill>
                  <a:schemeClr val="accent2"/>
                </a:solidFill>
                <a:sym typeface="Symbol"/>
              </a:rPr>
              <a:t>L</a:t>
            </a:r>
            <a:endParaRPr lang="en-US" sz="2400" i="1" dirty="0">
              <a:solidFill>
                <a:schemeClr val="accent2"/>
              </a:solidFill>
            </a:endParaRPr>
          </a:p>
        </p:txBody>
      </p:sp>
      <p:sp>
        <p:nvSpPr>
          <p:cNvPr id="55" name="Rectangle 19"/>
          <p:cNvSpPr>
            <a:spLocks noChangeArrowheads="1"/>
          </p:cNvSpPr>
          <p:nvPr/>
        </p:nvSpPr>
        <p:spPr bwMode="auto">
          <a:xfrm>
            <a:off x="1828800" y="5907156"/>
            <a:ext cx="15364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I</a:t>
            </a:r>
            <a:r>
              <a:rPr lang="en-US" altLang="en-US" sz="1800" i="1" baseline="-25000" dirty="0">
                <a:solidFill>
                  <a:srgbClr val="FFC000"/>
                </a:solidFill>
                <a:sym typeface="Wingdings" pitchFamily="2" charset="2"/>
              </a:rPr>
              <a:t>run forever</a:t>
            </a:r>
          </a:p>
        </p:txBody>
      </p:sp>
      <p:sp>
        <p:nvSpPr>
          <p:cNvPr id="45" name="AutoShape 38"/>
          <p:cNvSpPr>
            <a:spLocks noChangeArrowheads="1"/>
          </p:cNvSpPr>
          <p:nvPr/>
        </p:nvSpPr>
        <p:spPr bwMode="auto">
          <a:xfrm>
            <a:off x="4387571" y="5013175"/>
            <a:ext cx="4343400" cy="1708721"/>
          </a:xfrm>
          <a:prstGeom prst="wedgeRoundRectCallout">
            <a:avLst>
              <a:gd name="adj1" fmla="val -57386"/>
              <a:gd name="adj2" fmla="val 897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a:latin typeface="Times New Roman" panose="02020603050405020304" pitchFamily="18" charset="0"/>
                <a:cs typeface="Times New Roman" panose="02020603050405020304" pitchFamily="18" charset="0"/>
              </a:rPr>
              <a:t>The machine M is said to </a:t>
            </a:r>
            <a:br>
              <a:rPr lang="en-US" altLang="en-US" sz="2400" dirty="0">
                <a:latin typeface="Times New Roman" panose="02020603050405020304" pitchFamily="18" charset="0"/>
                <a:cs typeface="Times New Roman" panose="02020603050405020304" pitchFamily="18" charset="0"/>
              </a:rPr>
            </a:br>
            <a:r>
              <a:rPr lang="en-US" altLang="en-US" sz="2400" dirty="0">
                <a:solidFill>
                  <a:schemeClr val="tx2"/>
                </a:solidFill>
                <a:latin typeface="Times New Roman" panose="02020603050405020304" pitchFamily="18" charset="0"/>
                <a:cs typeface="Times New Roman" panose="02020603050405020304" pitchFamily="18" charset="0"/>
              </a:rPr>
              <a:t>Compute/Decide</a:t>
            </a:r>
            <a:br>
              <a:rPr lang="en-US" altLang="en-US" sz="2400" dirty="0">
                <a:solidFill>
                  <a:schemeClr val="tx2"/>
                </a:solidFill>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the language</a:t>
            </a:r>
            <a:r>
              <a:rPr lang="en-US" altLang="en-US" sz="2400" dirty="0">
                <a:solidFill>
                  <a:srgbClr val="FFC000"/>
                </a:solidFill>
                <a:latin typeface="Times New Roman" panose="02020603050405020304" pitchFamily="18" charset="0"/>
                <a:cs typeface="Times New Roman" panose="02020603050405020304" pitchFamily="18" charset="0"/>
              </a:rPr>
              <a:t> </a:t>
            </a:r>
            <a:r>
              <a:rPr lang="en-US" altLang="en-US" sz="2400" i="1" dirty="0">
                <a:solidFill>
                  <a:srgbClr val="FFC000"/>
                </a:solidFill>
                <a:latin typeface="Times New Roman" panose="02020603050405020304" pitchFamily="18" charset="0"/>
                <a:cs typeface="Times New Roman" panose="02020603050405020304" pitchFamily="18" charset="0"/>
              </a:rPr>
              <a:t>L=L(M)</a:t>
            </a:r>
            <a:br>
              <a:rPr lang="en-US" altLang="en-US" sz="2400" i="1" dirty="0">
                <a:solidFill>
                  <a:srgbClr val="FFC000"/>
                </a:solidFill>
                <a:latin typeface="Times New Roman" panose="02020603050405020304" pitchFamily="18" charset="0"/>
                <a:cs typeface="Times New Roman" panose="02020603050405020304" pitchFamily="18" charset="0"/>
              </a:rPr>
            </a:br>
            <a:r>
              <a:rPr lang="en-US" altLang="en-US" sz="2400" dirty="0" err="1">
                <a:latin typeface="Times New Roman" panose="02020603050405020304" pitchFamily="18" charset="0"/>
                <a:cs typeface="Times New Roman" panose="02020603050405020304" pitchFamily="18" charset="0"/>
              </a:rPr>
              <a:t>iff</a:t>
            </a:r>
            <a:r>
              <a:rPr lang="en-US" altLang="en-US" sz="2400" dirty="0">
                <a:latin typeface="Times New Roman" panose="02020603050405020304" pitchFamily="18" charset="0"/>
                <a:cs typeface="Times New Roman" panose="02020603050405020304" pitchFamily="18" charset="0"/>
              </a:rPr>
              <a:t>  </a:t>
            </a:r>
            <a:r>
              <a:rPr lang="en-US" altLang="en-US" sz="2400" i="1" dirty="0">
                <a:solidFill>
                  <a:schemeClr val="accent2"/>
                </a:solidFill>
                <a:latin typeface="Times New Roman" panose="02020603050405020304" pitchFamily="18" charset="0"/>
                <a:cs typeface="Times New Roman" panose="02020603050405020304" pitchFamily="18" charset="0"/>
              </a:rPr>
              <a:t>M</a:t>
            </a:r>
            <a:r>
              <a:rPr lang="en-US" altLang="en-US" sz="2400" dirty="0">
                <a:solidFill>
                  <a:schemeClr val="accent2"/>
                </a:solidFill>
                <a:latin typeface="Times New Roman" panose="02020603050405020304" pitchFamily="18" charset="0"/>
                <a:cs typeface="Times New Roman" panose="02020603050405020304" pitchFamily="18" charset="0"/>
              </a:rPr>
              <a:t> </a:t>
            </a:r>
            <a:r>
              <a:rPr lang="en-US" altLang="en-US" sz="2400" dirty="0">
                <a:latin typeface="Times New Roman" panose="02020603050405020304" pitchFamily="18" charset="0"/>
                <a:cs typeface="Times New Roman" panose="02020603050405020304" pitchFamily="18" charset="0"/>
              </a:rPr>
              <a:t>halts on each input </a:t>
            </a:r>
            <a:r>
              <a:rPr lang="en-US" altLang="en-US" sz="2400" i="1" dirty="0">
                <a:solidFill>
                  <a:schemeClr val="accent2"/>
                </a:solidFill>
                <a:latin typeface="Times New Roman" panose="02020603050405020304" pitchFamily="18" charset="0"/>
                <a:cs typeface="Times New Roman" panose="02020603050405020304" pitchFamily="18" charset="0"/>
              </a:rPr>
              <a:t>I.</a:t>
            </a:r>
          </a:p>
        </p:txBody>
      </p:sp>
      <p:sp>
        <p:nvSpPr>
          <p:cNvPr id="46" name="AutoShape 38"/>
          <p:cNvSpPr>
            <a:spLocks noChangeArrowheads="1"/>
          </p:cNvSpPr>
          <p:nvPr/>
        </p:nvSpPr>
        <p:spPr bwMode="auto">
          <a:xfrm>
            <a:off x="4387572" y="2819400"/>
            <a:ext cx="4343400" cy="2063284"/>
          </a:xfrm>
          <a:prstGeom prst="wedgeRoundRectCallout">
            <a:avLst>
              <a:gd name="adj1" fmla="val -57488"/>
              <a:gd name="adj2" fmla="val 25265"/>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a:latin typeface="Times New Roman" panose="02020603050405020304" pitchFamily="18" charset="0"/>
                <a:cs typeface="Times New Roman" panose="02020603050405020304" pitchFamily="18" charset="0"/>
              </a:rPr>
              <a:t>This machine </a:t>
            </a:r>
            <a:r>
              <a:rPr lang="en-US" altLang="en-US" sz="2400" i="1" dirty="0">
                <a:solidFill>
                  <a:schemeClr val="accent2"/>
                </a:solidFill>
                <a:latin typeface="Times New Roman" panose="02020603050405020304" pitchFamily="18" charset="0"/>
                <a:cs typeface="Times New Roman" panose="02020603050405020304" pitchFamily="18" charset="0"/>
              </a:rPr>
              <a:t>M</a:t>
            </a:r>
            <a:r>
              <a:rPr lang="en-US" altLang="en-US" sz="2400" dirty="0">
                <a:latin typeface="Times New Roman" panose="02020603050405020304" pitchFamily="18" charset="0"/>
                <a:cs typeface="Times New Roman" panose="02020603050405020304" pitchFamily="18" charset="0"/>
              </a:rPr>
              <a:t> is said to </a:t>
            </a:r>
            <a:br>
              <a:rPr lang="en-US" altLang="en-US" sz="2400" dirty="0">
                <a:latin typeface="Times New Roman" panose="02020603050405020304" pitchFamily="18" charset="0"/>
                <a:cs typeface="Times New Roman" panose="02020603050405020304" pitchFamily="18" charset="0"/>
              </a:rPr>
            </a:br>
            <a:r>
              <a:rPr lang="en-US" altLang="en-US" sz="2400" dirty="0">
                <a:solidFill>
                  <a:schemeClr val="tx2"/>
                </a:solidFill>
                <a:latin typeface="Times New Roman" panose="02020603050405020304" pitchFamily="18" charset="0"/>
                <a:cs typeface="Times New Roman" panose="02020603050405020304" pitchFamily="18" charset="0"/>
              </a:rPr>
              <a:t>Recognize/Accept</a:t>
            </a:r>
            <a:br>
              <a:rPr lang="en-US" altLang="en-US" sz="2400" dirty="0">
                <a:solidFill>
                  <a:schemeClr val="tx2"/>
                </a:solidFill>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this language</a:t>
            </a:r>
            <a:r>
              <a:rPr lang="en-US" altLang="en-US" sz="2400" dirty="0">
                <a:solidFill>
                  <a:srgbClr val="FFC000"/>
                </a:solidFill>
                <a:latin typeface="Times New Roman" panose="02020603050405020304" pitchFamily="18" charset="0"/>
                <a:cs typeface="Times New Roman" panose="02020603050405020304" pitchFamily="18" charset="0"/>
              </a:rPr>
              <a:t> </a:t>
            </a:r>
            <a:r>
              <a:rPr lang="en-US" altLang="en-US" sz="2400" i="1" dirty="0">
                <a:solidFill>
                  <a:srgbClr val="FFC000"/>
                </a:solidFill>
                <a:latin typeface="Times New Roman" panose="02020603050405020304" pitchFamily="18" charset="0"/>
                <a:cs typeface="Times New Roman" panose="02020603050405020304" pitchFamily="18" charset="0"/>
              </a:rPr>
              <a:t>L=L(M) </a:t>
            </a:r>
            <a:br>
              <a:rPr lang="en-US" altLang="en-US" sz="2400" i="1" dirty="0">
                <a:solidFill>
                  <a:srgbClr val="FFC000"/>
                </a:solidFill>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(even though </a:t>
            </a:r>
            <a:r>
              <a:rPr lang="en-US" altLang="en-US" sz="2400" i="1" dirty="0">
                <a:solidFill>
                  <a:schemeClr val="accent2"/>
                </a:solidFill>
                <a:latin typeface="Times New Roman" panose="02020603050405020304" pitchFamily="18" charset="0"/>
                <a:cs typeface="Times New Roman" panose="02020603050405020304" pitchFamily="18" charset="0"/>
              </a:rPr>
              <a:t>M</a:t>
            </a:r>
            <a:r>
              <a:rPr lang="en-US" altLang="en-US" sz="2400" dirty="0">
                <a:solidFill>
                  <a:schemeClr val="accent2"/>
                </a:solidFill>
                <a:latin typeface="Times New Roman" panose="02020603050405020304" pitchFamily="18" charset="0"/>
                <a:cs typeface="Times New Roman" panose="02020603050405020304" pitchFamily="18" charset="0"/>
              </a:rPr>
              <a:t> </a:t>
            </a:r>
            <a:r>
              <a:rPr lang="en-US" altLang="en-US" sz="2400" dirty="0">
                <a:latin typeface="Times New Roman" panose="02020603050405020304" pitchFamily="18" charset="0"/>
                <a:cs typeface="Times New Roman" panose="02020603050405020304" pitchFamily="18" charset="0"/>
              </a:rPr>
              <a:t>might run </a:t>
            </a:r>
            <a:br>
              <a:rPr lang="en-US" altLang="en-US" sz="2400" dirty="0">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forever on </a:t>
            </a:r>
            <a:r>
              <a:rPr lang="en-US" sz="2400" i="1" dirty="0">
                <a:solidFill>
                  <a:schemeClr val="accent2"/>
                </a:solidFill>
                <a:latin typeface="Times New Roman" panose="02020603050405020304" pitchFamily="18" charset="0"/>
                <a:cs typeface="Times New Roman" panose="02020603050405020304" pitchFamily="18" charset="0"/>
              </a:rPr>
              <a:t>I</a:t>
            </a:r>
            <a:r>
              <a:rPr lang="en-US" sz="2400" i="1" dirty="0">
                <a:solidFill>
                  <a:schemeClr val="accent2"/>
                </a:solidFill>
                <a:latin typeface="Times New Roman" panose="02020603050405020304" pitchFamily="18" charset="0"/>
                <a:cs typeface="Times New Roman" panose="02020603050405020304" pitchFamily="18" charset="0"/>
                <a:sym typeface="Symbol"/>
              </a:rPr>
              <a:t>L</a:t>
            </a:r>
            <a:r>
              <a:rPr lang="en-US" altLang="en-US" sz="2400" dirty="0">
                <a:latin typeface="Times New Roman" panose="02020603050405020304" pitchFamily="18" charset="0"/>
                <a:cs typeface="Times New Roman" panose="02020603050405020304" pitchFamily="18" charset="0"/>
              </a:rPr>
              <a:t>.)</a:t>
            </a:r>
            <a:endParaRPr lang="en-US" altLang="en-US" sz="2400" i="1" dirty="0">
              <a:solidFill>
                <a:schemeClr val="accent2"/>
              </a:solidFill>
              <a:latin typeface="Times New Roman" panose="02020603050405020304" pitchFamily="18" charset="0"/>
              <a:cs typeface="Times New Roman" panose="02020603050405020304" pitchFamily="18" charset="0"/>
            </a:endParaRPr>
          </a:p>
        </p:txBody>
      </p:sp>
      <p:cxnSp>
        <p:nvCxnSpPr>
          <p:cNvPr id="7" name="Straight Connector 6"/>
          <p:cNvCxnSpPr/>
          <p:nvPr/>
        </p:nvCxnSpPr>
        <p:spPr bwMode="auto">
          <a:xfrm flipH="1">
            <a:off x="3962400" y="2018763"/>
            <a:ext cx="4648200" cy="0"/>
          </a:xfrm>
          <a:prstGeom prst="line">
            <a:avLst/>
          </a:prstGeom>
          <a:noFill/>
          <a:ln w="38100" cap="sq" cmpd="sng" algn="ctr">
            <a:solidFill>
              <a:schemeClr val="hlink"/>
            </a:solidFill>
            <a:prstDash val="solid"/>
            <a:round/>
            <a:headEnd type="none" w="med" len="med"/>
            <a:tailEnd type="none" w="med" len="med"/>
          </a:ln>
          <a:effectLst/>
        </p:spPr>
      </p:cxnSp>
      <p:sp>
        <p:nvSpPr>
          <p:cNvPr id="47"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a:solidFill>
                  <a:schemeClr val="tx2"/>
                </a:solidFill>
                <a:effectLst>
                  <a:outerShdw blurRad="38100" dist="38100" dir="2700000" algn="tl">
                    <a:srgbClr val="000000"/>
                  </a:outerShdw>
                </a:effectLst>
                <a:cs typeface="Times New Roman" pitchFamily="18" charset="0"/>
              </a:rPr>
              <a:t>Problems, Languages, Machines, and Classes</a:t>
            </a:r>
          </a:p>
        </p:txBody>
      </p:sp>
      <p:grpSp>
        <p:nvGrpSpPr>
          <p:cNvPr id="48" name="Group 47"/>
          <p:cNvGrpSpPr/>
          <p:nvPr/>
        </p:nvGrpSpPr>
        <p:grpSpPr>
          <a:xfrm>
            <a:off x="381000" y="3962400"/>
            <a:ext cx="1526767" cy="2133600"/>
            <a:chOff x="381000" y="3962400"/>
            <a:chExt cx="1526767" cy="2133600"/>
          </a:xfrm>
        </p:grpSpPr>
        <p:grpSp>
          <p:nvGrpSpPr>
            <p:cNvPr id="49" name="Group 7"/>
            <p:cNvGrpSpPr>
              <a:grpSpLocks/>
            </p:cNvGrpSpPr>
            <p:nvPr/>
          </p:nvGrpSpPr>
          <p:grpSpPr bwMode="auto">
            <a:xfrm>
              <a:off x="381000" y="3962400"/>
              <a:ext cx="722834" cy="2133600"/>
              <a:chOff x="240" y="2880"/>
              <a:chExt cx="339" cy="1010"/>
            </a:xfrm>
          </p:grpSpPr>
          <p:sp>
            <p:nvSpPr>
              <p:cNvPr id="53"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6"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7"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8"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59"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0"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1"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62"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63"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64"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65"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66"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67"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50" name="Freeform 6"/>
            <p:cNvSpPr>
              <a:spLocks/>
            </p:cNvSpPr>
            <p:nvPr/>
          </p:nvSpPr>
          <p:spPr bwMode="auto">
            <a:xfrm rot="5400000">
              <a:off x="1152206" y="4310540"/>
              <a:ext cx="455546" cy="105557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Tree>
    <p:extLst>
      <p:ext uri="{BB962C8B-B14F-4D97-AF65-F5344CB8AC3E}">
        <p14:creationId xmlns:p14="http://schemas.microsoft.com/office/powerpoint/2010/main" val="3968614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0-#ppt_w/2"/>
                                          </p:val>
                                        </p:tav>
                                        <p:tav tm="100000">
                                          <p:val>
                                            <p:strVal val="#ppt_x"/>
                                          </p:val>
                                        </p:tav>
                                      </p:tavLst>
                                    </p:anim>
                                    <p:anim calcmode="lin" valueType="num">
                                      <p:cBhvr additive="base">
                                        <p:cTn id="14" dur="500" fill="hold"/>
                                        <p:tgtEl>
                                          <p:spTgt spid="45"/>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0-#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7827" name="Group 2"/>
          <p:cNvGrpSpPr>
            <a:grpSpLocks/>
          </p:cNvGrpSpPr>
          <p:nvPr/>
        </p:nvGrpSpPr>
        <p:grpSpPr bwMode="auto">
          <a:xfrm>
            <a:off x="4953000" y="787400"/>
            <a:ext cx="4114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81" name="Text Box 4"/>
            <p:cNvSpPr txBox="1">
              <a:spLocks noChangeArrowheads="1"/>
            </p:cNvSpPr>
            <p:nvPr/>
          </p:nvSpPr>
          <p:spPr bwMode="auto">
            <a:xfrm>
              <a:off x="2495" y="528"/>
              <a:ext cx="310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5050"/>
                  </a:solidFill>
                  <a:latin typeface="Times New Roman" pitchFamily="18" charset="0"/>
                </a:rPr>
                <a:t>Computable/Decidable</a:t>
              </a:r>
            </a:p>
          </p:txBody>
        </p:sp>
      </p:grpSp>
      <p:grpSp>
        <p:nvGrpSpPr>
          <p:cNvPr id="247828" name="Group 6"/>
          <p:cNvGrpSpPr>
            <a:grpSpLocks/>
          </p:cNvGrpSpPr>
          <p:nvPr/>
        </p:nvGrpSpPr>
        <p:grpSpPr bwMode="auto">
          <a:xfrm>
            <a:off x="5000625" y="1830388"/>
            <a:ext cx="3902075" cy="4887912"/>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79"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47829" name="Group 9"/>
          <p:cNvGrpSpPr>
            <a:grpSpLocks/>
          </p:cNvGrpSpPr>
          <p:nvPr/>
        </p:nvGrpSpPr>
        <p:grpSpPr bwMode="auto">
          <a:xfrm>
            <a:off x="6040438" y="4370388"/>
            <a:ext cx="1789112" cy="2386012"/>
            <a:chOff x="3304" y="2753"/>
            <a:chExt cx="1440" cy="1503"/>
          </a:xfrm>
        </p:grpSpPr>
        <p:sp>
          <p:nvSpPr>
            <p:cNvPr id="271376"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71377"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sp>
        <p:nvSpPr>
          <p:cNvPr id="19" name="Rectangle 3"/>
          <p:cNvSpPr>
            <a:spLocks noChangeArrowheads="1"/>
          </p:cNvSpPr>
          <p:nvPr/>
        </p:nvSpPr>
        <p:spPr bwMode="auto">
          <a:xfrm>
            <a:off x="-215900" y="411540"/>
            <a:ext cx="5930900" cy="1569660"/>
          </a:xfrm>
          <a:prstGeom prst="rect">
            <a:avLst/>
          </a:prstGeom>
          <a:noFill/>
          <a:ln w="38100" cap="sq">
            <a:noFill/>
            <a:miter lim="800000"/>
            <a:headEnd/>
            <a:tailEnd/>
          </a:ln>
        </p:spPr>
        <p:txBody>
          <a:bodyPr lIns="274320" rIns="274320">
            <a:spAutoFit/>
          </a:bodyPr>
          <a:lstStyle/>
          <a:p>
            <a:pPr marL="342900" indent="-342900" eaLnBrk="0" hangingPunct="0">
              <a:defRPr/>
            </a:pPr>
            <a:r>
              <a:rPr lang="en-US" sz="2400" dirty="0">
                <a:cs typeface="+mn-cs"/>
              </a:rPr>
              <a:t>A</a:t>
            </a:r>
            <a:r>
              <a:rPr lang="en-US" sz="2400" dirty="0">
                <a:solidFill>
                  <a:schemeClr val="tx2"/>
                </a:solidFill>
                <a:cs typeface="+mn-cs"/>
              </a:rPr>
              <a:t> complexity class </a:t>
            </a:r>
            <a:r>
              <a:rPr lang="en-US" sz="2400" dirty="0">
                <a:cs typeface="+mn-cs"/>
              </a:rPr>
              <a:t>is </a:t>
            </a:r>
            <a:br>
              <a:rPr lang="en-US" sz="2400" dirty="0">
                <a:cs typeface="+mn-cs"/>
              </a:rPr>
            </a:br>
            <a:r>
              <a:rPr lang="en-US" sz="2400" dirty="0">
                <a:cs typeface="+mn-cs"/>
              </a:rPr>
              <a:t>a set of computational problems </a:t>
            </a:r>
            <a:br>
              <a:rPr lang="en-US" sz="2400" dirty="0">
                <a:cs typeface="+mn-cs"/>
              </a:rPr>
            </a:br>
            <a:r>
              <a:rPr lang="en-US" sz="2400" dirty="0">
                <a:cs typeface="+mn-cs"/>
              </a:rPr>
              <a:t>that have a similar difficulty in computing them.</a:t>
            </a:r>
          </a:p>
        </p:txBody>
      </p:sp>
      <p:grpSp>
        <p:nvGrpSpPr>
          <p:cNvPr id="6" name="Group 47"/>
          <p:cNvGrpSpPr>
            <a:grpSpLocks/>
          </p:cNvGrpSpPr>
          <p:nvPr/>
        </p:nvGrpSpPr>
        <p:grpSpPr bwMode="auto">
          <a:xfrm>
            <a:off x="5018088" y="3590925"/>
            <a:ext cx="4002087" cy="2962275"/>
            <a:chOff x="5017933" y="3591580"/>
            <a:chExt cx="4002336" cy="2961620"/>
          </a:xfrm>
        </p:grpSpPr>
        <p:sp>
          <p:nvSpPr>
            <p:cNvPr id="271372" name="Oval 24"/>
            <p:cNvSpPr>
              <a:spLocks noChangeArrowheads="1"/>
            </p:cNvSpPr>
            <p:nvPr/>
          </p:nvSpPr>
          <p:spPr bwMode="auto">
            <a:xfrm rot="2528719">
              <a:off x="5017933"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3" name="Text Box 25"/>
            <p:cNvSpPr txBox="1">
              <a:spLocks noChangeArrowheads="1"/>
            </p:cNvSpPr>
            <p:nvPr/>
          </p:nvSpPr>
          <p:spPr bwMode="auto">
            <a:xfrm>
              <a:off x="5486400" y="3597734"/>
              <a:ext cx="737370" cy="44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sp>
          <p:nvSpPr>
            <p:cNvPr id="271374" name="Oval 24"/>
            <p:cNvSpPr>
              <a:spLocks noChangeArrowheads="1"/>
            </p:cNvSpPr>
            <p:nvPr/>
          </p:nvSpPr>
          <p:spPr bwMode="auto">
            <a:xfrm rot="19071281" flipH="1">
              <a:off x="5791200"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5" name="Text Box 25"/>
            <p:cNvSpPr txBox="1">
              <a:spLocks noChangeArrowheads="1"/>
            </p:cNvSpPr>
            <p:nvPr/>
          </p:nvSpPr>
          <p:spPr bwMode="auto">
            <a:xfrm flipH="1">
              <a:off x="7467600" y="3591580"/>
              <a:ext cx="15526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Co-NP</a:t>
              </a:r>
            </a:p>
          </p:txBody>
        </p:sp>
      </p:grpSp>
      <p:sp>
        <p:nvSpPr>
          <p:cNvPr id="29" name="Rectangle 3"/>
          <p:cNvSpPr>
            <a:spLocks noChangeArrowheads="1"/>
          </p:cNvSpPr>
          <p:nvPr/>
        </p:nvSpPr>
        <p:spPr bwMode="auto">
          <a:xfrm>
            <a:off x="4025900" y="1219200"/>
            <a:ext cx="5930900" cy="708025"/>
          </a:xfrm>
          <a:prstGeom prst="rect">
            <a:avLst/>
          </a:prstGeom>
          <a:noFill/>
          <a:ln w="38100" cap="sq">
            <a:noFill/>
            <a:miter lim="800000"/>
            <a:headEnd/>
            <a:tailEnd/>
          </a:ln>
        </p:spPr>
        <p:txBody>
          <a:bodyPr lIns="274320" rIns="274320">
            <a:spAutoFit/>
          </a:bodyPr>
          <a:lstStyle/>
          <a:p>
            <a:pPr marL="342900" indent="-342900" algn="ctr" eaLnBrk="0" hangingPunct="0">
              <a:defRPr/>
            </a:pPr>
            <a:r>
              <a:rPr lang="en-US" sz="2000" dirty="0">
                <a:cs typeface="+mn-cs"/>
              </a:rPr>
              <a:t>Problems which have </a:t>
            </a:r>
          </a:p>
          <a:p>
            <a:pPr marL="342900" indent="-342900" algn="ctr" eaLnBrk="0" hangingPunct="0">
              <a:defRPr/>
            </a:pPr>
            <a:r>
              <a:rPr lang="en-US" sz="2000" dirty="0">
                <a:cs typeface="+mn-cs"/>
              </a:rPr>
              <a:t>TM/Java programs that solve them </a:t>
            </a:r>
          </a:p>
        </p:txBody>
      </p:sp>
      <p:sp>
        <p:nvSpPr>
          <p:cNvPr id="33" name="Rectangle 3"/>
          <p:cNvSpPr>
            <a:spLocks noChangeArrowheads="1"/>
          </p:cNvSpPr>
          <p:nvPr/>
        </p:nvSpPr>
        <p:spPr bwMode="auto">
          <a:xfrm>
            <a:off x="4038600" y="2263775"/>
            <a:ext cx="5930900" cy="1016000"/>
          </a:xfrm>
          <a:prstGeom prst="rect">
            <a:avLst/>
          </a:prstGeom>
          <a:noFill/>
          <a:ln w="38100" cap="sq">
            <a:noFill/>
            <a:miter lim="800000"/>
            <a:headEnd/>
            <a:tailEnd/>
          </a:ln>
        </p:spPr>
        <p:txBody>
          <a:bodyPr lIns="274320" rIns="274320">
            <a:spAutoFit/>
          </a:bodyPr>
          <a:lstStyle/>
          <a:p>
            <a:pPr marL="342900" indent="-342900" algn="ctr" eaLnBrk="0" hangingPunct="0">
              <a:defRPr/>
            </a:pPr>
            <a:r>
              <a:rPr lang="en-US" sz="2000" dirty="0">
                <a:cs typeface="+mn-cs"/>
              </a:rPr>
              <a:t>Problems which have </a:t>
            </a:r>
          </a:p>
          <a:p>
            <a:pPr marL="342900" indent="-342900" algn="ctr" eaLnBrk="0" hangingPunct="0">
              <a:defRPr/>
            </a:pPr>
            <a:r>
              <a:rPr lang="en-US" sz="2000" dirty="0">
                <a:cs typeface="+mn-cs"/>
              </a:rPr>
              <a:t>TM/Java programs that solve them</a:t>
            </a:r>
          </a:p>
          <a:p>
            <a:pPr marL="342900" indent="-342900" algn="ctr" eaLnBrk="0" hangingPunct="0">
              <a:defRPr/>
            </a:pPr>
            <a:r>
              <a:rPr lang="en-US" sz="2000" dirty="0">
                <a:cs typeface="+mn-cs"/>
              </a:rPr>
              <a:t>exponential time. </a:t>
            </a:r>
          </a:p>
        </p:txBody>
      </p:sp>
      <p:sp>
        <p:nvSpPr>
          <p:cNvPr id="34" name="Rectangle 3"/>
          <p:cNvSpPr>
            <a:spLocks noChangeArrowheads="1"/>
          </p:cNvSpPr>
          <p:nvPr/>
        </p:nvSpPr>
        <p:spPr bwMode="auto">
          <a:xfrm>
            <a:off x="1308100" y="4419600"/>
            <a:ext cx="5930900" cy="708025"/>
          </a:xfrm>
          <a:prstGeom prst="rect">
            <a:avLst/>
          </a:prstGeom>
          <a:noFill/>
          <a:ln w="38100" cap="sq">
            <a:noFill/>
            <a:miter lim="800000"/>
            <a:headEnd/>
            <a:tailEnd/>
          </a:ln>
        </p:spPr>
        <p:txBody>
          <a:bodyPr lIns="274320" rIns="274320">
            <a:spAutoFit/>
          </a:bodyPr>
          <a:lstStyle/>
          <a:p>
            <a:pPr marL="342900" indent="-342900" algn="ctr" eaLnBrk="0" hangingPunct="0">
              <a:defRPr/>
            </a:pPr>
            <a:r>
              <a:rPr lang="en-US" sz="2000" dirty="0">
                <a:cs typeface="+mn-cs"/>
              </a:rPr>
              <a:t>Problems whose solutions can be checked </a:t>
            </a:r>
            <a:br>
              <a:rPr lang="en-US" sz="2000" dirty="0">
                <a:cs typeface="+mn-cs"/>
              </a:rPr>
            </a:br>
            <a:r>
              <a:rPr lang="en-US" sz="2000" dirty="0">
                <a:cs typeface="+mn-cs"/>
              </a:rPr>
              <a:t>in polynomial time. </a:t>
            </a:r>
          </a:p>
        </p:txBody>
      </p:sp>
      <p:sp>
        <p:nvSpPr>
          <p:cNvPr id="35" name="Rectangle 3"/>
          <p:cNvSpPr>
            <a:spLocks noChangeArrowheads="1"/>
          </p:cNvSpPr>
          <p:nvPr/>
        </p:nvSpPr>
        <p:spPr bwMode="auto">
          <a:xfrm>
            <a:off x="5562600" y="4781550"/>
            <a:ext cx="2713038" cy="400050"/>
          </a:xfrm>
          <a:prstGeom prst="rect">
            <a:avLst/>
          </a:prstGeom>
          <a:noFill/>
          <a:ln w="38100" cap="sq">
            <a:noFill/>
            <a:miter lim="800000"/>
            <a:headEnd/>
            <a:tailEnd/>
          </a:ln>
        </p:spPr>
        <p:txBody>
          <a:bodyPr lIns="274320" rIns="274320">
            <a:spAutoFit/>
          </a:bodyPr>
          <a:lstStyle/>
          <a:p>
            <a:pPr marL="342900" indent="-342900" algn="ctr" eaLnBrk="0" hangingPunct="0">
              <a:defRPr/>
            </a:pPr>
            <a:r>
              <a:rPr lang="en-US" sz="2000" dirty="0">
                <a:cs typeface="+mn-cs"/>
              </a:rPr>
              <a:t>Polynomial Time </a:t>
            </a:r>
          </a:p>
        </p:txBody>
      </p:sp>
      <p:sp>
        <p:nvSpPr>
          <p:cNvPr id="38"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a:solidFill>
                  <a:schemeClr val="tx2"/>
                </a:solidFill>
                <a:effectLst>
                  <a:outerShdw blurRad="38100" dist="38100" dir="2700000" algn="tl">
                    <a:srgbClr val="000000"/>
                  </a:outerShdw>
                </a:effectLst>
                <a:cs typeface="Times New Roman" pitchFamily="18" charset="0"/>
              </a:rPr>
              <a:t>Problems, Languages, Machines, and Classes</a:t>
            </a:r>
          </a:p>
        </p:txBody>
      </p:sp>
    </p:spTree>
    <p:extLst>
      <p:ext uri="{BB962C8B-B14F-4D97-AF65-F5344CB8AC3E}">
        <p14:creationId xmlns:p14="http://schemas.microsoft.com/office/powerpoint/2010/main" val="16593205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 calcmode="lin" valueType="num">
                                      <p:cBhvr additive="base">
                                        <p:cTn id="7"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47827"/>
                                        </p:tgtEl>
                                        <p:attrNameLst>
                                          <p:attrName>style.visibility</p:attrName>
                                        </p:attrNameLst>
                                      </p:cBhvr>
                                      <p:to>
                                        <p:strVal val="visible"/>
                                      </p:to>
                                    </p:set>
                                    <p:anim calcmode="lin" valueType="num">
                                      <p:cBhvr additive="base">
                                        <p:cTn id="13" dur="500" fill="hold"/>
                                        <p:tgtEl>
                                          <p:spTgt spid="247827"/>
                                        </p:tgtEl>
                                        <p:attrNameLst>
                                          <p:attrName>ppt_x</p:attrName>
                                        </p:attrNameLst>
                                      </p:cBhvr>
                                      <p:tavLst>
                                        <p:tav tm="0">
                                          <p:val>
                                            <p:strVal val="#ppt_x"/>
                                          </p:val>
                                        </p:tav>
                                        <p:tav tm="100000">
                                          <p:val>
                                            <p:strVal val="#ppt_x"/>
                                          </p:val>
                                        </p:tav>
                                      </p:tavLst>
                                    </p:anim>
                                    <p:anim calcmode="lin" valueType="num">
                                      <p:cBhvr additive="base">
                                        <p:cTn id="14" dur="500" fill="hold"/>
                                        <p:tgtEl>
                                          <p:spTgt spid="247827"/>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ppt_x"/>
                                          </p:val>
                                        </p:tav>
                                        <p:tav tm="100000">
                                          <p:val>
                                            <p:strVal val="#ppt_x"/>
                                          </p:val>
                                        </p:tav>
                                      </p:tavLst>
                                    </p:anim>
                                    <p:anim calcmode="lin" valueType="num">
                                      <p:cBhvr additive="base">
                                        <p:cTn id="18" dur="500" fill="hold"/>
                                        <p:tgtEl>
                                          <p:spTgt spid="29"/>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247828"/>
                                        </p:tgtEl>
                                        <p:attrNameLst>
                                          <p:attrName>style.visibility</p:attrName>
                                        </p:attrNameLst>
                                      </p:cBhvr>
                                      <p:to>
                                        <p:strVal val="visible"/>
                                      </p:to>
                                    </p:set>
                                    <p:anim calcmode="lin" valueType="num">
                                      <p:cBhvr additive="base">
                                        <p:cTn id="23" dur="500" fill="hold"/>
                                        <p:tgtEl>
                                          <p:spTgt spid="247828"/>
                                        </p:tgtEl>
                                        <p:attrNameLst>
                                          <p:attrName>ppt_x</p:attrName>
                                        </p:attrNameLst>
                                      </p:cBhvr>
                                      <p:tavLst>
                                        <p:tav tm="0">
                                          <p:val>
                                            <p:strVal val="#ppt_x"/>
                                          </p:val>
                                        </p:tav>
                                        <p:tav tm="100000">
                                          <p:val>
                                            <p:strVal val="#ppt_x"/>
                                          </p:val>
                                        </p:tav>
                                      </p:tavLst>
                                    </p:anim>
                                    <p:anim calcmode="lin" valueType="num">
                                      <p:cBhvr additive="base">
                                        <p:cTn id="24" dur="500" fill="hold"/>
                                        <p:tgtEl>
                                          <p:spTgt spid="24782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additive="base">
                                        <p:cTn id="27" dur="500" fill="hold"/>
                                        <p:tgtEl>
                                          <p:spTgt spid="33"/>
                                        </p:tgtEl>
                                        <p:attrNameLst>
                                          <p:attrName>ppt_x</p:attrName>
                                        </p:attrNameLst>
                                      </p:cBhvr>
                                      <p:tavLst>
                                        <p:tav tm="0">
                                          <p:val>
                                            <p:strVal val="#ppt_x"/>
                                          </p:val>
                                        </p:tav>
                                        <p:tav tm="100000">
                                          <p:val>
                                            <p:strVal val="#ppt_x"/>
                                          </p:val>
                                        </p:tav>
                                      </p:tavLst>
                                    </p:anim>
                                    <p:anim calcmode="lin" valueType="num">
                                      <p:cBhvr additive="base">
                                        <p:cTn id="28" dur="500" fill="hold"/>
                                        <p:tgtEl>
                                          <p:spTgt spid="33"/>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247829"/>
                                        </p:tgtEl>
                                        <p:attrNameLst>
                                          <p:attrName>style.visibility</p:attrName>
                                        </p:attrNameLst>
                                      </p:cBhvr>
                                      <p:to>
                                        <p:strVal val="visible"/>
                                      </p:to>
                                    </p:set>
                                    <p:anim calcmode="lin" valueType="num">
                                      <p:cBhvr additive="base">
                                        <p:cTn id="33" dur="500" fill="hold"/>
                                        <p:tgtEl>
                                          <p:spTgt spid="247829"/>
                                        </p:tgtEl>
                                        <p:attrNameLst>
                                          <p:attrName>ppt_x</p:attrName>
                                        </p:attrNameLst>
                                      </p:cBhvr>
                                      <p:tavLst>
                                        <p:tav tm="0">
                                          <p:val>
                                            <p:strVal val="#ppt_x"/>
                                          </p:val>
                                        </p:tav>
                                        <p:tav tm="100000">
                                          <p:val>
                                            <p:strVal val="#ppt_x"/>
                                          </p:val>
                                        </p:tav>
                                      </p:tavLst>
                                    </p:anim>
                                    <p:anim calcmode="lin" valueType="num">
                                      <p:cBhvr additive="base">
                                        <p:cTn id="34" dur="500" fill="hold"/>
                                        <p:tgtEl>
                                          <p:spTgt spid="247829"/>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additive="base">
                                        <p:cTn id="37" dur="500" fill="hold"/>
                                        <p:tgtEl>
                                          <p:spTgt spid="35"/>
                                        </p:tgtEl>
                                        <p:attrNameLst>
                                          <p:attrName>ppt_x</p:attrName>
                                        </p:attrNameLst>
                                      </p:cBhvr>
                                      <p:tavLst>
                                        <p:tav tm="0">
                                          <p:val>
                                            <p:strVal val="#ppt_x"/>
                                          </p:val>
                                        </p:tav>
                                        <p:tav tm="100000">
                                          <p:val>
                                            <p:strVal val="#ppt_x"/>
                                          </p:val>
                                        </p:tav>
                                      </p:tavLst>
                                    </p:anim>
                                    <p:anim calcmode="lin" valueType="num">
                                      <p:cBhvr additive="base">
                                        <p:cTn id="38" dur="500" fill="hold"/>
                                        <p:tgtEl>
                                          <p:spTgt spid="35"/>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35"/>
                                        </p:tgtEl>
                                        <p:attrNameLst>
                                          <p:attrName>style.visibility</p:attrName>
                                        </p:attrNameLst>
                                      </p:cBhvr>
                                      <p:to>
                                        <p:strVal val="hidden"/>
                                      </p:to>
                                    </p:set>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3" grpId="0"/>
      <p:bldP spid="34" grpId="0"/>
      <p:bldP spid="35"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7827" name="Group 2"/>
          <p:cNvGrpSpPr>
            <a:grpSpLocks/>
          </p:cNvGrpSpPr>
          <p:nvPr/>
        </p:nvGrpSpPr>
        <p:grpSpPr bwMode="auto">
          <a:xfrm>
            <a:off x="4953000" y="787400"/>
            <a:ext cx="4114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81" name="Text Box 4"/>
            <p:cNvSpPr txBox="1">
              <a:spLocks noChangeArrowheads="1"/>
            </p:cNvSpPr>
            <p:nvPr/>
          </p:nvSpPr>
          <p:spPr bwMode="auto">
            <a:xfrm>
              <a:off x="2495" y="528"/>
              <a:ext cx="310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5050"/>
                  </a:solidFill>
                  <a:latin typeface="Times New Roman" pitchFamily="18" charset="0"/>
                </a:rPr>
                <a:t>Computable/Decidable</a:t>
              </a:r>
            </a:p>
          </p:txBody>
        </p:sp>
      </p:grpSp>
      <p:grpSp>
        <p:nvGrpSpPr>
          <p:cNvPr id="247828" name="Group 6"/>
          <p:cNvGrpSpPr>
            <a:grpSpLocks/>
          </p:cNvGrpSpPr>
          <p:nvPr/>
        </p:nvGrpSpPr>
        <p:grpSpPr bwMode="auto">
          <a:xfrm>
            <a:off x="5000625" y="1830388"/>
            <a:ext cx="3902075" cy="4887912"/>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79"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47829" name="Group 9"/>
          <p:cNvGrpSpPr>
            <a:grpSpLocks/>
          </p:cNvGrpSpPr>
          <p:nvPr/>
        </p:nvGrpSpPr>
        <p:grpSpPr bwMode="auto">
          <a:xfrm>
            <a:off x="6040438" y="4370388"/>
            <a:ext cx="1789112" cy="2386012"/>
            <a:chOff x="3304" y="2753"/>
            <a:chExt cx="1440" cy="1503"/>
          </a:xfrm>
        </p:grpSpPr>
        <p:sp>
          <p:nvSpPr>
            <p:cNvPr id="271376"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71377"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sp>
        <p:nvSpPr>
          <p:cNvPr id="19" name="Rectangle 3"/>
          <p:cNvSpPr>
            <a:spLocks noChangeArrowheads="1"/>
          </p:cNvSpPr>
          <p:nvPr/>
        </p:nvSpPr>
        <p:spPr bwMode="auto">
          <a:xfrm>
            <a:off x="-215900" y="411540"/>
            <a:ext cx="5930900" cy="1569660"/>
          </a:xfrm>
          <a:prstGeom prst="rect">
            <a:avLst/>
          </a:prstGeom>
          <a:noFill/>
          <a:ln w="38100" cap="sq">
            <a:noFill/>
            <a:miter lim="800000"/>
            <a:headEnd/>
            <a:tailEnd/>
          </a:ln>
        </p:spPr>
        <p:txBody>
          <a:bodyPr lIns="274320" rIns="274320">
            <a:spAutoFit/>
          </a:bodyPr>
          <a:lstStyle/>
          <a:p>
            <a:pPr marL="342900" indent="-342900" eaLnBrk="0" hangingPunct="0">
              <a:defRPr/>
            </a:pPr>
            <a:r>
              <a:rPr lang="en-US" sz="2400" dirty="0">
                <a:cs typeface="+mn-cs"/>
              </a:rPr>
              <a:t>A</a:t>
            </a:r>
            <a:r>
              <a:rPr lang="en-US" sz="2400" dirty="0">
                <a:solidFill>
                  <a:schemeClr val="tx2"/>
                </a:solidFill>
                <a:cs typeface="+mn-cs"/>
              </a:rPr>
              <a:t> complexity class </a:t>
            </a:r>
            <a:r>
              <a:rPr lang="en-US" sz="2400" dirty="0">
                <a:cs typeface="+mn-cs"/>
              </a:rPr>
              <a:t>is </a:t>
            </a:r>
            <a:br>
              <a:rPr lang="en-US" sz="2400" dirty="0">
                <a:cs typeface="+mn-cs"/>
              </a:rPr>
            </a:br>
            <a:r>
              <a:rPr lang="en-US" sz="2400" dirty="0">
                <a:cs typeface="+mn-cs"/>
              </a:rPr>
              <a:t>a set of computational problems </a:t>
            </a:r>
            <a:br>
              <a:rPr lang="en-US" sz="2400" dirty="0">
                <a:cs typeface="+mn-cs"/>
              </a:rPr>
            </a:br>
            <a:r>
              <a:rPr lang="en-US" sz="2400" dirty="0">
                <a:cs typeface="+mn-cs"/>
              </a:rPr>
              <a:t>that have a similar difficulty in computing them.</a:t>
            </a:r>
          </a:p>
        </p:txBody>
      </p:sp>
      <p:grpSp>
        <p:nvGrpSpPr>
          <p:cNvPr id="6" name="Group 47"/>
          <p:cNvGrpSpPr>
            <a:grpSpLocks/>
          </p:cNvGrpSpPr>
          <p:nvPr/>
        </p:nvGrpSpPr>
        <p:grpSpPr bwMode="auto">
          <a:xfrm>
            <a:off x="5018088" y="3590925"/>
            <a:ext cx="4002087" cy="2962275"/>
            <a:chOff x="5017933" y="3591580"/>
            <a:chExt cx="4002336" cy="2961620"/>
          </a:xfrm>
        </p:grpSpPr>
        <p:sp>
          <p:nvSpPr>
            <p:cNvPr id="271372" name="Oval 24"/>
            <p:cNvSpPr>
              <a:spLocks noChangeArrowheads="1"/>
            </p:cNvSpPr>
            <p:nvPr/>
          </p:nvSpPr>
          <p:spPr bwMode="auto">
            <a:xfrm rot="2528719">
              <a:off x="5017933"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3" name="Text Box 25"/>
            <p:cNvSpPr txBox="1">
              <a:spLocks noChangeArrowheads="1"/>
            </p:cNvSpPr>
            <p:nvPr/>
          </p:nvSpPr>
          <p:spPr bwMode="auto">
            <a:xfrm>
              <a:off x="5486400" y="3597734"/>
              <a:ext cx="737370" cy="44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sp>
          <p:nvSpPr>
            <p:cNvPr id="271374" name="Oval 24"/>
            <p:cNvSpPr>
              <a:spLocks noChangeArrowheads="1"/>
            </p:cNvSpPr>
            <p:nvPr/>
          </p:nvSpPr>
          <p:spPr bwMode="auto">
            <a:xfrm rot="19071281" flipH="1">
              <a:off x="5791200"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5" name="Text Box 25"/>
            <p:cNvSpPr txBox="1">
              <a:spLocks noChangeArrowheads="1"/>
            </p:cNvSpPr>
            <p:nvPr/>
          </p:nvSpPr>
          <p:spPr bwMode="auto">
            <a:xfrm flipH="1">
              <a:off x="7467600" y="3591580"/>
              <a:ext cx="15526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Co-NP</a:t>
              </a:r>
            </a:p>
          </p:txBody>
        </p:sp>
      </p:grpSp>
      <p:grpSp>
        <p:nvGrpSpPr>
          <p:cNvPr id="2" name="Group 1"/>
          <p:cNvGrpSpPr/>
          <p:nvPr/>
        </p:nvGrpSpPr>
        <p:grpSpPr>
          <a:xfrm>
            <a:off x="4038600" y="301992"/>
            <a:ext cx="5720668" cy="6508374"/>
            <a:chOff x="4038600" y="301992"/>
            <a:chExt cx="5720668" cy="6508374"/>
          </a:xfrm>
        </p:grpSpPr>
        <p:sp>
          <p:nvSpPr>
            <p:cNvPr id="23" name="Oval 3"/>
            <p:cNvSpPr>
              <a:spLocks noChangeArrowheads="1"/>
            </p:cNvSpPr>
            <p:nvPr/>
          </p:nvSpPr>
          <p:spPr bwMode="auto">
            <a:xfrm rot="20690054">
              <a:off x="4353628" y="312695"/>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4" name="Rectangle 2"/>
            <p:cNvSpPr>
              <a:spLocks noChangeArrowheads="1"/>
            </p:cNvSpPr>
            <p:nvPr/>
          </p:nvSpPr>
          <p:spPr bwMode="auto">
            <a:xfrm>
              <a:off x="4038600" y="381000"/>
              <a:ext cx="21339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a:solidFill>
                    <a:srgbClr val="FF00FF"/>
                  </a:solidFill>
                  <a:latin typeface="Times New Roman" pitchFamily="18" charset="0"/>
                </a:rPr>
                <a:t>Recognizable</a:t>
              </a:r>
              <a:endParaRPr lang="en-US" altLang="en-US" sz="1200" dirty="0">
                <a:solidFill>
                  <a:srgbClr val="FF00FF"/>
                </a:solidFill>
                <a:latin typeface="Times New Roman" pitchFamily="18" charset="0"/>
              </a:endParaRPr>
            </a:p>
          </p:txBody>
        </p:sp>
        <p:sp>
          <p:nvSpPr>
            <p:cNvPr id="25" name="Oval 3"/>
            <p:cNvSpPr>
              <a:spLocks noChangeArrowheads="1"/>
            </p:cNvSpPr>
            <p:nvPr/>
          </p:nvSpPr>
          <p:spPr bwMode="auto">
            <a:xfrm rot="909946" flipH="1">
              <a:off x="5034868" y="301992"/>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6" name="Rectangle 2"/>
            <p:cNvSpPr>
              <a:spLocks noChangeArrowheads="1"/>
            </p:cNvSpPr>
            <p:nvPr/>
          </p:nvSpPr>
          <p:spPr bwMode="auto">
            <a:xfrm>
              <a:off x="6471792" y="381000"/>
              <a:ext cx="26725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a:solidFill>
                    <a:srgbClr val="FF00FF"/>
                  </a:solidFill>
                  <a:latin typeface="Times New Roman" pitchFamily="18" charset="0"/>
                </a:rPr>
                <a:t>Co-Recognizable</a:t>
              </a:r>
              <a:endParaRPr lang="en-US" altLang="en-US" sz="1200" dirty="0">
                <a:solidFill>
                  <a:srgbClr val="FF00FF"/>
                </a:solidFill>
                <a:latin typeface="Times New Roman" pitchFamily="18" charset="0"/>
              </a:endParaRPr>
            </a:p>
          </p:txBody>
        </p:sp>
      </p:grpSp>
      <p:grpSp>
        <p:nvGrpSpPr>
          <p:cNvPr id="3" name="Group 2"/>
          <p:cNvGrpSpPr/>
          <p:nvPr/>
        </p:nvGrpSpPr>
        <p:grpSpPr>
          <a:xfrm>
            <a:off x="159091" y="3124200"/>
            <a:ext cx="4059923" cy="1586965"/>
            <a:chOff x="863600" y="1824037"/>
            <a:chExt cx="4059923" cy="1586965"/>
          </a:xfrm>
        </p:grpSpPr>
        <p:sp>
          <p:nvSpPr>
            <p:cNvPr id="31" name="Rectangle 1"/>
            <p:cNvSpPr>
              <a:spLocks noChangeArrowheads="1"/>
            </p:cNvSpPr>
            <p:nvPr/>
          </p:nvSpPr>
          <p:spPr bwMode="auto">
            <a:xfrm>
              <a:off x="1056502" y="2087563"/>
              <a:ext cx="3867021"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000" dirty="0">
                  <a:solidFill>
                    <a:schemeClr val="tx1">
                      <a:lumMod val="95000"/>
                    </a:schemeClr>
                  </a:solidFill>
                </a:rPr>
                <a:t>On Yes instances,  </a:t>
              </a:r>
              <a:br>
                <a:rPr lang="en-US" altLang="en-US" sz="2000" dirty="0">
                  <a:solidFill>
                    <a:schemeClr val="tx1">
                      <a:lumMod val="95000"/>
                    </a:schemeClr>
                  </a:solidFill>
                </a:rPr>
              </a:br>
              <a:r>
                <a:rPr lang="en-US" altLang="en-US" sz="2000" dirty="0">
                  <a:solidFill>
                    <a:schemeClr val="tx1">
                      <a:lumMod val="95000"/>
                    </a:schemeClr>
                  </a:solidFill>
                </a:rPr>
                <a:t>   TM must halt and accept.</a:t>
              </a:r>
            </a:p>
            <a:p>
              <a:pPr eaLnBrk="1" hangingPunct="1">
                <a:spcBef>
                  <a:spcPct val="0"/>
                </a:spcBef>
                <a:buNone/>
                <a:defRPr/>
              </a:pPr>
              <a:r>
                <a:rPr lang="en-US" altLang="en-US" sz="2000" dirty="0">
                  <a:solidFill>
                    <a:schemeClr val="tx1">
                      <a:lumMod val="95000"/>
                    </a:schemeClr>
                  </a:solidFill>
                </a:rPr>
                <a:t>On No instances </a:t>
              </a:r>
              <a:br>
                <a:rPr lang="en-US" altLang="en-US" sz="2000" dirty="0">
                  <a:solidFill>
                    <a:schemeClr val="tx1">
                      <a:lumMod val="95000"/>
                    </a:schemeClr>
                  </a:solidFill>
                </a:rPr>
              </a:br>
              <a:r>
                <a:rPr lang="en-US" altLang="en-US" sz="2000" dirty="0">
                  <a:solidFill>
                    <a:schemeClr val="tx1">
                      <a:lumMod val="95000"/>
                    </a:schemeClr>
                  </a:solidFill>
                </a:rPr>
                <a:t>   may halt and reject or run forever.</a:t>
              </a:r>
            </a:p>
          </p:txBody>
        </p:sp>
        <p:sp>
          <p:nvSpPr>
            <p:cNvPr id="36" name="Rectangle 1"/>
            <p:cNvSpPr>
              <a:spLocks noChangeArrowheads="1"/>
            </p:cNvSpPr>
            <p:nvPr/>
          </p:nvSpPr>
          <p:spPr bwMode="auto">
            <a:xfrm>
              <a:off x="863600" y="1824037"/>
              <a:ext cx="16498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dirty="0">
                  <a:solidFill>
                    <a:srgbClr val="FF00FF"/>
                  </a:solidFill>
                  <a:latin typeface="Times New Roman" pitchFamily="18" charset="0"/>
                </a:rPr>
                <a:t>Recognizable:</a:t>
              </a:r>
            </a:p>
          </p:txBody>
        </p:sp>
      </p:grpSp>
      <p:grpSp>
        <p:nvGrpSpPr>
          <p:cNvPr id="4" name="Group 3"/>
          <p:cNvGrpSpPr/>
          <p:nvPr/>
        </p:nvGrpSpPr>
        <p:grpSpPr>
          <a:xfrm>
            <a:off x="168616" y="2047578"/>
            <a:ext cx="3455362" cy="1012686"/>
            <a:chOff x="873125" y="3330714"/>
            <a:chExt cx="3455362" cy="1012686"/>
          </a:xfrm>
        </p:grpSpPr>
        <p:sp>
          <p:nvSpPr>
            <p:cNvPr id="32" name="Rectangle 1"/>
            <p:cNvSpPr>
              <a:spLocks noChangeArrowheads="1"/>
            </p:cNvSpPr>
            <p:nvPr/>
          </p:nvSpPr>
          <p:spPr bwMode="auto">
            <a:xfrm>
              <a:off x="1143000" y="3635514"/>
              <a:ext cx="318548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l" eaLnBrk="1" hangingPunct="1">
                <a:spcBef>
                  <a:spcPct val="0"/>
                </a:spcBef>
                <a:buFontTx/>
                <a:buNone/>
                <a:defRPr/>
              </a:pPr>
              <a:r>
                <a:rPr lang="en-US" altLang="en-US" sz="2000" dirty="0">
                  <a:solidFill>
                    <a:schemeClr val="tx1">
                      <a:lumMod val="95000"/>
                    </a:schemeClr>
                  </a:solidFill>
                </a:rPr>
                <a:t>TM must halt on every input </a:t>
              </a:r>
              <a:br>
                <a:rPr lang="en-US" altLang="en-US" sz="2000" dirty="0">
                  <a:solidFill>
                    <a:schemeClr val="tx1">
                      <a:lumMod val="95000"/>
                    </a:schemeClr>
                  </a:solidFill>
                </a:rPr>
              </a:br>
              <a:r>
                <a:rPr lang="en-US" altLang="en-US" sz="2000" dirty="0">
                  <a:solidFill>
                    <a:schemeClr val="tx1">
                      <a:lumMod val="95000"/>
                    </a:schemeClr>
                  </a:solidFill>
                </a:rPr>
                <a:t>and give the correct answer. </a:t>
              </a:r>
            </a:p>
          </p:txBody>
        </p:sp>
        <p:sp>
          <p:nvSpPr>
            <p:cNvPr id="37" name="Rectangle 1"/>
            <p:cNvSpPr>
              <a:spLocks noChangeArrowheads="1"/>
            </p:cNvSpPr>
            <p:nvPr/>
          </p:nvSpPr>
          <p:spPr bwMode="auto">
            <a:xfrm>
              <a:off x="873125" y="3330714"/>
              <a:ext cx="129394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dirty="0">
                  <a:solidFill>
                    <a:srgbClr val="FF0000"/>
                  </a:solidFill>
                  <a:latin typeface="Times New Roman" pitchFamily="18" charset="0"/>
                </a:rPr>
                <a:t>Decidable:</a:t>
              </a:r>
            </a:p>
          </p:txBody>
        </p:sp>
      </p:grpSp>
      <p:sp>
        <p:nvSpPr>
          <p:cNvPr id="38"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a:solidFill>
                  <a:schemeClr val="tx2"/>
                </a:solidFill>
                <a:effectLst>
                  <a:outerShdw blurRad="38100" dist="38100" dir="2700000" algn="tl">
                    <a:srgbClr val="000000"/>
                  </a:outerShdw>
                </a:effectLst>
                <a:cs typeface="Times New Roman" pitchFamily="18" charset="0"/>
              </a:rPr>
              <a:t>Problems, Languages, Machines, and Classes</a:t>
            </a:r>
          </a:p>
        </p:txBody>
      </p:sp>
      <p:grpSp>
        <p:nvGrpSpPr>
          <p:cNvPr id="39" name="Group 38"/>
          <p:cNvGrpSpPr/>
          <p:nvPr/>
        </p:nvGrpSpPr>
        <p:grpSpPr>
          <a:xfrm>
            <a:off x="133691" y="4807538"/>
            <a:ext cx="4590709" cy="1745662"/>
            <a:chOff x="863600" y="1824037"/>
            <a:chExt cx="4590709" cy="1586965"/>
          </a:xfrm>
        </p:grpSpPr>
        <p:sp>
          <p:nvSpPr>
            <p:cNvPr id="40" name="Rectangle 1"/>
            <p:cNvSpPr>
              <a:spLocks noChangeArrowheads="1"/>
            </p:cNvSpPr>
            <p:nvPr/>
          </p:nvSpPr>
          <p:spPr bwMode="auto">
            <a:xfrm>
              <a:off x="1056502" y="2087563"/>
              <a:ext cx="4397807"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000" dirty="0">
                  <a:solidFill>
                    <a:schemeClr val="tx1">
                      <a:lumMod val="95000"/>
                    </a:schemeClr>
                  </a:solidFill>
                </a:rPr>
                <a:t>On Yes instances,  </a:t>
              </a:r>
              <a:br>
                <a:rPr lang="en-US" altLang="en-US" sz="2000" dirty="0">
                  <a:solidFill>
                    <a:schemeClr val="tx1">
                      <a:lumMod val="95000"/>
                    </a:schemeClr>
                  </a:solidFill>
                </a:rPr>
              </a:br>
              <a:r>
                <a:rPr lang="en-US" altLang="en-US" sz="2000" dirty="0">
                  <a:solidFill>
                    <a:schemeClr val="tx1">
                      <a:lumMod val="95000"/>
                    </a:schemeClr>
                  </a:solidFill>
                </a:rPr>
                <a:t>   TM may halt and accept or run forever.</a:t>
              </a:r>
            </a:p>
            <a:p>
              <a:pPr algn="l" eaLnBrk="1" hangingPunct="1">
                <a:spcBef>
                  <a:spcPct val="0"/>
                </a:spcBef>
                <a:buFontTx/>
                <a:buNone/>
                <a:defRPr/>
              </a:pPr>
              <a:r>
                <a:rPr lang="en-US" altLang="en-US" sz="2000" dirty="0">
                  <a:solidFill>
                    <a:schemeClr val="tx1">
                      <a:lumMod val="95000"/>
                    </a:schemeClr>
                  </a:solidFill>
                </a:rPr>
                <a:t>On No instances </a:t>
              </a:r>
              <a:br>
                <a:rPr lang="en-US" altLang="en-US" sz="2000" dirty="0">
                  <a:solidFill>
                    <a:schemeClr val="tx1">
                      <a:lumMod val="95000"/>
                    </a:schemeClr>
                  </a:solidFill>
                </a:rPr>
              </a:br>
              <a:r>
                <a:rPr lang="en-US" altLang="en-US" sz="2000" dirty="0">
                  <a:solidFill>
                    <a:schemeClr val="tx1">
                      <a:lumMod val="95000"/>
                    </a:schemeClr>
                  </a:solidFill>
                </a:rPr>
                <a:t>   TM must halt and reject.</a:t>
              </a:r>
            </a:p>
          </p:txBody>
        </p:sp>
        <p:sp>
          <p:nvSpPr>
            <p:cNvPr id="41" name="Rectangle 1"/>
            <p:cNvSpPr>
              <a:spLocks noChangeArrowheads="1"/>
            </p:cNvSpPr>
            <p:nvPr/>
          </p:nvSpPr>
          <p:spPr bwMode="auto">
            <a:xfrm>
              <a:off x="863600" y="1824037"/>
              <a:ext cx="203453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000" dirty="0">
                  <a:solidFill>
                    <a:srgbClr val="FF00FF"/>
                  </a:solidFill>
                  <a:latin typeface="Times New Roman" pitchFamily="18" charset="0"/>
                </a:rPr>
                <a:t>Co-Recognizable:</a:t>
              </a:r>
            </a:p>
          </p:txBody>
        </p:sp>
      </p:grpSp>
    </p:spTree>
    <p:extLst>
      <p:ext uri="{BB962C8B-B14F-4D97-AF65-F5344CB8AC3E}">
        <p14:creationId xmlns:p14="http://schemas.microsoft.com/office/powerpoint/2010/main" val="199760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ppt_x"/>
                                          </p:val>
                                        </p:tav>
                                        <p:tav tm="100000">
                                          <p:val>
                                            <p:strVal val="#ppt_x"/>
                                          </p:val>
                                        </p:tav>
                                      </p:tavLst>
                                    </p:anim>
                                    <p:anim calcmode="lin" valueType="num">
                                      <p:cBhvr additive="base">
                                        <p:cTn id="1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0-#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7827" name="Group 2"/>
          <p:cNvGrpSpPr>
            <a:grpSpLocks/>
          </p:cNvGrpSpPr>
          <p:nvPr/>
        </p:nvGrpSpPr>
        <p:grpSpPr bwMode="auto">
          <a:xfrm>
            <a:off x="4953000" y="787400"/>
            <a:ext cx="4114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81" name="Text Box 4"/>
            <p:cNvSpPr txBox="1">
              <a:spLocks noChangeArrowheads="1"/>
            </p:cNvSpPr>
            <p:nvPr/>
          </p:nvSpPr>
          <p:spPr bwMode="auto">
            <a:xfrm>
              <a:off x="2495" y="528"/>
              <a:ext cx="310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5050"/>
                  </a:solidFill>
                  <a:latin typeface="Times New Roman" pitchFamily="18" charset="0"/>
                </a:rPr>
                <a:t>Computable/Decidable</a:t>
              </a:r>
            </a:p>
          </p:txBody>
        </p:sp>
      </p:grpSp>
      <p:grpSp>
        <p:nvGrpSpPr>
          <p:cNvPr id="247828" name="Group 6"/>
          <p:cNvGrpSpPr>
            <a:grpSpLocks/>
          </p:cNvGrpSpPr>
          <p:nvPr/>
        </p:nvGrpSpPr>
        <p:grpSpPr bwMode="auto">
          <a:xfrm>
            <a:off x="5000625" y="1830388"/>
            <a:ext cx="3902075" cy="4887912"/>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79"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47829" name="Group 9"/>
          <p:cNvGrpSpPr>
            <a:grpSpLocks/>
          </p:cNvGrpSpPr>
          <p:nvPr/>
        </p:nvGrpSpPr>
        <p:grpSpPr bwMode="auto">
          <a:xfrm>
            <a:off x="6040438" y="4370388"/>
            <a:ext cx="1789112" cy="2386012"/>
            <a:chOff x="3304" y="2753"/>
            <a:chExt cx="1440" cy="1503"/>
          </a:xfrm>
        </p:grpSpPr>
        <p:sp>
          <p:nvSpPr>
            <p:cNvPr id="271376"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71377"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sp>
        <p:nvSpPr>
          <p:cNvPr id="19" name="Rectangle 3"/>
          <p:cNvSpPr>
            <a:spLocks noChangeArrowheads="1"/>
          </p:cNvSpPr>
          <p:nvPr/>
        </p:nvSpPr>
        <p:spPr bwMode="auto">
          <a:xfrm>
            <a:off x="-215900" y="411540"/>
            <a:ext cx="5930900" cy="1569660"/>
          </a:xfrm>
          <a:prstGeom prst="rect">
            <a:avLst/>
          </a:prstGeom>
          <a:noFill/>
          <a:ln w="38100" cap="sq">
            <a:noFill/>
            <a:miter lim="800000"/>
            <a:headEnd/>
            <a:tailEnd/>
          </a:ln>
        </p:spPr>
        <p:txBody>
          <a:bodyPr lIns="274320" rIns="274320">
            <a:spAutoFit/>
          </a:bodyPr>
          <a:lstStyle/>
          <a:p>
            <a:pPr marL="342900" indent="-342900" eaLnBrk="0" hangingPunct="0">
              <a:defRPr/>
            </a:pPr>
            <a:r>
              <a:rPr lang="en-US" sz="2400" dirty="0">
                <a:cs typeface="+mn-cs"/>
              </a:rPr>
              <a:t>A</a:t>
            </a:r>
            <a:r>
              <a:rPr lang="en-US" sz="2400" dirty="0">
                <a:solidFill>
                  <a:schemeClr val="tx2"/>
                </a:solidFill>
                <a:cs typeface="+mn-cs"/>
              </a:rPr>
              <a:t> complexity class </a:t>
            </a:r>
            <a:r>
              <a:rPr lang="en-US" sz="2400" dirty="0">
                <a:cs typeface="+mn-cs"/>
              </a:rPr>
              <a:t>is </a:t>
            </a:r>
            <a:br>
              <a:rPr lang="en-US" sz="2400" dirty="0">
                <a:cs typeface="+mn-cs"/>
              </a:rPr>
            </a:br>
            <a:r>
              <a:rPr lang="en-US" sz="2400" dirty="0">
                <a:cs typeface="+mn-cs"/>
              </a:rPr>
              <a:t>a set of computational problems </a:t>
            </a:r>
            <a:br>
              <a:rPr lang="en-US" sz="2400" dirty="0">
                <a:cs typeface="+mn-cs"/>
              </a:rPr>
            </a:br>
            <a:r>
              <a:rPr lang="en-US" sz="2400" dirty="0">
                <a:cs typeface="+mn-cs"/>
              </a:rPr>
              <a:t>that have a similar difficulty in computing them.</a:t>
            </a:r>
          </a:p>
        </p:txBody>
      </p:sp>
      <p:grpSp>
        <p:nvGrpSpPr>
          <p:cNvPr id="6" name="Group 47"/>
          <p:cNvGrpSpPr>
            <a:grpSpLocks/>
          </p:cNvGrpSpPr>
          <p:nvPr/>
        </p:nvGrpSpPr>
        <p:grpSpPr bwMode="auto">
          <a:xfrm>
            <a:off x="5018088" y="3590925"/>
            <a:ext cx="4002087" cy="2962275"/>
            <a:chOff x="5017933" y="3591580"/>
            <a:chExt cx="4002336" cy="2961620"/>
          </a:xfrm>
        </p:grpSpPr>
        <p:sp>
          <p:nvSpPr>
            <p:cNvPr id="271372" name="Oval 24"/>
            <p:cNvSpPr>
              <a:spLocks noChangeArrowheads="1"/>
            </p:cNvSpPr>
            <p:nvPr/>
          </p:nvSpPr>
          <p:spPr bwMode="auto">
            <a:xfrm rot="2528719">
              <a:off x="5017933"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3" name="Text Box 25"/>
            <p:cNvSpPr txBox="1">
              <a:spLocks noChangeArrowheads="1"/>
            </p:cNvSpPr>
            <p:nvPr/>
          </p:nvSpPr>
          <p:spPr bwMode="auto">
            <a:xfrm>
              <a:off x="5486400" y="3597734"/>
              <a:ext cx="737370" cy="44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sp>
          <p:nvSpPr>
            <p:cNvPr id="271374" name="Oval 24"/>
            <p:cNvSpPr>
              <a:spLocks noChangeArrowheads="1"/>
            </p:cNvSpPr>
            <p:nvPr/>
          </p:nvSpPr>
          <p:spPr bwMode="auto">
            <a:xfrm rot="19071281" flipH="1">
              <a:off x="5791200"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5" name="Text Box 25"/>
            <p:cNvSpPr txBox="1">
              <a:spLocks noChangeArrowheads="1"/>
            </p:cNvSpPr>
            <p:nvPr/>
          </p:nvSpPr>
          <p:spPr bwMode="auto">
            <a:xfrm flipH="1">
              <a:off x="7467600" y="3591580"/>
              <a:ext cx="15526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Co-NP</a:t>
              </a:r>
            </a:p>
          </p:txBody>
        </p:sp>
      </p:grpSp>
      <p:grpSp>
        <p:nvGrpSpPr>
          <p:cNvPr id="2" name="Group 1"/>
          <p:cNvGrpSpPr/>
          <p:nvPr/>
        </p:nvGrpSpPr>
        <p:grpSpPr>
          <a:xfrm>
            <a:off x="4038600" y="301992"/>
            <a:ext cx="5720668" cy="6508374"/>
            <a:chOff x="4038600" y="301992"/>
            <a:chExt cx="5720668" cy="6508374"/>
          </a:xfrm>
        </p:grpSpPr>
        <p:sp>
          <p:nvSpPr>
            <p:cNvPr id="23" name="Oval 3"/>
            <p:cNvSpPr>
              <a:spLocks noChangeArrowheads="1"/>
            </p:cNvSpPr>
            <p:nvPr/>
          </p:nvSpPr>
          <p:spPr bwMode="auto">
            <a:xfrm rot="20690054">
              <a:off x="4353628" y="312695"/>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4" name="Rectangle 2"/>
            <p:cNvSpPr>
              <a:spLocks noChangeArrowheads="1"/>
            </p:cNvSpPr>
            <p:nvPr/>
          </p:nvSpPr>
          <p:spPr bwMode="auto">
            <a:xfrm>
              <a:off x="4038600" y="381000"/>
              <a:ext cx="21339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a:solidFill>
                    <a:srgbClr val="FF00FF"/>
                  </a:solidFill>
                  <a:latin typeface="Times New Roman" pitchFamily="18" charset="0"/>
                </a:rPr>
                <a:t>Recognizable</a:t>
              </a:r>
              <a:endParaRPr lang="en-US" altLang="en-US" sz="1200" dirty="0">
                <a:solidFill>
                  <a:srgbClr val="FF00FF"/>
                </a:solidFill>
                <a:latin typeface="Times New Roman" pitchFamily="18" charset="0"/>
              </a:endParaRPr>
            </a:p>
          </p:txBody>
        </p:sp>
        <p:sp>
          <p:nvSpPr>
            <p:cNvPr id="25" name="Oval 3"/>
            <p:cNvSpPr>
              <a:spLocks noChangeArrowheads="1"/>
            </p:cNvSpPr>
            <p:nvPr/>
          </p:nvSpPr>
          <p:spPr bwMode="auto">
            <a:xfrm rot="909946" flipH="1">
              <a:off x="5034868" y="301992"/>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6" name="Rectangle 2"/>
            <p:cNvSpPr>
              <a:spLocks noChangeArrowheads="1"/>
            </p:cNvSpPr>
            <p:nvPr/>
          </p:nvSpPr>
          <p:spPr bwMode="auto">
            <a:xfrm>
              <a:off x="6471792" y="381000"/>
              <a:ext cx="26725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a:solidFill>
                    <a:srgbClr val="FF00FF"/>
                  </a:solidFill>
                  <a:latin typeface="Times New Roman" pitchFamily="18" charset="0"/>
                </a:rPr>
                <a:t>Co-Recognizable</a:t>
              </a:r>
              <a:endParaRPr lang="en-US" altLang="en-US" sz="1200" dirty="0">
                <a:solidFill>
                  <a:srgbClr val="FF00FF"/>
                </a:solidFill>
                <a:latin typeface="Times New Roman" pitchFamily="18" charset="0"/>
              </a:endParaRPr>
            </a:p>
          </p:txBody>
        </p:sp>
      </p:grpSp>
      <p:sp>
        <p:nvSpPr>
          <p:cNvPr id="41"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a:solidFill>
                  <a:schemeClr val="tx2"/>
                </a:solidFill>
                <a:effectLst>
                  <a:outerShdw blurRad="38100" dist="38100" dir="2700000" algn="tl">
                    <a:srgbClr val="000000"/>
                  </a:outerShdw>
                </a:effectLst>
                <a:cs typeface="Times New Roman" pitchFamily="18" charset="0"/>
              </a:rPr>
              <a:t>Problems, Languages, Machines, and Classes</a:t>
            </a:r>
          </a:p>
        </p:txBody>
      </p:sp>
      <p:grpSp>
        <p:nvGrpSpPr>
          <p:cNvPr id="13" name="Group 12"/>
          <p:cNvGrpSpPr/>
          <p:nvPr/>
        </p:nvGrpSpPr>
        <p:grpSpPr>
          <a:xfrm>
            <a:off x="381000" y="1900535"/>
            <a:ext cx="4572000" cy="4528741"/>
            <a:chOff x="381000" y="1900535"/>
            <a:chExt cx="4572000" cy="4528741"/>
          </a:xfrm>
        </p:grpSpPr>
        <p:grpSp>
          <p:nvGrpSpPr>
            <p:cNvPr id="66" name="Group 65"/>
            <p:cNvGrpSpPr/>
            <p:nvPr/>
          </p:nvGrpSpPr>
          <p:grpSpPr>
            <a:xfrm>
              <a:off x="1184730" y="3371255"/>
              <a:ext cx="2717887" cy="3058021"/>
              <a:chOff x="1184730" y="3371255"/>
              <a:chExt cx="2717887" cy="3058021"/>
            </a:xfrm>
          </p:grpSpPr>
          <p:sp>
            <p:nvSpPr>
              <p:cNvPr id="67" name="Rectangle 19"/>
              <p:cNvSpPr>
                <a:spLocks noChangeArrowheads="1"/>
              </p:cNvSpPr>
              <p:nvPr/>
            </p:nvSpPr>
            <p:spPr bwMode="auto">
              <a:xfrm>
                <a:off x="1184730" y="3371255"/>
                <a:ext cx="6565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2400" i="1" dirty="0">
                    <a:solidFill>
                      <a:srgbClr val="FFC000"/>
                    </a:solidFill>
                    <a:sym typeface="Wingdings" pitchFamily="2" charset="2"/>
                  </a:rPr>
                  <a:t>I</a:t>
                </a:r>
                <a:endParaRPr lang="en-US" altLang="en-US" sz="2400" i="1" baseline="30000" dirty="0">
                  <a:solidFill>
                    <a:srgbClr val="FFC000"/>
                  </a:solidFill>
                  <a:sym typeface="Wingdings" pitchFamily="2" charset="2"/>
                </a:endParaRPr>
              </a:p>
            </p:txBody>
          </p:sp>
          <p:sp>
            <p:nvSpPr>
              <p:cNvPr id="68" name="Rectangle 67"/>
              <p:cNvSpPr/>
              <p:nvPr/>
            </p:nvSpPr>
            <p:spPr bwMode="auto">
              <a:xfrm>
                <a:off x="1474104" y="3777365"/>
                <a:ext cx="2428513" cy="2651911"/>
              </a:xfrm>
              <a:prstGeom prst="rect">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a:ln>
                    <a:noFill/>
                  </a:ln>
                  <a:solidFill>
                    <a:schemeClr val="tx1"/>
                  </a:solidFill>
                  <a:effectLst/>
                  <a:latin typeface="Arial Rounded MT Bold" pitchFamily="34" charset="0"/>
                </a:endParaRPr>
              </a:p>
            </p:txBody>
          </p:sp>
          <p:sp>
            <p:nvSpPr>
              <p:cNvPr id="69" name="Oval 68"/>
              <p:cNvSpPr/>
              <p:nvPr/>
            </p:nvSpPr>
            <p:spPr bwMode="auto">
              <a:xfrm>
                <a:off x="1907767" y="4243091"/>
                <a:ext cx="1647920" cy="1646014"/>
              </a:xfrm>
              <a:prstGeom prst="ellipse">
                <a:avLst/>
              </a:prstGeom>
              <a:noFill/>
              <a:ln w="38100" cap="sq" cmpd="sng" algn="ctr">
                <a:solidFill>
                  <a:schemeClr val="tx1"/>
                </a:solidFill>
                <a:prstDash val="solid"/>
                <a:round/>
                <a:headEnd type="none" w="sm" len="sm"/>
                <a:tailEnd type="none" w="sm" len="sm"/>
              </a:ln>
              <a:effectLst/>
            </p:spPr>
            <p:txBody>
              <a:bodyPr vert="horz" wrap="square" lIns="274320" tIns="45720" rIns="274320" bIns="45720" numCol="1" rtlCol="0" anchor="ctr"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CA" sz="2400" b="0" i="0" u="none" strike="noStrike" cap="none" normalizeH="0" baseline="0">
                  <a:ln>
                    <a:noFill/>
                  </a:ln>
                  <a:solidFill>
                    <a:schemeClr val="tx1"/>
                  </a:solidFill>
                  <a:effectLst/>
                  <a:latin typeface="Arial Rounded MT Bold" pitchFamily="34" charset="0"/>
                </a:endParaRPr>
              </a:p>
            </p:txBody>
          </p:sp>
        </p:grpSp>
        <p:sp>
          <p:nvSpPr>
            <p:cNvPr id="70" name="Rectangle 19"/>
            <p:cNvSpPr>
              <a:spLocks noChangeArrowheads="1"/>
            </p:cNvSpPr>
            <p:nvPr/>
          </p:nvSpPr>
          <p:spPr bwMode="auto">
            <a:xfrm>
              <a:off x="2318029" y="4829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a:solidFill>
                    <a:srgbClr val="FFC000"/>
                  </a:solidFill>
                  <a:sym typeface="Wingdings" pitchFamily="2" charset="2"/>
                </a:rPr>
                <a:t>I</a:t>
              </a:r>
              <a:r>
                <a:rPr lang="en-US" altLang="en-US" sz="1800" i="1" baseline="-25000" dirty="0" err="1">
                  <a:solidFill>
                    <a:srgbClr val="FFC000"/>
                  </a:solidFill>
                  <a:sym typeface="Wingdings" pitchFamily="2" charset="2"/>
                </a:rPr>
                <a:t>yes</a:t>
              </a:r>
              <a:endParaRPr lang="en-US" altLang="en-US" sz="1800" i="1" baseline="-25000" dirty="0">
                <a:solidFill>
                  <a:srgbClr val="FFC000"/>
                </a:solidFill>
                <a:sym typeface="Wingdings" pitchFamily="2" charset="2"/>
              </a:endParaRPr>
            </a:p>
          </p:txBody>
        </p:sp>
        <p:sp>
          <p:nvSpPr>
            <p:cNvPr id="71" name="Rectangle 19"/>
            <p:cNvSpPr>
              <a:spLocks noChangeArrowheads="1"/>
            </p:cNvSpPr>
            <p:nvPr/>
          </p:nvSpPr>
          <p:spPr bwMode="auto">
            <a:xfrm>
              <a:off x="3092449" y="5883424"/>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err="1">
                  <a:solidFill>
                    <a:srgbClr val="FFC000"/>
                  </a:solidFill>
                  <a:sym typeface="Wingdings" pitchFamily="2" charset="2"/>
                </a:rPr>
                <a:t>I</a:t>
              </a:r>
              <a:r>
                <a:rPr lang="en-US" altLang="en-US" sz="1800" i="1" baseline="-25000" dirty="0" err="1">
                  <a:solidFill>
                    <a:srgbClr val="FFC000"/>
                  </a:solidFill>
                  <a:sym typeface="Wingdings" pitchFamily="2" charset="2"/>
                </a:rPr>
                <a:t>no</a:t>
              </a:r>
              <a:endParaRPr lang="en-US" altLang="en-US" sz="1800" i="1" baseline="-25000" dirty="0">
                <a:solidFill>
                  <a:srgbClr val="FFC000"/>
                </a:solidFill>
                <a:sym typeface="Wingdings" pitchFamily="2" charset="2"/>
              </a:endParaRPr>
            </a:p>
          </p:txBody>
        </p:sp>
        <p:sp>
          <p:nvSpPr>
            <p:cNvPr id="72" name="Rectangle 19"/>
            <p:cNvSpPr>
              <a:spLocks noChangeArrowheads="1"/>
            </p:cNvSpPr>
            <p:nvPr/>
          </p:nvSpPr>
          <p:spPr bwMode="auto">
            <a:xfrm>
              <a:off x="2133600" y="4448503"/>
              <a:ext cx="12316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01101</a:t>
              </a:r>
              <a:endParaRPr lang="en-US" altLang="en-US" sz="1800" i="1" baseline="-25000" dirty="0">
                <a:solidFill>
                  <a:srgbClr val="FFC000"/>
                </a:solidFill>
                <a:sym typeface="Wingdings" pitchFamily="2" charset="2"/>
              </a:endParaRPr>
            </a:p>
          </p:txBody>
        </p:sp>
        <p:sp>
          <p:nvSpPr>
            <p:cNvPr id="73" name="Rectangle 72"/>
            <p:cNvSpPr/>
            <p:nvPr/>
          </p:nvSpPr>
          <p:spPr>
            <a:xfrm>
              <a:off x="1752600" y="4162543"/>
              <a:ext cx="817853" cy="461665"/>
            </a:xfrm>
            <a:prstGeom prst="rect">
              <a:avLst/>
            </a:prstGeom>
          </p:spPr>
          <p:txBody>
            <a:bodyPr wrap="none">
              <a:spAutoFit/>
            </a:bodyPr>
            <a:lstStyle/>
            <a:p>
              <a:r>
                <a:rPr lang="en-US" sz="2400" i="1" dirty="0">
                  <a:solidFill>
                    <a:srgbClr val="FFC000"/>
                  </a:solidFill>
                </a:rPr>
                <a:t>L(M)</a:t>
              </a:r>
              <a:endParaRPr lang="en-CA" sz="2400" dirty="0"/>
            </a:p>
          </p:txBody>
        </p:sp>
        <p:sp>
          <p:nvSpPr>
            <p:cNvPr id="74" name="Rectangle 19"/>
            <p:cNvSpPr>
              <a:spLocks noChangeArrowheads="1"/>
            </p:cNvSpPr>
            <p:nvPr/>
          </p:nvSpPr>
          <p:spPr bwMode="auto">
            <a:xfrm>
              <a:off x="1828800" y="5907156"/>
              <a:ext cx="15364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lgn="ctr">
                  <a:solidFill>
                    <a:srgbClr val="000000"/>
                  </a:solidFill>
                  <a:miter lim="800000"/>
                  <a:headEnd/>
                  <a:tailEnd/>
                </a14:hiddenLine>
              </a:ext>
            </a:extLst>
          </p:spPr>
          <p:txBody>
            <a:bodyPr wrap="squar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l"/>
              <a:r>
                <a:rPr lang="en-US" altLang="en-US" sz="1800" i="1" dirty="0">
                  <a:solidFill>
                    <a:srgbClr val="FFC000"/>
                  </a:solidFill>
                  <a:sym typeface="Wingdings" pitchFamily="2" charset="2"/>
                </a:rPr>
                <a:t>I</a:t>
              </a:r>
              <a:r>
                <a:rPr lang="en-US" altLang="en-US" sz="1800" i="1" baseline="-25000" dirty="0">
                  <a:solidFill>
                    <a:srgbClr val="FFC000"/>
                  </a:solidFill>
                  <a:sym typeface="Wingdings" pitchFamily="2" charset="2"/>
                </a:rPr>
                <a:t>run forever</a:t>
              </a:r>
            </a:p>
          </p:txBody>
        </p:sp>
        <p:grpSp>
          <p:nvGrpSpPr>
            <p:cNvPr id="75" name="Group 74"/>
            <p:cNvGrpSpPr/>
            <p:nvPr/>
          </p:nvGrpSpPr>
          <p:grpSpPr>
            <a:xfrm>
              <a:off x="381000" y="3962400"/>
              <a:ext cx="1526767" cy="2133600"/>
              <a:chOff x="381000" y="3962400"/>
              <a:chExt cx="1526767" cy="2133600"/>
            </a:xfrm>
          </p:grpSpPr>
          <p:grpSp>
            <p:nvGrpSpPr>
              <p:cNvPr id="76" name="Group 7"/>
              <p:cNvGrpSpPr>
                <a:grpSpLocks/>
              </p:cNvGrpSpPr>
              <p:nvPr/>
            </p:nvGrpSpPr>
            <p:grpSpPr bwMode="auto">
              <a:xfrm>
                <a:off x="381000" y="3962400"/>
                <a:ext cx="722834" cy="2133600"/>
                <a:chOff x="240" y="2880"/>
                <a:chExt cx="339" cy="1010"/>
              </a:xfrm>
            </p:grpSpPr>
            <p:sp>
              <p:nvSpPr>
                <p:cNvPr id="78"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79"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0"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1"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2"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3"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4"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85"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6"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7"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90"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sp>
            <p:nvSpPr>
              <p:cNvPr id="77" name="Freeform 6"/>
              <p:cNvSpPr>
                <a:spLocks/>
              </p:cNvSpPr>
              <p:nvPr/>
            </p:nvSpPr>
            <p:spPr bwMode="auto">
              <a:xfrm rot="5400000">
                <a:off x="1152206" y="4310540"/>
                <a:ext cx="455546" cy="1055576"/>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sp>
          <p:nvSpPr>
            <p:cNvPr id="91" name="AutoShape 38"/>
            <p:cNvSpPr>
              <a:spLocks noChangeArrowheads="1"/>
            </p:cNvSpPr>
            <p:nvPr/>
          </p:nvSpPr>
          <p:spPr bwMode="auto">
            <a:xfrm>
              <a:off x="609599" y="2209801"/>
              <a:ext cx="2976361" cy="1219199"/>
            </a:xfrm>
            <a:prstGeom prst="wedgeRoundRectCallout">
              <a:avLst>
                <a:gd name="adj1" fmla="val -37618"/>
                <a:gd name="adj2" fmla="val 78227"/>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dirty="0">
                  <a:latin typeface="Times New Roman" panose="02020603050405020304" pitchFamily="18" charset="0"/>
                  <a:cs typeface="Times New Roman" panose="02020603050405020304" pitchFamily="18" charset="0"/>
                </a:rPr>
                <a:t>A problem/language </a:t>
              </a:r>
              <a:r>
                <a:rPr lang="en-US" altLang="en-US" sz="2400" i="1" dirty="0" err="1">
                  <a:solidFill>
                    <a:srgbClr val="FFC000"/>
                  </a:solidFill>
                  <a:latin typeface="Times New Roman" panose="02020603050405020304" pitchFamily="18" charset="0"/>
                  <a:cs typeface="Times New Roman" panose="02020603050405020304" pitchFamily="18" charset="0"/>
                </a:rPr>
                <a:t>L</a:t>
              </a:r>
              <a:r>
                <a:rPr lang="en-US" altLang="en-US" sz="2400" i="1" dirty="0" err="1">
                  <a:solidFill>
                    <a:srgbClr val="FFC000"/>
                  </a:solidFill>
                  <a:latin typeface="Times New Roman" panose="02020603050405020304" pitchFamily="18" charset="0"/>
                  <a:cs typeface="Times New Roman" panose="02020603050405020304" pitchFamily="18" charset="0"/>
                  <a:sym typeface="Symbol"/>
                </a:rPr>
                <a:t></a:t>
              </a:r>
              <a:r>
                <a:rPr lang="en-US" altLang="en-US" sz="2400" i="1" dirty="0" err="1">
                  <a:solidFill>
                    <a:srgbClr val="FF00FF"/>
                  </a:solidFill>
                  <a:latin typeface="Times New Roman" panose="02020603050405020304" pitchFamily="18" charset="0"/>
                  <a:cs typeface="Times New Roman" panose="02020603050405020304" pitchFamily="18" charset="0"/>
                  <a:sym typeface="Symbol"/>
                </a:rPr>
                <a:t>Recognizable</a:t>
              </a:r>
              <a:br>
                <a:rPr lang="en-US" altLang="en-US" sz="2400" i="1" dirty="0">
                  <a:solidFill>
                    <a:srgbClr val="FF00FF"/>
                  </a:solidFill>
                  <a:latin typeface="Times New Roman" panose="02020603050405020304" pitchFamily="18" charset="0"/>
                  <a:cs typeface="Times New Roman" panose="02020603050405020304" pitchFamily="18" charset="0"/>
                </a:rPr>
              </a:br>
              <a:r>
                <a:rPr lang="en-US" altLang="en-US" sz="2400" dirty="0">
                  <a:latin typeface="Times New Roman" panose="02020603050405020304" pitchFamily="18" charset="0"/>
                  <a:cs typeface="Times New Roman" panose="02020603050405020304" pitchFamily="18" charset="0"/>
                </a:rPr>
                <a:t>is a set of yes inputs</a:t>
              </a:r>
              <a:r>
                <a:rPr lang="en-US" altLang="en-US" sz="2400" i="1" dirty="0">
                  <a:solidFill>
                    <a:schemeClr val="accent2"/>
                  </a:solidFill>
                  <a:latin typeface="Times New Roman" panose="02020603050405020304" pitchFamily="18" charset="0"/>
                  <a:cs typeface="Times New Roman" panose="02020603050405020304" pitchFamily="18" charset="0"/>
                </a:rPr>
                <a:t>.</a:t>
              </a:r>
            </a:p>
          </p:txBody>
        </p:sp>
        <p:sp>
          <p:nvSpPr>
            <p:cNvPr id="92" name="Rectangle 91"/>
            <p:cNvSpPr/>
            <p:nvPr/>
          </p:nvSpPr>
          <p:spPr>
            <a:xfrm>
              <a:off x="4596812" y="1900535"/>
              <a:ext cx="356188" cy="461665"/>
            </a:xfrm>
            <a:prstGeom prst="rect">
              <a:avLst/>
            </a:prstGeom>
          </p:spPr>
          <p:txBody>
            <a:bodyPr wrap="none">
              <a:spAutoFit/>
            </a:bodyPr>
            <a:lstStyle/>
            <a:p>
              <a:r>
                <a:rPr lang="en-US" sz="2400" i="1" dirty="0">
                  <a:solidFill>
                    <a:srgbClr val="FFC000"/>
                  </a:solidFill>
                </a:rPr>
                <a:t>L</a:t>
              </a:r>
              <a:endParaRPr lang="en-CA" sz="2400" dirty="0"/>
            </a:p>
          </p:txBody>
        </p:sp>
        <p:cxnSp>
          <p:nvCxnSpPr>
            <p:cNvPr id="4" name="Straight Connector 3"/>
            <p:cNvCxnSpPr/>
            <p:nvPr/>
          </p:nvCxnSpPr>
          <p:spPr bwMode="auto">
            <a:xfrm flipH="1">
              <a:off x="1600200" y="2362200"/>
              <a:ext cx="3029697" cy="1384300"/>
            </a:xfrm>
            <a:prstGeom prst="line">
              <a:avLst/>
            </a:prstGeom>
            <a:noFill/>
            <a:ln w="38100" cap="sq" cmpd="sng" algn="ctr">
              <a:solidFill>
                <a:srgbClr val="0070C0"/>
              </a:solidFill>
              <a:prstDash val="solid"/>
              <a:round/>
              <a:headEnd type="none" w="med" len="med"/>
              <a:tailEnd type="none" w="med" len="med"/>
            </a:ln>
            <a:effectLst/>
          </p:spPr>
        </p:cxnSp>
        <p:cxnSp>
          <p:nvCxnSpPr>
            <p:cNvPr id="7" name="Straight Connector 6"/>
            <p:cNvCxnSpPr/>
            <p:nvPr/>
          </p:nvCxnSpPr>
          <p:spPr bwMode="auto">
            <a:xfrm flipH="1">
              <a:off x="3902617" y="2465232"/>
              <a:ext cx="834048" cy="3964044"/>
            </a:xfrm>
            <a:prstGeom prst="line">
              <a:avLst/>
            </a:prstGeom>
            <a:noFill/>
            <a:ln w="38100" cap="sq" cmpd="sng" algn="ctr">
              <a:solidFill>
                <a:srgbClr val="0070C0"/>
              </a:solidFill>
              <a:prstDash val="solid"/>
              <a:round/>
              <a:headEnd type="none" w="med" len="med"/>
              <a:tailEnd type="none" w="med" len="med"/>
            </a:ln>
            <a:effectLst/>
          </p:spPr>
        </p:cxnSp>
        <p:sp>
          <p:nvSpPr>
            <p:cNvPr id="8" name="Oval 7"/>
            <p:cNvSpPr/>
            <p:nvPr/>
          </p:nvSpPr>
          <p:spPr>
            <a:xfrm>
              <a:off x="4682665" y="2290464"/>
              <a:ext cx="108000" cy="108000"/>
            </a:xfrm>
            <a:prstGeom prst="ellipse">
              <a:avLst/>
            </a:prstGeom>
            <a:solidFill>
              <a:srgbClr val="FF00FF"/>
            </a:solidFill>
            <a:ln>
              <a:noFill/>
            </a:ln>
          </p:spPr>
          <p:txBody>
            <a:bodyPr wrap="square" rtlCol="0" anchor="ctr">
              <a:spAutoFit/>
            </a:bodyPr>
            <a:lstStyle/>
            <a:p>
              <a:pPr algn="l"/>
              <a:endParaRPr lang="en-CA" sz="2400" dirty="0"/>
            </a:p>
          </p:txBody>
        </p:sp>
        <p:pic>
          <p:nvPicPr>
            <p:cNvPr id="258050" name="Picture 2" descr="http://roicorp.com/wp-content/uploads/2012/09/bigstock-Magnifying-Glass-14465135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21397" y="2743200"/>
              <a:ext cx="574403" cy="595236"/>
            </a:xfrm>
            <a:prstGeom prst="rect">
              <a:avLst/>
            </a:prstGeom>
            <a:noFill/>
            <a:ln>
              <a:solidFill>
                <a:srgbClr val="00FFFF"/>
              </a:solidFill>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27655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7827" name="Group 2"/>
          <p:cNvGrpSpPr>
            <a:grpSpLocks/>
          </p:cNvGrpSpPr>
          <p:nvPr/>
        </p:nvGrpSpPr>
        <p:grpSpPr bwMode="auto">
          <a:xfrm>
            <a:off x="4953000" y="787400"/>
            <a:ext cx="4114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81" name="Text Box 4"/>
            <p:cNvSpPr txBox="1">
              <a:spLocks noChangeArrowheads="1"/>
            </p:cNvSpPr>
            <p:nvPr/>
          </p:nvSpPr>
          <p:spPr bwMode="auto">
            <a:xfrm>
              <a:off x="2495" y="528"/>
              <a:ext cx="310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5050"/>
                  </a:solidFill>
                  <a:latin typeface="Times New Roman" pitchFamily="18" charset="0"/>
                </a:rPr>
                <a:t>Computable/Decidable</a:t>
              </a:r>
            </a:p>
          </p:txBody>
        </p:sp>
      </p:grpSp>
      <p:grpSp>
        <p:nvGrpSpPr>
          <p:cNvPr id="247828" name="Group 6"/>
          <p:cNvGrpSpPr>
            <a:grpSpLocks/>
          </p:cNvGrpSpPr>
          <p:nvPr/>
        </p:nvGrpSpPr>
        <p:grpSpPr bwMode="auto">
          <a:xfrm>
            <a:off x="5000625" y="1830388"/>
            <a:ext cx="3902075" cy="4887912"/>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71379"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47829" name="Group 9"/>
          <p:cNvGrpSpPr>
            <a:grpSpLocks/>
          </p:cNvGrpSpPr>
          <p:nvPr/>
        </p:nvGrpSpPr>
        <p:grpSpPr bwMode="auto">
          <a:xfrm>
            <a:off x="6040438" y="4370388"/>
            <a:ext cx="1789112" cy="2386012"/>
            <a:chOff x="3304" y="2753"/>
            <a:chExt cx="1440" cy="1503"/>
          </a:xfrm>
        </p:grpSpPr>
        <p:sp>
          <p:nvSpPr>
            <p:cNvPr id="271376"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71377"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sp>
        <p:nvSpPr>
          <p:cNvPr id="19" name="Rectangle 3"/>
          <p:cNvSpPr>
            <a:spLocks noChangeArrowheads="1"/>
          </p:cNvSpPr>
          <p:nvPr/>
        </p:nvSpPr>
        <p:spPr bwMode="auto">
          <a:xfrm>
            <a:off x="-215900" y="411540"/>
            <a:ext cx="5930900" cy="1569660"/>
          </a:xfrm>
          <a:prstGeom prst="rect">
            <a:avLst/>
          </a:prstGeom>
          <a:noFill/>
          <a:ln w="38100" cap="sq">
            <a:noFill/>
            <a:miter lim="800000"/>
            <a:headEnd/>
            <a:tailEnd/>
          </a:ln>
        </p:spPr>
        <p:txBody>
          <a:bodyPr lIns="274320" rIns="274320">
            <a:spAutoFit/>
          </a:bodyPr>
          <a:lstStyle/>
          <a:p>
            <a:pPr marL="342900" indent="-342900" eaLnBrk="0" hangingPunct="0">
              <a:defRPr/>
            </a:pPr>
            <a:r>
              <a:rPr lang="en-US" sz="2400" dirty="0">
                <a:cs typeface="+mn-cs"/>
              </a:rPr>
              <a:t>A</a:t>
            </a:r>
            <a:r>
              <a:rPr lang="en-US" sz="2400" dirty="0">
                <a:solidFill>
                  <a:schemeClr val="tx2"/>
                </a:solidFill>
                <a:cs typeface="+mn-cs"/>
              </a:rPr>
              <a:t> complexity class </a:t>
            </a:r>
            <a:r>
              <a:rPr lang="en-US" sz="2400" dirty="0">
                <a:cs typeface="+mn-cs"/>
              </a:rPr>
              <a:t>is </a:t>
            </a:r>
            <a:br>
              <a:rPr lang="en-US" sz="2400" dirty="0">
                <a:cs typeface="+mn-cs"/>
              </a:rPr>
            </a:br>
            <a:r>
              <a:rPr lang="en-US" sz="2400" dirty="0">
                <a:cs typeface="+mn-cs"/>
              </a:rPr>
              <a:t>a set of computational problems </a:t>
            </a:r>
            <a:br>
              <a:rPr lang="en-US" sz="2400" dirty="0">
                <a:cs typeface="+mn-cs"/>
              </a:rPr>
            </a:br>
            <a:r>
              <a:rPr lang="en-US" sz="2400" dirty="0">
                <a:cs typeface="+mn-cs"/>
              </a:rPr>
              <a:t>that have a similar difficulty in computing them.</a:t>
            </a:r>
          </a:p>
        </p:txBody>
      </p:sp>
      <p:grpSp>
        <p:nvGrpSpPr>
          <p:cNvPr id="6" name="Group 47"/>
          <p:cNvGrpSpPr>
            <a:grpSpLocks/>
          </p:cNvGrpSpPr>
          <p:nvPr/>
        </p:nvGrpSpPr>
        <p:grpSpPr bwMode="auto">
          <a:xfrm>
            <a:off x="5018088" y="3590925"/>
            <a:ext cx="4002087" cy="2962275"/>
            <a:chOff x="5017933" y="3591580"/>
            <a:chExt cx="4002336" cy="2961620"/>
          </a:xfrm>
        </p:grpSpPr>
        <p:sp>
          <p:nvSpPr>
            <p:cNvPr id="271372" name="Oval 24"/>
            <p:cNvSpPr>
              <a:spLocks noChangeArrowheads="1"/>
            </p:cNvSpPr>
            <p:nvPr/>
          </p:nvSpPr>
          <p:spPr bwMode="auto">
            <a:xfrm rot="2528719">
              <a:off x="5017933"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3" name="Text Box 25"/>
            <p:cNvSpPr txBox="1">
              <a:spLocks noChangeArrowheads="1"/>
            </p:cNvSpPr>
            <p:nvPr/>
          </p:nvSpPr>
          <p:spPr bwMode="auto">
            <a:xfrm>
              <a:off x="5486400" y="3597734"/>
              <a:ext cx="737370" cy="44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sp>
          <p:nvSpPr>
            <p:cNvPr id="271374" name="Oval 24"/>
            <p:cNvSpPr>
              <a:spLocks noChangeArrowheads="1"/>
            </p:cNvSpPr>
            <p:nvPr/>
          </p:nvSpPr>
          <p:spPr bwMode="auto">
            <a:xfrm rot="19071281" flipH="1">
              <a:off x="5791200"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71375" name="Text Box 25"/>
            <p:cNvSpPr txBox="1">
              <a:spLocks noChangeArrowheads="1"/>
            </p:cNvSpPr>
            <p:nvPr/>
          </p:nvSpPr>
          <p:spPr bwMode="auto">
            <a:xfrm flipH="1">
              <a:off x="7467600" y="3591580"/>
              <a:ext cx="15526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Co-NP</a:t>
              </a:r>
            </a:p>
          </p:txBody>
        </p:sp>
      </p:grpSp>
      <p:grpSp>
        <p:nvGrpSpPr>
          <p:cNvPr id="2" name="Group 1"/>
          <p:cNvGrpSpPr/>
          <p:nvPr/>
        </p:nvGrpSpPr>
        <p:grpSpPr>
          <a:xfrm>
            <a:off x="4038600" y="301992"/>
            <a:ext cx="5720668" cy="6508374"/>
            <a:chOff x="4038600" y="301992"/>
            <a:chExt cx="5720668" cy="6508374"/>
          </a:xfrm>
        </p:grpSpPr>
        <p:sp>
          <p:nvSpPr>
            <p:cNvPr id="23" name="Oval 3"/>
            <p:cNvSpPr>
              <a:spLocks noChangeArrowheads="1"/>
            </p:cNvSpPr>
            <p:nvPr/>
          </p:nvSpPr>
          <p:spPr bwMode="auto">
            <a:xfrm rot="20690054">
              <a:off x="4353628" y="312695"/>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4" name="Rectangle 2"/>
            <p:cNvSpPr>
              <a:spLocks noChangeArrowheads="1"/>
            </p:cNvSpPr>
            <p:nvPr/>
          </p:nvSpPr>
          <p:spPr bwMode="auto">
            <a:xfrm>
              <a:off x="4038600" y="381000"/>
              <a:ext cx="21339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a:solidFill>
                    <a:srgbClr val="FF00FF"/>
                  </a:solidFill>
                  <a:latin typeface="Times New Roman" pitchFamily="18" charset="0"/>
                </a:rPr>
                <a:t>Recognizable</a:t>
              </a:r>
              <a:endParaRPr lang="en-US" altLang="en-US" sz="1200" dirty="0">
                <a:solidFill>
                  <a:srgbClr val="FF00FF"/>
                </a:solidFill>
                <a:latin typeface="Times New Roman" pitchFamily="18" charset="0"/>
              </a:endParaRPr>
            </a:p>
          </p:txBody>
        </p:sp>
        <p:sp>
          <p:nvSpPr>
            <p:cNvPr id="25" name="Oval 3"/>
            <p:cNvSpPr>
              <a:spLocks noChangeArrowheads="1"/>
            </p:cNvSpPr>
            <p:nvPr/>
          </p:nvSpPr>
          <p:spPr bwMode="auto">
            <a:xfrm rot="909946" flipH="1">
              <a:off x="5034868" y="301992"/>
              <a:ext cx="4724400" cy="6497671"/>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26" name="Rectangle 2"/>
            <p:cNvSpPr>
              <a:spLocks noChangeArrowheads="1"/>
            </p:cNvSpPr>
            <p:nvPr/>
          </p:nvSpPr>
          <p:spPr bwMode="auto">
            <a:xfrm>
              <a:off x="6471792" y="381000"/>
              <a:ext cx="26725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a:spcBef>
                  <a:spcPct val="20000"/>
                </a:spcBef>
                <a:defRPr sz="3200">
                  <a:solidFill>
                    <a:schemeClr val="tx1"/>
                  </a:solidFill>
                  <a:latin typeface="Comic Sans MS" pitchFamily="66" charset="0"/>
                </a:defRPr>
              </a:lvl1pPr>
              <a:lvl2pPr marL="742950" indent="-285750" algn="l">
                <a:spcBef>
                  <a:spcPct val="20000"/>
                </a:spcBef>
                <a:buChar char="•"/>
                <a:defRPr sz="3200">
                  <a:solidFill>
                    <a:schemeClr val="tx1"/>
                  </a:solidFill>
                  <a:latin typeface="Arial" charset="0"/>
                </a:defRPr>
              </a:lvl2pPr>
              <a:lvl3pPr marL="1143000" indent="-228600" algn="l">
                <a:spcBef>
                  <a:spcPct val="20000"/>
                </a:spcBef>
                <a:buChar char="–"/>
                <a:defRPr sz="2800">
                  <a:solidFill>
                    <a:schemeClr val="tx1"/>
                  </a:solidFill>
                  <a:latin typeface="Arial" charset="0"/>
                </a:defRPr>
              </a:lvl3pPr>
              <a:lvl4pPr marL="1600200" indent="-228600" algn="l">
                <a:spcBef>
                  <a:spcPct val="20000"/>
                </a:spcBef>
                <a:buChar char="•"/>
                <a:defRPr sz="2400">
                  <a:solidFill>
                    <a:schemeClr val="tx1"/>
                  </a:solidFill>
                  <a:latin typeface="Arial" charset="0"/>
                </a:defRPr>
              </a:lvl4pPr>
              <a:lvl5pPr marL="2057400" indent="-228600" algn="l">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r>
                <a:rPr lang="en-US" altLang="en-US" sz="2800" dirty="0">
                  <a:solidFill>
                    <a:srgbClr val="FF00FF"/>
                  </a:solidFill>
                  <a:latin typeface="Times New Roman" pitchFamily="18" charset="0"/>
                </a:rPr>
                <a:t>Co-Recognizable</a:t>
              </a:r>
              <a:endParaRPr lang="en-US" altLang="en-US" sz="1200" dirty="0">
                <a:solidFill>
                  <a:srgbClr val="FF00FF"/>
                </a:solidFill>
                <a:latin typeface="Times New Roman" pitchFamily="18" charset="0"/>
              </a:endParaRPr>
            </a:p>
          </p:txBody>
        </p:sp>
      </p:grpSp>
      <p:sp>
        <p:nvSpPr>
          <p:cNvPr id="38" name="Rectangle 3"/>
          <p:cNvSpPr>
            <a:spLocks noChangeArrowheads="1"/>
          </p:cNvSpPr>
          <p:nvPr/>
        </p:nvSpPr>
        <p:spPr bwMode="auto">
          <a:xfrm>
            <a:off x="-215900" y="2667000"/>
            <a:ext cx="59309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marL="342900" indent="-342900" eaLnBrk="0" hangingPunct="0">
              <a:spcBef>
                <a:spcPct val="20000"/>
              </a:spcBef>
              <a:defRPr sz="3200">
                <a:solidFill>
                  <a:schemeClr val="tx1"/>
                </a:solidFill>
                <a:latin typeface="Comic Sans MS" pitchFamily="66" charset="0"/>
              </a:defRPr>
            </a:lvl1pPr>
            <a:lvl2pPr marL="800100" indent="-34290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Proving </a:t>
            </a:r>
            <a:r>
              <a:rPr lang="en-US" altLang="en-US" sz="2400" i="1" dirty="0">
                <a:latin typeface="Times New Roman" pitchFamily="18" charset="0"/>
              </a:rPr>
              <a:t>C</a:t>
            </a:r>
            <a:r>
              <a:rPr lang="en-US" altLang="en-US" sz="2400" i="1" baseline="-25000" dirty="0">
                <a:latin typeface="Times New Roman" pitchFamily="18" charset="0"/>
              </a:rPr>
              <a:t>1</a:t>
            </a:r>
            <a:r>
              <a:rPr lang="en-US" altLang="en-US" sz="2400" i="1" dirty="0">
                <a:latin typeface="Times New Roman" pitchFamily="18" charset="0"/>
              </a:rPr>
              <a:t> </a:t>
            </a:r>
            <a:r>
              <a:rPr lang="en-US" altLang="en-US" sz="2400" i="1" dirty="0">
                <a:latin typeface="Times New Roman" pitchFamily="18" charset="0"/>
                <a:sym typeface="Symbol" pitchFamily="18" charset="2"/>
              </a:rPr>
              <a:t> C</a:t>
            </a:r>
            <a:r>
              <a:rPr lang="en-US" altLang="en-US" sz="2400" i="1" baseline="-25000" dirty="0">
                <a:latin typeface="Times New Roman" pitchFamily="18" charset="0"/>
                <a:sym typeface="Symbol" pitchFamily="18" charset="2"/>
              </a:rPr>
              <a:t>2</a:t>
            </a:r>
            <a:r>
              <a:rPr lang="en-US" altLang="en-US" sz="2400" dirty="0">
                <a:latin typeface="Times New Roman" pitchFamily="18" charset="0"/>
                <a:sym typeface="Symbol" pitchFamily="18" charset="2"/>
              </a:rPr>
              <a:t> is not too hard.</a:t>
            </a:r>
          </a:p>
          <a:p>
            <a:pPr lvl="1">
              <a:spcBef>
                <a:spcPct val="0"/>
              </a:spcBef>
              <a:buFontTx/>
              <a:buNone/>
            </a:pPr>
            <a:r>
              <a:rPr lang="en-US" altLang="en-US" sz="2400" dirty="0">
                <a:latin typeface="Times New Roman" pitchFamily="18" charset="0"/>
                <a:sym typeface="Symbol" pitchFamily="18" charset="2"/>
              </a:rPr>
              <a:t>Prove </a:t>
            </a:r>
            <a:r>
              <a:rPr lang="en-US" altLang="en-US" sz="2400" i="1" dirty="0">
                <a:latin typeface="Times New Roman" pitchFamily="18" charset="0"/>
                <a:sym typeface="Symbol" pitchFamily="18" charset="2"/>
              </a:rPr>
              <a:t>C</a:t>
            </a:r>
            <a:r>
              <a:rPr lang="en-US" altLang="en-US" sz="2400" i="1" baseline="-25000" dirty="0">
                <a:latin typeface="Times New Roman" pitchFamily="18" charset="0"/>
                <a:sym typeface="Symbol" pitchFamily="18" charset="2"/>
              </a:rPr>
              <a:t>2</a:t>
            </a:r>
            <a:r>
              <a:rPr lang="en-US" altLang="en-US" sz="2400" baseline="-25000" dirty="0">
                <a:latin typeface="Times New Roman" pitchFamily="18" charset="0"/>
                <a:sym typeface="Symbol" pitchFamily="18" charset="2"/>
              </a:rPr>
              <a:t> </a:t>
            </a:r>
            <a:r>
              <a:rPr lang="en-US" altLang="en-US" sz="2400" dirty="0">
                <a:latin typeface="Times New Roman" pitchFamily="18" charset="0"/>
                <a:sym typeface="Symbol" pitchFamily="18" charset="2"/>
              </a:rPr>
              <a:t>can simulate </a:t>
            </a:r>
            <a:r>
              <a:rPr lang="en-US" altLang="en-US" sz="2400" i="1" dirty="0">
                <a:latin typeface="Times New Roman" pitchFamily="18" charset="0"/>
                <a:sym typeface="Symbol" pitchFamily="18" charset="2"/>
              </a:rPr>
              <a:t>C</a:t>
            </a:r>
            <a:r>
              <a:rPr lang="en-US" altLang="en-US" sz="2400" i="1" baseline="-25000" dirty="0">
                <a:latin typeface="Times New Roman" pitchFamily="18" charset="0"/>
                <a:sym typeface="Symbol" pitchFamily="18" charset="2"/>
              </a:rPr>
              <a:t>1</a:t>
            </a:r>
            <a:r>
              <a:rPr lang="en-US" altLang="en-US" sz="2400" dirty="0">
                <a:latin typeface="Times New Roman" pitchFamily="18" charset="0"/>
                <a:sym typeface="Symbol" pitchFamily="18" charset="2"/>
              </a:rPr>
              <a:t>.</a:t>
            </a:r>
          </a:p>
          <a:p>
            <a:pPr>
              <a:spcBef>
                <a:spcPct val="0"/>
              </a:spcBef>
            </a:pPr>
            <a:r>
              <a:rPr lang="en-US" altLang="en-US" sz="2400" dirty="0">
                <a:latin typeface="Times New Roman" pitchFamily="18" charset="0"/>
              </a:rPr>
              <a:t>Proving </a:t>
            </a:r>
            <a:r>
              <a:rPr lang="en-US" altLang="en-US" sz="2400" i="1" dirty="0">
                <a:latin typeface="Times New Roman" pitchFamily="18" charset="0"/>
              </a:rPr>
              <a:t>C</a:t>
            </a:r>
            <a:r>
              <a:rPr lang="en-US" altLang="en-US" sz="2400" i="1" baseline="-25000" dirty="0">
                <a:latin typeface="Times New Roman" pitchFamily="18" charset="0"/>
              </a:rPr>
              <a:t>1</a:t>
            </a:r>
            <a:r>
              <a:rPr lang="en-US" altLang="en-US" sz="2400" i="1" dirty="0">
                <a:latin typeface="Times New Roman" pitchFamily="18" charset="0"/>
              </a:rPr>
              <a:t> </a:t>
            </a:r>
            <a:r>
              <a:rPr lang="en-US" altLang="en-US" sz="2400" i="1" dirty="0">
                <a:latin typeface="Times New Roman" pitchFamily="18" charset="0"/>
                <a:sym typeface="Symbol" pitchFamily="18" charset="2"/>
              </a:rPr>
              <a:t> C</a:t>
            </a:r>
            <a:r>
              <a:rPr lang="en-US" altLang="en-US" sz="2400" i="1" baseline="-25000" dirty="0">
                <a:latin typeface="Times New Roman" pitchFamily="18" charset="0"/>
                <a:sym typeface="Symbol" pitchFamily="18" charset="2"/>
              </a:rPr>
              <a:t>2</a:t>
            </a:r>
            <a:r>
              <a:rPr lang="en-US" altLang="en-US" sz="2400" dirty="0">
                <a:latin typeface="Times New Roman" pitchFamily="18" charset="0"/>
                <a:sym typeface="Symbol" pitchFamily="18" charset="2"/>
              </a:rPr>
              <a:t> is hard.</a:t>
            </a:r>
          </a:p>
          <a:p>
            <a:pPr lvl="1">
              <a:spcBef>
                <a:spcPct val="0"/>
              </a:spcBef>
              <a:buFontTx/>
              <a:buNone/>
            </a:pPr>
            <a:r>
              <a:rPr lang="en-US" altLang="en-US" sz="2400" dirty="0">
                <a:latin typeface="Times New Roman" pitchFamily="18" charset="0"/>
                <a:sym typeface="Symbol" pitchFamily="18" charset="2"/>
              </a:rPr>
              <a:t>Prove P </a:t>
            </a:r>
            <a:r>
              <a:rPr lang="el-GR" altLang="en-US" sz="2400" dirty="0">
                <a:latin typeface="Times New Roman" pitchFamily="18" charset="0"/>
                <a:sym typeface="Symbol" pitchFamily="18" charset="2"/>
              </a:rPr>
              <a:t>ϵ</a:t>
            </a:r>
            <a:r>
              <a:rPr lang="en-CA" altLang="en-US" sz="2400" dirty="0">
                <a:latin typeface="Times New Roman" pitchFamily="18" charset="0"/>
                <a:sym typeface="Symbol" pitchFamily="18" charset="2"/>
              </a:rPr>
              <a:t> </a:t>
            </a:r>
            <a:r>
              <a:rPr lang="en-US" altLang="en-US" sz="2400" i="1" dirty="0">
                <a:latin typeface="Times New Roman" pitchFamily="18" charset="0"/>
                <a:sym typeface="Symbol" pitchFamily="18" charset="2"/>
              </a:rPr>
              <a:t>C</a:t>
            </a:r>
            <a:r>
              <a:rPr lang="en-US" altLang="en-US" sz="2400" i="1" baseline="-25000" dirty="0">
                <a:latin typeface="Times New Roman" pitchFamily="18" charset="0"/>
                <a:sym typeface="Symbol" pitchFamily="18" charset="2"/>
              </a:rPr>
              <a:t>2</a:t>
            </a:r>
            <a:r>
              <a:rPr lang="en-US" altLang="en-US" sz="2400" baseline="-25000" dirty="0">
                <a:latin typeface="Times New Roman" pitchFamily="18" charset="0"/>
                <a:sym typeface="Symbol" pitchFamily="18" charset="2"/>
              </a:rPr>
              <a:t> </a:t>
            </a:r>
            <a:r>
              <a:rPr lang="en-US" altLang="en-US" sz="2400" dirty="0">
                <a:latin typeface="Times New Roman" pitchFamily="18" charset="0"/>
                <a:sym typeface="Symbol" pitchFamily="18" charset="2"/>
              </a:rPr>
              <a:t>and P </a:t>
            </a:r>
            <a:r>
              <a:rPr lang="el-GR" altLang="en-US" sz="2400" dirty="0">
                <a:latin typeface="Times New Roman" pitchFamily="18" charset="0"/>
                <a:sym typeface="Symbol" pitchFamily="18" charset="2"/>
              </a:rPr>
              <a:t>ϵ </a:t>
            </a:r>
            <a:r>
              <a:rPr lang="en-US" altLang="en-US" sz="2400" i="1" dirty="0">
                <a:latin typeface="Times New Roman" pitchFamily="18" charset="0"/>
                <a:sym typeface="Symbol" pitchFamily="18" charset="2"/>
              </a:rPr>
              <a:t>C</a:t>
            </a:r>
            <a:r>
              <a:rPr lang="en-US" altLang="en-US" sz="2400" i="1" baseline="-25000" dirty="0">
                <a:latin typeface="Times New Roman" pitchFamily="18" charset="0"/>
                <a:sym typeface="Symbol" pitchFamily="18" charset="2"/>
              </a:rPr>
              <a:t>1</a:t>
            </a:r>
            <a:r>
              <a:rPr lang="en-US" altLang="en-US" sz="2400" dirty="0">
                <a:latin typeface="Times New Roman" pitchFamily="18" charset="0"/>
                <a:sym typeface="Symbol" pitchFamily="18" charset="2"/>
              </a:rPr>
              <a:t>.</a:t>
            </a:r>
          </a:p>
          <a:p>
            <a:pPr>
              <a:spcBef>
                <a:spcPct val="0"/>
              </a:spcBef>
            </a:pPr>
            <a:endParaRPr lang="en-US" altLang="en-US" sz="2400" dirty="0">
              <a:latin typeface="Times New Roman" pitchFamily="18" charset="0"/>
              <a:sym typeface="Symbol" pitchFamily="18" charset="2"/>
            </a:endParaRPr>
          </a:p>
          <a:p>
            <a:pPr>
              <a:spcBef>
                <a:spcPct val="0"/>
              </a:spcBef>
            </a:pPr>
            <a:endParaRPr lang="en-US" altLang="en-US" sz="2400" dirty="0">
              <a:latin typeface="Times New Roman" pitchFamily="18" charset="0"/>
            </a:endParaRPr>
          </a:p>
        </p:txBody>
      </p:sp>
      <p:cxnSp>
        <p:nvCxnSpPr>
          <p:cNvPr id="39" name="Straight Connector 38"/>
          <p:cNvCxnSpPr>
            <a:cxnSpLocks noChangeShapeType="1"/>
          </p:cNvCxnSpPr>
          <p:nvPr/>
        </p:nvCxnSpPr>
        <p:spPr bwMode="auto">
          <a:xfrm rot="5400000" flipH="1" flipV="1">
            <a:off x="1535471" y="3595688"/>
            <a:ext cx="188913" cy="160338"/>
          </a:xfrm>
          <a:prstGeom prst="line">
            <a:avLst/>
          </a:prstGeom>
          <a:noFill/>
          <a:ln w="25400" cap="sq" algn="ctr">
            <a:solidFill>
              <a:schemeClr val="tx1"/>
            </a:solidFill>
            <a:round/>
            <a:headEnd/>
            <a:tailEnd/>
          </a:ln>
          <a:extLst>
            <a:ext uri="{909E8E84-426E-40DD-AFC4-6F175D3DCCD1}">
              <a14:hiddenFill xmlns:a14="http://schemas.microsoft.com/office/drawing/2010/main">
                <a:noFill/>
              </a14:hiddenFill>
            </a:ext>
          </a:extLst>
        </p:spPr>
      </p:cxnSp>
      <p:cxnSp>
        <p:nvCxnSpPr>
          <p:cNvPr id="40" name="Straight Connector 39"/>
          <p:cNvCxnSpPr>
            <a:cxnSpLocks noChangeShapeType="1"/>
          </p:cNvCxnSpPr>
          <p:nvPr/>
        </p:nvCxnSpPr>
        <p:spPr bwMode="auto">
          <a:xfrm rot="5400000" flipH="1" flipV="1">
            <a:off x="2855555" y="3931187"/>
            <a:ext cx="188912" cy="160337"/>
          </a:xfrm>
          <a:prstGeom prst="line">
            <a:avLst/>
          </a:prstGeom>
          <a:noFill/>
          <a:ln w="25400" cap="sq" algn="ctr">
            <a:solidFill>
              <a:schemeClr val="tx1"/>
            </a:solidFill>
            <a:round/>
            <a:headEnd/>
            <a:tailEnd/>
          </a:ln>
          <a:extLst>
            <a:ext uri="{909E8E84-426E-40DD-AFC4-6F175D3DCCD1}">
              <a14:hiddenFill xmlns:a14="http://schemas.microsoft.com/office/drawing/2010/main">
                <a:noFill/>
              </a14:hiddenFill>
            </a:ext>
          </a:extLst>
        </p:spPr>
      </p:cxnSp>
      <p:sp>
        <p:nvSpPr>
          <p:cNvPr id="41" name="Rectangle 15"/>
          <p:cNvSpPr>
            <a:spLocks noChangeArrowheads="1"/>
          </p:cNvSpPr>
          <p:nvPr/>
        </p:nvSpPr>
        <p:spPr bwMode="auto">
          <a:xfrm>
            <a:off x="304800" y="-304800"/>
            <a:ext cx="8755729" cy="1143000"/>
          </a:xfrm>
          <a:prstGeom prst="rect">
            <a:avLst/>
          </a:prstGeom>
          <a:noFill/>
          <a:ln w="9525">
            <a:noFill/>
            <a:miter lim="800000"/>
            <a:headEnd/>
            <a:tailEnd/>
          </a:ln>
          <a:effectLst/>
        </p:spPr>
        <p:txBody>
          <a:bodyPr anchor="ctr"/>
          <a:lstStyle/>
          <a:p>
            <a:pPr algn="ctr" eaLnBrk="0" hangingPunct="0">
              <a:defRPr/>
            </a:pPr>
            <a:r>
              <a:rPr lang="en-US" sz="3200" b="1" dirty="0">
                <a:solidFill>
                  <a:schemeClr val="tx2"/>
                </a:solidFill>
                <a:effectLst>
                  <a:outerShdw blurRad="38100" dist="38100" dir="2700000" algn="tl">
                    <a:srgbClr val="000000"/>
                  </a:outerShdw>
                </a:effectLst>
                <a:cs typeface="Times New Roman" pitchFamily="18" charset="0"/>
              </a:rPr>
              <a:t>Problems, Languages, Machines, and Classes</a:t>
            </a:r>
          </a:p>
        </p:txBody>
      </p:sp>
    </p:spTree>
    <p:extLst>
      <p:ext uri="{BB962C8B-B14F-4D97-AF65-F5344CB8AC3E}">
        <p14:creationId xmlns:p14="http://schemas.microsoft.com/office/powerpoint/2010/main" val="3345707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8">
                                            <p:txEl>
                                              <p:pRg st="0" end="0"/>
                                            </p:txEl>
                                          </p:spTgt>
                                        </p:tgtEl>
                                        <p:attrNameLst>
                                          <p:attrName>style.visibility</p:attrName>
                                        </p:attrNameLst>
                                      </p:cBhvr>
                                      <p:to>
                                        <p:strVal val="visible"/>
                                      </p:to>
                                    </p:set>
                                    <p:anim calcmode="lin" valueType="num">
                                      <p:cBhvr additive="base">
                                        <p:cTn id="7"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8">
                                            <p:txEl>
                                              <p:pRg st="1" end="1"/>
                                            </p:txEl>
                                          </p:spTgt>
                                        </p:tgtEl>
                                        <p:attrNameLst>
                                          <p:attrName>style.visibility</p:attrName>
                                        </p:attrNameLst>
                                      </p:cBhvr>
                                      <p:to>
                                        <p:strVal val="visible"/>
                                      </p:to>
                                    </p:set>
                                    <p:anim calcmode="lin" valueType="num">
                                      <p:cBhvr additive="base">
                                        <p:cTn id="13" dur="500" fill="hold"/>
                                        <p:tgtEl>
                                          <p:spTgt spid="3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8">
                                            <p:txEl>
                                              <p:pRg st="2" end="2"/>
                                            </p:txEl>
                                          </p:spTgt>
                                        </p:tgtEl>
                                        <p:attrNameLst>
                                          <p:attrName>style.visibility</p:attrName>
                                        </p:attrNameLst>
                                      </p:cBhvr>
                                      <p:to>
                                        <p:strVal val="visible"/>
                                      </p:to>
                                    </p:set>
                                    <p:anim calcmode="lin" valueType="num">
                                      <p:cBhvr additive="base">
                                        <p:cTn id="19" dur="500" fill="hold"/>
                                        <p:tgtEl>
                                          <p:spTgt spid="3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8">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500" fill="hold"/>
                                        <p:tgtEl>
                                          <p:spTgt spid="39"/>
                                        </p:tgtEl>
                                        <p:attrNameLst>
                                          <p:attrName>ppt_x</p:attrName>
                                        </p:attrNameLst>
                                      </p:cBhvr>
                                      <p:tavLst>
                                        <p:tav tm="0">
                                          <p:val>
                                            <p:strVal val="#ppt_x"/>
                                          </p:val>
                                        </p:tav>
                                        <p:tav tm="100000">
                                          <p:val>
                                            <p:strVal val="#ppt_x"/>
                                          </p:val>
                                        </p:tav>
                                      </p:tavLst>
                                    </p:anim>
                                    <p:anim calcmode="lin" valueType="num">
                                      <p:cBhvr additive="base">
                                        <p:cTn id="24"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8">
                                            <p:txEl>
                                              <p:pRg st="3" end="3"/>
                                            </p:txEl>
                                          </p:spTgt>
                                        </p:tgtEl>
                                        <p:attrNameLst>
                                          <p:attrName>style.visibility</p:attrName>
                                        </p:attrNameLst>
                                      </p:cBhvr>
                                      <p:to>
                                        <p:strVal val="visible"/>
                                      </p:to>
                                    </p:set>
                                    <p:anim calcmode="lin" valueType="num">
                                      <p:cBhvr additive="base">
                                        <p:cTn id="29" dur="500" fill="hold"/>
                                        <p:tgtEl>
                                          <p:spTgt spid="38">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8">
                                            <p:txEl>
                                              <p:pRg st="3" end="3"/>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0"/>
                                        </p:tgtEl>
                                        <p:attrNameLst>
                                          <p:attrName>style.visibility</p:attrName>
                                        </p:attrNameLst>
                                      </p:cBhvr>
                                      <p:to>
                                        <p:strVal val="visible"/>
                                      </p:to>
                                    </p:set>
                                    <p:anim calcmode="lin" valueType="num">
                                      <p:cBhvr additive="base">
                                        <p:cTn id="33" dur="500" fill="hold"/>
                                        <p:tgtEl>
                                          <p:spTgt spid="40"/>
                                        </p:tgtEl>
                                        <p:attrNameLst>
                                          <p:attrName>ppt_x</p:attrName>
                                        </p:attrNameLst>
                                      </p:cBhvr>
                                      <p:tavLst>
                                        <p:tav tm="0">
                                          <p:val>
                                            <p:strVal val="#ppt_x"/>
                                          </p:val>
                                        </p:tav>
                                        <p:tav tm="100000">
                                          <p:val>
                                            <p:strVal val="#ppt_x"/>
                                          </p:val>
                                        </p:tav>
                                      </p:tavLst>
                                    </p:anim>
                                    <p:anim calcmode="lin" valueType="num">
                                      <p:cBhvr additive="base">
                                        <p:cTn id="34"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5474" name="Rectangle 2"/>
          <p:cNvSpPr>
            <a:spLocks noGrp="1" noChangeArrowheads="1"/>
          </p:cNvSpPr>
          <p:nvPr>
            <p:ph type="ctrTitle" idx="4294967295"/>
          </p:nvPr>
        </p:nvSpPr>
        <p:spPr>
          <a:xfrm>
            <a:off x="685800" y="2286000"/>
            <a:ext cx="7772400" cy="1143000"/>
          </a:xfrm>
        </p:spPr>
        <p:txBody>
          <a:bodyPr/>
          <a:lstStyle/>
          <a:p>
            <a:pPr eaLnBrk="1" hangingPunct="1">
              <a:defRPr/>
            </a:pPr>
            <a:r>
              <a:rPr lang="en-US"/>
              <a:t>End</a:t>
            </a:r>
            <a:endParaRPr lang="en-CA"/>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8"/>
          <p:cNvGrpSpPr>
            <a:grpSpLocks/>
          </p:cNvGrpSpPr>
          <p:nvPr/>
        </p:nvGrpSpPr>
        <p:grpSpPr bwMode="auto">
          <a:xfrm>
            <a:off x="288925" y="1371600"/>
            <a:ext cx="4191000" cy="1619250"/>
            <a:chOff x="3352800" y="1809304"/>
            <a:chExt cx="4191000" cy="1620000"/>
          </a:xfrm>
        </p:grpSpPr>
        <p:sp>
          <p:nvSpPr>
            <p:cNvPr id="20" name="Rectangle 7"/>
            <p:cNvSpPr>
              <a:spLocks noChangeArrowheads="1"/>
            </p:cNvSpPr>
            <p:nvPr/>
          </p:nvSpPr>
          <p:spPr bwMode="auto">
            <a:xfrm>
              <a:off x="3352800" y="1809304"/>
              <a:ext cx="4140000" cy="1620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pic>
          <p:nvPicPr>
            <p:cNvPr id="21"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69153" y="1811548"/>
              <a:ext cx="2752725" cy="160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26" name="TextBox 6"/>
            <p:cNvSpPr txBox="1">
              <a:spLocks noChangeArrowheads="1"/>
            </p:cNvSpPr>
            <p:nvPr/>
          </p:nvSpPr>
          <p:spPr bwMode="auto">
            <a:xfrm>
              <a:off x="5084473" y="2590800"/>
              <a:ext cx="24593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 typeface="Wingdings" pitchFamily="2" charset="2"/>
                <a:buChar char="è"/>
              </a:pPr>
              <a:r>
                <a:rPr lang="en-CA" altLang="en-US" sz="2400" dirty="0">
                  <a:solidFill>
                    <a:schemeClr val="bg2"/>
                  </a:solidFill>
                  <a:latin typeface="Times New Roman" pitchFamily="18" charset="0"/>
                  <a:sym typeface="Wingdings" pitchFamily="2" charset="2"/>
                </a:rPr>
                <a:t>c</a:t>
              </a:r>
              <a:r>
                <a:rPr lang="en-CA" altLang="en-US" sz="2400" dirty="0">
                  <a:solidFill>
                    <a:schemeClr val="bg2"/>
                  </a:solidFill>
                  <a:latin typeface="Times New Roman" pitchFamily="18" charset="0"/>
                </a:rPr>
                <a:t>ontents of tape</a:t>
              </a:r>
            </a:p>
            <a:p>
              <a:pPr>
                <a:spcBef>
                  <a:spcPct val="0"/>
                </a:spcBef>
                <a:buFont typeface="Wingdings" pitchFamily="2" charset="2"/>
                <a:buChar char="è"/>
              </a:pPr>
              <a:r>
                <a:rPr lang="en-CA" altLang="en-US" sz="2400" dirty="0">
                  <a:solidFill>
                    <a:schemeClr val="bg2"/>
                  </a:solidFill>
                  <a:latin typeface="Times New Roman" pitchFamily="18" charset="0"/>
                </a:rPr>
                <a:t> current state</a:t>
              </a:r>
            </a:p>
          </p:txBody>
        </p:sp>
      </p:grpSp>
      <p:pic>
        <p:nvPicPr>
          <p:cNvPr id="48640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57900" y="1476375"/>
            <a:ext cx="24765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9" name="Text Box 4"/>
          <p:cNvSpPr txBox="1">
            <a:spLocks noChangeArrowheads="1"/>
          </p:cNvSpPr>
          <p:nvPr/>
        </p:nvSpPr>
        <p:spPr bwMode="auto">
          <a:xfrm>
            <a:off x="0" y="3016508"/>
            <a:ext cx="6057900" cy="4216539"/>
          </a:xfrm>
          <a:prstGeom prst="rect">
            <a:avLst/>
          </a:prstGeom>
          <a:noFill/>
          <a:ln w="38100" cap="sq">
            <a:noFill/>
            <a:miter lim="800000"/>
            <a:headEnd/>
            <a:tailEnd/>
          </a:ln>
          <a:effectLst/>
        </p:spPr>
        <p:txBody>
          <a:bodyPr wrap="square" lIns="0" rIns="274320">
            <a:spAutoFit/>
          </a:bodyPr>
          <a:lstStyle/>
          <a:p>
            <a:pPr eaLnBrk="0" hangingPunct="0">
              <a:spcBef>
                <a:spcPts val="0"/>
              </a:spcBef>
              <a:defRPr/>
            </a:pPr>
            <a:r>
              <a:rPr lang="en-CA" dirty="0">
                <a:effectLst>
                  <a:outerShdw blurRad="38100" dist="38100" dir="2700000" algn="tl">
                    <a:srgbClr val="000000"/>
                  </a:outerShdw>
                </a:effectLst>
                <a:cs typeface="+mn-cs"/>
              </a:rPr>
              <a:t>Simple rules like these</a:t>
            </a:r>
          </a:p>
          <a:p>
            <a:pPr eaLnBrk="0" hangingPunct="0">
              <a:spcBef>
                <a:spcPts val="0"/>
              </a:spcBef>
              <a:defRPr/>
            </a:pPr>
            <a:r>
              <a:rPr lang="en-CA" dirty="0">
                <a:effectLst>
                  <a:outerShdw blurRad="38100" dist="38100" dir="2700000" algn="tl">
                    <a:srgbClr val="000000"/>
                  </a:outerShdw>
                </a:effectLst>
                <a:cs typeface="+mn-cs"/>
              </a:rPr>
              <a:t>   produce complex patterns.</a:t>
            </a:r>
          </a:p>
          <a:p>
            <a:pPr eaLnBrk="0" hangingPunct="0">
              <a:spcBef>
                <a:spcPts val="0"/>
              </a:spcBef>
              <a:defRPr/>
            </a:pPr>
            <a:endParaRPr lang="en-CA" sz="1600" dirty="0">
              <a:effectLst>
                <a:outerShdw blurRad="38100" dist="38100" dir="2700000" algn="tl">
                  <a:srgbClr val="000000"/>
                </a:outerShdw>
              </a:effectLst>
              <a:cs typeface="+mn-cs"/>
            </a:endParaRPr>
          </a:p>
          <a:p>
            <a:pPr eaLnBrk="0" hangingPunct="0">
              <a:spcBef>
                <a:spcPts val="0"/>
              </a:spcBef>
              <a:defRPr/>
            </a:pPr>
            <a:r>
              <a:rPr lang="en-CA" dirty="0">
                <a:effectLst>
                  <a:outerShdw blurRad="38100" dist="38100" dir="2700000" algn="tl">
                    <a:srgbClr val="000000"/>
                  </a:outerShdw>
                </a:effectLst>
                <a:cs typeface="+mn-cs"/>
              </a:rPr>
              <a:t>TM step:</a:t>
            </a:r>
          </a:p>
          <a:p>
            <a:pPr marL="457200" indent="-457200" eaLnBrk="0" hangingPunct="0">
              <a:spcBef>
                <a:spcPts val="0"/>
              </a:spcBef>
              <a:buFont typeface="Arial" panose="020B0604020202020204" pitchFamily="34" charset="0"/>
              <a:buChar char="•"/>
              <a:defRPr/>
            </a:pPr>
            <a:r>
              <a:rPr lang="en-CA" dirty="0">
                <a:solidFill>
                  <a:srgbClr val="FF0000"/>
                </a:solidFill>
                <a:effectLst>
                  <a:outerShdw blurRad="38100" dist="38100" dir="2700000" algn="tl">
                    <a:srgbClr val="000000"/>
                  </a:outerShdw>
                </a:effectLst>
                <a:cs typeface="+mn-cs"/>
              </a:rPr>
              <a:t>Current</a:t>
            </a:r>
            <a:r>
              <a:rPr lang="en-CA" dirty="0">
                <a:effectLst>
                  <a:outerShdw blurRad="38100" dist="38100" dir="2700000" algn="tl">
                    <a:srgbClr val="000000"/>
                  </a:outerShdw>
                </a:effectLst>
                <a:cs typeface="+mn-cs"/>
              </a:rPr>
              <a:t> state &amp; cell content at head</a:t>
            </a:r>
            <a:br>
              <a:rPr lang="en-CA" dirty="0">
                <a:effectLst>
                  <a:outerShdw blurRad="38100" dist="38100" dir="2700000" algn="tl">
                    <a:srgbClr val="000000"/>
                  </a:outerShdw>
                </a:effectLst>
                <a:cs typeface="+mn-cs"/>
              </a:rPr>
            </a:br>
            <a:r>
              <a:rPr lang="en-CA" dirty="0">
                <a:effectLst>
                  <a:outerShdw blurRad="38100" dist="38100" dir="2700000" algn="tl">
                    <a:srgbClr val="000000"/>
                  </a:outerShdw>
                </a:effectLst>
                <a:cs typeface="+mn-cs"/>
              </a:rPr>
              <a:t>determines which rule to use giving:</a:t>
            </a:r>
          </a:p>
          <a:p>
            <a:pPr marL="914400" lvl="1" indent="-457200" eaLnBrk="0" hangingPunct="0">
              <a:spcBef>
                <a:spcPts val="0"/>
              </a:spcBef>
              <a:buFont typeface="Arial" panose="020B0604020202020204" pitchFamily="34" charset="0"/>
              <a:buChar char="•"/>
              <a:defRPr/>
            </a:pPr>
            <a:r>
              <a:rPr lang="en-CA" dirty="0">
                <a:effectLst>
                  <a:outerShdw blurRad="38100" dist="38100" dir="2700000" algn="tl">
                    <a:srgbClr val="000000"/>
                  </a:outerShdw>
                </a:effectLst>
                <a:cs typeface="+mn-cs"/>
              </a:rPr>
              <a:t>how cell </a:t>
            </a:r>
            <a:r>
              <a:rPr lang="en-CA" dirty="0">
                <a:solidFill>
                  <a:srgbClr val="00B050"/>
                </a:solidFill>
                <a:effectLst>
                  <a:outerShdw blurRad="38100" dist="38100" dir="2700000" algn="tl">
                    <a:srgbClr val="000000"/>
                  </a:outerShdw>
                </a:effectLst>
                <a:cs typeface="+mn-cs"/>
              </a:rPr>
              <a:t>contents </a:t>
            </a:r>
            <a:r>
              <a:rPr lang="en-CA" dirty="0">
                <a:effectLst>
                  <a:outerShdw blurRad="38100" dist="38100" dir="2700000" algn="tl">
                    <a:srgbClr val="000000"/>
                  </a:outerShdw>
                </a:effectLst>
                <a:cs typeface="+mn-cs"/>
              </a:rPr>
              <a:t>changes</a:t>
            </a:r>
          </a:p>
          <a:p>
            <a:pPr marL="914400" lvl="1" indent="-457200" eaLnBrk="0" hangingPunct="0">
              <a:spcBef>
                <a:spcPts val="0"/>
              </a:spcBef>
              <a:buFont typeface="Arial" panose="020B0604020202020204" pitchFamily="34" charset="0"/>
              <a:buChar char="•"/>
              <a:defRPr/>
            </a:pPr>
            <a:r>
              <a:rPr lang="en-CA" dirty="0">
                <a:effectLst>
                  <a:outerShdw blurRad="38100" dist="38100" dir="2700000" algn="tl">
                    <a:srgbClr val="000000"/>
                  </a:outerShdw>
                </a:effectLst>
                <a:cs typeface="+mn-cs"/>
              </a:rPr>
              <a:t>how head </a:t>
            </a:r>
            <a:r>
              <a:rPr lang="en-CA" dirty="0">
                <a:solidFill>
                  <a:schemeClr val="tx2"/>
                </a:solidFill>
                <a:effectLst>
                  <a:outerShdw blurRad="38100" dist="38100" dir="2700000" algn="tl">
                    <a:srgbClr val="000000"/>
                  </a:outerShdw>
                </a:effectLst>
                <a:cs typeface="+mn-cs"/>
              </a:rPr>
              <a:t>moves</a:t>
            </a:r>
          </a:p>
          <a:p>
            <a:pPr marL="914400" lvl="1" indent="-457200" eaLnBrk="0" hangingPunct="0">
              <a:spcBef>
                <a:spcPts val="0"/>
              </a:spcBef>
              <a:buFont typeface="Arial" panose="020B0604020202020204" pitchFamily="34" charset="0"/>
              <a:buChar char="•"/>
              <a:defRPr/>
            </a:pPr>
            <a:r>
              <a:rPr lang="en-CA" dirty="0">
                <a:effectLst>
                  <a:outerShdw blurRad="38100" dist="38100" dir="2700000" algn="tl">
                    <a:srgbClr val="000000"/>
                  </a:outerShdw>
                </a:effectLst>
                <a:cs typeface="+mn-cs"/>
              </a:rPr>
              <a:t>how </a:t>
            </a:r>
            <a:r>
              <a:rPr lang="en-CA" dirty="0">
                <a:solidFill>
                  <a:srgbClr val="6699FF"/>
                </a:solidFill>
                <a:effectLst>
                  <a:outerShdw blurRad="38100" dist="38100" dir="2700000" algn="tl">
                    <a:srgbClr val="000000"/>
                  </a:outerShdw>
                </a:effectLst>
                <a:cs typeface="+mn-cs"/>
              </a:rPr>
              <a:t>state</a:t>
            </a:r>
            <a:r>
              <a:rPr lang="en-CA" dirty="0">
                <a:effectLst>
                  <a:outerShdw blurRad="38100" dist="38100" dir="2700000" algn="tl">
                    <a:srgbClr val="000000"/>
                  </a:outerShdw>
                </a:effectLst>
                <a:cs typeface="+mn-cs"/>
              </a:rPr>
              <a:t> changes</a:t>
            </a:r>
            <a:br>
              <a:rPr lang="en-CA" dirty="0">
                <a:effectLst>
                  <a:outerShdw blurRad="38100" dist="38100" dir="2700000" algn="tl">
                    <a:srgbClr val="000000"/>
                  </a:outerShdw>
                </a:effectLst>
                <a:cs typeface="+mn-cs"/>
              </a:rPr>
            </a:br>
            <a:endParaRPr lang="en-CA" dirty="0">
              <a:effectLst>
                <a:outerShdw blurRad="38100" dist="38100" dir="2700000" algn="tl">
                  <a:srgbClr val="000000"/>
                </a:outerShdw>
              </a:effectLst>
              <a:cs typeface="+mn-cs"/>
            </a:endParaRPr>
          </a:p>
        </p:txBody>
      </p:sp>
      <p:sp>
        <p:nvSpPr>
          <p:cNvPr id="10" name="Down Arrow 9"/>
          <p:cNvSpPr/>
          <p:nvPr/>
        </p:nvSpPr>
        <p:spPr>
          <a:xfrm>
            <a:off x="8496300" y="2255878"/>
            <a:ext cx="685800" cy="1736646"/>
          </a:xfrm>
          <a:prstGeom prst="downArrow">
            <a:avLst/>
          </a:prstGeom>
          <a:solidFill>
            <a:srgbClr val="00FFCC"/>
          </a:solidFill>
          <a:ln>
            <a:solidFill>
              <a:srgbClr val="00FFCC"/>
            </a:solidFill>
          </a:ln>
        </p:spPr>
        <p:txBody>
          <a:bodyPr wrap="square" rtlCol="0" anchor="ctr">
            <a:spAutoFit/>
          </a:bodyPr>
          <a:lstStyle/>
          <a:p>
            <a:pPr algn="ctr"/>
            <a:r>
              <a:rPr lang="en-CA" sz="2400" dirty="0">
                <a:solidFill>
                  <a:schemeClr val="bg2"/>
                </a:solidFill>
              </a:rPr>
              <a:t>Time</a:t>
            </a:r>
          </a:p>
        </p:txBody>
      </p:sp>
      <p:sp>
        <p:nvSpPr>
          <p:cNvPr id="4" name="Left-Right Arrow 3"/>
          <p:cNvSpPr/>
          <p:nvPr/>
        </p:nvSpPr>
        <p:spPr>
          <a:xfrm>
            <a:off x="6248400" y="5559921"/>
            <a:ext cx="2057400" cy="917079"/>
          </a:xfrm>
          <a:prstGeom prst="leftRightArrow">
            <a:avLst/>
          </a:prstGeom>
          <a:solidFill>
            <a:srgbClr val="00FFCC"/>
          </a:solidFill>
          <a:ln>
            <a:solidFill>
              <a:schemeClr val="hlink"/>
            </a:solidFill>
          </a:ln>
        </p:spPr>
        <p:txBody>
          <a:bodyPr wrap="square" rtlCol="0" anchor="ctr">
            <a:spAutoFit/>
          </a:bodyPr>
          <a:lstStyle/>
          <a:p>
            <a:pPr algn="l"/>
            <a:r>
              <a:rPr lang="en-CA" sz="2400" dirty="0">
                <a:solidFill>
                  <a:schemeClr val="bg2"/>
                </a:solidFill>
              </a:rPr>
              <a:t>Tape Cells</a:t>
            </a:r>
          </a:p>
        </p:txBody>
      </p:sp>
      <p:sp>
        <p:nvSpPr>
          <p:cNvPr id="22" name="Rectangle 21"/>
          <p:cNvSpPr/>
          <p:nvPr/>
        </p:nvSpPr>
        <p:spPr>
          <a:xfrm>
            <a:off x="7289163" y="1574163"/>
            <a:ext cx="216000" cy="216000"/>
          </a:xfrm>
          <a:prstGeom prst="rect">
            <a:avLst/>
          </a:prstGeom>
          <a:ln w="38100">
            <a:solidFill>
              <a:schemeClr val="hlink"/>
            </a:solidFill>
          </a:ln>
        </p:spPr>
        <p:txBody>
          <a:bodyPr wrap="square" rtlCol="0" anchor="ctr">
            <a:spAutoFit/>
          </a:bodyPr>
          <a:lstStyle/>
          <a:p>
            <a:pPr algn="l"/>
            <a:endParaRPr lang="en-CA" sz="2400" dirty="0"/>
          </a:p>
        </p:txBody>
      </p:sp>
      <p:sp>
        <p:nvSpPr>
          <p:cNvPr id="23" name="Rectangle 22"/>
          <p:cNvSpPr/>
          <p:nvPr/>
        </p:nvSpPr>
        <p:spPr>
          <a:xfrm>
            <a:off x="1244958" y="1587042"/>
            <a:ext cx="216000" cy="216000"/>
          </a:xfrm>
          <a:prstGeom prst="rect">
            <a:avLst/>
          </a:prstGeom>
          <a:ln w="38100">
            <a:solidFill>
              <a:schemeClr val="hlink"/>
            </a:solidFill>
          </a:ln>
        </p:spPr>
        <p:txBody>
          <a:bodyPr wrap="square" rtlCol="0" anchor="ctr">
            <a:spAutoFit/>
          </a:bodyPr>
          <a:lstStyle/>
          <a:p>
            <a:pPr algn="l"/>
            <a:endParaRPr lang="en-CA" sz="2400" dirty="0"/>
          </a:p>
        </p:txBody>
      </p:sp>
      <p:sp>
        <p:nvSpPr>
          <p:cNvPr id="24" name="Rectangle 23"/>
          <p:cNvSpPr/>
          <p:nvPr/>
        </p:nvSpPr>
        <p:spPr>
          <a:xfrm>
            <a:off x="7289163" y="1765479"/>
            <a:ext cx="216000" cy="216000"/>
          </a:xfrm>
          <a:prstGeom prst="rect">
            <a:avLst/>
          </a:prstGeom>
          <a:ln w="38100">
            <a:solidFill>
              <a:srgbClr val="00B050"/>
            </a:solidFill>
          </a:ln>
        </p:spPr>
        <p:txBody>
          <a:bodyPr wrap="square" rtlCol="0" anchor="ctr">
            <a:spAutoFit/>
          </a:bodyPr>
          <a:lstStyle/>
          <a:p>
            <a:pPr algn="l"/>
            <a:endParaRPr lang="en-CA" sz="2400" dirty="0"/>
          </a:p>
        </p:txBody>
      </p:sp>
      <p:sp>
        <p:nvSpPr>
          <p:cNvPr id="25" name="Rectangle 24"/>
          <p:cNvSpPr/>
          <p:nvPr/>
        </p:nvSpPr>
        <p:spPr>
          <a:xfrm>
            <a:off x="1244958" y="1778358"/>
            <a:ext cx="216000" cy="216000"/>
          </a:xfrm>
          <a:prstGeom prst="rect">
            <a:avLst/>
          </a:prstGeom>
          <a:ln w="38100">
            <a:solidFill>
              <a:srgbClr val="00B050"/>
            </a:solidFill>
          </a:ln>
        </p:spPr>
        <p:txBody>
          <a:bodyPr wrap="square" rtlCol="0" anchor="ctr">
            <a:spAutoFit/>
          </a:bodyPr>
          <a:lstStyle/>
          <a:p>
            <a:pPr algn="l"/>
            <a:endParaRPr lang="en-CA" sz="2400" dirty="0"/>
          </a:p>
        </p:txBody>
      </p:sp>
      <p:cxnSp>
        <p:nvCxnSpPr>
          <p:cNvPr id="8" name="Straight Arrow Connector 7"/>
          <p:cNvCxnSpPr/>
          <p:nvPr/>
        </p:nvCxnSpPr>
        <p:spPr bwMode="auto">
          <a:xfrm>
            <a:off x="1270716" y="1765479"/>
            <a:ext cx="355242" cy="0"/>
          </a:xfrm>
          <a:prstGeom prst="straightConnector1">
            <a:avLst/>
          </a:prstGeom>
          <a:noFill/>
          <a:ln w="38100" cap="sq" cmpd="sng" algn="ctr">
            <a:solidFill>
              <a:schemeClr val="tx2"/>
            </a:solidFill>
            <a:prstDash val="solid"/>
            <a:round/>
            <a:headEnd type="none" w="med" len="med"/>
            <a:tailEnd type="arrow"/>
          </a:ln>
          <a:effectLst/>
        </p:spPr>
      </p:cxnSp>
      <p:sp>
        <p:nvSpPr>
          <p:cNvPr id="28" name="Rectangle 27"/>
          <p:cNvSpPr/>
          <p:nvPr/>
        </p:nvSpPr>
        <p:spPr>
          <a:xfrm>
            <a:off x="1460400" y="1791237"/>
            <a:ext cx="216000" cy="216000"/>
          </a:xfrm>
          <a:prstGeom prst="rect">
            <a:avLst/>
          </a:prstGeom>
          <a:ln w="38100">
            <a:solidFill>
              <a:srgbClr val="6699FF"/>
            </a:solidFill>
          </a:ln>
        </p:spPr>
        <p:txBody>
          <a:bodyPr wrap="square" rtlCol="0" anchor="ctr">
            <a:spAutoFit/>
          </a:bodyPr>
          <a:lstStyle/>
          <a:p>
            <a:pPr algn="l"/>
            <a:endParaRPr lang="en-CA" sz="2400" dirty="0"/>
          </a:p>
        </p:txBody>
      </p:sp>
      <p:sp>
        <p:nvSpPr>
          <p:cNvPr id="29" name="Rectangle 28"/>
          <p:cNvSpPr/>
          <p:nvPr/>
        </p:nvSpPr>
        <p:spPr>
          <a:xfrm>
            <a:off x="7480479" y="1752600"/>
            <a:ext cx="216000" cy="216000"/>
          </a:xfrm>
          <a:prstGeom prst="rect">
            <a:avLst/>
          </a:prstGeom>
          <a:ln w="38100">
            <a:solidFill>
              <a:srgbClr val="6699FF"/>
            </a:solidFill>
          </a:ln>
        </p:spPr>
        <p:txBody>
          <a:bodyPr wrap="square" rtlCol="0" anchor="ctr">
            <a:spAutoFit/>
          </a:bodyPr>
          <a:lstStyle/>
          <a:p>
            <a:pPr algn="l"/>
            <a:endParaRPr lang="en-CA" sz="2400" dirty="0"/>
          </a:p>
        </p:txBody>
      </p:sp>
      <p:cxnSp>
        <p:nvCxnSpPr>
          <p:cNvPr id="30" name="Straight Arrow Connector 29"/>
          <p:cNvCxnSpPr/>
          <p:nvPr/>
        </p:nvCxnSpPr>
        <p:spPr bwMode="auto">
          <a:xfrm>
            <a:off x="7277637" y="1752600"/>
            <a:ext cx="355242" cy="0"/>
          </a:xfrm>
          <a:prstGeom prst="straightConnector1">
            <a:avLst/>
          </a:prstGeom>
          <a:noFill/>
          <a:ln w="38100" cap="sq" cmpd="sng" algn="ctr">
            <a:solidFill>
              <a:schemeClr val="tx2"/>
            </a:solidFill>
            <a:prstDash val="solid"/>
            <a:round/>
            <a:headEnd type="none" w="med" len="med"/>
            <a:tailEnd type="arrow"/>
          </a:ln>
          <a:effectLst/>
        </p:spPr>
      </p:cxnSp>
      <p:pic>
        <p:nvPicPr>
          <p:cNvPr id="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5750" y="152400"/>
            <a:ext cx="8572500"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extLst>
      <p:ext uri="{BB962C8B-B14F-4D97-AF65-F5344CB8AC3E}">
        <p14:creationId xmlns:p14="http://schemas.microsoft.com/office/powerpoint/2010/main" val="35673996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86405"/>
                                        </p:tgtEl>
                                        <p:attrNameLst>
                                          <p:attrName>style.visibility</p:attrName>
                                        </p:attrNameLst>
                                      </p:cBhvr>
                                      <p:to>
                                        <p:strVal val="visible"/>
                                      </p:to>
                                    </p:set>
                                    <p:anim calcmode="lin" valueType="num">
                                      <p:cBhvr additive="base">
                                        <p:cTn id="13" dur="500" fill="hold"/>
                                        <p:tgtEl>
                                          <p:spTgt spid="486405"/>
                                        </p:tgtEl>
                                        <p:attrNameLst>
                                          <p:attrName>ppt_x</p:attrName>
                                        </p:attrNameLst>
                                      </p:cBhvr>
                                      <p:tavLst>
                                        <p:tav tm="0">
                                          <p:val>
                                            <p:strVal val="#ppt_x"/>
                                          </p:val>
                                        </p:tav>
                                        <p:tav tm="100000">
                                          <p:val>
                                            <p:strVal val="#ppt_x"/>
                                          </p:val>
                                        </p:tav>
                                      </p:tavLst>
                                    </p:anim>
                                    <p:anim calcmode="lin" valueType="num">
                                      <p:cBhvr additive="base">
                                        <p:cTn id="14" dur="500" fill="hold"/>
                                        <p:tgtEl>
                                          <p:spTgt spid="486405"/>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9">
                                            <p:txEl>
                                              <p:pRg st="1" end="1"/>
                                            </p:txEl>
                                          </p:spTgt>
                                        </p:tgtEl>
                                        <p:attrNameLst>
                                          <p:attrName>style.visibility</p:attrName>
                                        </p:attrNameLst>
                                      </p:cBhvr>
                                      <p:to>
                                        <p:strVal val="visible"/>
                                      </p:to>
                                    </p:set>
                                    <p:anim calcmode="lin" valueType="num">
                                      <p:cBhvr additive="base">
                                        <p:cTn id="17"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500" fill="hold"/>
                                        <p:tgtEl>
                                          <p:spTgt spid="10"/>
                                        </p:tgtEl>
                                        <p:attrNameLst>
                                          <p:attrName>ppt_x</p:attrName>
                                        </p:attrNameLst>
                                      </p:cBhvr>
                                      <p:tavLst>
                                        <p:tav tm="0">
                                          <p:val>
                                            <p:strVal val="#ppt_x"/>
                                          </p:val>
                                        </p:tav>
                                        <p:tav tm="100000">
                                          <p:val>
                                            <p:strVal val="#ppt_x"/>
                                          </p:val>
                                        </p:tav>
                                      </p:tavLst>
                                    </p:anim>
                                    <p:anim calcmode="lin" valueType="num">
                                      <p:cBhvr additive="base">
                                        <p:cTn id="22" dur="500" fill="hold"/>
                                        <p:tgtEl>
                                          <p:spTgt spid="10"/>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9">
                                            <p:txEl>
                                              <p:pRg st="3" end="3"/>
                                            </p:txEl>
                                          </p:spTgt>
                                        </p:tgtEl>
                                        <p:attrNameLst>
                                          <p:attrName>style.visibility</p:attrName>
                                        </p:attrNameLst>
                                      </p:cBhvr>
                                      <p:to>
                                        <p:strVal val="visible"/>
                                      </p:to>
                                    </p:set>
                                    <p:anim calcmode="lin" valueType="num">
                                      <p:cBhvr additive="base">
                                        <p:cTn id="31"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9">
                                            <p:txEl>
                                              <p:pRg st="4" end="4"/>
                                            </p:txEl>
                                          </p:spTgt>
                                        </p:tgtEl>
                                        <p:attrNameLst>
                                          <p:attrName>style.visibility</p:attrName>
                                        </p:attrNameLst>
                                      </p:cBhvr>
                                      <p:to>
                                        <p:strVal val="visible"/>
                                      </p:to>
                                    </p:set>
                                    <p:anim calcmode="lin" valueType="num">
                                      <p:cBhvr additive="base">
                                        <p:cTn id="37"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9">
                                            <p:txEl>
                                              <p:pRg st="4" end="4"/>
                                            </p:txEl>
                                          </p:spTgt>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ppt_x"/>
                                          </p:val>
                                        </p:tav>
                                        <p:tav tm="100000">
                                          <p:val>
                                            <p:strVal val="#ppt_x"/>
                                          </p:val>
                                        </p:tav>
                                      </p:tavLst>
                                    </p:anim>
                                    <p:anim calcmode="lin" valueType="num">
                                      <p:cBhvr additive="base">
                                        <p:cTn id="42" dur="500" fill="hold"/>
                                        <p:tgtEl>
                                          <p:spTgt spid="22"/>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2"/>
                                        </p:tgtEl>
                                        <p:attrNameLst>
                                          <p:attrName>style.visibility</p:attrName>
                                        </p:attrNameLst>
                                      </p:cBhvr>
                                      <p:to>
                                        <p:strVal val="hidden"/>
                                      </p:to>
                                    </p:set>
                                  </p:subTnLst>
                                </p:cTn>
                              </p:par>
                              <p:par>
                                <p:cTn id="43" presetID="2" presetClass="entr" presetSubtype="4" fill="hold" grpId="0" nodeType="with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additive="base">
                                        <p:cTn id="45" dur="500" fill="hold"/>
                                        <p:tgtEl>
                                          <p:spTgt spid="23"/>
                                        </p:tgtEl>
                                        <p:attrNameLst>
                                          <p:attrName>ppt_x</p:attrName>
                                        </p:attrNameLst>
                                      </p:cBhvr>
                                      <p:tavLst>
                                        <p:tav tm="0">
                                          <p:val>
                                            <p:strVal val="#ppt_x"/>
                                          </p:val>
                                        </p:tav>
                                        <p:tav tm="100000">
                                          <p:val>
                                            <p:strVal val="#ppt_x"/>
                                          </p:val>
                                        </p:tav>
                                      </p:tavLst>
                                    </p:anim>
                                    <p:anim calcmode="lin" valueType="num">
                                      <p:cBhvr additive="base">
                                        <p:cTn id="46" dur="500" fill="hold"/>
                                        <p:tgtEl>
                                          <p:spTgt spid="23"/>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3"/>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9">
                                            <p:txEl>
                                              <p:pRg st="5" end="5"/>
                                            </p:txEl>
                                          </p:spTgt>
                                        </p:tgtEl>
                                        <p:attrNameLst>
                                          <p:attrName>style.visibility</p:attrName>
                                        </p:attrNameLst>
                                      </p:cBhvr>
                                      <p:to>
                                        <p:strVal val="visible"/>
                                      </p:to>
                                    </p:set>
                                    <p:anim calcmode="lin" valueType="num">
                                      <p:cBhvr additive="base">
                                        <p:cTn id="51" dur="500" fill="hold"/>
                                        <p:tgtEl>
                                          <p:spTgt spid="9">
                                            <p:txEl>
                                              <p:pRg st="5" end="5"/>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9">
                                            <p:txEl>
                                              <p:pRg st="5" end="5"/>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500" fill="hold"/>
                                        <p:tgtEl>
                                          <p:spTgt spid="24"/>
                                        </p:tgtEl>
                                        <p:attrNameLst>
                                          <p:attrName>ppt_x</p:attrName>
                                        </p:attrNameLst>
                                      </p:cBhvr>
                                      <p:tavLst>
                                        <p:tav tm="0">
                                          <p:val>
                                            <p:strVal val="#ppt_x"/>
                                          </p:val>
                                        </p:tav>
                                        <p:tav tm="100000">
                                          <p:val>
                                            <p:strVal val="#ppt_x"/>
                                          </p:val>
                                        </p:tav>
                                      </p:tavLst>
                                    </p:anim>
                                    <p:anim calcmode="lin" valueType="num">
                                      <p:cBhvr additive="base">
                                        <p:cTn id="56" dur="500" fill="hold"/>
                                        <p:tgtEl>
                                          <p:spTgt spid="24"/>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4"/>
                                        </p:tgtEl>
                                        <p:attrNameLst>
                                          <p:attrName>style.visibility</p:attrName>
                                        </p:attrNameLst>
                                      </p:cBhvr>
                                      <p:to>
                                        <p:strVal val="hidden"/>
                                      </p:to>
                                    </p:set>
                                  </p:subTnLst>
                                </p:cTn>
                              </p:par>
                              <p:par>
                                <p:cTn id="57" presetID="2" presetClass="entr" presetSubtype="4"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ppt_x"/>
                                          </p:val>
                                        </p:tav>
                                        <p:tav tm="100000">
                                          <p:val>
                                            <p:strVal val="#ppt_x"/>
                                          </p:val>
                                        </p:tav>
                                      </p:tavLst>
                                    </p:anim>
                                    <p:anim calcmode="lin" valueType="num">
                                      <p:cBhvr additive="base">
                                        <p:cTn id="60" dur="500" fill="hold"/>
                                        <p:tgtEl>
                                          <p:spTgt spid="25"/>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5"/>
                                        </p:tgtEl>
                                        <p:attrNameLst>
                                          <p:attrName>style.visibility</p:attrName>
                                        </p:attrNameLst>
                                      </p:cBhvr>
                                      <p:to>
                                        <p:strVal val="hidden"/>
                                      </p:to>
                                    </p:set>
                                  </p:sub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9">
                                            <p:txEl>
                                              <p:pRg st="6" end="6"/>
                                            </p:txEl>
                                          </p:spTgt>
                                        </p:tgtEl>
                                        <p:attrNameLst>
                                          <p:attrName>style.visibility</p:attrName>
                                        </p:attrNameLst>
                                      </p:cBhvr>
                                      <p:to>
                                        <p:strVal val="visible"/>
                                      </p:to>
                                    </p:set>
                                    <p:anim calcmode="lin" valueType="num">
                                      <p:cBhvr additive="base">
                                        <p:cTn id="65" dur="500" fill="hold"/>
                                        <p:tgtEl>
                                          <p:spTgt spid="9">
                                            <p:txEl>
                                              <p:pRg st="6" end="6"/>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9">
                                            <p:txEl>
                                              <p:pRg st="6" end="6"/>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8"/>
                                        </p:tgtEl>
                                        <p:attrNameLst>
                                          <p:attrName>style.visibility</p:attrName>
                                        </p:attrNameLst>
                                      </p:cBhvr>
                                      <p:to>
                                        <p:strVal val="visible"/>
                                      </p:to>
                                    </p:set>
                                    <p:anim calcmode="lin" valueType="num">
                                      <p:cBhvr additive="base">
                                        <p:cTn id="69" dur="500" fill="hold"/>
                                        <p:tgtEl>
                                          <p:spTgt spid="8"/>
                                        </p:tgtEl>
                                        <p:attrNameLst>
                                          <p:attrName>ppt_x</p:attrName>
                                        </p:attrNameLst>
                                      </p:cBhvr>
                                      <p:tavLst>
                                        <p:tav tm="0">
                                          <p:val>
                                            <p:strVal val="#ppt_x"/>
                                          </p:val>
                                        </p:tav>
                                        <p:tav tm="100000">
                                          <p:val>
                                            <p:strVal val="#ppt_x"/>
                                          </p:val>
                                        </p:tav>
                                      </p:tavLst>
                                    </p:anim>
                                    <p:anim calcmode="lin" valueType="num">
                                      <p:cBhvr additive="base">
                                        <p:cTn id="70" dur="500" fill="hold"/>
                                        <p:tgtEl>
                                          <p:spTgt spid="8"/>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8"/>
                                        </p:tgtEl>
                                        <p:attrNameLst>
                                          <p:attrName>style.visibility</p:attrName>
                                        </p:attrNameLst>
                                      </p:cBhvr>
                                      <p:to>
                                        <p:strVal val="hidden"/>
                                      </p:to>
                                    </p:set>
                                  </p:subTnLst>
                                </p:cTn>
                              </p:par>
                              <p:par>
                                <p:cTn id="71" presetID="2" presetClass="entr" presetSubtype="4" fill="hold" nodeType="withEffect">
                                  <p:stCondLst>
                                    <p:cond delay="0"/>
                                  </p:stCondLst>
                                  <p:childTnLst>
                                    <p:set>
                                      <p:cBhvr>
                                        <p:cTn id="72" dur="1" fill="hold">
                                          <p:stCondLst>
                                            <p:cond delay="0"/>
                                          </p:stCondLst>
                                        </p:cTn>
                                        <p:tgtEl>
                                          <p:spTgt spid="30"/>
                                        </p:tgtEl>
                                        <p:attrNameLst>
                                          <p:attrName>style.visibility</p:attrName>
                                        </p:attrNameLst>
                                      </p:cBhvr>
                                      <p:to>
                                        <p:strVal val="visible"/>
                                      </p:to>
                                    </p:set>
                                    <p:anim calcmode="lin" valueType="num">
                                      <p:cBhvr additive="base">
                                        <p:cTn id="73" dur="500" fill="hold"/>
                                        <p:tgtEl>
                                          <p:spTgt spid="30"/>
                                        </p:tgtEl>
                                        <p:attrNameLst>
                                          <p:attrName>ppt_x</p:attrName>
                                        </p:attrNameLst>
                                      </p:cBhvr>
                                      <p:tavLst>
                                        <p:tav tm="0">
                                          <p:val>
                                            <p:strVal val="#ppt_x"/>
                                          </p:val>
                                        </p:tav>
                                        <p:tav tm="100000">
                                          <p:val>
                                            <p:strVal val="#ppt_x"/>
                                          </p:val>
                                        </p:tav>
                                      </p:tavLst>
                                    </p:anim>
                                    <p:anim calcmode="lin" valueType="num">
                                      <p:cBhvr additive="base">
                                        <p:cTn id="74" dur="500" fill="hold"/>
                                        <p:tgtEl>
                                          <p:spTgt spid="30"/>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9">
                                            <p:txEl>
                                              <p:pRg st="7" end="7"/>
                                            </p:txEl>
                                          </p:spTgt>
                                        </p:tgtEl>
                                        <p:attrNameLst>
                                          <p:attrName>style.visibility</p:attrName>
                                        </p:attrNameLst>
                                      </p:cBhvr>
                                      <p:to>
                                        <p:strVal val="visible"/>
                                      </p:to>
                                    </p:set>
                                    <p:anim calcmode="lin" valueType="num">
                                      <p:cBhvr additive="base">
                                        <p:cTn id="79" dur="500" fill="hold"/>
                                        <p:tgtEl>
                                          <p:spTgt spid="9">
                                            <p:txEl>
                                              <p:pRg st="7" end="7"/>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9">
                                            <p:txEl>
                                              <p:pRg st="7" end="7"/>
                                            </p:txEl>
                                          </p:spTgt>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 calcmode="lin" valueType="num">
                                      <p:cBhvr additive="base">
                                        <p:cTn id="83" dur="500" fill="hold"/>
                                        <p:tgtEl>
                                          <p:spTgt spid="28"/>
                                        </p:tgtEl>
                                        <p:attrNameLst>
                                          <p:attrName>ppt_x</p:attrName>
                                        </p:attrNameLst>
                                      </p:cBhvr>
                                      <p:tavLst>
                                        <p:tav tm="0">
                                          <p:val>
                                            <p:strVal val="#ppt_x"/>
                                          </p:val>
                                        </p:tav>
                                        <p:tav tm="100000">
                                          <p:val>
                                            <p:strVal val="#ppt_x"/>
                                          </p:val>
                                        </p:tav>
                                      </p:tavLst>
                                    </p:anim>
                                    <p:anim calcmode="lin" valueType="num">
                                      <p:cBhvr additive="base">
                                        <p:cTn id="84" dur="500" fill="hold"/>
                                        <p:tgtEl>
                                          <p:spTgt spid="28"/>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9"/>
                                        </p:tgtEl>
                                        <p:attrNameLst>
                                          <p:attrName>style.visibility</p:attrName>
                                        </p:attrNameLst>
                                      </p:cBhvr>
                                      <p:to>
                                        <p:strVal val="visible"/>
                                      </p:to>
                                    </p:set>
                                    <p:anim calcmode="lin" valueType="num">
                                      <p:cBhvr additive="base">
                                        <p:cTn id="87" dur="500" fill="hold"/>
                                        <p:tgtEl>
                                          <p:spTgt spid="29"/>
                                        </p:tgtEl>
                                        <p:attrNameLst>
                                          <p:attrName>ppt_x</p:attrName>
                                        </p:attrNameLst>
                                      </p:cBhvr>
                                      <p:tavLst>
                                        <p:tav tm="0">
                                          <p:val>
                                            <p:strVal val="#ppt_x"/>
                                          </p:val>
                                        </p:tav>
                                        <p:tav tm="100000">
                                          <p:val>
                                            <p:strVal val="#ppt_x"/>
                                          </p:val>
                                        </p:tav>
                                      </p:tavLst>
                                    </p:anim>
                                    <p:anim calcmode="lin" valueType="num">
                                      <p:cBhvr additive="base">
                                        <p:cTn id="88" dur="500" fill="hold"/>
                                        <p:tgtEl>
                                          <p:spTgt spid="29"/>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9"/>
                                        </p:tgtEl>
                                        <p:attrNameLst>
                                          <p:attrName>style.visibility</p:attrName>
                                        </p:attrNameLst>
                                      </p:cBhvr>
                                      <p:to>
                                        <p:strVal val="visible"/>
                                      </p:to>
                                    </p:set>
                                    <p:anim calcmode="lin" valueType="num">
                                      <p:cBhvr additive="base">
                                        <p:cTn id="91" dur="500" fill="hold"/>
                                        <p:tgtEl>
                                          <p:spTgt spid="19"/>
                                        </p:tgtEl>
                                        <p:attrNameLst>
                                          <p:attrName>ppt_x</p:attrName>
                                        </p:attrNameLst>
                                      </p:cBhvr>
                                      <p:tavLst>
                                        <p:tav tm="0">
                                          <p:val>
                                            <p:strVal val="#ppt_x"/>
                                          </p:val>
                                        </p:tav>
                                        <p:tav tm="100000">
                                          <p:val>
                                            <p:strVal val="#ppt_x"/>
                                          </p:val>
                                        </p:tav>
                                      </p:tavLst>
                                    </p:anim>
                                    <p:anim calcmode="lin" valueType="num">
                                      <p:cBhvr additive="base">
                                        <p:cTn id="92" dur="500" fill="hold"/>
                                        <p:tgtEl>
                                          <p:spTgt spid="19"/>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500" fill="hold"/>
                                        <p:tgtEl>
                                          <p:spTgt spid="27"/>
                                        </p:tgtEl>
                                        <p:attrNameLst>
                                          <p:attrName>ppt_x</p:attrName>
                                        </p:attrNameLst>
                                      </p:cBhvr>
                                      <p:tavLst>
                                        <p:tav tm="0">
                                          <p:val>
                                            <p:strVal val="#ppt_x"/>
                                          </p:val>
                                        </p:tav>
                                        <p:tav tm="100000">
                                          <p:val>
                                            <p:strVal val="#ppt_x"/>
                                          </p:val>
                                        </p:tav>
                                      </p:tavLst>
                                    </p:anim>
                                    <p:anim calcmode="lin" valueType="num">
                                      <p:cBhvr additive="base">
                                        <p:cTn id="9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22" grpId="0" animBg="1"/>
      <p:bldP spid="23" grpId="0" animBg="1"/>
      <p:bldP spid="24" grpId="0" animBg="1"/>
      <p:bldP spid="25" grpId="0" animBg="1"/>
      <p:bldP spid="28" grpId="0" animBg="1"/>
      <p:bldP spid="29"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640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750" y="152400"/>
            <a:ext cx="8572500"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grpSp>
        <p:nvGrpSpPr>
          <p:cNvPr id="3" name="Group 8"/>
          <p:cNvGrpSpPr>
            <a:grpSpLocks/>
          </p:cNvGrpSpPr>
          <p:nvPr/>
        </p:nvGrpSpPr>
        <p:grpSpPr bwMode="auto">
          <a:xfrm>
            <a:off x="288925" y="1371600"/>
            <a:ext cx="4191000" cy="1619250"/>
            <a:chOff x="3352800" y="1809304"/>
            <a:chExt cx="4191000" cy="1620000"/>
          </a:xfrm>
        </p:grpSpPr>
        <p:sp>
          <p:nvSpPr>
            <p:cNvPr id="51206" name="Rectangle 7"/>
            <p:cNvSpPr>
              <a:spLocks noChangeArrowheads="1"/>
            </p:cNvSpPr>
            <p:nvPr/>
          </p:nvSpPr>
          <p:spPr bwMode="auto">
            <a:xfrm>
              <a:off x="3352800" y="1809304"/>
              <a:ext cx="4140000" cy="1620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pic>
          <p:nvPicPr>
            <p:cNvPr id="5120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69153" y="1811548"/>
              <a:ext cx="2752725" cy="160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51208" name="TextBox 6"/>
            <p:cNvSpPr txBox="1">
              <a:spLocks noChangeArrowheads="1"/>
            </p:cNvSpPr>
            <p:nvPr/>
          </p:nvSpPr>
          <p:spPr bwMode="auto">
            <a:xfrm>
              <a:off x="5084473" y="2590800"/>
              <a:ext cx="24593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 typeface="Wingdings" pitchFamily="2" charset="2"/>
                <a:buChar char="è"/>
              </a:pPr>
              <a:r>
                <a:rPr lang="en-CA" altLang="en-US" sz="2400" dirty="0">
                  <a:solidFill>
                    <a:schemeClr val="bg2"/>
                  </a:solidFill>
                  <a:latin typeface="Times New Roman" pitchFamily="18" charset="0"/>
                  <a:sym typeface="Wingdings" pitchFamily="2" charset="2"/>
                </a:rPr>
                <a:t>c</a:t>
              </a:r>
              <a:r>
                <a:rPr lang="en-CA" altLang="en-US" sz="2400" dirty="0">
                  <a:solidFill>
                    <a:schemeClr val="bg2"/>
                  </a:solidFill>
                  <a:latin typeface="Times New Roman" pitchFamily="18" charset="0"/>
                </a:rPr>
                <a:t>ontents of tape</a:t>
              </a:r>
            </a:p>
            <a:p>
              <a:pPr>
                <a:spcBef>
                  <a:spcPct val="0"/>
                </a:spcBef>
                <a:buFont typeface="Wingdings" pitchFamily="2" charset="2"/>
                <a:buChar char="è"/>
              </a:pPr>
              <a:r>
                <a:rPr lang="en-CA" altLang="en-US" sz="2400" dirty="0">
                  <a:solidFill>
                    <a:schemeClr val="bg2"/>
                  </a:solidFill>
                  <a:latin typeface="Times New Roman" pitchFamily="18" charset="0"/>
                </a:rPr>
                <a:t> current state</a:t>
              </a:r>
            </a:p>
          </p:txBody>
        </p:sp>
      </p:grpSp>
      <p:pic>
        <p:nvPicPr>
          <p:cNvPr id="486405"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57900" y="1476375"/>
            <a:ext cx="24765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9" name="Text Box 4"/>
          <p:cNvSpPr txBox="1">
            <a:spLocks noChangeArrowheads="1"/>
          </p:cNvSpPr>
          <p:nvPr/>
        </p:nvSpPr>
        <p:spPr bwMode="auto">
          <a:xfrm>
            <a:off x="0" y="3016508"/>
            <a:ext cx="6057900" cy="4216539"/>
          </a:xfrm>
          <a:prstGeom prst="rect">
            <a:avLst/>
          </a:prstGeom>
          <a:noFill/>
          <a:ln w="38100" cap="sq">
            <a:noFill/>
            <a:miter lim="800000"/>
            <a:headEnd/>
            <a:tailEnd/>
          </a:ln>
          <a:effectLst/>
        </p:spPr>
        <p:txBody>
          <a:bodyPr wrap="square" lIns="0" rIns="274320">
            <a:spAutoFit/>
          </a:bodyPr>
          <a:lstStyle/>
          <a:p>
            <a:pPr eaLnBrk="0" hangingPunct="0">
              <a:spcBef>
                <a:spcPts val="0"/>
              </a:spcBef>
              <a:defRPr/>
            </a:pPr>
            <a:r>
              <a:rPr lang="en-CA" dirty="0">
                <a:effectLst>
                  <a:outerShdw blurRad="38100" dist="38100" dir="2700000" algn="tl">
                    <a:srgbClr val="000000"/>
                  </a:outerShdw>
                </a:effectLst>
                <a:cs typeface="+mn-cs"/>
              </a:rPr>
              <a:t>Simple rules like these</a:t>
            </a:r>
          </a:p>
          <a:p>
            <a:pPr eaLnBrk="0" hangingPunct="0">
              <a:spcBef>
                <a:spcPts val="0"/>
              </a:spcBef>
              <a:defRPr/>
            </a:pPr>
            <a:r>
              <a:rPr lang="en-CA" dirty="0">
                <a:effectLst>
                  <a:outerShdw blurRad="38100" dist="38100" dir="2700000" algn="tl">
                    <a:srgbClr val="000000"/>
                  </a:outerShdw>
                </a:effectLst>
                <a:cs typeface="+mn-cs"/>
              </a:rPr>
              <a:t>   produce complex patterns.</a:t>
            </a:r>
          </a:p>
          <a:p>
            <a:pPr eaLnBrk="0" hangingPunct="0">
              <a:spcBef>
                <a:spcPts val="0"/>
              </a:spcBef>
              <a:defRPr/>
            </a:pPr>
            <a:endParaRPr lang="en-CA" sz="1600" dirty="0">
              <a:effectLst>
                <a:outerShdw blurRad="38100" dist="38100" dir="2700000" algn="tl">
                  <a:srgbClr val="000000"/>
                </a:outerShdw>
              </a:effectLst>
              <a:cs typeface="+mn-cs"/>
            </a:endParaRPr>
          </a:p>
          <a:p>
            <a:pPr eaLnBrk="0" hangingPunct="0">
              <a:spcBef>
                <a:spcPts val="0"/>
              </a:spcBef>
              <a:defRPr/>
            </a:pPr>
            <a:r>
              <a:rPr lang="en-CA" dirty="0">
                <a:effectLst>
                  <a:outerShdw blurRad="38100" dist="38100" dir="2700000" algn="tl">
                    <a:srgbClr val="000000"/>
                  </a:outerShdw>
                </a:effectLst>
                <a:cs typeface="+mn-cs"/>
              </a:rPr>
              <a:t>TM step:</a:t>
            </a:r>
          </a:p>
          <a:p>
            <a:pPr marL="457200" indent="-457200" eaLnBrk="0" hangingPunct="0">
              <a:spcBef>
                <a:spcPts val="0"/>
              </a:spcBef>
              <a:buFont typeface="Arial" panose="020B0604020202020204" pitchFamily="34" charset="0"/>
              <a:buChar char="•"/>
              <a:defRPr/>
            </a:pPr>
            <a:r>
              <a:rPr lang="en-CA" dirty="0">
                <a:solidFill>
                  <a:srgbClr val="FF0000"/>
                </a:solidFill>
                <a:effectLst>
                  <a:outerShdw blurRad="38100" dist="38100" dir="2700000" algn="tl">
                    <a:srgbClr val="000000"/>
                  </a:outerShdw>
                </a:effectLst>
                <a:cs typeface="+mn-cs"/>
              </a:rPr>
              <a:t>Current</a:t>
            </a:r>
            <a:r>
              <a:rPr lang="en-CA" dirty="0">
                <a:effectLst>
                  <a:outerShdw blurRad="38100" dist="38100" dir="2700000" algn="tl">
                    <a:srgbClr val="000000"/>
                  </a:outerShdw>
                </a:effectLst>
                <a:cs typeface="+mn-cs"/>
              </a:rPr>
              <a:t> state &amp; cell content at head</a:t>
            </a:r>
            <a:br>
              <a:rPr lang="en-CA" dirty="0">
                <a:effectLst>
                  <a:outerShdw blurRad="38100" dist="38100" dir="2700000" algn="tl">
                    <a:srgbClr val="000000"/>
                  </a:outerShdw>
                </a:effectLst>
                <a:cs typeface="+mn-cs"/>
              </a:rPr>
            </a:br>
            <a:r>
              <a:rPr lang="en-CA" dirty="0">
                <a:effectLst>
                  <a:outerShdw blurRad="38100" dist="38100" dir="2700000" algn="tl">
                    <a:srgbClr val="000000"/>
                  </a:outerShdw>
                </a:effectLst>
                <a:cs typeface="+mn-cs"/>
              </a:rPr>
              <a:t>determines which rule to use giving:</a:t>
            </a:r>
          </a:p>
          <a:p>
            <a:pPr marL="914400" lvl="1" indent="-457200" eaLnBrk="0" hangingPunct="0">
              <a:spcBef>
                <a:spcPts val="0"/>
              </a:spcBef>
              <a:buFont typeface="Arial" panose="020B0604020202020204" pitchFamily="34" charset="0"/>
              <a:buChar char="•"/>
              <a:defRPr/>
            </a:pPr>
            <a:r>
              <a:rPr lang="en-CA" dirty="0">
                <a:effectLst>
                  <a:outerShdw blurRad="38100" dist="38100" dir="2700000" algn="tl">
                    <a:srgbClr val="000000"/>
                  </a:outerShdw>
                </a:effectLst>
                <a:cs typeface="+mn-cs"/>
              </a:rPr>
              <a:t>how cell </a:t>
            </a:r>
            <a:r>
              <a:rPr lang="en-CA" dirty="0">
                <a:solidFill>
                  <a:srgbClr val="00B050"/>
                </a:solidFill>
                <a:effectLst>
                  <a:outerShdw blurRad="38100" dist="38100" dir="2700000" algn="tl">
                    <a:srgbClr val="000000"/>
                  </a:outerShdw>
                </a:effectLst>
                <a:cs typeface="+mn-cs"/>
              </a:rPr>
              <a:t>contents </a:t>
            </a:r>
            <a:r>
              <a:rPr lang="en-CA" dirty="0">
                <a:effectLst>
                  <a:outerShdw blurRad="38100" dist="38100" dir="2700000" algn="tl">
                    <a:srgbClr val="000000"/>
                  </a:outerShdw>
                </a:effectLst>
                <a:cs typeface="+mn-cs"/>
              </a:rPr>
              <a:t>changes</a:t>
            </a:r>
          </a:p>
          <a:p>
            <a:pPr marL="914400" lvl="1" indent="-457200" eaLnBrk="0" hangingPunct="0">
              <a:spcBef>
                <a:spcPts val="0"/>
              </a:spcBef>
              <a:buFont typeface="Arial" panose="020B0604020202020204" pitchFamily="34" charset="0"/>
              <a:buChar char="•"/>
              <a:defRPr/>
            </a:pPr>
            <a:r>
              <a:rPr lang="en-CA" dirty="0">
                <a:effectLst>
                  <a:outerShdw blurRad="38100" dist="38100" dir="2700000" algn="tl">
                    <a:srgbClr val="000000"/>
                  </a:outerShdw>
                </a:effectLst>
                <a:cs typeface="+mn-cs"/>
              </a:rPr>
              <a:t>how head </a:t>
            </a:r>
            <a:r>
              <a:rPr lang="en-CA" dirty="0">
                <a:solidFill>
                  <a:schemeClr val="tx2"/>
                </a:solidFill>
                <a:effectLst>
                  <a:outerShdw blurRad="38100" dist="38100" dir="2700000" algn="tl">
                    <a:srgbClr val="000000"/>
                  </a:outerShdw>
                </a:effectLst>
                <a:cs typeface="+mn-cs"/>
              </a:rPr>
              <a:t>moves</a:t>
            </a:r>
          </a:p>
          <a:p>
            <a:pPr marL="914400" lvl="1" indent="-457200" eaLnBrk="0" hangingPunct="0">
              <a:spcBef>
                <a:spcPts val="0"/>
              </a:spcBef>
              <a:buFont typeface="Arial" panose="020B0604020202020204" pitchFamily="34" charset="0"/>
              <a:buChar char="•"/>
              <a:defRPr/>
            </a:pPr>
            <a:r>
              <a:rPr lang="en-CA" dirty="0">
                <a:effectLst>
                  <a:outerShdw blurRad="38100" dist="38100" dir="2700000" algn="tl">
                    <a:srgbClr val="000000"/>
                  </a:outerShdw>
                </a:effectLst>
                <a:cs typeface="+mn-cs"/>
              </a:rPr>
              <a:t>how </a:t>
            </a:r>
            <a:r>
              <a:rPr lang="en-CA" dirty="0">
                <a:solidFill>
                  <a:srgbClr val="6699FF"/>
                </a:solidFill>
                <a:effectLst>
                  <a:outerShdw blurRad="38100" dist="38100" dir="2700000" algn="tl">
                    <a:srgbClr val="000000"/>
                  </a:outerShdw>
                </a:effectLst>
                <a:cs typeface="+mn-cs"/>
              </a:rPr>
              <a:t>state</a:t>
            </a:r>
            <a:r>
              <a:rPr lang="en-CA" dirty="0">
                <a:effectLst>
                  <a:outerShdw blurRad="38100" dist="38100" dir="2700000" algn="tl">
                    <a:srgbClr val="000000"/>
                  </a:outerShdw>
                </a:effectLst>
                <a:cs typeface="+mn-cs"/>
              </a:rPr>
              <a:t> changes</a:t>
            </a:r>
            <a:br>
              <a:rPr lang="en-CA" dirty="0">
                <a:effectLst>
                  <a:outerShdw blurRad="38100" dist="38100" dir="2700000" algn="tl">
                    <a:srgbClr val="000000"/>
                  </a:outerShdw>
                </a:effectLst>
                <a:cs typeface="+mn-cs"/>
              </a:rPr>
            </a:br>
            <a:endParaRPr lang="en-CA" dirty="0">
              <a:effectLst>
                <a:outerShdw blurRad="38100" dist="38100" dir="2700000" algn="tl">
                  <a:srgbClr val="000000"/>
                </a:outerShdw>
              </a:effectLst>
              <a:cs typeface="+mn-cs"/>
            </a:endParaRPr>
          </a:p>
        </p:txBody>
      </p:sp>
      <p:sp>
        <p:nvSpPr>
          <p:cNvPr id="10" name="Down Arrow 9"/>
          <p:cNvSpPr/>
          <p:nvPr/>
        </p:nvSpPr>
        <p:spPr>
          <a:xfrm>
            <a:off x="8496300" y="2255878"/>
            <a:ext cx="685800" cy="1736646"/>
          </a:xfrm>
          <a:prstGeom prst="downArrow">
            <a:avLst/>
          </a:prstGeom>
          <a:solidFill>
            <a:srgbClr val="00FFCC"/>
          </a:solidFill>
          <a:ln>
            <a:solidFill>
              <a:srgbClr val="00FFCC"/>
            </a:solidFill>
          </a:ln>
        </p:spPr>
        <p:txBody>
          <a:bodyPr wrap="square" rtlCol="0" anchor="ctr">
            <a:spAutoFit/>
          </a:bodyPr>
          <a:lstStyle/>
          <a:p>
            <a:pPr algn="ctr"/>
            <a:r>
              <a:rPr lang="en-CA" sz="2400" dirty="0">
                <a:solidFill>
                  <a:schemeClr val="bg2"/>
                </a:solidFill>
              </a:rPr>
              <a:t>Time</a:t>
            </a:r>
          </a:p>
        </p:txBody>
      </p:sp>
      <p:sp>
        <p:nvSpPr>
          <p:cNvPr id="4" name="Left-Right Arrow 3"/>
          <p:cNvSpPr/>
          <p:nvPr/>
        </p:nvSpPr>
        <p:spPr>
          <a:xfrm>
            <a:off x="6248400" y="5559921"/>
            <a:ext cx="2057400" cy="917079"/>
          </a:xfrm>
          <a:prstGeom prst="leftRightArrow">
            <a:avLst/>
          </a:prstGeom>
          <a:solidFill>
            <a:srgbClr val="00FFCC"/>
          </a:solidFill>
          <a:ln>
            <a:solidFill>
              <a:schemeClr val="hlink"/>
            </a:solidFill>
          </a:ln>
        </p:spPr>
        <p:txBody>
          <a:bodyPr wrap="square" rtlCol="0" anchor="ctr">
            <a:spAutoFit/>
          </a:bodyPr>
          <a:lstStyle/>
          <a:p>
            <a:pPr algn="l"/>
            <a:r>
              <a:rPr lang="en-CA" sz="2400" dirty="0">
                <a:solidFill>
                  <a:schemeClr val="bg2"/>
                </a:solidFill>
              </a:rPr>
              <a:t>Tape Cells</a:t>
            </a:r>
          </a:p>
        </p:txBody>
      </p:sp>
      <p:sp>
        <p:nvSpPr>
          <p:cNvPr id="22" name="Rectangle 21"/>
          <p:cNvSpPr/>
          <p:nvPr/>
        </p:nvSpPr>
        <p:spPr>
          <a:xfrm>
            <a:off x="7289163" y="1574163"/>
            <a:ext cx="216000" cy="216000"/>
          </a:xfrm>
          <a:prstGeom prst="rect">
            <a:avLst/>
          </a:prstGeom>
          <a:ln w="38100">
            <a:solidFill>
              <a:schemeClr val="hlink"/>
            </a:solidFill>
          </a:ln>
        </p:spPr>
        <p:txBody>
          <a:bodyPr wrap="square" rtlCol="0" anchor="ctr">
            <a:spAutoFit/>
          </a:bodyPr>
          <a:lstStyle/>
          <a:p>
            <a:pPr algn="l"/>
            <a:endParaRPr lang="en-CA" sz="2400" dirty="0"/>
          </a:p>
        </p:txBody>
      </p:sp>
      <p:sp>
        <p:nvSpPr>
          <p:cNvPr id="23" name="Rectangle 22"/>
          <p:cNvSpPr/>
          <p:nvPr/>
        </p:nvSpPr>
        <p:spPr>
          <a:xfrm>
            <a:off x="1244958" y="1587042"/>
            <a:ext cx="216000" cy="216000"/>
          </a:xfrm>
          <a:prstGeom prst="rect">
            <a:avLst/>
          </a:prstGeom>
          <a:ln w="38100">
            <a:solidFill>
              <a:schemeClr val="hlink"/>
            </a:solidFill>
          </a:ln>
        </p:spPr>
        <p:txBody>
          <a:bodyPr wrap="square" rtlCol="0" anchor="ctr">
            <a:spAutoFit/>
          </a:bodyPr>
          <a:lstStyle/>
          <a:p>
            <a:pPr algn="l"/>
            <a:endParaRPr lang="en-CA" sz="2400" dirty="0"/>
          </a:p>
        </p:txBody>
      </p:sp>
      <p:sp>
        <p:nvSpPr>
          <p:cNvPr id="24" name="Rectangle 23"/>
          <p:cNvSpPr/>
          <p:nvPr/>
        </p:nvSpPr>
        <p:spPr>
          <a:xfrm>
            <a:off x="7289163" y="1765479"/>
            <a:ext cx="216000" cy="216000"/>
          </a:xfrm>
          <a:prstGeom prst="rect">
            <a:avLst/>
          </a:prstGeom>
          <a:ln w="38100">
            <a:solidFill>
              <a:srgbClr val="00B050"/>
            </a:solidFill>
          </a:ln>
        </p:spPr>
        <p:txBody>
          <a:bodyPr wrap="square" rtlCol="0" anchor="ctr">
            <a:spAutoFit/>
          </a:bodyPr>
          <a:lstStyle/>
          <a:p>
            <a:pPr algn="l"/>
            <a:endParaRPr lang="en-CA" sz="2400" dirty="0"/>
          </a:p>
        </p:txBody>
      </p:sp>
      <p:sp>
        <p:nvSpPr>
          <p:cNvPr id="25" name="Rectangle 24"/>
          <p:cNvSpPr/>
          <p:nvPr/>
        </p:nvSpPr>
        <p:spPr>
          <a:xfrm>
            <a:off x="1244958" y="1778358"/>
            <a:ext cx="216000" cy="216000"/>
          </a:xfrm>
          <a:prstGeom prst="rect">
            <a:avLst/>
          </a:prstGeom>
          <a:ln w="38100">
            <a:solidFill>
              <a:srgbClr val="00B050"/>
            </a:solidFill>
          </a:ln>
        </p:spPr>
        <p:txBody>
          <a:bodyPr wrap="square" rtlCol="0" anchor="ctr">
            <a:spAutoFit/>
          </a:bodyPr>
          <a:lstStyle/>
          <a:p>
            <a:pPr algn="l"/>
            <a:endParaRPr lang="en-CA" sz="2400" dirty="0"/>
          </a:p>
        </p:txBody>
      </p:sp>
      <p:cxnSp>
        <p:nvCxnSpPr>
          <p:cNvPr id="8" name="Straight Arrow Connector 7"/>
          <p:cNvCxnSpPr/>
          <p:nvPr/>
        </p:nvCxnSpPr>
        <p:spPr bwMode="auto">
          <a:xfrm>
            <a:off x="1270716" y="1765479"/>
            <a:ext cx="355242" cy="0"/>
          </a:xfrm>
          <a:prstGeom prst="straightConnector1">
            <a:avLst/>
          </a:prstGeom>
          <a:noFill/>
          <a:ln w="38100" cap="sq" cmpd="sng" algn="ctr">
            <a:solidFill>
              <a:schemeClr val="tx2"/>
            </a:solidFill>
            <a:prstDash val="solid"/>
            <a:round/>
            <a:headEnd type="none" w="med" len="med"/>
            <a:tailEnd type="arrow"/>
          </a:ln>
          <a:effectLst/>
        </p:spPr>
      </p:cxnSp>
      <p:sp>
        <p:nvSpPr>
          <p:cNvPr id="28" name="Rectangle 27"/>
          <p:cNvSpPr/>
          <p:nvPr/>
        </p:nvSpPr>
        <p:spPr>
          <a:xfrm>
            <a:off x="1460400" y="1791237"/>
            <a:ext cx="216000" cy="216000"/>
          </a:xfrm>
          <a:prstGeom prst="rect">
            <a:avLst/>
          </a:prstGeom>
          <a:ln w="38100">
            <a:solidFill>
              <a:srgbClr val="6699FF"/>
            </a:solidFill>
          </a:ln>
        </p:spPr>
        <p:txBody>
          <a:bodyPr wrap="square" rtlCol="0" anchor="ctr">
            <a:spAutoFit/>
          </a:bodyPr>
          <a:lstStyle/>
          <a:p>
            <a:pPr algn="l"/>
            <a:endParaRPr lang="en-CA" sz="2400" dirty="0"/>
          </a:p>
        </p:txBody>
      </p:sp>
      <p:sp>
        <p:nvSpPr>
          <p:cNvPr id="29" name="Rectangle 28"/>
          <p:cNvSpPr/>
          <p:nvPr/>
        </p:nvSpPr>
        <p:spPr>
          <a:xfrm>
            <a:off x="7480479" y="1752600"/>
            <a:ext cx="216000" cy="216000"/>
          </a:xfrm>
          <a:prstGeom prst="rect">
            <a:avLst/>
          </a:prstGeom>
          <a:ln w="38100">
            <a:solidFill>
              <a:srgbClr val="6699FF"/>
            </a:solidFill>
          </a:ln>
        </p:spPr>
        <p:txBody>
          <a:bodyPr wrap="square" rtlCol="0" anchor="ctr">
            <a:spAutoFit/>
          </a:bodyPr>
          <a:lstStyle/>
          <a:p>
            <a:pPr algn="l"/>
            <a:endParaRPr lang="en-CA" sz="2400" dirty="0"/>
          </a:p>
        </p:txBody>
      </p:sp>
      <p:cxnSp>
        <p:nvCxnSpPr>
          <p:cNvPr id="30" name="Straight Arrow Connector 29"/>
          <p:cNvCxnSpPr/>
          <p:nvPr/>
        </p:nvCxnSpPr>
        <p:spPr bwMode="auto">
          <a:xfrm>
            <a:off x="7277637" y="1752600"/>
            <a:ext cx="355242" cy="0"/>
          </a:xfrm>
          <a:prstGeom prst="straightConnector1">
            <a:avLst/>
          </a:prstGeom>
          <a:noFill/>
          <a:ln w="38100" cap="sq" cmpd="sng" algn="ctr">
            <a:solidFill>
              <a:schemeClr val="tx2"/>
            </a:solidFill>
            <a:prstDash val="solid"/>
            <a:round/>
            <a:headEnd type="none" w="med" len="med"/>
            <a:tailEnd type="arrow"/>
          </a:ln>
          <a:effectLst/>
        </p:spPr>
      </p:cxnSp>
    </p:spTree>
    <p:extLst>
      <p:ext uri="{BB962C8B-B14F-4D97-AF65-F5344CB8AC3E}">
        <p14:creationId xmlns:p14="http://schemas.microsoft.com/office/powerpoint/2010/main" val="31216313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86403"/>
                                        </p:tgtEl>
                                        <p:attrNameLst>
                                          <p:attrName>style.visibility</p:attrName>
                                        </p:attrNameLst>
                                      </p:cBhvr>
                                      <p:to>
                                        <p:strVal val="visible"/>
                                      </p:to>
                                    </p:set>
                                    <p:anim calcmode="lin" valueType="num">
                                      <p:cBhvr additive="base">
                                        <p:cTn id="7" dur="500" fill="hold"/>
                                        <p:tgtEl>
                                          <p:spTgt spid="486403"/>
                                        </p:tgtEl>
                                        <p:attrNameLst>
                                          <p:attrName>ppt_x</p:attrName>
                                        </p:attrNameLst>
                                      </p:cBhvr>
                                      <p:tavLst>
                                        <p:tav tm="0">
                                          <p:val>
                                            <p:strVal val="#ppt_x"/>
                                          </p:val>
                                        </p:tav>
                                        <p:tav tm="100000">
                                          <p:val>
                                            <p:strVal val="#ppt_x"/>
                                          </p:val>
                                        </p:tav>
                                      </p:tavLst>
                                    </p:anim>
                                    <p:anim calcmode="lin" valueType="num">
                                      <p:cBhvr additive="base">
                                        <p:cTn id="8" dur="500" fill="hold"/>
                                        <p:tgtEl>
                                          <p:spTgt spid="48640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 calcmode="lin" valueType="num">
                                      <p:cBhvr additive="base">
                                        <p:cTn id="15"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486405"/>
                                        </p:tgtEl>
                                        <p:attrNameLst>
                                          <p:attrName>style.visibility</p:attrName>
                                        </p:attrNameLst>
                                      </p:cBhvr>
                                      <p:to>
                                        <p:strVal val="visible"/>
                                      </p:to>
                                    </p:set>
                                    <p:anim calcmode="lin" valueType="num">
                                      <p:cBhvr additive="base">
                                        <p:cTn id="21" dur="500" fill="hold"/>
                                        <p:tgtEl>
                                          <p:spTgt spid="486405"/>
                                        </p:tgtEl>
                                        <p:attrNameLst>
                                          <p:attrName>ppt_x</p:attrName>
                                        </p:attrNameLst>
                                      </p:cBhvr>
                                      <p:tavLst>
                                        <p:tav tm="0">
                                          <p:val>
                                            <p:strVal val="#ppt_x"/>
                                          </p:val>
                                        </p:tav>
                                        <p:tav tm="100000">
                                          <p:val>
                                            <p:strVal val="#ppt_x"/>
                                          </p:val>
                                        </p:tav>
                                      </p:tavLst>
                                    </p:anim>
                                    <p:anim calcmode="lin" valueType="num">
                                      <p:cBhvr additive="base">
                                        <p:cTn id="22" dur="500" fill="hold"/>
                                        <p:tgtEl>
                                          <p:spTgt spid="486405"/>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9">
                                            <p:txEl>
                                              <p:pRg st="1" end="1"/>
                                            </p:txEl>
                                          </p:spTgt>
                                        </p:tgtEl>
                                        <p:attrNameLst>
                                          <p:attrName>style.visibility</p:attrName>
                                        </p:attrNameLst>
                                      </p:cBhvr>
                                      <p:to>
                                        <p:strVal val="visible"/>
                                      </p:to>
                                    </p:set>
                                    <p:anim calcmode="lin" valueType="num">
                                      <p:cBhvr additive="base">
                                        <p:cTn id="25"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9">
                                            <p:txEl>
                                              <p:pRg st="3" end="3"/>
                                            </p:txEl>
                                          </p:spTgt>
                                        </p:tgtEl>
                                        <p:attrNameLst>
                                          <p:attrName>style.visibility</p:attrName>
                                        </p:attrNameLst>
                                      </p:cBhvr>
                                      <p:to>
                                        <p:strVal val="visible"/>
                                      </p:to>
                                    </p:set>
                                    <p:anim calcmode="lin" valueType="num">
                                      <p:cBhvr additive="base">
                                        <p:cTn id="39"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9">
                                            <p:txEl>
                                              <p:pRg st="4" end="4"/>
                                            </p:txEl>
                                          </p:spTgt>
                                        </p:tgtEl>
                                        <p:attrNameLst>
                                          <p:attrName>style.visibility</p:attrName>
                                        </p:attrNameLst>
                                      </p:cBhvr>
                                      <p:to>
                                        <p:strVal val="visible"/>
                                      </p:to>
                                    </p:set>
                                    <p:anim calcmode="lin" valueType="num">
                                      <p:cBhvr additive="base">
                                        <p:cTn id="45"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9">
                                            <p:txEl>
                                              <p:pRg st="4" end="4"/>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ppt_x"/>
                                          </p:val>
                                        </p:tav>
                                        <p:tav tm="100000">
                                          <p:val>
                                            <p:strVal val="#ppt_x"/>
                                          </p:val>
                                        </p:tav>
                                      </p:tavLst>
                                    </p:anim>
                                    <p:anim calcmode="lin" valueType="num">
                                      <p:cBhvr additive="base">
                                        <p:cTn id="50" dur="500" fill="hold"/>
                                        <p:tgtEl>
                                          <p:spTgt spid="22"/>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2"/>
                                        </p:tgtEl>
                                        <p:attrNameLst>
                                          <p:attrName>style.visibility</p:attrName>
                                        </p:attrNameLst>
                                      </p:cBhvr>
                                      <p:to>
                                        <p:strVal val="hidden"/>
                                      </p:to>
                                    </p:set>
                                  </p:subTnLst>
                                </p:cTn>
                              </p:par>
                              <p:par>
                                <p:cTn id="51" presetID="2" presetClass="entr" presetSubtype="4" fill="hold" grpId="0" nodeType="with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additive="base">
                                        <p:cTn id="53" dur="500" fill="hold"/>
                                        <p:tgtEl>
                                          <p:spTgt spid="23"/>
                                        </p:tgtEl>
                                        <p:attrNameLst>
                                          <p:attrName>ppt_x</p:attrName>
                                        </p:attrNameLst>
                                      </p:cBhvr>
                                      <p:tavLst>
                                        <p:tav tm="0">
                                          <p:val>
                                            <p:strVal val="#ppt_x"/>
                                          </p:val>
                                        </p:tav>
                                        <p:tav tm="100000">
                                          <p:val>
                                            <p:strVal val="#ppt_x"/>
                                          </p:val>
                                        </p:tav>
                                      </p:tavLst>
                                    </p:anim>
                                    <p:anim calcmode="lin" valueType="num">
                                      <p:cBhvr additive="base">
                                        <p:cTn id="54" dur="500" fill="hold"/>
                                        <p:tgtEl>
                                          <p:spTgt spid="23"/>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3"/>
                                        </p:tgtEl>
                                        <p:attrNameLst>
                                          <p:attrName>style.visibility</p:attrName>
                                        </p:attrNameLst>
                                      </p:cBhvr>
                                      <p:to>
                                        <p:strVal val="hidden"/>
                                      </p:to>
                                    </p:set>
                                  </p:sub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9">
                                            <p:txEl>
                                              <p:pRg st="5" end="5"/>
                                            </p:txEl>
                                          </p:spTgt>
                                        </p:tgtEl>
                                        <p:attrNameLst>
                                          <p:attrName>style.visibility</p:attrName>
                                        </p:attrNameLst>
                                      </p:cBhvr>
                                      <p:to>
                                        <p:strVal val="visible"/>
                                      </p:to>
                                    </p:set>
                                    <p:anim calcmode="lin" valueType="num">
                                      <p:cBhvr additive="base">
                                        <p:cTn id="59" dur="500" fill="hold"/>
                                        <p:tgtEl>
                                          <p:spTgt spid="9">
                                            <p:txEl>
                                              <p:pRg st="5" end="5"/>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9">
                                            <p:txEl>
                                              <p:pRg st="5" end="5"/>
                                            </p:txEl>
                                          </p:spTgt>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4"/>
                                        </p:tgtEl>
                                        <p:attrNameLst>
                                          <p:attrName>style.visibility</p:attrName>
                                        </p:attrNameLst>
                                      </p:cBhvr>
                                      <p:to>
                                        <p:strVal val="visible"/>
                                      </p:to>
                                    </p:set>
                                    <p:anim calcmode="lin" valueType="num">
                                      <p:cBhvr additive="base">
                                        <p:cTn id="63" dur="500" fill="hold"/>
                                        <p:tgtEl>
                                          <p:spTgt spid="24"/>
                                        </p:tgtEl>
                                        <p:attrNameLst>
                                          <p:attrName>ppt_x</p:attrName>
                                        </p:attrNameLst>
                                      </p:cBhvr>
                                      <p:tavLst>
                                        <p:tav tm="0">
                                          <p:val>
                                            <p:strVal val="#ppt_x"/>
                                          </p:val>
                                        </p:tav>
                                        <p:tav tm="100000">
                                          <p:val>
                                            <p:strVal val="#ppt_x"/>
                                          </p:val>
                                        </p:tav>
                                      </p:tavLst>
                                    </p:anim>
                                    <p:anim calcmode="lin" valueType="num">
                                      <p:cBhvr additive="base">
                                        <p:cTn id="64" dur="500" fill="hold"/>
                                        <p:tgtEl>
                                          <p:spTgt spid="24"/>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4"/>
                                        </p:tgtEl>
                                        <p:attrNameLst>
                                          <p:attrName>style.visibility</p:attrName>
                                        </p:attrNameLst>
                                      </p:cBhvr>
                                      <p:to>
                                        <p:strVal val="hidden"/>
                                      </p:to>
                                    </p:set>
                                  </p:subTnLst>
                                </p:cTn>
                              </p:par>
                              <p:par>
                                <p:cTn id="65" presetID="2" presetClass="entr" presetSubtype="4" fill="hold" grpId="0" nodeType="withEffect">
                                  <p:stCondLst>
                                    <p:cond delay="0"/>
                                  </p:stCondLst>
                                  <p:childTnLst>
                                    <p:set>
                                      <p:cBhvr>
                                        <p:cTn id="66" dur="1" fill="hold">
                                          <p:stCondLst>
                                            <p:cond delay="0"/>
                                          </p:stCondLst>
                                        </p:cTn>
                                        <p:tgtEl>
                                          <p:spTgt spid="25"/>
                                        </p:tgtEl>
                                        <p:attrNameLst>
                                          <p:attrName>style.visibility</p:attrName>
                                        </p:attrNameLst>
                                      </p:cBhvr>
                                      <p:to>
                                        <p:strVal val="visible"/>
                                      </p:to>
                                    </p:set>
                                    <p:anim calcmode="lin" valueType="num">
                                      <p:cBhvr additive="base">
                                        <p:cTn id="67" dur="500" fill="hold"/>
                                        <p:tgtEl>
                                          <p:spTgt spid="25"/>
                                        </p:tgtEl>
                                        <p:attrNameLst>
                                          <p:attrName>ppt_x</p:attrName>
                                        </p:attrNameLst>
                                      </p:cBhvr>
                                      <p:tavLst>
                                        <p:tav tm="0">
                                          <p:val>
                                            <p:strVal val="#ppt_x"/>
                                          </p:val>
                                        </p:tav>
                                        <p:tav tm="100000">
                                          <p:val>
                                            <p:strVal val="#ppt_x"/>
                                          </p:val>
                                        </p:tav>
                                      </p:tavLst>
                                    </p:anim>
                                    <p:anim calcmode="lin" valueType="num">
                                      <p:cBhvr additive="base">
                                        <p:cTn id="68" dur="500" fill="hold"/>
                                        <p:tgtEl>
                                          <p:spTgt spid="25"/>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5"/>
                                        </p:tgtEl>
                                        <p:attrNameLst>
                                          <p:attrName>style.visibility</p:attrName>
                                        </p:attrNameLst>
                                      </p:cBhvr>
                                      <p:to>
                                        <p:strVal val="hidden"/>
                                      </p:to>
                                    </p:set>
                                  </p:sub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9">
                                            <p:txEl>
                                              <p:pRg st="6" end="6"/>
                                            </p:txEl>
                                          </p:spTgt>
                                        </p:tgtEl>
                                        <p:attrNameLst>
                                          <p:attrName>style.visibility</p:attrName>
                                        </p:attrNameLst>
                                      </p:cBhvr>
                                      <p:to>
                                        <p:strVal val="visible"/>
                                      </p:to>
                                    </p:set>
                                    <p:anim calcmode="lin" valueType="num">
                                      <p:cBhvr additive="base">
                                        <p:cTn id="73" dur="500" fill="hold"/>
                                        <p:tgtEl>
                                          <p:spTgt spid="9">
                                            <p:txEl>
                                              <p:pRg st="6" end="6"/>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9">
                                            <p:txEl>
                                              <p:pRg st="6" end="6"/>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8"/>
                                        </p:tgtEl>
                                        <p:attrNameLst>
                                          <p:attrName>style.visibility</p:attrName>
                                        </p:attrNameLst>
                                      </p:cBhvr>
                                      <p:to>
                                        <p:strVal val="visible"/>
                                      </p:to>
                                    </p:set>
                                    <p:anim calcmode="lin" valueType="num">
                                      <p:cBhvr additive="base">
                                        <p:cTn id="77" dur="500" fill="hold"/>
                                        <p:tgtEl>
                                          <p:spTgt spid="8"/>
                                        </p:tgtEl>
                                        <p:attrNameLst>
                                          <p:attrName>ppt_x</p:attrName>
                                        </p:attrNameLst>
                                      </p:cBhvr>
                                      <p:tavLst>
                                        <p:tav tm="0">
                                          <p:val>
                                            <p:strVal val="#ppt_x"/>
                                          </p:val>
                                        </p:tav>
                                        <p:tav tm="100000">
                                          <p:val>
                                            <p:strVal val="#ppt_x"/>
                                          </p:val>
                                        </p:tav>
                                      </p:tavLst>
                                    </p:anim>
                                    <p:anim calcmode="lin" valueType="num">
                                      <p:cBhvr additive="base">
                                        <p:cTn id="78" dur="500" fill="hold"/>
                                        <p:tgtEl>
                                          <p:spTgt spid="8"/>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8"/>
                                        </p:tgtEl>
                                        <p:attrNameLst>
                                          <p:attrName>style.visibility</p:attrName>
                                        </p:attrNameLst>
                                      </p:cBhvr>
                                      <p:to>
                                        <p:strVal val="hidden"/>
                                      </p:to>
                                    </p:set>
                                  </p:subTnLst>
                                </p:cTn>
                              </p:par>
                              <p:par>
                                <p:cTn id="79" presetID="2" presetClass="entr" presetSubtype="4" fill="hold" nodeType="withEffect">
                                  <p:stCondLst>
                                    <p:cond delay="0"/>
                                  </p:stCondLst>
                                  <p:childTnLst>
                                    <p:set>
                                      <p:cBhvr>
                                        <p:cTn id="80" dur="1" fill="hold">
                                          <p:stCondLst>
                                            <p:cond delay="0"/>
                                          </p:stCondLst>
                                        </p:cTn>
                                        <p:tgtEl>
                                          <p:spTgt spid="30"/>
                                        </p:tgtEl>
                                        <p:attrNameLst>
                                          <p:attrName>style.visibility</p:attrName>
                                        </p:attrNameLst>
                                      </p:cBhvr>
                                      <p:to>
                                        <p:strVal val="visible"/>
                                      </p:to>
                                    </p:set>
                                    <p:anim calcmode="lin" valueType="num">
                                      <p:cBhvr additive="base">
                                        <p:cTn id="81" dur="500" fill="hold"/>
                                        <p:tgtEl>
                                          <p:spTgt spid="30"/>
                                        </p:tgtEl>
                                        <p:attrNameLst>
                                          <p:attrName>ppt_x</p:attrName>
                                        </p:attrNameLst>
                                      </p:cBhvr>
                                      <p:tavLst>
                                        <p:tav tm="0">
                                          <p:val>
                                            <p:strVal val="#ppt_x"/>
                                          </p:val>
                                        </p:tav>
                                        <p:tav tm="100000">
                                          <p:val>
                                            <p:strVal val="#ppt_x"/>
                                          </p:val>
                                        </p:tav>
                                      </p:tavLst>
                                    </p:anim>
                                    <p:anim calcmode="lin" valueType="num">
                                      <p:cBhvr additive="base">
                                        <p:cTn id="82" dur="500" fill="hold"/>
                                        <p:tgtEl>
                                          <p:spTgt spid="30"/>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9">
                                            <p:txEl>
                                              <p:pRg st="7" end="7"/>
                                            </p:txEl>
                                          </p:spTgt>
                                        </p:tgtEl>
                                        <p:attrNameLst>
                                          <p:attrName>style.visibility</p:attrName>
                                        </p:attrNameLst>
                                      </p:cBhvr>
                                      <p:to>
                                        <p:strVal val="visible"/>
                                      </p:to>
                                    </p:set>
                                    <p:anim calcmode="lin" valueType="num">
                                      <p:cBhvr additive="base">
                                        <p:cTn id="87" dur="500" fill="hold"/>
                                        <p:tgtEl>
                                          <p:spTgt spid="9">
                                            <p:txEl>
                                              <p:pRg st="7" end="7"/>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9">
                                            <p:txEl>
                                              <p:pRg st="7" end="7"/>
                                            </p:txEl>
                                          </p:spTgt>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8"/>
                                        </p:tgtEl>
                                        <p:attrNameLst>
                                          <p:attrName>style.visibility</p:attrName>
                                        </p:attrNameLst>
                                      </p:cBhvr>
                                      <p:to>
                                        <p:strVal val="visible"/>
                                      </p:to>
                                    </p:set>
                                    <p:anim calcmode="lin" valueType="num">
                                      <p:cBhvr additive="base">
                                        <p:cTn id="91" dur="500" fill="hold"/>
                                        <p:tgtEl>
                                          <p:spTgt spid="28"/>
                                        </p:tgtEl>
                                        <p:attrNameLst>
                                          <p:attrName>ppt_x</p:attrName>
                                        </p:attrNameLst>
                                      </p:cBhvr>
                                      <p:tavLst>
                                        <p:tav tm="0">
                                          <p:val>
                                            <p:strVal val="#ppt_x"/>
                                          </p:val>
                                        </p:tav>
                                        <p:tav tm="100000">
                                          <p:val>
                                            <p:strVal val="#ppt_x"/>
                                          </p:val>
                                        </p:tav>
                                      </p:tavLst>
                                    </p:anim>
                                    <p:anim calcmode="lin" valueType="num">
                                      <p:cBhvr additive="base">
                                        <p:cTn id="92" dur="500" fill="hold"/>
                                        <p:tgtEl>
                                          <p:spTgt spid="2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 calcmode="lin" valueType="num">
                                      <p:cBhvr additive="base">
                                        <p:cTn id="95" dur="500" fill="hold"/>
                                        <p:tgtEl>
                                          <p:spTgt spid="29"/>
                                        </p:tgtEl>
                                        <p:attrNameLst>
                                          <p:attrName>ppt_x</p:attrName>
                                        </p:attrNameLst>
                                      </p:cBhvr>
                                      <p:tavLst>
                                        <p:tav tm="0">
                                          <p:val>
                                            <p:strVal val="#ppt_x"/>
                                          </p:val>
                                        </p:tav>
                                        <p:tav tm="100000">
                                          <p:val>
                                            <p:strVal val="#ppt_x"/>
                                          </p:val>
                                        </p:tav>
                                      </p:tavLst>
                                    </p:anim>
                                    <p:anim calcmode="lin" valueType="num">
                                      <p:cBhvr additive="base">
                                        <p:cTn id="96"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22" grpId="0" animBg="1"/>
      <p:bldP spid="23" grpId="0" animBg="1"/>
      <p:bldP spid="24" grpId="0" animBg="1"/>
      <p:bldP spid="25" grpId="0" animBg="1"/>
      <p:bldP spid="28" grpId="0" animBg="1"/>
      <p:bldP spid="2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Code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Java</a:t>
            </a:r>
          </a:p>
        </p:txBody>
      </p:sp>
      <p:sp>
        <p:nvSpPr>
          <p:cNvPr id="1303556" name="Text Box 4"/>
          <p:cNvSpPr txBox="1">
            <a:spLocks noChangeArrowheads="1"/>
          </p:cNvSpPr>
          <p:nvPr/>
        </p:nvSpPr>
        <p:spPr bwMode="auto">
          <a:xfrm>
            <a:off x="76200" y="619125"/>
            <a:ext cx="4724400" cy="18161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Machine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code</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memory cells.</a:t>
            </a:r>
          </a:p>
          <a:p>
            <a:pPr eaLnBrk="0" hangingPunct="0">
              <a:spcBef>
                <a:spcPts val="0"/>
              </a:spcBef>
              <a:buFont typeface="Arial" pitchFamily="34" charset="0"/>
              <a:buChar char="•"/>
              <a:defRPr/>
            </a:pPr>
            <a:endParaRPr lang="en-US"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a:off x="4724400" y="609600"/>
            <a:ext cx="4724400" cy="224631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Java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fancy data structures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loops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recursions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object oriented </a:t>
            </a:r>
          </a:p>
        </p:txBody>
      </p:sp>
      <p:cxnSp>
        <p:nvCxnSpPr>
          <p:cNvPr id="37894" name="Straight Connector 1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pic>
        <p:nvPicPr>
          <p:cNvPr id="37895" name="Picture 2" descr="http://t3.gstatic.com/images?q=tbn:ANd9GcStOf72nKOG0fnJE1aGb8D3iOHuxiodFdTyHbXb3E8A15ylzmWH6Q"/>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43550" y="3719513"/>
            <a:ext cx="2333625" cy="196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4" descr="http://thestarman.pcministry.com/asm/BOCHSdebugGUI.png"/>
          <p:cNvPicPr>
            <a:picLocks noChangeAspect="1" noChangeArrowheads="1"/>
          </p:cNvPicPr>
          <p:nvPr/>
        </p:nvPicPr>
        <p:blipFill>
          <a:blip r:embed="rId3">
            <a:extLst>
              <a:ext uri="{28A0092B-C50C-407E-A947-70E740481C1C}">
                <a14:useLocalDpi xmlns:a14="http://schemas.microsoft.com/office/drawing/2010/main" val="0"/>
              </a:ext>
            </a:extLst>
          </a:blip>
          <a:srcRect l="47247" t="9554" r="1376" b="23570"/>
          <a:stretch>
            <a:fillRect/>
          </a:stretch>
        </p:blipFill>
        <p:spPr bwMode="auto">
          <a:xfrm>
            <a:off x="76200" y="2667000"/>
            <a:ext cx="42672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03556">
                                            <p:txEl>
                                              <p:pRg st="2" end="2"/>
                                            </p:txEl>
                                          </p:spTgt>
                                        </p:tgtEl>
                                        <p:attrNameLst>
                                          <p:attrName>style.visibility</p:attrName>
                                        </p:attrNameLst>
                                      </p:cBhvr>
                                      <p:to>
                                        <p:strVal val="visible"/>
                                      </p:to>
                                    </p:set>
                                    <p:anim calcmode="lin" valueType="num">
                                      <p:cBhvr additive="base">
                                        <p:cTn id="7" dur="500" fill="hold"/>
                                        <p:tgtEl>
                                          <p:spTgt spid="1303556">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03556">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640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57900" y="1476375"/>
            <a:ext cx="24765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48640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750" y="152400"/>
            <a:ext cx="8572500"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grpSp>
        <p:nvGrpSpPr>
          <p:cNvPr id="3" name="Group 8"/>
          <p:cNvGrpSpPr>
            <a:grpSpLocks/>
          </p:cNvGrpSpPr>
          <p:nvPr/>
        </p:nvGrpSpPr>
        <p:grpSpPr bwMode="auto">
          <a:xfrm>
            <a:off x="288925" y="1371600"/>
            <a:ext cx="4191000" cy="1619250"/>
            <a:chOff x="3352800" y="1809304"/>
            <a:chExt cx="4191000" cy="1620000"/>
          </a:xfrm>
        </p:grpSpPr>
        <p:sp>
          <p:nvSpPr>
            <p:cNvPr id="51206" name="Rectangle 7"/>
            <p:cNvSpPr>
              <a:spLocks noChangeArrowheads="1"/>
            </p:cNvSpPr>
            <p:nvPr/>
          </p:nvSpPr>
          <p:spPr bwMode="auto">
            <a:xfrm>
              <a:off x="3352800" y="1809304"/>
              <a:ext cx="4140000" cy="1620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pic>
          <p:nvPicPr>
            <p:cNvPr id="51207"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69153" y="1811548"/>
              <a:ext cx="2752725" cy="160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51208" name="TextBox 6"/>
            <p:cNvSpPr txBox="1">
              <a:spLocks noChangeArrowheads="1"/>
            </p:cNvSpPr>
            <p:nvPr/>
          </p:nvSpPr>
          <p:spPr bwMode="auto">
            <a:xfrm>
              <a:off x="5084473" y="2590800"/>
              <a:ext cx="24593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 typeface="Wingdings" pitchFamily="2" charset="2"/>
                <a:buChar char="è"/>
              </a:pPr>
              <a:r>
                <a:rPr lang="en-CA" altLang="en-US" sz="2400">
                  <a:solidFill>
                    <a:schemeClr val="bg2"/>
                  </a:solidFill>
                  <a:latin typeface="Times New Roman" pitchFamily="18" charset="0"/>
                  <a:sym typeface="Wingdings" pitchFamily="2" charset="2"/>
                </a:rPr>
                <a:t>c</a:t>
              </a:r>
              <a:r>
                <a:rPr lang="en-CA" altLang="en-US" sz="2400">
                  <a:solidFill>
                    <a:schemeClr val="bg2"/>
                  </a:solidFill>
                  <a:latin typeface="Times New Roman" pitchFamily="18" charset="0"/>
                </a:rPr>
                <a:t>ontents of tape</a:t>
              </a:r>
            </a:p>
            <a:p>
              <a:pPr>
                <a:spcBef>
                  <a:spcPct val="0"/>
                </a:spcBef>
                <a:buFont typeface="Wingdings" pitchFamily="2" charset="2"/>
                <a:buChar char="è"/>
              </a:pPr>
              <a:r>
                <a:rPr lang="en-CA" altLang="en-US" sz="2400">
                  <a:solidFill>
                    <a:schemeClr val="bg2"/>
                  </a:solidFill>
                  <a:latin typeface="Times New Roman" pitchFamily="18" charset="0"/>
                </a:rPr>
                <a:t> current state</a:t>
              </a:r>
            </a:p>
          </p:txBody>
        </p:sp>
      </p:grpSp>
      <p:sp>
        <p:nvSpPr>
          <p:cNvPr id="9" name="Text Box 4"/>
          <p:cNvSpPr txBox="1">
            <a:spLocks noChangeArrowheads="1"/>
          </p:cNvSpPr>
          <p:nvPr/>
        </p:nvSpPr>
        <p:spPr bwMode="auto">
          <a:xfrm>
            <a:off x="0" y="3016508"/>
            <a:ext cx="6057900" cy="4216539"/>
          </a:xfrm>
          <a:prstGeom prst="rect">
            <a:avLst/>
          </a:prstGeom>
          <a:noFill/>
          <a:ln w="38100" cap="sq">
            <a:noFill/>
            <a:miter lim="800000"/>
            <a:headEnd/>
            <a:tailEnd/>
          </a:ln>
          <a:effectLst/>
        </p:spPr>
        <p:txBody>
          <a:bodyPr wrap="square" lIns="0" rIns="274320">
            <a:spAutoFit/>
          </a:bodyPr>
          <a:lstStyle/>
          <a:p>
            <a:pPr eaLnBrk="0" hangingPunct="0">
              <a:spcBef>
                <a:spcPts val="0"/>
              </a:spcBef>
              <a:defRPr/>
            </a:pPr>
            <a:r>
              <a:rPr lang="en-CA" dirty="0">
                <a:effectLst>
                  <a:outerShdw blurRad="38100" dist="38100" dir="2700000" algn="tl">
                    <a:srgbClr val="000000"/>
                  </a:outerShdw>
                </a:effectLst>
                <a:cs typeface="+mn-cs"/>
              </a:rPr>
              <a:t>Simple rules like these</a:t>
            </a:r>
          </a:p>
          <a:p>
            <a:pPr eaLnBrk="0" hangingPunct="0">
              <a:spcBef>
                <a:spcPts val="0"/>
              </a:spcBef>
              <a:defRPr/>
            </a:pPr>
            <a:r>
              <a:rPr lang="en-CA" dirty="0">
                <a:effectLst>
                  <a:outerShdw blurRad="38100" dist="38100" dir="2700000" algn="tl">
                    <a:srgbClr val="000000"/>
                  </a:outerShdw>
                </a:effectLst>
                <a:cs typeface="+mn-cs"/>
              </a:rPr>
              <a:t>   produce complex patterns.</a:t>
            </a:r>
          </a:p>
          <a:p>
            <a:pPr eaLnBrk="0" hangingPunct="0">
              <a:spcBef>
                <a:spcPts val="0"/>
              </a:spcBef>
              <a:defRPr/>
            </a:pPr>
            <a:endParaRPr lang="en-CA" sz="1600" dirty="0">
              <a:effectLst>
                <a:outerShdw blurRad="38100" dist="38100" dir="2700000" algn="tl">
                  <a:srgbClr val="000000"/>
                </a:outerShdw>
              </a:effectLst>
              <a:cs typeface="+mn-cs"/>
            </a:endParaRPr>
          </a:p>
          <a:p>
            <a:pPr eaLnBrk="0" hangingPunct="0">
              <a:spcBef>
                <a:spcPts val="0"/>
              </a:spcBef>
              <a:defRPr/>
            </a:pPr>
            <a:r>
              <a:rPr lang="en-CA" dirty="0">
                <a:effectLst>
                  <a:outerShdw blurRad="38100" dist="38100" dir="2700000" algn="tl">
                    <a:srgbClr val="000000"/>
                  </a:outerShdw>
                </a:effectLst>
                <a:cs typeface="+mn-cs"/>
              </a:rPr>
              <a:t>TM step:</a:t>
            </a:r>
          </a:p>
          <a:p>
            <a:pPr marL="457200" indent="-457200" eaLnBrk="0" hangingPunct="0">
              <a:spcBef>
                <a:spcPts val="0"/>
              </a:spcBef>
              <a:buFont typeface="Arial" panose="020B0604020202020204" pitchFamily="34" charset="0"/>
              <a:buChar char="•"/>
              <a:defRPr/>
            </a:pPr>
            <a:r>
              <a:rPr lang="en-CA" dirty="0">
                <a:solidFill>
                  <a:srgbClr val="FF0000"/>
                </a:solidFill>
                <a:effectLst>
                  <a:outerShdw blurRad="38100" dist="38100" dir="2700000" algn="tl">
                    <a:srgbClr val="000000"/>
                  </a:outerShdw>
                </a:effectLst>
                <a:cs typeface="+mn-cs"/>
              </a:rPr>
              <a:t>Current</a:t>
            </a:r>
            <a:r>
              <a:rPr lang="en-CA" dirty="0">
                <a:effectLst>
                  <a:outerShdw blurRad="38100" dist="38100" dir="2700000" algn="tl">
                    <a:srgbClr val="000000"/>
                  </a:outerShdw>
                </a:effectLst>
                <a:cs typeface="+mn-cs"/>
              </a:rPr>
              <a:t> state &amp; cell content at head</a:t>
            </a:r>
            <a:br>
              <a:rPr lang="en-CA" dirty="0">
                <a:effectLst>
                  <a:outerShdw blurRad="38100" dist="38100" dir="2700000" algn="tl">
                    <a:srgbClr val="000000"/>
                  </a:outerShdw>
                </a:effectLst>
                <a:cs typeface="+mn-cs"/>
              </a:rPr>
            </a:br>
            <a:r>
              <a:rPr lang="en-CA" dirty="0">
                <a:effectLst>
                  <a:outerShdw blurRad="38100" dist="38100" dir="2700000" algn="tl">
                    <a:srgbClr val="000000"/>
                  </a:outerShdw>
                </a:effectLst>
                <a:cs typeface="+mn-cs"/>
              </a:rPr>
              <a:t>determines which rule to use giving:</a:t>
            </a:r>
          </a:p>
          <a:p>
            <a:pPr marL="914400" lvl="1" indent="-457200" eaLnBrk="0" hangingPunct="0">
              <a:spcBef>
                <a:spcPts val="0"/>
              </a:spcBef>
              <a:buFont typeface="Arial" panose="020B0604020202020204" pitchFamily="34" charset="0"/>
              <a:buChar char="•"/>
              <a:defRPr/>
            </a:pPr>
            <a:r>
              <a:rPr lang="en-CA" dirty="0">
                <a:effectLst>
                  <a:outerShdw blurRad="38100" dist="38100" dir="2700000" algn="tl">
                    <a:srgbClr val="000000"/>
                  </a:outerShdw>
                </a:effectLst>
                <a:cs typeface="+mn-cs"/>
              </a:rPr>
              <a:t>how cell </a:t>
            </a:r>
            <a:r>
              <a:rPr lang="en-CA" dirty="0">
                <a:solidFill>
                  <a:srgbClr val="00B050"/>
                </a:solidFill>
                <a:effectLst>
                  <a:outerShdw blurRad="38100" dist="38100" dir="2700000" algn="tl">
                    <a:srgbClr val="000000"/>
                  </a:outerShdw>
                </a:effectLst>
                <a:cs typeface="+mn-cs"/>
              </a:rPr>
              <a:t>contents </a:t>
            </a:r>
            <a:r>
              <a:rPr lang="en-CA" dirty="0">
                <a:effectLst>
                  <a:outerShdw blurRad="38100" dist="38100" dir="2700000" algn="tl">
                    <a:srgbClr val="000000"/>
                  </a:outerShdw>
                </a:effectLst>
                <a:cs typeface="+mn-cs"/>
              </a:rPr>
              <a:t>changes</a:t>
            </a:r>
          </a:p>
          <a:p>
            <a:pPr marL="914400" lvl="1" indent="-457200" eaLnBrk="0" hangingPunct="0">
              <a:spcBef>
                <a:spcPts val="0"/>
              </a:spcBef>
              <a:buFont typeface="Arial" panose="020B0604020202020204" pitchFamily="34" charset="0"/>
              <a:buChar char="•"/>
              <a:defRPr/>
            </a:pPr>
            <a:r>
              <a:rPr lang="en-CA" dirty="0">
                <a:effectLst>
                  <a:outerShdw blurRad="38100" dist="38100" dir="2700000" algn="tl">
                    <a:srgbClr val="000000"/>
                  </a:outerShdw>
                </a:effectLst>
                <a:cs typeface="+mn-cs"/>
              </a:rPr>
              <a:t>how head </a:t>
            </a:r>
            <a:r>
              <a:rPr lang="en-CA" dirty="0">
                <a:solidFill>
                  <a:schemeClr val="tx2"/>
                </a:solidFill>
                <a:effectLst>
                  <a:outerShdw blurRad="38100" dist="38100" dir="2700000" algn="tl">
                    <a:srgbClr val="000000"/>
                  </a:outerShdw>
                </a:effectLst>
                <a:cs typeface="+mn-cs"/>
              </a:rPr>
              <a:t>moves</a:t>
            </a:r>
          </a:p>
          <a:p>
            <a:pPr marL="914400" lvl="1" indent="-457200" eaLnBrk="0" hangingPunct="0">
              <a:spcBef>
                <a:spcPts val="0"/>
              </a:spcBef>
              <a:buFont typeface="Arial" panose="020B0604020202020204" pitchFamily="34" charset="0"/>
              <a:buChar char="•"/>
              <a:defRPr/>
            </a:pPr>
            <a:r>
              <a:rPr lang="en-CA" dirty="0">
                <a:effectLst>
                  <a:outerShdw blurRad="38100" dist="38100" dir="2700000" algn="tl">
                    <a:srgbClr val="000000"/>
                  </a:outerShdw>
                </a:effectLst>
                <a:cs typeface="+mn-cs"/>
              </a:rPr>
              <a:t>how </a:t>
            </a:r>
            <a:r>
              <a:rPr lang="en-CA" dirty="0">
                <a:solidFill>
                  <a:srgbClr val="6699FF"/>
                </a:solidFill>
                <a:effectLst>
                  <a:outerShdw blurRad="38100" dist="38100" dir="2700000" algn="tl">
                    <a:srgbClr val="000000"/>
                  </a:outerShdw>
                </a:effectLst>
                <a:cs typeface="+mn-cs"/>
              </a:rPr>
              <a:t>state</a:t>
            </a:r>
            <a:r>
              <a:rPr lang="en-CA" dirty="0">
                <a:effectLst>
                  <a:outerShdw blurRad="38100" dist="38100" dir="2700000" algn="tl">
                    <a:srgbClr val="000000"/>
                  </a:outerShdw>
                </a:effectLst>
                <a:cs typeface="+mn-cs"/>
              </a:rPr>
              <a:t> changes</a:t>
            </a:r>
            <a:br>
              <a:rPr lang="en-CA" dirty="0">
                <a:effectLst>
                  <a:outerShdw blurRad="38100" dist="38100" dir="2700000" algn="tl">
                    <a:srgbClr val="000000"/>
                  </a:outerShdw>
                </a:effectLst>
                <a:cs typeface="+mn-cs"/>
              </a:rPr>
            </a:br>
            <a:endParaRPr lang="en-CA" dirty="0">
              <a:effectLst>
                <a:outerShdw blurRad="38100" dist="38100" dir="2700000" algn="tl">
                  <a:srgbClr val="000000"/>
                </a:outerShdw>
              </a:effectLst>
              <a:cs typeface="+mn-cs"/>
            </a:endParaRPr>
          </a:p>
        </p:txBody>
      </p:sp>
      <p:sp>
        <p:nvSpPr>
          <p:cNvPr id="10" name="Down Arrow 9"/>
          <p:cNvSpPr/>
          <p:nvPr/>
        </p:nvSpPr>
        <p:spPr>
          <a:xfrm>
            <a:off x="8496300" y="2255878"/>
            <a:ext cx="685800" cy="1736646"/>
          </a:xfrm>
          <a:prstGeom prst="downArrow">
            <a:avLst/>
          </a:prstGeom>
          <a:solidFill>
            <a:srgbClr val="00FFCC"/>
          </a:solidFill>
          <a:ln>
            <a:solidFill>
              <a:srgbClr val="00FFCC"/>
            </a:solidFill>
          </a:ln>
        </p:spPr>
        <p:txBody>
          <a:bodyPr wrap="square" rtlCol="0" anchor="ctr">
            <a:spAutoFit/>
          </a:bodyPr>
          <a:lstStyle/>
          <a:p>
            <a:pPr algn="ctr"/>
            <a:r>
              <a:rPr lang="en-CA" sz="2400" dirty="0">
                <a:solidFill>
                  <a:schemeClr val="bg2"/>
                </a:solidFill>
              </a:rPr>
              <a:t>Time</a:t>
            </a:r>
          </a:p>
        </p:txBody>
      </p:sp>
      <p:sp>
        <p:nvSpPr>
          <p:cNvPr id="4" name="Left-Right Arrow 3"/>
          <p:cNvSpPr/>
          <p:nvPr/>
        </p:nvSpPr>
        <p:spPr>
          <a:xfrm>
            <a:off x="6248400" y="5559921"/>
            <a:ext cx="2057400" cy="917079"/>
          </a:xfrm>
          <a:prstGeom prst="leftRightArrow">
            <a:avLst/>
          </a:prstGeom>
          <a:solidFill>
            <a:srgbClr val="00FFCC"/>
          </a:solidFill>
          <a:ln>
            <a:solidFill>
              <a:schemeClr val="hlink"/>
            </a:solidFill>
          </a:ln>
        </p:spPr>
        <p:txBody>
          <a:bodyPr wrap="square" rtlCol="0" anchor="ctr">
            <a:spAutoFit/>
          </a:bodyPr>
          <a:lstStyle/>
          <a:p>
            <a:pPr algn="l"/>
            <a:r>
              <a:rPr lang="en-CA" sz="2400" dirty="0">
                <a:solidFill>
                  <a:schemeClr val="bg2"/>
                </a:solidFill>
              </a:rPr>
              <a:t>Tape Cells</a:t>
            </a:r>
          </a:p>
        </p:txBody>
      </p:sp>
      <p:sp>
        <p:nvSpPr>
          <p:cNvPr id="22" name="Rectangle 21"/>
          <p:cNvSpPr/>
          <p:nvPr/>
        </p:nvSpPr>
        <p:spPr>
          <a:xfrm>
            <a:off x="7491726" y="1765479"/>
            <a:ext cx="216000" cy="216000"/>
          </a:xfrm>
          <a:prstGeom prst="rect">
            <a:avLst/>
          </a:prstGeom>
          <a:ln w="38100">
            <a:solidFill>
              <a:schemeClr val="hlink"/>
            </a:solidFill>
          </a:ln>
        </p:spPr>
        <p:txBody>
          <a:bodyPr wrap="square" rtlCol="0" anchor="ctr">
            <a:spAutoFit/>
          </a:bodyPr>
          <a:lstStyle/>
          <a:p>
            <a:pPr algn="l"/>
            <a:endParaRPr lang="en-CA" sz="2400" dirty="0"/>
          </a:p>
        </p:txBody>
      </p:sp>
      <p:sp>
        <p:nvSpPr>
          <p:cNvPr id="23" name="Rectangle 22"/>
          <p:cNvSpPr/>
          <p:nvPr/>
        </p:nvSpPr>
        <p:spPr>
          <a:xfrm flipH="1">
            <a:off x="2540358" y="1587042"/>
            <a:ext cx="216000" cy="216000"/>
          </a:xfrm>
          <a:prstGeom prst="rect">
            <a:avLst/>
          </a:prstGeom>
          <a:ln w="38100">
            <a:solidFill>
              <a:schemeClr val="hlink"/>
            </a:solidFill>
          </a:ln>
        </p:spPr>
        <p:txBody>
          <a:bodyPr wrap="square" rtlCol="0" anchor="ctr">
            <a:spAutoFit/>
          </a:bodyPr>
          <a:lstStyle/>
          <a:p>
            <a:pPr algn="l"/>
            <a:endParaRPr lang="en-CA" sz="2400" dirty="0"/>
          </a:p>
        </p:txBody>
      </p:sp>
      <p:sp>
        <p:nvSpPr>
          <p:cNvPr id="24" name="Rectangle 23"/>
          <p:cNvSpPr/>
          <p:nvPr/>
        </p:nvSpPr>
        <p:spPr>
          <a:xfrm>
            <a:off x="7491726" y="1956795"/>
            <a:ext cx="216000" cy="216000"/>
          </a:xfrm>
          <a:prstGeom prst="rect">
            <a:avLst/>
          </a:prstGeom>
          <a:ln w="38100">
            <a:solidFill>
              <a:srgbClr val="00B050"/>
            </a:solidFill>
          </a:ln>
        </p:spPr>
        <p:txBody>
          <a:bodyPr wrap="square" rtlCol="0" anchor="ctr">
            <a:spAutoFit/>
          </a:bodyPr>
          <a:lstStyle/>
          <a:p>
            <a:pPr algn="l"/>
            <a:endParaRPr lang="en-CA" sz="2400" dirty="0"/>
          </a:p>
        </p:txBody>
      </p:sp>
      <p:sp>
        <p:nvSpPr>
          <p:cNvPr id="25" name="Rectangle 24"/>
          <p:cNvSpPr/>
          <p:nvPr/>
        </p:nvSpPr>
        <p:spPr>
          <a:xfrm flipH="1">
            <a:off x="2540358" y="1778358"/>
            <a:ext cx="216000" cy="216000"/>
          </a:xfrm>
          <a:prstGeom prst="rect">
            <a:avLst/>
          </a:prstGeom>
          <a:ln w="38100">
            <a:solidFill>
              <a:srgbClr val="00B050"/>
            </a:solidFill>
          </a:ln>
        </p:spPr>
        <p:txBody>
          <a:bodyPr wrap="square" rtlCol="0" anchor="ctr">
            <a:spAutoFit/>
          </a:bodyPr>
          <a:lstStyle/>
          <a:p>
            <a:pPr algn="l"/>
            <a:endParaRPr lang="en-CA" sz="2400" dirty="0"/>
          </a:p>
        </p:txBody>
      </p:sp>
      <p:cxnSp>
        <p:nvCxnSpPr>
          <p:cNvPr id="8" name="Straight Arrow Connector 7"/>
          <p:cNvCxnSpPr/>
          <p:nvPr/>
        </p:nvCxnSpPr>
        <p:spPr bwMode="auto">
          <a:xfrm flipH="1">
            <a:off x="2362200" y="1777284"/>
            <a:ext cx="355242" cy="0"/>
          </a:xfrm>
          <a:prstGeom prst="straightConnector1">
            <a:avLst/>
          </a:prstGeom>
          <a:noFill/>
          <a:ln w="38100" cap="sq" cmpd="sng" algn="ctr">
            <a:solidFill>
              <a:schemeClr val="tx2"/>
            </a:solidFill>
            <a:prstDash val="solid"/>
            <a:round/>
            <a:headEnd type="none" w="med" len="med"/>
            <a:tailEnd type="arrow"/>
          </a:ln>
          <a:effectLst/>
        </p:spPr>
      </p:cxnSp>
      <p:sp>
        <p:nvSpPr>
          <p:cNvPr id="28" name="Rectangle 27"/>
          <p:cNvSpPr/>
          <p:nvPr/>
        </p:nvSpPr>
        <p:spPr>
          <a:xfrm flipH="1">
            <a:off x="2298600" y="1778358"/>
            <a:ext cx="216000" cy="216000"/>
          </a:xfrm>
          <a:prstGeom prst="rect">
            <a:avLst/>
          </a:prstGeom>
          <a:ln w="38100">
            <a:solidFill>
              <a:srgbClr val="6699FF"/>
            </a:solidFill>
          </a:ln>
        </p:spPr>
        <p:txBody>
          <a:bodyPr wrap="square" rtlCol="0" anchor="ctr">
            <a:spAutoFit/>
          </a:bodyPr>
          <a:lstStyle/>
          <a:p>
            <a:pPr algn="l"/>
            <a:endParaRPr lang="en-CA" sz="2400" dirty="0"/>
          </a:p>
        </p:txBody>
      </p:sp>
      <p:sp>
        <p:nvSpPr>
          <p:cNvPr id="29" name="Rectangle 28"/>
          <p:cNvSpPr/>
          <p:nvPr/>
        </p:nvSpPr>
        <p:spPr>
          <a:xfrm>
            <a:off x="7315200" y="1943916"/>
            <a:ext cx="216000" cy="216000"/>
          </a:xfrm>
          <a:prstGeom prst="rect">
            <a:avLst/>
          </a:prstGeom>
          <a:ln w="38100">
            <a:solidFill>
              <a:srgbClr val="6699FF"/>
            </a:solidFill>
          </a:ln>
        </p:spPr>
        <p:txBody>
          <a:bodyPr wrap="square" rtlCol="0" anchor="ctr">
            <a:spAutoFit/>
          </a:bodyPr>
          <a:lstStyle/>
          <a:p>
            <a:pPr algn="l"/>
            <a:endParaRPr lang="en-CA" sz="2400" dirty="0"/>
          </a:p>
        </p:txBody>
      </p:sp>
      <p:cxnSp>
        <p:nvCxnSpPr>
          <p:cNvPr id="30" name="Straight Arrow Connector 29"/>
          <p:cNvCxnSpPr/>
          <p:nvPr/>
        </p:nvCxnSpPr>
        <p:spPr bwMode="auto">
          <a:xfrm flipH="1">
            <a:off x="7315200" y="1955442"/>
            <a:ext cx="355242" cy="0"/>
          </a:xfrm>
          <a:prstGeom prst="straightConnector1">
            <a:avLst/>
          </a:prstGeom>
          <a:noFill/>
          <a:ln w="38100" cap="sq" cmpd="sng" algn="ctr">
            <a:solidFill>
              <a:schemeClr val="tx2"/>
            </a:solidFill>
            <a:prstDash val="solid"/>
            <a:round/>
            <a:headEnd type="none" w="med" len="med"/>
            <a:tailEnd type="arrow"/>
          </a:ln>
          <a:effectLst/>
        </p:spPr>
      </p:cxnSp>
    </p:spTree>
    <p:extLst>
      <p:ext uri="{BB962C8B-B14F-4D97-AF65-F5344CB8AC3E}">
        <p14:creationId xmlns:p14="http://schemas.microsoft.com/office/powerpoint/2010/main" val="1706182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xEl>
                                              <p:pRg st="4" end="4"/>
                                            </p:txEl>
                                          </p:spTgt>
                                        </p:tgtEl>
                                        <p:attrNameLst>
                                          <p:attrName>style.visibility</p:attrName>
                                        </p:attrNameLst>
                                      </p:cBhvr>
                                      <p:to>
                                        <p:strVal val="visible"/>
                                      </p:to>
                                    </p:set>
                                    <p:anim calcmode="lin" valueType="num">
                                      <p:cBhvr additive="base">
                                        <p:cTn id="7"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4" end="4"/>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ppt_x"/>
                                          </p:val>
                                        </p:tav>
                                        <p:tav tm="100000">
                                          <p:val>
                                            <p:strVal val="#ppt_x"/>
                                          </p:val>
                                        </p:tav>
                                      </p:tavLst>
                                    </p:anim>
                                    <p:anim calcmode="lin" valueType="num">
                                      <p:cBhvr additive="base">
                                        <p:cTn id="12" dur="500" fill="hold"/>
                                        <p:tgtEl>
                                          <p:spTgt spid="22"/>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2"/>
                                        </p:tgtEl>
                                        <p:attrNameLst>
                                          <p:attrName>style.visibility</p:attrName>
                                        </p:attrNameLst>
                                      </p:cBhvr>
                                      <p:to>
                                        <p:strVal val="hidden"/>
                                      </p:to>
                                    </p:set>
                                  </p:subTnLst>
                                </p:cTn>
                              </p:par>
                              <p:par>
                                <p:cTn id="13" presetID="2" presetClass="entr" presetSubtype="4"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3"/>
                                        </p:tgtEl>
                                        <p:attrNameLst>
                                          <p:attrName>style.visibility</p:attrName>
                                        </p:attrNameLst>
                                      </p:cBhvr>
                                      <p:to>
                                        <p:strVal val="hidden"/>
                                      </p:to>
                                    </p:set>
                                  </p:sub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9">
                                            <p:txEl>
                                              <p:pRg st="5" end="5"/>
                                            </p:txEl>
                                          </p:spTgt>
                                        </p:tgtEl>
                                        <p:attrNameLst>
                                          <p:attrName>style.visibility</p:attrName>
                                        </p:attrNameLst>
                                      </p:cBhvr>
                                      <p:to>
                                        <p:strVal val="visible"/>
                                      </p:to>
                                    </p:set>
                                    <p:anim calcmode="lin" valueType="num">
                                      <p:cBhvr additive="base">
                                        <p:cTn id="21" dur="500" fill="hold"/>
                                        <p:tgtEl>
                                          <p:spTgt spid="9">
                                            <p:txEl>
                                              <p:pRg st="5" end="5"/>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9">
                                            <p:txEl>
                                              <p:pRg st="5" end="5"/>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ppt_x"/>
                                          </p:val>
                                        </p:tav>
                                        <p:tav tm="100000">
                                          <p:val>
                                            <p:strVal val="#ppt_x"/>
                                          </p:val>
                                        </p:tav>
                                      </p:tavLst>
                                    </p:anim>
                                    <p:anim calcmode="lin" valueType="num">
                                      <p:cBhvr additive="base">
                                        <p:cTn id="26" dur="500" fill="hold"/>
                                        <p:tgtEl>
                                          <p:spTgt spid="24"/>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4"/>
                                        </p:tgtEl>
                                        <p:attrNameLst>
                                          <p:attrName>style.visibility</p:attrName>
                                        </p:attrNameLst>
                                      </p:cBhvr>
                                      <p:to>
                                        <p:strVal val="hidden"/>
                                      </p:to>
                                    </p:set>
                                  </p:subTnLst>
                                </p:cTn>
                              </p:par>
                              <p:par>
                                <p:cTn id="27" presetID="2" presetClass="entr" presetSubtype="4"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additive="base">
                                        <p:cTn id="29" dur="500" fill="hold"/>
                                        <p:tgtEl>
                                          <p:spTgt spid="25"/>
                                        </p:tgtEl>
                                        <p:attrNameLst>
                                          <p:attrName>ppt_x</p:attrName>
                                        </p:attrNameLst>
                                      </p:cBhvr>
                                      <p:tavLst>
                                        <p:tav tm="0">
                                          <p:val>
                                            <p:strVal val="#ppt_x"/>
                                          </p:val>
                                        </p:tav>
                                        <p:tav tm="100000">
                                          <p:val>
                                            <p:strVal val="#ppt_x"/>
                                          </p:val>
                                        </p:tav>
                                      </p:tavLst>
                                    </p:anim>
                                    <p:anim calcmode="lin" valueType="num">
                                      <p:cBhvr additive="base">
                                        <p:cTn id="30" dur="500" fill="hold"/>
                                        <p:tgtEl>
                                          <p:spTgt spid="25"/>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25"/>
                                        </p:tgtEl>
                                        <p:attrNameLst>
                                          <p:attrName>style.visibility</p:attrName>
                                        </p:attrNameLst>
                                      </p:cBhvr>
                                      <p:to>
                                        <p:strVal val="hidden"/>
                                      </p:to>
                                    </p:set>
                                  </p:sub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9">
                                            <p:txEl>
                                              <p:pRg st="6" end="6"/>
                                            </p:txEl>
                                          </p:spTgt>
                                        </p:tgtEl>
                                        <p:attrNameLst>
                                          <p:attrName>style.visibility</p:attrName>
                                        </p:attrNameLst>
                                      </p:cBhvr>
                                      <p:to>
                                        <p:strVal val="visible"/>
                                      </p:to>
                                    </p:set>
                                    <p:anim calcmode="lin" valueType="num">
                                      <p:cBhvr additive="base">
                                        <p:cTn id="35" dur="500" fill="hold"/>
                                        <p:tgtEl>
                                          <p:spTgt spid="9">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9">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ppt_x"/>
                                          </p:val>
                                        </p:tav>
                                        <p:tav tm="100000">
                                          <p:val>
                                            <p:strVal val="#ppt_x"/>
                                          </p:val>
                                        </p:tav>
                                      </p:tavLst>
                                    </p:anim>
                                    <p:anim calcmode="lin" valueType="num">
                                      <p:cBhvr additive="base">
                                        <p:cTn id="40" dur="500" fill="hold"/>
                                        <p:tgtEl>
                                          <p:spTgt spid="8"/>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8"/>
                                        </p:tgtEl>
                                        <p:attrNameLst>
                                          <p:attrName>style.visibility</p:attrName>
                                        </p:attrNameLst>
                                      </p:cBhvr>
                                      <p:to>
                                        <p:strVal val="hidden"/>
                                      </p:to>
                                    </p:set>
                                  </p:subTnLst>
                                </p:cTn>
                              </p:par>
                              <p:par>
                                <p:cTn id="41" presetID="2" presetClass="entr" presetSubtype="4" fill="hold" nodeType="with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9">
                                            <p:txEl>
                                              <p:pRg st="7" end="7"/>
                                            </p:txEl>
                                          </p:spTgt>
                                        </p:tgtEl>
                                        <p:attrNameLst>
                                          <p:attrName>style.visibility</p:attrName>
                                        </p:attrNameLst>
                                      </p:cBhvr>
                                      <p:to>
                                        <p:strVal val="visible"/>
                                      </p:to>
                                    </p:set>
                                    <p:anim calcmode="lin" valueType="num">
                                      <p:cBhvr additive="base">
                                        <p:cTn id="49" dur="500" fill="hold"/>
                                        <p:tgtEl>
                                          <p:spTgt spid="9">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9">
                                            <p:txEl>
                                              <p:pRg st="7" end="7"/>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8"/>
                                        </p:tgtEl>
                                        <p:attrNameLst>
                                          <p:attrName>style.visibility</p:attrName>
                                        </p:attrNameLst>
                                      </p:cBhvr>
                                      <p:to>
                                        <p:strVal val="visible"/>
                                      </p:to>
                                    </p:set>
                                    <p:anim calcmode="lin" valueType="num">
                                      <p:cBhvr additive="base">
                                        <p:cTn id="53" dur="500" fill="hold"/>
                                        <p:tgtEl>
                                          <p:spTgt spid="28"/>
                                        </p:tgtEl>
                                        <p:attrNameLst>
                                          <p:attrName>ppt_x</p:attrName>
                                        </p:attrNameLst>
                                      </p:cBhvr>
                                      <p:tavLst>
                                        <p:tav tm="0">
                                          <p:val>
                                            <p:strVal val="#ppt_x"/>
                                          </p:val>
                                        </p:tav>
                                        <p:tav tm="100000">
                                          <p:val>
                                            <p:strVal val="#ppt_x"/>
                                          </p:val>
                                        </p:tav>
                                      </p:tavLst>
                                    </p:anim>
                                    <p:anim calcmode="lin" valueType="num">
                                      <p:cBhvr additive="base">
                                        <p:cTn id="54" dur="500" fill="hold"/>
                                        <p:tgtEl>
                                          <p:spTgt spid="2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500" fill="hold"/>
                                        <p:tgtEl>
                                          <p:spTgt spid="29"/>
                                        </p:tgtEl>
                                        <p:attrNameLst>
                                          <p:attrName>ppt_x</p:attrName>
                                        </p:attrNameLst>
                                      </p:cBhvr>
                                      <p:tavLst>
                                        <p:tav tm="0">
                                          <p:val>
                                            <p:strVal val="#ppt_x"/>
                                          </p:val>
                                        </p:tav>
                                        <p:tav tm="100000">
                                          <p:val>
                                            <p:strVal val="#ppt_x"/>
                                          </p:val>
                                        </p:tav>
                                      </p:tavLst>
                                    </p:anim>
                                    <p:anim calcmode="lin" valueType="num">
                                      <p:cBhvr additive="base">
                                        <p:cTn id="5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5" grpId="0" animBg="1"/>
      <p:bldP spid="28" grpId="0" animBg="1"/>
      <p:bldP spid="29"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640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750" y="152400"/>
            <a:ext cx="8572500"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9" name="Text Box 4"/>
          <p:cNvSpPr txBox="1">
            <a:spLocks noChangeArrowheads="1"/>
          </p:cNvSpPr>
          <p:nvPr/>
        </p:nvSpPr>
        <p:spPr bwMode="auto">
          <a:xfrm>
            <a:off x="0" y="3600271"/>
            <a:ext cx="6057900" cy="1200329"/>
          </a:xfrm>
          <a:prstGeom prst="rect">
            <a:avLst/>
          </a:prstGeom>
          <a:noFill/>
          <a:ln w="38100" cap="sq">
            <a:noFill/>
            <a:miter lim="800000"/>
            <a:headEnd/>
            <a:tailEnd/>
          </a:ln>
          <a:effectLst/>
        </p:spPr>
        <p:txBody>
          <a:bodyPr wrap="square" lIns="0" rIns="274320">
            <a:spAutoFit/>
          </a:bodyPr>
          <a:lstStyle/>
          <a:p>
            <a:pPr eaLnBrk="0" hangingPunct="0">
              <a:spcBef>
                <a:spcPts val="0"/>
              </a:spcBef>
              <a:defRPr/>
            </a:pPr>
            <a:r>
              <a:rPr lang="en-CA" dirty="0">
                <a:effectLst>
                  <a:outerShdw blurRad="38100" dist="38100" dir="2700000" algn="tl">
                    <a:srgbClr val="000000"/>
                  </a:outerShdw>
                </a:effectLst>
                <a:cs typeface="+mn-cs"/>
              </a:rPr>
              <a:t>Simple rules like these</a:t>
            </a:r>
          </a:p>
          <a:p>
            <a:pPr eaLnBrk="0" hangingPunct="0">
              <a:spcBef>
                <a:spcPts val="0"/>
              </a:spcBef>
              <a:defRPr/>
            </a:pPr>
            <a:r>
              <a:rPr lang="en-CA" dirty="0">
                <a:effectLst>
                  <a:outerShdw blurRad="38100" dist="38100" dir="2700000" algn="tl">
                    <a:srgbClr val="000000"/>
                  </a:outerShdw>
                </a:effectLst>
                <a:cs typeface="+mn-cs"/>
              </a:rPr>
              <a:t>   produce complex patterns.</a:t>
            </a:r>
          </a:p>
          <a:p>
            <a:pPr eaLnBrk="0" hangingPunct="0">
              <a:spcBef>
                <a:spcPts val="0"/>
              </a:spcBef>
              <a:defRPr/>
            </a:pPr>
            <a:endParaRPr lang="en-CA" sz="1600" dirty="0">
              <a:effectLst>
                <a:outerShdw blurRad="38100" dist="38100" dir="2700000" algn="tl">
                  <a:srgbClr val="000000"/>
                </a:outerShdw>
              </a:effectLst>
              <a:cs typeface="+mn-cs"/>
            </a:endParaRPr>
          </a:p>
        </p:txBody>
      </p:sp>
      <p:sp>
        <p:nvSpPr>
          <p:cNvPr id="10" name="Down Arrow 9"/>
          <p:cNvSpPr/>
          <p:nvPr/>
        </p:nvSpPr>
        <p:spPr>
          <a:xfrm>
            <a:off x="8496300" y="2255878"/>
            <a:ext cx="685800" cy="1736646"/>
          </a:xfrm>
          <a:prstGeom prst="downArrow">
            <a:avLst/>
          </a:prstGeom>
          <a:solidFill>
            <a:srgbClr val="00FFCC"/>
          </a:solidFill>
          <a:ln>
            <a:solidFill>
              <a:srgbClr val="00FFCC"/>
            </a:solidFill>
          </a:ln>
        </p:spPr>
        <p:txBody>
          <a:bodyPr wrap="square" rtlCol="0" anchor="ctr">
            <a:spAutoFit/>
          </a:bodyPr>
          <a:lstStyle/>
          <a:p>
            <a:pPr algn="ctr"/>
            <a:r>
              <a:rPr lang="en-CA" sz="2400" dirty="0">
                <a:solidFill>
                  <a:schemeClr val="bg2"/>
                </a:solidFill>
              </a:rPr>
              <a:t>Time</a:t>
            </a:r>
          </a:p>
        </p:txBody>
      </p:sp>
      <p:sp>
        <p:nvSpPr>
          <p:cNvPr id="4" name="Left-Right Arrow 3"/>
          <p:cNvSpPr/>
          <p:nvPr/>
        </p:nvSpPr>
        <p:spPr>
          <a:xfrm>
            <a:off x="6248400" y="5559921"/>
            <a:ext cx="2057400" cy="917079"/>
          </a:xfrm>
          <a:prstGeom prst="leftRightArrow">
            <a:avLst/>
          </a:prstGeom>
          <a:solidFill>
            <a:srgbClr val="00FFCC"/>
          </a:solidFill>
          <a:ln>
            <a:solidFill>
              <a:schemeClr val="hlink"/>
            </a:solidFill>
          </a:ln>
        </p:spPr>
        <p:txBody>
          <a:bodyPr wrap="square" rtlCol="0" anchor="ctr">
            <a:spAutoFit/>
          </a:bodyPr>
          <a:lstStyle/>
          <a:p>
            <a:pPr algn="l"/>
            <a:r>
              <a:rPr lang="en-CA" sz="2400" dirty="0">
                <a:solidFill>
                  <a:schemeClr val="bg2"/>
                </a:solidFill>
              </a:rPr>
              <a:t>Tape Cells</a:t>
            </a:r>
          </a:p>
        </p:txBody>
      </p:sp>
      <p:pic>
        <p:nvPicPr>
          <p:cNvPr id="1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575" y="1400175"/>
            <a:ext cx="3400425" cy="210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20"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3600" y="285750"/>
            <a:ext cx="2476500" cy="756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21" name="Rectangle 20"/>
          <p:cNvSpPr/>
          <p:nvPr/>
        </p:nvSpPr>
        <p:spPr>
          <a:xfrm>
            <a:off x="304800" y="5065693"/>
            <a:ext cx="4572000" cy="954107"/>
          </a:xfrm>
          <a:prstGeom prst="rect">
            <a:avLst/>
          </a:prstGeom>
        </p:spPr>
        <p:txBody>
          <a:bodyPr>
            <a:spAutoFit/>
          </a:bodyPr>
          <a:lstStyle/>
          <a:p>
            <a:pPr eaLnBrk="0" hangingPunct="0">
              <a:spcBef>
                <a:spcPts val="0"/>
              </a:spcBef>
              <a:defRPr/>
            </a:pPr>
            <a:r>
              <a:rPr lang="en-CA" dirty="0">
                <a:effectLst>
                  <a:outerShdw blurRad="38100" dist="38100" dir="2700000" algn="tl">
                    <a:srgbClr val="000000"/>
                  </a:outerShdw>
                </a:effectLst>
              </a:rPr>
              <a:t>But any meaning has to be added by us. </a:t>
            </a:r>
          </a:p>
        </p:txBody>
      </p:sp>
    </p:spTree>
    <p:extLst>
      <p:ext uri="{BB962C8B-B14F-4D97-AF65-F5344CB8AC3E}">
        <p14:creationId xmlns:p14="http://schemas.microsoft.com/office/powerpoint/2010/main" val="474111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500" fill="hold"/>
                                        <p:tgtEl>
                                          <p:spTgt spid="21"/>
                                        </p:tgtEl>
                                        <p:attrNameLst>
                                          <p:attrName>ppt_x</p:attrName>
                                        </p:attrNameLst>
                                      </p:cBhvr>
                                      <p:tavLst>
                                        <p:tav tm="0">
                                          <p:val>
                                            <p:strVal val="#ppt_x"/>
                                          </p:val>
                                        </p:tav>
                                        <p:tav tm="100000">
                                          <p:val>
                                            <p:strVal val="#ppt_x"/>
                                          </p:val>
                                        </p:tav>
                                      </p:tavLst>
                                    </p:anim>
                                    <p:anim calcmode="lin" valueType="num">
                                      <p:cBhvr additive="base">
                                        <p:cTn id="1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5325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4822" name="Text Box 6"/>
          <p:cNvSpPr txBox="1">
            <a:spLocks noChangeArrowheads="1"/>
          </p:cNvSpPr>
          <p:nvPr/>
        </p:nvSpPr>
        <p:spPr bwMode="auto">
          <a:xfrm>
            <a:off x="457200" y="3027363"/>
            <a:ext cx="8686800" cy="954087"/>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The finite state control can be thought of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as the computation done </a:t>
            </a:r>
            <a:r>
              <a:rPr lang="en-US">
                <a:effectLst>
                  <a:outerShdw blurRad="38100" dist="38100" dir="2700000" algn="tl">
                    <a:srgbClr val="000000"/>
                  </a:outerShdw>
                </a:effectLst>
                <a:cs typeface="+mn-cs"/>
              </a:rPr>
              <a:t>in </a:t>
            </a:r>
            <a:r>
              <a:rPr lang="en-US">
                <a:solidFill>
                  <a:schemeClr val="accent2"/>
                </a:solidFill>
                <a:effectLst>
                  <a:outerShdw blurRad="38100" dist="38100" dir="2700000" algn="tl">
                    <a:srgbClr val="000000"/>
                  </a:outerShdw>
                </a:effectLst>
                <a:cs typeface="+mn-cs"/>
              </a:rPr>
              <a:t>hardware.</a:t>
            </a:r>
            <a:endParaRPr lang="en-US" dirty="0">
              <a:effectLst>
                <a:outerShdw blurRad="38100" dist="38100" dir="2700000" algn="tl">
                  <a:srgbClr val="000000"/>
                </a:outerShdw>
              </a:effectLst>
              <a:cs typeface="+mn-cs"/>
            </a:endParaRPr>
          </a:p>
        </p:txBody>
      </p:sp>
      <p:pic>
        <p:nvPicPr>
          <p:cNvPr id="6349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83263" y="1022350"/>
            <a:ext cx="2598737" cy="194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2" name="Text Box 6"/>
          <p:cNvSpPr txBox="1">
            <a:spLocks noChangeArrowheads="1"/>
          </p:cNvSpPr>
          <p:nvPr/>
        </p:nvSpPr>
        <p:spPr bwMode="auto">
          <a:xfrm>
            <a:off x="914400" y="3929063"/>
            <a:ext cx="8686800" cy="265430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CA">
                <a:cs typeface="+mn-cs"/>
              </a:rPr>
              <a:t>For example, the cpu may have addition built into the gates of the chip ie hardware.</a:t>
            </a:r>
          </a:p>
          <a:p>
            <a:pPr eaLnBrk="0" hangingPunct="0">
              <a:buFontTx/>
              <a:buChar char="•"/>
              <a:defRPr/>
            </a:pPr>
            <a:r>
              <a:rPr lang="en-US">
                <a:effectLst>
                  <a:outerShdw blurRad="38100" dist="38100" dir="2700000" algn="tl">
                    <a:srgbClr val="000000"/>
                  </a:outerShdw>
                </a:effectLst>
                <a:cs typeface="+mn-cs"/>
              </a:rPr>
              <a:t>An </a:t>
            </a:r>
            <a:r>
              <a:rPr lang="en-US" i="1">
                <a:solidFill>
                  <a:schemeClr val="accent2"/>
                </a:solidFill>
                <a:effectLst>
                  <a:outerShdw blurRad="38100" dist="38100" dir="2700000" algn="tl">
                    <a:srgbClr val="000000"/>
                  </a:outerShdw>
                </a:effectLst>
                <a:cs typeface="+mn-cs"/>
              </a:rPr>
              <a:t>and/or/not</a:t>
            </a:r>
            <a:r>
              <a:rPr lang="en-US">
                <a:effectLst>
                  <a:outerShdw blurRad="38100" dist="38100" dir="2700000" algn="tl">
                    <a:srgbClr val="000000"/>
                  </a:outerShdw>
                </a:effectLst>
                <a:cs typeface="+mn-cs"/>
              </a:rPr>
              <a:t> circuit can compute any function on a constant </a:t>
            </a:r>
            <a:r>
              <a:rPr lang="en-US" i="1">
                <a:solidFill>
                  <a:schemeClr val="accent2"/>
                </a:solidFill>
                <a:effectLst>
                  <a:outerShdw blurRad="38100" dist="38100" dir="2700000" algn="tl">
                    <a:srgbClr val="000000"/>
                  </a:outerShdw>
                </a:effectLst>
                <a:cs typeface="+mn-cs"/>
              </a:rPr>
              <a:t>r</a:t>
            </a:r>
            <a:r>
              <a:rPr lang="en-US">
                <a:effectLst>
                  <a:outerShdw blurRad="38100" dist="38100" dir="2700000" algn="tl">
                    <a:srgbClr val="000000"/>
                  </a:outerShdw>
                </a:effectLst>
                <a:cs typeface="+mn-cs"/>
              </a:rPr>
              <a:t> number of bits using at most </a:t>
            </a:r>
            <a:r>
              <a:rPr lang="en-US" i="1">
                <a:solidFill>
                  <a:schemeClr val="accent2"/>
                </a:solidFill>
                <a:effectLst>
                  <a:outerShdw blurRad="38100" dist="38100" dir="2700000" algn="tl">
                    <a:srgbClr val="000000"/>
                  </a:outerShdw>
                </a:effectLst>
                <a:cs typeface="+mn-cs"/>
              </a:rPr>
              <a:t>2</a:t>
            </a:r>
            <a:r>
              <a:rPr lang="en-US" i="1" baseline="30000">
                <a:solidFill>
                  <a:schemeClr val="accent2"/>
                </a:solidFill>
                <a:effectLst>
                  <a:outerShdw blurRad="38100" dist="38100" dir="2700000" algn="tl">
                    <a:srgbClr val="000000"/>
                  </a:outerShdw>
                </a:effectLst>
                <a:cs typeface="+mn-cs"/>
              </a:rPr>
              <a:t>r</a:t>
            </a:r>
            <a:r>
              <a:rPr lang="en-US">
                <a:solidFill>
                  <a:schemeClr val="accent2"/>
                </a:solidFill>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gates.</a:t>
            </a:r>
          </a:p>
          <a:p>
            <a:pPr eaLnBrk="0" hangingPunct="0">
              <a:buFontTx/>
              <a:buChar char="•"/>
              <a:defRPr/>
            </a:pPr>
            <a:r>
              <a:rPr lang="en-US">
                <a:effectLst>
                  <a:outerShdw blurRad="38100" dist="38100" dir="2700000" algn="tl">
                    <a:srgbClr val="000000"/>
                  </a:outerShdw>
                </a:effectLst>
                <a:cs typeface="+mn-cs"/>
              </a:rPr>
              <a:t>In contrast, the TM head executes the </a:t>
            </a:r>
            <a:r>
              <a:rPr lang="en-US">
                <a:solidFill>
                  <a:schemeClr val="accent2"/>
                </a:solidFill>
                <a:effectLst>
                  <a:outerShdw blurRad="38100" dist="38100" dir="2700000" algn="tl">
                    <a:srgbClr val="000000"/>
                  </a:outerShdw>
                </a:effectLst>
                <a:cs typeface="+mn-cs"/>
              </a:rPr>
              <a:t>software</a:t>
            </a:r>
            <a:r>
              <a:rPr lang="en-US">
                <a:effectLst>
                  <a:outerShdw blurRad="38100" dist="38100" dir="2700000" algn="tl">
                    <a:srgbClr val="000000"/>
                  </a:outerShdw>
                </a:effectLst>
                <a:cs typeface="+mn-cs"/>
              </a:rPr>
              <a:t>,</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   eg. Multiplications</a:t>
            </a:r>
          </a:p>
        </p:txBody>
      </p:sp>
    </p:spTree>
    <p:extLst>
      <p:ext uri="{BB962C8B-B14F-4D97-AF65-F5344CB8AC3E}">
        <p14:creationId xmlns:p14="http://schemas.microsoft.com/office/powerpoint/2010/main" val="4015560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14822"/>
                                        </p:tgtEl>
                                        <p:attrNameLst>
                                          <p:attrName>style.visibility</p:attrName>
                                        </p:attrNameLst>
                                      </p:cBhvr>
                                      <p:to>
                                        <p:strVal val="visible"/>
                                      </p:to>
                                    </p:set>
                                    <p:anim calcmode="lin" valueType="num">
                                      <p:cBhvr additive="base">
                                        <p:cTn id="7" dur="500" fill="hold"/>
                                        <p:tgtEl>
                                          <p:spTgt spid="1314822"/>
                                        </p:tgtEl>
                                        <p:attrNameLst>
                                          <p:attrName>ppt_x</p:attrName>
                                        </p:attrNameLst>
                                      </p:cBhvr>
                                      <p:tavLst>
                                        <p:tav tm="0">
                                          <p:val>
                                            <p:strVal val="#ppt_x"/>
                                          </p:val>
                                        </p:tav>
                                        <p:tav tm="100000">
                                          <p:val>
                                            <p:strVal val="#ppt_x"/>
                                          </p:val>
                                        </p:tav>
                                      </p:tavLst>
                                    </p:anim>
                                    <p:anim calcmode="lin" valueType="num">
                                      <p:cBhvr additive="base">
                                        <p:cTn id="8" dur="500" fill="hold"/>
                                        <p:tgtEl>
                                          <p:spTgt spid="131482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3497"/>
                                        </p:tgtEl>
                                        <p:attrNameLst>
                                          <p:attrName>style.visibility</p:attrName>
                                        </p:attrNameLst>
                                      </p:cBhvr>
                                      <p:to>
                                        <p:strVal val="visible"/>
                                      </p:to>
                                    </p:set>
                                    <p:anim calcmode="lin" valueType="num">
                                      <p:cBhvr additive="base">
                                        <p:cTn id="11" dur="500" fill="hold"/>
                                        <p:tgtEl>
                                          <p:spTgt spid="63497"/>
                                        </p:tgtEl>
                                        <p:attrNameLst>
                                          <p:attrName>ppt_x</p:attrName>
                                        </p:attrNameLst>
                                      </p:cBhvr>
                                      <p:tavLst>
                                        <p:tav tm="0">
                                          <p:val>
                                            <p:strVal val="#ppt_x"/>
                                          </p:val>
                                        </p:tav>
                                        <p:tav tm="100000">
                                          <p:val>
                                            <p:strVal val="#ppt_x"/>
                                          </p:val>
                                        </p:tav>
                                      </p:tavLst>
                                    </p:anim>
                                    <p:anim calcmode="lin" valueType="num">
                                      <p:cBhvr additive="base">
                                        <p:cTn id="12" dur="500" fill="hold"/>
                                        <p:tgtEl>
                                          <p:spTgt spid="6349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
                                            <p:txEl>
                                              <p:pRg st="0" end="0"/>
                                            </p:txEl>
                                          </p:spTgt>
                                        </p:tgtEl>
                                        <p:attrNameLst>
                                          <p:attrName>style.visibility</p:attrName>
                                        </p:attrNameLst>
                                      </p:cBhvr>
                                      <p:to>
                                        <p:strVal val="visible"/>
                                      </p:to>
                                    </p:set>
                                    <p:anim calcmode="lin" valueType="num">
                                      <p:cBhvr additive="base">
                                        <p:cTn id="1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2">
                                            <p:txEl>
                                              <p:pRg st="1" end="1"/>
                                            </p:txEl>
                                          </p:spTgt>
                                        </p:tgtEl>
                                        <p:attrNameLst>
                                          <p:attrName>style.visibility</p:attrName>
                                        </p:attrNameLst>
                                      </p:cBhvr>
                                      <p:to>
                                        <p:strVal val="visible"/>
                                      </p:to>
                                    </p:set>
                                    <p:anim calcmode="lin" valueType="num">
                                      <p:cBhvr additive="base">
                                        <p:cTn id="2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2">
                                            <p:txEl>
                                              <p:pRg st="2" end="2"/>
                                            </p:txEl>
                                          </p:spTgt>
                                        </p:tgtEl>
                                        <p:attrNameLst>
                                          <p:attrName>style.visibility</p:attrName>
                                        </p:attrNameLst>
                                      </p:cBhvr>
                                      <p:to>
                                        <p:strVal val="visible"/>
                                      </p:to>
                                    </p:set>
                                    <p:anim calcmode="lin" valueType="num">
                                      <p:cBhvr additive="base">
                                        <p:cTn id="2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4822"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2" name="Group 304"/>
          <p:cNvGrpSpPr>
            <a:grpSpLocks/>
          </p:cNvGrpSpPr>
          <p:nvPr/>
        </p:nvGrpSpPr>
        <p:grpSpPr bwMode="auto">
          <a:xfrm>
            <a:off x="-533400" y="1257300"/>
            <a:ext cx="4976813" cy="5448300"/>
            <a:chOff x="51756" y="1381780"/>
            <a:chExt cx="4977444" cy="5448768"/>
          </a:xfrm>
        </p:grpSpPr>
        <p:grpSp>
          <p:nvGrpSpPr>
            <p:cNvPr id="56345" name="Group 78"/>
            <p:cNvGrpSpPr>
              <a:grpSpLocks/>
            </p:cNvGrpSpPr>
            <p:nvPr/>
          </p:nvGrpSpPr>
          <p:grpSpPr bwMode="auto">
            <a:xfrm>
              <a:off x="838200" y="2051835"/>
              <a:ext cx="3095615" cy="386565"/>
              <a:chOff x="838200" y="4284452"/>
              <a:chExt cx="3095615" cy="386565"/>
            </a:xfrm>
          </p:grpSpPr>
          <p:sp>
            <p:nvSpPr>
              <p:cNvPr id="56518"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519"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0"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1"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2"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3"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4"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5"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6"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7"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28"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29"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0"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1"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2"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3"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4"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5"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6"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7"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8"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39"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40"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46" name="Group 102"/>
            <p:cNvGrpSpPr>
              <a:grpSpLocks/>
            </p:cNvGrpSpPr>
            <p:nvPr/>
          </p:nvGrpSpPr>
          <p:grpSpPr bwMode="auto">
            <a:xfrm>
              <a:off x="838200" y="2509035"/>
              <a:ext cx="3095615" cy="386565"/>
              <a:chOff x="838200" y="4284452"/>
              <a:chExt cx="3095615" cy="386565"/>
            </a:xfrm>
          </p:grpSpPr>
          <p:sp>
            <p:nvSpPr>
              <p:cNvPr id="56495"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496"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97"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98"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99"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0"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1"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2"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3"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4"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505"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06"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07"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08"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09"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0"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1"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2"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3"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4"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5"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6"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517"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47" name="Group 126"/>
            <p:cNvGrpSpPr>
              <a:grpSpLocks/>
            </p:cNvGrpSpPr>
            <p:nvPr/>
          </p:nvGrpSpPr>
          <p:grpSpPr bwMode="auto">
            <a:xfrm>
              <a:off x="838200" y="2966235"/>
              <a:ext cx="3095615" cy="386565"/>
              <a:chOff x="838200" y="4284452"/>
              <a:chExt cx="3095615" cy="386565"/>
            </a:xfrm>
          </p:grpSpPr>
          <p:sp>
            <p:nvSpPr>
              <p:cNvPr id="56472"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473"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74"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75"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76"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77"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78"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79"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80"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81"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82"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3"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4"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5"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6"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7"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8"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89"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90"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91"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92"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93"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94"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48" name="Group 150"/>
            <p:cNvGrpSpPr>
              <a:grpSpLocks/>
            </p:cNvGrpSpPr>
            <p:nvPr/>
          </p:nvGrpSpPr>
          <p:grpSpPr bwMode="auto">
            <a:xfrm>
              <a:off x="838200" y="3423435"/>
              <a:ext cx="3095615" cy="386565"/>
              <a:chOff x="838200" y="4284452"/>
              <a:chExt cx="3095615" cy="386565"/>
            </a:xfrm>
          </p:grpSpPr>
          <p:sp>
            <p:nvSpPr>
              <p:cNvPr id="56449"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450"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51"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52"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3"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4"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5"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6"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7"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8"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59"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0"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1"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2"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3"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4"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5"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6"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7"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8"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69"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70"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71"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sp>
          <p:nvSpPr>
            <p:cNvPr id="199" name="Rectangle 198"/>
            <p:cNvSpPr/>
            <p:nvPr/>
          </p:nvSpPr>
          <p:spPr>
            <a:xfrm rot="5400000">
              <a:off x="2209455" y="3785449"/>
              <a:ext cx="646169" cy="646194"/>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grpSp>
          <p:nvGrpSpPr>
            <p:cNvPr id="56350" name="Group 199"/>
            <p:cNvGrpSpPr>
              <a:grpSpLocks/>
            </p:cNvGrpSpPr>
            <p:nvPr/>
          </p:nvGrpSpPr>
          <p:grpSpPr bwMode="auto">
            <a:xfrm>
              <a:off x="807837" y="4343400"/>
              <a:ext cx="3095615" cy="386565"/>
              <a:chOff x="838200" y="4284452"/>
              <a:chExt cx="3095615" cy="386565"/>
            </a:xfrm>
          </p:grpSpPr>
          <p:sp>
            <p:nvSpPr>
              <p:cNvPr id="56426"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427"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28"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29"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0"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1"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2"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3"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4"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35"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36"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37"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38"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39"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0"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1"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2"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3"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4"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5"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6"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7"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48"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51" name="Group 223"/>
            <p:cNvGrpSpPr>
              <a:grpSpLocks/>
            </p:cNvGrpSpPr>
            <p:nvPr/>
          </p:nvGrpSpPr>
          <p:grpSpPr bwMode="auto">
            <a:xfrm>
              <a:off x="807837" y="4800600"/>
              <a:ext cx="3095615" cy="386565"/>
              <a:chOff x="838200" y="4284452"/>
              <a:chExt cx="3095615" cy="386565"/>
            </a:xfrm>
          </p:grpSpPr>
          <p:sp>
            <p:nvSpPr>
              <p:cNvPr id="56403"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404"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05"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06"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07"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08"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09"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10"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11"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412"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413"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4"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5"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6"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7"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8"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19"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0"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1"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2"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3"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4"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25"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52" name="Group 247"/>
            <p:cNvGrpSpPr>
              <a:grpSpLocks/>
            </p:cNvGrpSpPr>
            <p:nvPr/>
          </p:nvGrpSpPr>
          <p:grpSpPr bwMode="auto">
            <a:xfrm>
              <a:off x="807837" y="5257800"/>
              <a:ext cx="3095615" cy="386565"/>
              <a:chOff x="838200" y="4284452"/>
              <a:chExt cx="3095615" cy="386565"/>
            </a:xfrm>
          </p:grpSpPr>
          <p:sp>
            <p:nvSpPr>
              <p:cNvPr id="56380"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381"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2"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383"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4"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5"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6"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7"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8"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89"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390"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1"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2"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3"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4"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5"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6"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7"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8"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99"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00"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01"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402"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grpSp>
          <p:nvGrpSpPr>
            <p:cNvPr id="56353" name="Group 271"/>
            <p:cNvGrpSpPr>
              <a:grpSpLocks/>
            </p:cNvGrpSpPr>
            <p:nvPr/>
          </p:nvGrpSpPr>
          <p:grpSpPr bwMode="auto">
            <a:xfrm>
              <a:off x="807837" y="5715000"/>
              <a:ext cx="3095615" cy="386565"/>
              <a:chOff x="838200" y="4284452"/>
              <a:chExt cx="3095615" cy="386565"/>
            </a:xfrm>
          </p:grpSpPr>
          <p:sp>
            <p:nvSpPr>
              <p:cNvPr id="56357" name="Rectangle 12"/>
              <p:cNvSpPr>
                <a:spLocks noChangeArrowheads="1"/>
              </p:cNvSpPr>
              <p:nvPr/>
            </p:nvSpPr>
            <p:spPr bwMode="auto">
              <a:xfrm>
                <a:off x="3629429" y="4343400"/>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endParaRPr lang="en-US" altLang="en-US" sz="2400">
                  <a:solidFill>
                    <a:schemeClr val="accent2"/>
                  </a:solidFill>
                  <a:latin typeface="Times New Roman" pitchFamily="18" charset="0"/>
                </a:endParaRPr>
              </a:p>
            </p:txBody>
          </p:sp>
          <p:sp>
            <p:nvSpPr>
              <p:cNvPr id="56358" name="Rectangle 13"/>
              <p:cNvSpPr>
                <a:spLocks noChangeArrowheads="1"/>
              </p:cNvSpPr>
              <p:nvPr/>
            </p:nvSpPr>
            <p:spPr bwMode="auto">
              <a:xfrm>
                <a:off x="3273287"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359" name="Rectangle 14"/>
              <p:cNvSpPr>
                <a:spLocks noChangeArrowheads="1"/>
              </p:cNvSpPr>
              <p:nvPr/>
            </p:nvSpPr>
            <p:spPr bwMode="auto">
              <a:xfrm>
                <a:off x="2968901"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360" name="Rectangle 15"/>
              <p:cNvSpPr>
                <a:spLocks noChangeArrowheads="1"/>
              </p:cNvSpPr>
              <p:nvPr/>
            </p:nvSpPr>
            <p:spPr bwMode="auto">
              <a:xfrm>
                <a:off x="266451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1" name="Rectangle 16"/>
              <p:cNvSpPr>
                <a:spLocks noChangeArrowheads="1"/>
              </p:cNvSpPr>
              <p:nvPr/>
            </p:nvSpPr>
            <p:spPr bwMode="auto">
              <a:xfrm>
                <a:off x="2360130"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2" name="Rectangle 17"/>
              <p:cNvSpPr>
                <a:spLocks noChangeArrowheads="1"/>
              </p:cNvSpPr>
              <p:nvPr/>
            </p:nvSpPr>
            <p:spPr bwMode="auto">
              <a:xfrm>
                <a:off x="2055744"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3" name="Rectangle 18"/>
              <p:cNvSpPr>
                <a:spLocks noChangeArrowheads="1"/>
              </p:cNvSpPr>
              <p:nvPr/>
            </p:nvSpPr>
            <p:spPr bwMode="auto">
              <a:xfrm>
                <a:off x="1751358"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4" name="Rectangle 19"/>
              <p:cNvSpPr>
                <a:spLocks noChangeArrowheads="1"/>
              </p:cNvSpPr>
              <p:nvPr/>
            </p:nvSpPr>
            <p:spPr bwMode="auto">
              <a:xfrm>
                <a:off x="1446972"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5" name="Rectangle 20"/>
              <p:cNvSpPr>
                <a:spLocks noChangeArrowheads="1"/>
              </p:cNvSpPr>
              <p:nvPr/>
            </p:nvSpPr>
            <p:spPr bwMode="auto">
              <a:xfrm>
                <a:off x="1142586" y="4290017"/>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0</a:t>
                </a:r>
              </a:p>
            </p:txBody>
          </p:sp>
          <p:sp>
            <p:nvSpPr>
              <p:cNvPr id="56366" name="Rectangle 21"/>
              <p:cNvSpPr>
                <a:spLocks noChangeArrowheads="1"/>
              </p:cNvSpPr>
              <p:nvPr/>
            </p:nvSpPr>
            <p:spPr bwMode="auto">
              <a:xfrm>
                <a:off x="838200" y="4284452"/>
                <a:ext cx="304386" cy="327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lIns="274320" rIns="274320"/>
              <a:lstStyle>
                <a:lvl1pPr eaLnBrk="0" hangingPunct="0">
                  <a:spcBef>
                    <a:spcPct val="20000"/>
                  </a:spcBef>
                  <a:tabLst>
                    <a:tab pos="858838" algn="l"/>
                  </a:tabLst>
                  <a:defRPr sz="3200">
                    <a:solidFill>
                      <a:schemeClr val="tx1"/>
                    </a:solidFill>
                    <a:latin typeface="Comic Sans MS" pitchFamily="66" charset="0"/>
                  </a:defRPr>
                </a:lvl1pPr>
                <a:lvl2pPr marL="742950" indent="-285750" eaLnBrk="0" hangingPunct="0">
                  <a:spcBef>
                    <a:spcPct val="20000"/>
                  </a:spcBef>
                  <a:buChar char="•"/>
                  <a:tabLst>
                    <a:tab pos="858838" algn="l"/>
                  </a:tabLst>
                  <a:defRPr sz="3200">
                    <a:solidFill>
                      <a:schemeClr val="tx1"/>
                    </a:solidFill>
                    <a:latin typeface="Arial" charset="0"/>
                  </a:defRPr>
                </a:lvl2pPr>
                <a:lvl3pPr marL="1143000" indent="-228600" eaLnBrk="0" hangingPunct="0">
                  <a:spcBef>
                    <a:spcPct val="20000"/>
                  </a:spcBef>
                  <a:buChar char="–"/>
                  <a:tabLst>
                    <a:tab pos="858838" algn="l"/>
                  </a:tabLst>
                  <a:defRPr sz="2800">
                    <a:solidFill>
                      <a:schemeClr val="tx1"/>
                    </a:solidFill>
                    <a:latin typeface="Arial" charset="0"/>
                  </a:defRPr>
                </a:lvl3pPr>
                <a:lvl4pPr marL="1600200" indent="-228600" eaLnBrk="0" hangingPunct="0">
                  <a:spcBef>
                    <a:spcPct val="20000"/>
                  </a:spcBef>
                  <a:buChar char="•"/>
                  <a:tabLst>
                    <a:tab pos="858838" algn="l"/>
                  </a:tabLst>
                  <a:defRPr sz="2400">
                    <a:solidFill>
                      <a:schemeClr val="tx1"/>
                    </a:solidFill>
                    <a:latin typeface="Arial" charset="0"/>
                  </a:defRPr>
                </a:lvl4pPr>
                <a:lvl5pPr marL="2057400" indent="-228600" eaLnBrk="0" hangingPunct="0">
                  <a:spcBef>
                    <a:spcPct val="20000"/>
                  </a:spcBef>
                  <a:buChar char="–"/>
                  <a:tabLst>
                    <a:tab pos="858838" algn="l"/>
                  </a:tabLst>
                  <a:defRPr sz="2400">
                    <a:solidFill>
                      <a:schemeClr val="tx1"/>
                    </a:solidFill>
                    <a:latin typeface="Arial" charset="0"/>
                  </a:defRPr>
                </a:lvl5pPr>
                <a:lvl6pPr marL="2514600" indent="-228600" eaLnBrk="0" fontAlgn="base" hangingPunct="0">
                  <a:spcBef>
                    <a:spcPct val="20000"/>
                  </a:spcBef>
                  <a:spcAft>
                    <a:spcPct val="0"/>
                  </a:spcAft>
                  <a:buChar char="–"/>
                  <a:tabLst>
                    <a:tab pos="858838" algn="l"/>
                  </a:tabLst>
                  <a:defRPr sz="2400">
                    <a:solidFill>
                      <a:schemeClr val="tx1"/>
                    </a:solidFill>
                    <a:latin typeface="Arial" charset="0"/>
                  </a:defRPr>
                </a:lvl6pPr>
                <a:lvl7pPr marL="2971800" indent="-228600" eaLnBrk="0" fontAlgn="base" hangingPunct="0">
                  <a:spcBef>
                    <a:spcPct val="20000"/>
                  </a:spcBef>
                  <a:spcAft>
                    <a:spcPct val="0"/>
                  </a:spcAft>
                  <a:buChar char="–"/>
                  <a:tabLst>
                    <a:tab pos="858838" algn="l"/>
                  </a:tabLst>
                  <a:defRPr sz="2400">
                    <a:solidFill>
                      <a:schemeClr val="tx1"/>
                    </a:solidFill>
                    <a:latin typeface="Arial" charset="0"/>
                  </a:defRPr>
                </a:lvl7pPr>
                <a:lvl8pPr marL="3429000" indent="-228600" eaLnBrk="0" fontAlgn="base" hangingPunct="0">
                  <a:spcBef>
                    <a:spcPct val="20000"/>
                  </a:spcBef>
                  <a:spcAft>
                    <a:spcPct val="0"/>
                  </a:spcAft>
                  <a:buChar char="–"/>
                  <a:tabLst>
                    <a:tab pos="858838" algn="l"/>
                  </a:tabLst>
                  <a:defRPr sz="2400">
                    <a:solidFill>
                      <a:schemeClr val="tx1"/>
                    </a:solidFill>
                    <a:latin typeface="Arial" charset="0"/>
                  </a:defRPr>
                </a:lvl8pPr>
                <a:lvl9pPr marL="3886200" indent="-228600" eaLnBrk="0" fontAlgn="base" hangingPunct="0">
                  <a:spcBef>
                    <a:spcPct val="20000"/>
                  </a:spcBef>
                  <a:spcAft>
                    <a:spcPct val="0"/>
                  </a:spcAft>
                  <a:buChar char="–"/>
                  <a:tabLst>
                    <a:tab pos="858838" algn="l"/>
                  </a:tabLst>
                  <a:defRPr sz="2400">
                    <a:solidFill>
                      <a:schemeClr val="tx1"/>
                    </a:solidFill>
                    <a:latin typeface="Arial" charset="0"/>
                  </a:defRPr>
                </a:lvl9pPr>
              </a:lstStyle>
              <a:p>
                <a:r>
                  <a:rPr lang="en-US" altLang="en-US" sz="2400">
                    <a:solidFill>
                      <a:schemeClr val="accent2"/>
                    </a:solidFill>
                    <a:latin typeface="Times New Roman" pitchFamily="18" charset="0"/>
                  </a:rPr>
                  <a:t>1</a:t>
                </a:r>
              </a:p>
            </p:txBody>
          </p:sp>
          <p:sp>
            <p:nvSpPr>
              <p:cNvPr id="56367" name="Line 22"/>
              <p:cNvSpPr>
                <a:spLocks noChangeShapeType="1"/>
              </p:cNvSpPr>
              <p:nvPr/>
            </p:nvSpPr>
            <p:spPr bwMode="auto">
              <a:xfrm>
                <a:off x="889956" y="4343400"/>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68" name="Line 23"/>
              <p:cNvSpPr>
                <a:spLocks noChangeShapeType="1"/>
              </p:cNvSpPr>
              <p:nvPr/>
            </p:nvSpPr>
            <p:spPr bwMode="auto">
              <a:xfrm>
                <a:off x="889956" y="4671017"/>
                <a:ext cx="3043859" cy="0"/>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69" name="Line 24"/>
              <p:cNvSpPr>
                <a:spLocks noChangeShapeType="1"/>
              </p:cNvSpPr>
              <p:nvPr/>
            </p:nvSpPr>
            <p:spPr bwMode="auto">
              <a:xfrm>
                <a:off x="889956"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0" name="Line 25"/>
              <p:cNvSpPr>
                <a:spLocks noChangeShapeType="1"/>
              </p:cNvSpPr>
              <p:nvPr/>
            </p:nvSpPr>
            <p:spPr bwMode="auto">
              <a:xfrm>
                <a:off x="119434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1" name="Line 26"/>
              <p:cNvSpPr>
                <a:spLocks noChangeShapeType="1"/>
              </p:cNvSpPr>
              <p:nvPr/>
            </p:nvSpPr>
            <p:spPr bwMode="auto">
              <a:xfrm>
                <a:off x="1498728"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2" name="Line 27"/>
              <p:cNvSpPr>
                <a:spLocks noChangeShapeType="1"/>
              </p:cNvSpPr>
              <p:nvPr/>
            </p:nvSpPr>
            <p:spPr bwMode="auto">
              <a:xfrm>
                <a:off x="1803114"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3" name="Line 28"/>
              <p:cNvSpPr>
                <a:spLocks noChangeShapeType="1"/>
              </p:cNvSpPr>
              <p:nvPr/>
            </p:nvSpPr>
            <p:spPr bwMode="auto">
              <a:xfrm>
                <a:off x="2107500"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4" name="Line 29"/>
              <p:cNvSpPr>
                <a:spLocks noChangeShapeType="1"/>
              </p:cNvSpPr>
              <p:nvPr/>
            </p:nvSpPr>
            <p:spPr bwMode="auto">
              <a:xfrm>
                <a:off x="2411886"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5" name="Line 30"/>
              <p:cNvSpPr>
                <a:spLocks noChangeShapeType="1"/>
              </p:cNvSpPr>
              <p:nvPr/>
            </p:nvSpPr>
            <p:spPr bwMode="auto">
              <a:xfrm>
                <a:off x="2716272"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6" name="Line 31"/>
              <p:cNvSpPr>
                <a:spLocks noChangeShapeType="1"/>
              </p:cNvSpPr>
              <p:nvPr/>
            </p:nvSpPr>
            <p:spPr bwMode="auto">
              <a:xfrm>
                <a:off x="3020657"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7" name="Line 32"/>
              <p:cNvSpPr>
                <a:spLocks noChangeShapeType="1"/>
              </p:cNvSpPr>
              <p:nvPr/>
            </p:nvSpPr>
            <p:spPr bwMode="auto">
              <a:xfrm>
                <a:off x="3325043"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8" name="Line 33"/>
              <p:cNvSpPr>
                <a:spLocks noChangeShapeType="1"/>
              </p:cNvSpPr>
              <p:nvPr/>
            </p:nvSpPr>
            <p:spPr bwMode="auto">
              <a:xfrm>
                <a:off x="3629429" y="4343400"/>
                <a:ext cx="0" cy="32761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sp>
            <p:nvSpPr>
              <p:cNvPr id="56379" name="Line 34"/>
              <p:cNvSpPr>
                <a:spLocks noChangeShapeType="1"/>
              </p:cNvSpPr>
              <p:nvPr/>
            </p:nvSpPr>
            <p:spPr bwMode="auto">
              <a:xfrm>
                <a:off x="3933815" y="4343400"/>
                <a:ext cx="0" cy="327617"/>
              </a:xfrm>
              <a:prstGeom prst="line">
                <a:avLst/>
              </a:prstGeom>
              <a:noFill/>
              <a:ln w="28575" cap="sq">
                <a:solidFill>
                  <a:schemeClr val="tx1"/>
                </a:solidFill>
                <a:round/>
                <a:headEnd/>
                <a:tailEnd/>
              </a:ln>
              <a:extLst>
                <a:ext uri="{909E8E84-426E-40DD-AFC4-6F175D3DCCD1}">
                  <a14:hiddenFill xmlns:a14="http://schemas.microsoft.com/office/drawing/2010/main">
                    <a:noFill/>
                  </a14:hiddenFill>
                </a:ext>
              </a:extLst>
            </p:spPr>
            <p:txBody>
              <a:bodyPr wrap="none" lIns="274320" rIns="274320" anchor="ctr">
                <a:spAutoFit/>
              </a:bodyPr>
              <a:lstStyle/>
              <a:p>
                <a:endParaRPr lang="en-CA"/>
              </a:p>
            </p:txBody>
          </p:sp>
        </p:grpSp>
        <p:sp>
          <p:nvSpPr>
            <p:cNvPr id="296" name="Rectangle 295"/>
            <p:cNvSpPr/>
            <p:nvPr/>
          </p:nvSpPr>
          <p:spPr>
            <a:xfrm rot="5400000">
              <a:off x="2178496" y="6077201"/>
              <a:ext cx="647756" cy="646195"/>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sp>
          <p:nvSpPr>
            <p:cNvPr id="56355" name="Oval 296"/>
            <p:cNvSpPr>
              <a:spLocks noChangeArrowheads="1"/>
            </p:cNvSpPr>
            <p:nvPr/>
          </p:nvSpPr>
          <p:spPr bwMode="auto">
            <a:xfrm>
              <a:off x="51756" y="1430548"/>
              <a:ext cx="4680000" cy="5400000"/>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298" name="Text Box 4"/>
            <p:cNvSpPr txBox="1">
              <a:spLocks noChangeArrowheads="1"/>
            </p:cNvSpPr>
            <p:nvPr/>
          </p:nvSpPr>
          <p:spPr bwMode="auto">
            <a:xfrm>
              <a:off x="532829" y="1381780"/>
              <a:ext cx="4496371" cy="523920"/>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Set of all possible inputs </a:t>
              </a:r>
              <a:r>
                <a:rPr lang="en-US" i="1" dirty="0">
                  <a:solidFill>
                    <a:schemeClr val="accent2"/>
                  </a:solidFill>
                  <a:effectLst>
                    <a:outerShdw blurRad="38100" dist="38100" dir="2700000" algn="tl">
                      <a:srgbClr val="000000"/>
                    </a:outerShdw>
                  </a:effectLst>
                  <a:cs typeface="+mn-cs"/>
                </a:rPr>
                <a:t>I</a:t>
              </a:r>
            </a:p>
          </p:txBody>
        </p:sp>
      </p:grpSp>
      <p:grpSp>
        <p:nvGrpSpPr>
          <p:cNvPr id="12" name="Group 305"/>
          <p:cNvGrpSpPr>
            <a:grpSpLocks/>
          </p:cNvGrpSpPr>
          <p:nvPr/>
        </p:nvGrpSpPr>
        <p:grpSpPr bwMode="auto">
          <a:xfrm>
            <a:off x="5029200" y="1762125"/>
            <a:ext cx="4495800" cy="3952875"/>
            <a:chOff x="5257800" y="1762780"/>
            <a:chExt cx="4495800" cy="3952220"/>
          </a:xfrm>
        </p:grpSpPr>
        <p:sp>
          <p:nvSpPr>
            <p:cNvPr id="299" name="Rectangle 298"/>
            <p:cNvSpPr/>
            <p:nvPr/>
          </p:nvSpPr>
          <p:spPr>
            <a:xfrm>
              <a:off x="7059613" y="2362756"/>
              <a:ext cx="573087" cy="2390379"/>
            </a:xfrm>
            <a:prstGeom prst="rect">
              <a:avLst/>
            </a:prstGeom>
          </p:spPr>
          <p:txBody>
            <a:bodyPr wrap="none">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2</a:t>
              </a:r>
              <a:r>
                <a:rPr lang="en-US" dirty="0">
                  <a:cs typeface="+mn-cs"/>
                </a:rPr>
                <a:t> </a:t>
              </a: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3</a:t>
              </a:r>
              <a:endParaRPr lang="en-US" i="1" baseline="-25000" dirty="0">
                <a:solidFill>
                  <a:schemeClr val="accent2"/>
                </a:solidFill>
                <a:effectLst>
                  <a:outerShdw blurRad="38100" dist="38100" dir="2700000" algn="tl">
                    <a:srgbClr val="000000"/>
                  </a:outerShdw>
                </a:effectLst>
                <a:cs typeface="+mn-cs"/>
              </a:endParaRPr>
            </a:p>
            <a:p>
              <a:pPr eaLnBrk="0" hangingPunct="0">
                <a:defRPr/>
              </a:pPr>
              <a:endParaRPr lang="en-US" i="1" baseline="-25000" dirty="0">
                <a:solidFill>
                  <a:schemeClr val="accent2"/>
                </a:solidFill>
                <a:effectLst>
                  <a:outerShdw blurRad="38100" dist="38100" dir="2700000" algn="tl">
                    <a:srgbClr val="000000"/>
                  </a:outerShdw>
                </a:effectLst>
                <a:cs typeface="+mn-cs"/>
              </a:endParaRPr>
            </a:p>
            <a:p>
              <a:pPr eaLnBrk="0" hangingPunct="0">
                <a:defRPr/>
              </a:pPr>
              <a:endParaRPr lang="en-US" i="1" baseline="-25000" dirty="0">
                <a:solidFill>
                  <a:schemeClr val="accent2"/>
                </a:solidFill>
                <a:effectLst>
                  <a:outerShdw blurRad="38100" dist="38100" dir="2700000" algn="tl">
                    <a:srgbClr val="000000"/>
                  </a:outerShdw>
                </a:effectLst>
                <a:cs typeface="+mn-cs"/>
              </a:endParaRP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7</a:t>
              </a:r>
              <a:r>
                <a:rPr lang="en-US" dirty="0">
                  <a:solidFill>
                    <a:schemeClr val="accent2"/>
                  </a:solidFill>
                  <a:cs typeface="+mn-cs"/>
                </a:rPr>
                <a:t> </a:t>
              </a:r>
              <a:endParaRPr lang="en-CA" dirty="0">
                <a:cs typeface="+mn-cs"/>
              </a:endParaRPr>
            </a:p>
          </p:txBody>
        </p:sp>
        <p:sp>
          <p:nvSpPr>
            <p:cNvPr id="300" name="Rectangle 299"/>
            <p:cNvSpPr/>
            <p:nvPr/>
          </p:nvSpPr>
          <p:spPr>
            <a:xfrm rot="5400000">
              <a:off x="7104117" y="3773756"/>
              <a:ext cx="646005" cy="646112"/>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sp>
          <p:nvSpPr>
            <p:cNvPr id="56342" name="Oval 300"/>
            <p:cNvSpPr>
              <a:spLocks noChangeArrowheads="1"/>
            </p:cNvSpPr>
            <p:nvPr/>
          </p:nvSpPr>
          <p:spPr bwMode="auto">
            <a:xfrm>
              <a:off x="6781800" y="2209800"/>
              <a:ext cx="1066800" cy="3505200"/>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302" name="Text Box 4"/>
            <p:cNvSpPr txBox="1">
              <a:spLocks noChangeArrowheads="1"/>
            </p:cNvSpPr>
            <p:nvPr/>
          </p:nvSpPr>
          <p:spPr bwMode="auto">
            <a:xfrm>
              <a:off x="5257800" y="1762780"/>
              <a:ext cx="4495800" cy="523788"/>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Set of all possible states </a:t>
              </a:r>
              <a:r>
                <a:rPr lang="en-US" i="1" dirty="0">
                  <a:solidFill>
                    <a:schemeClr val="accent2"/>
                  </a:solidFill>
                  <a:effectLst>
                    <a:outerShdw blurRad="38100" dist="38100" dir="2700000" algn="tl">
                      <a:srgbClr val="000000"/>
                    </a:outerShdw>
                  </a:effectLst>
                  <a:cs typeface="+mn-cs"/>
                </a:rPr>
                <a:t>q</a:t>
              </a:r>
            </a:p>
          </p:txBody>
        </p:sp>
        <p:sp>
          <p:nvSpPr>
            <p:cNvPr id="303" name="Rectangle 302"/>
            <p:cNvSpPr/>
            <p:nvPr/>
          </p:nvSpPr>
          <p:spPr>
            <a:xfrm rot="5400000">
              <a:off x="7137454" y="4746732"/>
              <a:ext cx="646006" cy="646113"/>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grpSp>
      <p:grpSp>
        <p:nvGrpSpPr>
          <p:cNvPr id="13" name="Group 308"/>
          <p:cNvGrpSpPr>
            <a:grpSpLocks/>
          </p:cNvGrpSpPr>
          <p:nvPr/>
        </p:nvGrpSpPr>
        <p:grpSpPr bwMode="auto">
          <a:xfrm>
            <a:off x="2895600" y="2057400"/>
            <a:ext cx="4624388" cy="2570163"/>
            <a:chOff x="2895600" y="2035379"/>
            <a:chExt cx="4623756" cy="2569638"/>
          </a:xfrm>
        </p:grpSpPr>
        <p:sp>
          <p:nvSpPr>
            <p:cNvPr id="304" name="Text Box 4"/>
            <p:cNvSpPr txBox="1">
              <a:spLocks noChangeArrowheads="1"/>
            </p:cNvSpPr>
            <p:nvPr/>
          </p:nvSpPr>
          <p:spPr bwMode="auto">
            <a:xfrm>
              <a:off x="2895600" y="2035379"/>
              <a:ext cx="4623756" cy="1385605"/>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For each </a:t>
              </a:r>
              <a:r>
                <a:rPr lang="en-US" i="1" dirty="0">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 put an edge to the state the TM is in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at time 3.</a:t>
              </a:r>
            </a:p>
          </p:txBody>
        </p:sp>
        <p:cxnSp>
          <p:nvCxnSpPr>
            <p:cNvPr id="56339" name="Straight Arrow Connector 307"/>
            <p:cNvCxnSpPr>
              <a:cxnSpLocks noChangeShapeType="1"/>
            </p:cNvCxnSpPr>
            <p:nvPr/>
          </p:nvCxnSpPr>
          <p:spPr bwMode="auto">
            <a:xfrm>
              <a:off x="3505200" y="3505200"/>
              <a:ext cx="3325400" cy="1099817"/>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14" name="Group 333"/>
          <p:cNvGrpSpPr>
            <a:grpSpLocks/>
          </p:cNvGrpSpPr>
          <p:nvPr/>
        </p:nvGrpSpPr>
        <p:grpSpPr bwMode="auto">
          <a:xfrm>
            <a:off x="3505200" y="2209800"/>
            <a:ext cx="3403600" cy="3505200"/>
            <a:chOff x="3505200" y="2209800"/>
            <a:chExt cx="3403122" cy="3505200"/>
          </a:xfrm>
        </p:grpSpPr>
        <p:cxnSp>
          <p:nvCxnSpPr>
            <p:cNvPr id="56331" name="Straight Arrow Connector 310"/>
            <p:cNvCxnSpPr>
              <a:cxnSpLocks noChangeShapeType="1"/>
            </p:cNvCxnSpPr>
            <p:nvPr/>
          </p:nvCxnSpPr>
          <p:spPr bwMode="auto">
            <a:xfrm>
              <a:off x="3505200" y="2209800"/>
              <a:ext cx="3325400" cy="2097139"/>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2" name="Straight Arrow Connector 312"/>
            <p:cNvCxnSpPr>
              <a:cxnSpLocks noChangeShapeType="1"/>
            </p:cNvCxnSpPr>
            <p:nvPr/>
          </p:nvCxnSpPr>
          <p:spPr bwMode="auto">
            <a:xfrm>
              <a:off x="3505200" y="2590800"/>
              <a:ext cx="3325400" cy="18288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3" name="Straight Arrow Connector 314"/>
            <p:cNvCxnSpPr>
              <a:cxnSpLocks noChangeShapeType="1"/>
            </p:cNvCxnSpPr>
            <p:nvPr/>
          </p:nvCxnSpPr>
          <p:spPr bwMode="auto">
            <a:xfrm>
              <a:off x="3505200" y="3048000"/>
              <a:ext cx="3325400" cy="1498069"/>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4" name="Straight Arrow Connector 320"/>
            <p:cNvCxnSpPr>
              <a:cxnSpLocks noChangeShapeType="1"/>
            </p:cNvCxnSpPr>
            <p:nvPr/>
          </p:nvCxnSpPr>
          <p:spPr bwMode="auto">
            <a:xfrm flipV="1">
              <a:off x="3505200" y="3505200"/>
              <a:ext cx="3403122" cy="9144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5" name="Straight Arrow Connector 322"/>
            <p:cNvCxnSpPr>
              <a:cxnSpLocks noChangeShapeType="1"/>
            </p:cNvCxnSpPr>
            <p:nvPr/>
          </p:nvCxnSpPr>
          <p:spPr bwMode="auto">
            <a:xfrm flipV="1">
              <a:off x="3505200" y="3626106"/>
              <a:ext cx="3403122" cy="1250694"/>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6" name="Straight Arrow Connector 324"/>
            <p:cNvCxnSpPr>
              <a:cxnSpLocks noChangeShapeType="1"/>
            </p:cNvCxnSpPr>
            <p:nvPr/>
          </p:nvCxnSpPr>
          <p:spPr bwMode="auto">
            <a:xfrm flipV="1">
              <a:off x="3505200" y="3685052"/>
              <a:ext cx="3370052" cy="170789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6337" name="Straight Arrow Connector 326"/>
            <p:cNvCxnSpPr>
              <a:cxnSpLocks noChangeShapeType="1"/>
            </p:cNvCxnSpPr>
            <p:nvPr/>
          </p:nvCxnSpPr>
          <p:spPr bwMode="auto">
            <a:xfrm flipV="1">
              <a:off x="3505200" y="3773270"/>
              <a:ext cx="3370052" cy="194173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35" name="Text Box 4"/>
          <p:cNvSpPr txBox="1">
            <a:spLocks noChangeArrowheads="1"/>
          </p:cNvSpPr>
          <p:nvPr/>
        </p:nvSpPr>
        <p:spPr bwMode="auto">
          <a:xfrm>
            <a:off x="3048000" y="5473700"/>
            <a:ext cx="4624388" cy="138430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dirty="0">
                <a:effectLst>
                  <a:outerShdw blurRad="38100" dist="38100" dir="2700000" algn="tl">
                    <a:srgbClr val="000000"/>
                  </a:outerShdw>
                </a:effectLst>
                <a:cs typeface="+mn-cs"/>
              </a:rPr>
              <a:t>What does the TM “know” when in state </a:t>
            </a: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3</a:t>
            </a:r>
            <a:r>
              <a:rPr lang="en-US" dirty="0">
                <a:effectLst>
                  <a:outerShdw blurRad="38100" dist="38100" dir="2700000" algn="tl">
                    <a:srgbClr val="000000"/>
                  </a:outerShdw>
                </a:effectLst>
                <a:cs typeface="+mn-cs"/>
              </a:rPr>
              <a:t>?</a:t>
            </a:r>
          </a:p>
          <a:p>
            <a:pPr algn="ctr" eaLnBrk="0" hangingPunct="0">
              <a:spcBef>
                <a:spcPts val="0"/>
              </a:spcBef>
              <a:defRPr/>
            </a:pPr>
            <a:r>
              <a:rPr lang="en-US" dirty="0">
                <a:effectLst>
                  <a:outerShdw blurRad="38100" dist="38100" dir="2700000" algn="tl">
                    <a:srgbClr val="000000"/>
                  </a:outerShdw>
                </a:effectLst>
                <a:cs typeface="+mn-cs"/>
              </a:rPr>
              <a:t>It seems to know that </a:t>
            </a:r>
            <a:r>
              <a:rPr lang="en-US" i="1" dirty="0">
                <a:solidFill>
                  <a:schemeClr val="accent2"/>
                </a:solidFill>
                <a:effectLst>
                  <a:outerShdw blurRad="38100" dist="38100" dir="2700000" algn="tl">
                    <a:srgbClr val="000000"/>
                  </a:outerShdw>
                </a:effectLst>
                <a:cs typeface="+mn-cs"/>
              </a:rPr>
              <a:t>I</a:t>
            </a:r>
            <a:r>
              <a:rPr lang="en-US" i="1" baseline="-25000" dirty="0">
                <a:solidFill>
                  <a:schemeClr val="accent2"/>
                </a:solidFill>
                <a:effectLst>
                  <a:outerShdw blurRad="38100" dist="38100" dir="2700000" algn="tl">
                    <a:srgbClr val="000000"/>
                  </a:outerShdw>
                </a:effectLst>
                <a:cs typeface="+mn-cs"/>
              </a:rPr>
              <a:t>1</a:t>
            </a:r>
            <a:r>
              <a:rPr lang="en-US" i="1" dirty="0">
                <a:solidFill>
                  <a:schemeClr val="accent2"/>
                </a:solidFill>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a:t>
            </a:r>
          </a:p>
        </p:txBody>
      </p:sp>
      <p:grpSp>
        <p:nvGrpSpPr>
          <p:cNvPr id="56328" name="Group 247"/>
          <p:cNvGrpSpPr>
            <a:grpSpLocks/>
          </p:cNvGrpSpPr>
          <p:nvPr/>
        </p:nvGrpSpPr>
        <p:grpSpPr bwMode="auto">
          <a:xfrm>
            <a:off x="-152400" y="381000"/>
            <a:ext cx="9525000" cy="1066800"/>
            <a:chOff x="-143774" y="381000"/>
            <a:chExt cx="9525000" cy="1066800"/>
          </a:xfrm>
        </p:grpSpPr>
        <p:pic>
          <p:nvPicPr>
            <p:cNvPr id="56329"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7242175" y="493712"/>
              <a:ext cx="18256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Text Box 6"/>
            <p:cNvSpPr txBox="1">
              <a:spLocks noChangeArrowheads="1"/>
            </p:cNvSpPr>
            <p:nvPr/>
          </p:nvSpPr>
          <p:spPr bwMode="auto">
            <a:xfrm>
              <a:off x="-143774" y="381000"/>
              <a:ext cx="9525000" cy="95408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If the states are just a set of meaningless objects,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how can a TM use them to “know” anything? </a:t>
              </a:r>
              <a:endParaRPr lang="en-US" dirty="0">
                <a:cs typeface="+mn-cs"/>
              </a:endParaRPr>
            </a:p>
          </p:txBody>
        </p:sp>
      </p:grpSp>
    </p:spTree>
    <p:extLst>
      <p:ext uri="{BB962C8B-B14F-4D97-AF65-F5344CB8AC3E}">
        <p14:creationId xmlns:p14="http://schemas.microsoft.com/office/powerpoint/2010/main" val="8081148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35">
                                            <p:txEl>
                                              <p:pRg st="0" end="0"/>
                                            </p:txEl>
                                          </p:spTgt>
                                        </p:tgtEl>
                                        <p:attrNameLst>
                                          <p:attrName>style.visibility</p:attrName>
                                        </p:attrNameLst>
                                      </p:cBhvr>
                                      <p:to>
                                        <p:strVal val="visible"/>
                                      </p:to>
                                    </p:set>
                                    <p:anim calcmode="lin" valueType="num">
                                      <p:cBhvr additive="base">
                                        <p:cTn id="31" dur="500" fill="hold"/>
                                        <p:tgtEl>
                                          <p:spTgt spid="335">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35">
                                            <p:txEl>
                                              <p:pRg st="1" end="1"/>
                                            </p:txEl>
                                          </p:spTgt>
                                        </p:tgtEl>
                                        <p:attrNameLst>
                                          <p:attrName>style.visibility</p:attrName>
                                        </p:attrNameLst>
                                      </p:cBhvr>
                                      <p:to>
                                        <p:strVal val="visible"/>
                                      </p:to>
                                    </p:set>
                                    <p:anim calcmode="lin" valueType="num">
                                      <p:cBhvr additive="base">
                                        <p:cTn id="37" dur="500" fill="hold"/>
                                        <p:tgtEl>
                                          <p:spTgt spid="335">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3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57347" name="Group 305"/>
          <p:cNvGrpSpPr>
            <a:grpSpLocks/>
          </p:cNvGrpSpPr>
          <p:nvPr/>
        </p:nvGrpSpPr>
        <p:grpSpPr bwMode="auto">
          <a:xfrm>
            <a:off x="5029200" y="1762125"/>
            <a:ext cx="4495800" cy="3952875"/>
            <a:chOff x="5257800" y="1762780"/>
            <a:chExt cx="4495800" cy="3952220"/>
          </a:xfrm>
        </p:grpSpPr>
        <p:sp>
          <p:nvSpPr>
            <p:cNvPr id="299" name="Rectangle 298"/>
            <p:cNvSpPr/>
            <p:nvPr/>
          </p:nvSpPr>
          <p:spPr>
            <a:xfrm>
              <a:off x="7059613" y="2362756"/>
              <a:ext cx="573087" cy="2390379"/>
            </a:xfrm>
            <a:prstGeom prst="rect">
              <a:avLst/>
            </a:prstGeom>
          </p:spPr>
          <p:txBody>
            <a:bodyPr wrap="none">
              <a:spAutoFit/>
            </a:bodyPr>
            <a:lstStyle/>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2</a:t>
              </a:r>
              <a:r>
                <a:rPr lang="en-US" dirty="0">
                  <a:cs typeface="+mn-cs"/>
                </a:rPr>
                <a:t> </a:t>
              </a: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3</a:t>
              </a:r>
              <a:endParaRPr lang="en-US" i="1" baseline="-25000" dirty="0">
                <a:solidFill>
                  <a:schemeClr val="accent2"/>
                </a:solidFill>
                <a:effectLst>
                  <a:outerShdw blurRad="38100" dist="38100" dir="2700000" algn="tl">
                    <a:srgbClr val="000000"/>
                  </a:outerShdw>
                </a:effectLst>
                <a:cs typeface="+mn-cs"/>
              </a:endParaRPr>
            </a:p>
            <a:p>
              <a:pPr eaLnBrk="0" hangingPunct="0">
                <a:defRPr/>
              </a:pPr>
              <a:endParaRPr lang="en-US" i="1" baseline="-25000" dirty="0">
                <a:solidFill>
                  <a:schemeClr val="accent2"/>
                </a:solidFill>
                <a:effectLst>
                  <a:outerShdw blurRad="38100" dist="38100" dir="2700000" algn="tl">
                    <a:srgbClr val="000000"/>
                  </a:outerShdw>
                </a:effectLst>
                <a:cs typeface="+mn-cs"/>
              </a:endParaRPr>
            </a:p>
            <a:p>
              <a:pPr eaLnBrk="0" hangingPunct="0">
                <a:defRPr/>
              </a:pPr>
              <a:endParaRPr lang="en-US" i="1" baseline="-25000" dirty="0">
                <a:solidFill>
                  <a:schemeClr val="accent2"/>
                </a:solidFill>
                <a:effectLst>
                  <a:outerShdw blurRad="38100" dist="38100" dir="2700000" algn="tl">
                    <a:srgbClr val="000000"/>
                  </a:outerShdw>
                </a:effectLst>
                <a:cs typeface="+mn-cs"/>
              </a:endParaRPr>
            </a:p>
            <a:p>
              <a:pPr eaLnBrk="0" hangingPunct="0">
                <a:defRPr/>
              </a:pP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7</a:t>
              </a:r>
              <a:r>
                <a:rPr lang="en-US" dirty="0">
                  <a:solidFill>
                    <a:schemeClr val="accent2"/>
                  </a:solidFill>
                  <a:cs typeface="+mn-cs"/>
                </a:rPr>
                <a:t> </a:t>
              </a:r>
              <a:endParaRPr lang="en-CA" dirty="0">
                <a:cs typeface="+mn-cs"/>
              </a:endParaRPr>
            </a:p>
          </p:txBody>
        </p:sp>
        <p:sp>
          <p:nvSpPr>
            <p:cNvPr id="300" name="Rectangle 299"/>
            <p:cNvSpPr/>
            <p:nvPr/>
          </p:nvSpPr>
          <p:spPr>
            <a:xfrm rot="5400000">
              <a:off x="7104117" y="3773756"/>
              <a:ext cx="646005" cy="646112"/>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sp>
          <p:nvSpPr>
            <p:cNvPr id="57386" name="Oval 300"/>
            <p:cNvSpPr>
              <a:spLocks noChangeArrowheads="1"/>
            </p:cNvSpPr>
            <p:nvPr/>
          </p:nvSpPr>
          <p:spPr bwMode="auto">
            <a:xfrm>
              <a:off x="6781800" y="2209800"/>
              <a:ext cx="1066800" cy="3505200"/>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302" name="Text Box 4"/>
            <p:cNvSpPr txBox="1">
              <a:spLocks noChangeArrowheads="1"/>
            </p:cNvSpPr>
            <p:nvPr/>
          </p:nvSpPr>
          <p:spPr bwMode="auto">
            <a:xfrm>
              <a:off x="5257800" y="1762780"/>
              <a:ext cx="4495800" cy="523788"/>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Set of all possible states </a:t>
              </a:r>
              <a:r>
                <a:rPr lang="en-US" i="1" dirty="0">
                  <a:solidFill>
                    <a:schemeClr val="accent2"/>
                  </a:solidFill>
                  <a:effectLst>
                    <a:outerShdw blurRad="38100" dist="38100" dir="2700000" algn="tl">
                      <a:srgbClr val="000000"/>
                    </a:outerShdw>
                  </a:effectLst>
                  <a:cs typeface="+mn-cs"/>
                </a:rPr>
                <a:t>q</a:t>
              </a:r>
            </a:p>
          </p:txBody>
        </p:sp>
        <p:sp>
          <p:nvSpPr>
            <p:cNvPr id="303" name="Rectangle 302"/>
            <p:cNvSpPr/>
            <p:nvPr/>
          </p:nvSpPr>
          <p:spPr>
            <a:xfrm rot="5400000">
              <a:off x="7137454" y="4746732"/>
              <a:ext cx="646006" cy="646113"/>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grpSp>
      <p:sp>
        <p:nvSpPr>
          <p:cNvPr id="304" name="Text Box 4"/>
          <p:cNvSpPr txBox="1">
            <a:spLocks noChangeArrowheads="1"/>
          </p:cNvSpPr>
          <p:nvPr/>
        </p:nvSpPr>
        <p:spPr bwMode="auto">
          <a:xfrm>
            <a:off x="2209800" y="2228850"/>
            <a:ext cx="4624388" cy="1385888"/>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Put an edge to the states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the TM might be in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at this time.</a:t>
            </a:r>
          </a:p>
        </p:txBody>
      </p:sp>
      <p:sp>
        <p:nvSpPr>
          <p:cNvPr id="335" name="Text Box 4"/>
          <p:cNvSpPr txBox="1">
            <a:spLocks noChangeArrowheads="1"/>
          </p:cNvSpPr>
          <p:nvPr/>
        </p:nvSpPr>
        <p:spPr bwMode="auto">
          <a:xfrm>
            <a:off x="2362200" y="5473700"/>
            <a:ext cx="4624388" cy="1384300"/>
          </a:xfrm>
          <a:prstGeom prst="rect">
            <a:avLst/>
          </a:prstGeom>
          <a:noFill/>
          <a:ln w="38100" cap="sq">
            <a:noFill/>
            <a:miter lim="800000"/>
            <a:headEnd/>
            <a:tailEnd/>
          </a:ln>
          <a:effectLst/>
        </p:spPr>
        <p:txBody>
          <a:bodyPr lIns="274320" rIns="274320">
            <a:spAutoFit/>
          </a:bodyPr>
          <a:lstStyle/>
          <a:p>
            <a:pPr algn="ctr" eaLnBrk="0" hangingPunct="0">
              <a:spcBef>
                <a:spcPts val="0"/>
              </a:spcBef>
              <a:defRPr/>
            </a:pPr>
            <a:r>
              <a:rPr lang="en-US" dirty="0">
                <a:effectLst>
                  <a:outerShdw blurRad="38100" dist="38100" dir="2700000" algn="tl">
                    <a:srgbClr val="000000"/>
                  </a:outerShdw>
                </a:effectLst>
                <a:cs typeface="+mn-cs"/>
              </a:rPr>
              <a:t>What else does the TM “know” when in state </a:t>
            </a:r>
            <a:r>
              <a:rPr lang="en-US" i="1" dirty="0" err="1">
                <a:solidFill>
                  <a:schemeClr val="accent2"/>
                </a:solidFill>
                <a:effectLst>
                  <a:outerShdw blurRad="38100" dist="38100" dir="2700000" algn="tl">
                    <a:srgbClr val="000000"/>
                  </a:outerShdw>
                </a:effectLst>
                <a:cs typeface="+mn-cs"/>
              </a:rPr>
              <a:t>q</a:t>
            </a:r>
            <a:r>
              <a:rPr lang="en-US" i="1" baseline="-25000" dirty="0" err="1">
                <a:solidFill>
                  <a:schemeClr val="accent2"/>
                </a:solidFill>
                <a:effectLst>
                  <a:outerShdw blurRad="38100" dist="38100" dir="2700000" algn="tl">
                    <a:srgbClr val="000000"/>
                  </a:outerShdw>
                </a:effectLst>
                <a:cs typeface="+mn-cs"/>
              </a:rPr>
              <a:t>3</a:t>
            </a:r>
            <a:r>
              <a:rPr lang="en-US" dirty="0">
                <a:effectLst>
                  <a:outerShdw blurRad="38100" dist="38100" dir="2700000" algn="tl">
                    <a:srgbClr val="000000"/>
                  </a:outerShdw>
                </a:effectLst>
                <a:cs typeface="+mn-cs"/>
              </a:rPr>
              <a:t>?</a:t>
            </a:r>
          </a:p>
          <a:p>
            <a:pPr algn="ctr" eaLnBrk="0" hangingPunct="0">
              <a:spcBef>
                <a:spcPts val="0"/>
              </a:spcBef>
              <a:defRPr/>
            </a:pPr>
            <a:r>
              <a:rPr lang="en-US" dirty="0">
                <a:effectLst>
                  <a:outerShdw blurRad="38100" dist="38100" dir="2700000" algn="tl">
                    <a:srgbClr val="000000"/>
                  </a:outerShdw>
                </a:effectLst>
                <a:cs typeface="+mn-cs"/>
              </a:rPr>
              <a:t>It seems to know that </a:t>
            </a:r>
            <a:r>
              <a:rPr lang="en-US" i="1" dirty="0">
                <a:solidFill>
                  <a:schemeClr val="accent2"/>
                </a:solidFill>
                <a:effectLst>
                  <a:outerShdw blurRad="38100" dist="38100" dir="2700000" algn="tl">
                    <a:srgbClr val="000000"/>
                  </a:outerShdw>
                </a:effectLst>
                <a:cs typeface="+mn-cs"/>
              </a:rPr>
              <a:t>t=3</a:t>
            </a:r>
            <a:r>
              <a:rPr lang="en-US" dirty="0">
                <a:effectLst>
                  <a:outerShdw blurRad="38100" dist="38100" dir="2700000" algn="tl">
                    <a:srgbClr val="000000"/>
                  </a:outerShdw>
                </a:effectLst>
                <a:cs typeface="+mn-cs"/>
              </a:rPr>
              <a:t>.</a:t>
            </a:r>
          </a:p>
        </p:txBody>
      </p:sp>
      <p:grpSp>
        <p:nvGrpSpPr>
          <p:cNvPr id="57350" name="Group 247"/>
          <p:cNvGrpSpPr>
            <a:grpSpLocks/>
          </p:cNvGrpSpPr>
          <p:nvPr/>
        </p:nvGrpSpPr>
        <p:grpSpPr bwMode="auto">
          <a:xfrm>
            <a:off x="-152400" y="381000"/>
            <a:ext cx="9525000" cy="1066800"/>
            <a:chOff x="-143774" y="381000"/>
            <a:chExt cx="9525000" cy="1066800"/>
          </a:xfrm>
        </p:grpSpPr>
        <p:pic>
          <p:nvPicPr>
            <p:cNvPr id="57382"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7242175" y="493712"/>
              <a:ext cx="182562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Text Box 6"/>
            <p:cNvSpPr txBox="1">
              <a:spLocks noChangeArrowheads="1"/>
            </p:cNvSpPr>
            <p:nvPr/>
          </p:nvSpPr>
          <p:spPr bwMode="auto">
            <a:xfrm>
              <a:off x="-143774" y="381000"/>
              <a:ext cx="9525000" cy="95408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If the states are just a set of meaningless objects,</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how can a TM use them to “know” anything? </a:t>
              </a:r>
              <a:endParaRPr lang="en-US" dirty="0">
                <a:cs typeface="+mn-cs"/>
              </a:endParaRPr>
            </a:p>
          </p:txBody>
        </p:sp>
      </p:grpSp>
      <p:grpSp>
        <p:nvGrpSpPr>
          <p:cNvPr id="4" name="Group 305"/>
          <p:cNvGrpSpPr>
            <a:grpSpLocks/>
          </p:cNvGrpSpPr>
          <p:nvPr/>
        </p:nvGrpSpPr>
        <p:grpSpPr bwMode="auto">
          <a:xfrm>
            <a:off x="-76200" y="1709738"/>
            <a:ext cx="4495800" cy="3951287"/>
            <a:chOff x="5257800" y="1762780"/>
            <a:chExt cx="4495800" cy="3952220"/>
          </a:xfrm>
        </p:grpSpPr>
        <p:sp>
          <p:nvSpPr>
            <p:cNvPr id="272" name="Rectangle 271"/>
            <p:cNvSpPr/>
            <p:nvPr/>
          </p:nvSpPr>
          <p:spPr>
            <a:xfrm>
              <a:off x="7104063" y="2448742"/>
              <a:ext cx="363537" cy="2534248"/>
            </a:xfrm>
            <a:prstGeom prst="rect">
              <a:avLst/>
            </a:prstGeom>
          </p:spPr>
          <p:txBody>
            <a:bodyPr wrap="none">
              <a:spAutoFit/>
            </a:bodyPr>
            <a:lstStyle/>
            <a:p>
              <a:pPr eaLnBrk="0" hangingPunct="0">
                <a:defRPr/>
              </a:pPr>
              <a:r>
                <a:rPr lang="en-US" i="1" dirty="0">
                  <a:solidFill>
                    <a:schemeClr val="accent2"/>
                  </a:solidFill>
                  <a:effectLst>
                    <a:outerShdw blurRad="38100" dist="38100" dir="2700000" algn="tl">
                      <a:srgbClr val="000000"/>
                    </a:outerShdw>
                  </a:effectLst>
                  <a:cs typeface="+mn-cs"/>
                </a:rPr>
                <a:t>1</a:t>
              </a:r>
            </a:p>
            <a:p>
              <a:pPr eaLnBrk="0" hangingPunct="0">
                <a:defRPr/>
              </a:pPr>
              <a:r>
                <a:rPr lang="en-US" i="1" dirty="0">
                  <a:solidFill>
                    <a:schemeClr val="accent2"/>
                  </a:solidFill>
                  <a:effectLst>
                    <a:outerShdw blurRad="38100" dist="38100" dir="2700000" algn="tl">
                      <a:srgbClr val="000000"/>
                    </a:outerShdw>
                  </a:effectLst>
                  <a:cs typeface="+mn-cs"/>
                </a:rPr>
                <a:t>2</a:t>
              </a:r>
            </a:p>
            <a:p>
              <a:pPr eaLnBrk="0" hangingPunct="0">
                <a:defRPr/>
              </a:pPr>
              <a:r>
                <a:rPr lang="en-US" i="1" dirty="0">
                  <a:solidFill>
                    <a:schemeClr val="accent2"/>
                  </a:solidFill>
                  <a:effectLst>
                    <a:outerShdw blurRad="38100" dist="38100" dir="2700000" algn="tl">
                      <a:srgbClr val="000000"/>
                    </a:outerShdw>
                  </a:effectLst>
                  <a:cs typeface="+mn-cs"/>
                </a:rPr>
                <a:t>3</a:t>
              </a:r>
            </a:p>
            <a:p>
              <a:pPr eaLnBrk="0" hangingPunct="0">
                <a:defRPr/>
              </a:pPr>
              <a:r>
                <a:rPr lang="en-US" i="1" dirty="0">
                  <a:solidFill>
                    <a:schemeClr val="accent2"/>
                  </a:solidFill>
                  <a:effectLst>
                    <a:outerShdw blurRad="38100" dist="38100" dir="2700000" algn="tl">
                      <a:srgbClr val="000000"/>
                    </a:outerShdw>
                  </a:effectLst>
                  <a:cs typeface="+mn-cs"/>
                </a:rPr>
                <a:t>4</a:t>
              </a:r>
            </a:p>
            <a:p>
              <a:pPr eaLnBrk="0" hangingPunct="0">
                <a:defRPr/>
              </a:pPr>
              <a:r>
                <a:rPr lang="en-US" dirty="0">
                  <a:cs typeface="+mn-cs"/>
                </a:rPr>
                <a:t> </a:t>
              </a:r>
            </a:p>
            <a:p>
              <a:pPr eaLnBrk="0" hangingPunct="0">
                <a:defRPr/>
              </a:pPr>
              <a:endParaRPr lang="en-US" i="1" baseline="-25000" dirty="0">
                <a:solidFill>
                  <a:schemeClr val="accent2"/>
                </a:solidFill>
                <a:effectLst>
                  <a:outerShdw blurRad="38100" dist="38100" dir="2700000" algn="tl">
                    <a:srgbClr val="000000"/>
                  </a:outerShdw>
                </a:effectLst>
                <a:cs typeface="+mn-cs"/>
              </a:endParaRPr>
            </a:p>
          </p:txBody>
        </p:sp>
        <p:sp>
          <p:nvSpPr>
            <p:cNvPr id="57379" name="Oval 330"/>
            <p:cNvSpPr>
              <a:spLocks noChangeArrowheads="1"/>
            </p:cNvSpPr>
            <p:nvPr/>
          </p:nvSpPr>
          <p:spPr bwMode="auto">
            <a:xfrm>
              <a:off x="6781800" y="2209800"/>
              <a:ext cx="1066800" cy="3505200"/>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332" name="Text Box 4"/>
            <p:cNvSpPr txBox="1">
              <a:spLocks noChangeArrowheads="1"/>
            </p:cNvSpPr>
            <p:nvPr/>
          </p:nvSpPr>
          <p:spPr bwMode="auto">
            <a:xfrm>
              <a:off x="5257800" y="1762780"/>
              <a:ext cx="4495800" cy="523999"/>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Set of all possible times </a:t>
              </a:r>
              <a:r>
                <a:rPr lang="en-US" i="1" dirty="0">
                  <a:solidFill>
                    <a:schemeClr val="accent2"/>
                  </a:solidFill>
                  <a:effectLst>
                    <a:outerShdw blurRad="38100" dist="38100" dir="2700000" algn="tl">
                      <a:srgbClr val="000000"/>
                    </a:outerShdw>
                  </a:effectLst>
                  <a:cs typeface="+mn-cs"/>
                </a:rPr>
                <a:t>t</a:t>
              </a:r>
            </a:p>
          </p:txBody>
        </p:sp>
        <p:sp>
          <p:nvSpPr>
            <p:cNvPr id="333" name="Rectangle 332"/>
            <p:cNvSpPr/>
            <p:nvPr/>
          </p:nvSpPr>
          <p:spPr>
            <a:xfrm rot="5400000">
              <a:off x="7127800" y="4354267"/>
              <a:ext cx="646265" cy="646113"/>
            </a:xfrm>
            <a:prstGeom prst="rect">
              <a:avLst/>
            </a:prstGeom>
          </p:spPr>
          <p:txBody>
            <a:bodyPr wrap="none">
              <a:spAutoFit/>
            </a:bodyPr>
            <a:lstStyle/>
            <a:p>
              <a:pPr algn="ctr" eaLnBrk="0" hangingPunct="0">
                <a:defRPr/>
              </a:pPr>
              <a:r>
                <a:rPr lang="en-US" sz="3600" dirty="0">
                  <a:solidFill>
                    <a:schemeClr val="accent2"/>
                  </a:solidFill>
                  <a:effectLst>
                    <a:outerShdw blurRad="38100" dist="38100" dir="2700000" algn="tl">
                      <a:srgbClr val="000000"/>
                    </a:outerShdw>
                  </a:effectLst>
                  <a:cs typeface="+mn-cs"/>
                </a:rPr>
                <a:t>…</a:t>
              </a:r>
              <a:endParaRPr lang="en-CA" sz="3600" dirty="0">
                <a:cs typeface="+mn-cs"/>
              </a:endParaRPr>
            </a:p>
          </p:txBody>
        </p:sp>
      </p:grpSp>
      <p:grpSp>
        <p:nvGrpSpPr>
          <p:cNvPr id="5" name="Group 359"/>
          <p:cNvGrpSpPr>
            <a:grpSpLocks/>
          </p:cNvGrpSpPr>
          <p:nvPr/>
        </p:nvGrpSpPr>
        <p:grpSpPr bwMode="auto">
          <a:xfrm>
            <a:off x="2108200" y="2743200"/>
            <a:ext cx="4767263" cy="2871788"/>
            <a:chOff x="2108630" y="2743200"/>
            <a:chExt cx="4766622" cy="2871156"/>
          </a:xfrm>
        </p:grpSpPr>
        <p:cxnSp>
          <p:nvCxnSpPr>
            <p:cNvPr id="57371" name="Straight Arrow Connector 310"/>
            <p:cNvCxnSpPr>
              <a:cxnSpLocks noChangeShapeType="1"/>
            </p:cNvCxnSpPr>
            <p:nvPr/>
          </p:nvCxnSpPr>
          <p:spPr bwMode="auto">
            <a:xfrm>
              <a:off x="2134054" y="3505200"/>
              <a:ext cx="4741198" cy="10668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2" name="Straight Arrow Connector 324"/>
            <p:cNvCxnSpPr>
              <a:cxnSpLocks noChangeShapeType="1"/>
              <a:endCxn id="299" idx="1"/>
            </p:cNvCxnSpPr>
            <p:nvPr/>
          </p:nvCxnSpPr>
          <p:spPr bwMode="auto">
            <a:xfrm>
              <a:off x="2134054" y="3442395"/>
              <a:ext cx="4696546" cy="115004"/>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3" name="Straight Arrow Connector 342"/>
            <p:cNvCxnSpPr>
              <a:cxnSpLocks noChangeShapeType="1"/>
            </p:cNvCxnSpPr>
            <p:nvPr/>
          </p:nvCxnSpPr>
          <p:spPr bwMode="auto">
            <a:xfrm flipV="1">
              <a:off x="2124974" y="2743200"/>
              <a:ext cx="4741198" cy="31819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4" name="Straight Arrow Connector 347"/>
            <p:cNvCxnSpPr>
              <a:cxnSpLocks noChangeShapeType="1"/>
            </p:cNvCxnSpPr>
            <p:nvPr/>
          </p:nvCxnSpPr>
          <p:spPr bwMode="auto">
            <a:xfrm>
              <a:off x="2124974" y="3953774"/>
              <a:ext cx="4741198" cy="10668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5" name="Straight Arrow Connector 348"/>
            <p:cNvCxnSpPr>
              <a:cxnSpLocks noChangeShapeType="1"/>
            </p:cNvCxnSpPr>
            <p:nvPr/>
          </p:nvCxnSpPr>
          <p:spPr bwMode="auto">
            <a:xfrm>
              <a:off x="2124974" y="3953774"/>
              <a:ext cx="4741198" cy="130402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6" name="Straight Arrow Connector 355"/>
            <p:cNvCxnSpPr>
              <a:cxnSpLocks noChangeShapeType="1"/>
            </p:cNvCxnSpPr>
            <p:nvPr/>
          </p:nvCxnSpPr>
          <p:spPr bwMode="auto">
            <a:xfrm>
              <a:off x="2108630" y="3953774"/>
              <a:ext cx="4749370" cy="1482304"/>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57377" name="Straight Arrow Connector 356"/>
            <p:cNvCxnSpPr>
              <a:cxnSpLocks noChangeShapeType="1"/>
            </p:cNvCxnSpPr>
            <p:nvPr/>
          </p:nvCxnSpPr>
          <p:spPr bwMode="auto">
            <a:xfrm>
              <a:off x="2124974" y="3953774"/>
              <a:ext cx="4724854" cy="166058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6" name="Group 9"/>
          <p:cNvGrpSpPr>
            <a:grpSpLocks/>
          </p:cNvGrpSpPr>
          <p:nvPr/>
        </p:nvGrpSpPr>
        <p:grpSpPr bwMode="auto">
          <a:xfrm>
            <a:off x="2514600" y="533400"/>
            <a:ext cx="4114800" cy="5867400"/>
            <a:chOff x="2065" y="1551"/>
            <a:chExt cx="1628" cy="1988"/>
          </a:xfrm>
        </p:grpSpPr>
        <p:sp>
          <p:nvSpPr>
            <p:cNvPr id="362" name="Freeform 10"/>
            <p:cNvSpPr>
              <a:spLocks/>
            </p:cNvSpPr>
            <p:nvPr/>
          </p:nvSpPr>
          <p:spPr bwMode="auto">
            <a:xfrm>
              <a:off x="2777" y="1976"/>
              <a:ext cx="331"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3" name="Freeform 11"/>
            <p:cNvSpPr>
              <a:spLocks/>
            </p:cNvSpPr>
            <p:nvPr/>
          </p:nvSpPr>
          <p:spPr bwMode="auto">
            <a:xfrm>
              <a:off x="2811" y="1931"/>
              <a:ext cx="301" cy="128"/>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4" name="Freeform 12"/>
            <p:cNvSpPr>
              <a:spLocks/>
            </p:cNvSpPr>
            <p:nvPr/>
          </p:nvSpPr>
          <p:spPr bwMode="auto">
            <a:xfrm>
              <a:off x="2892" y="1837"/>
              <a:ext cx="513" cy="636"/>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5" name="Freeform 13"/>
            <p:cNvSpPr>
              <a:spLocks/>
            </p:cNvSpPr>
            <p:nvPr/>
          </p:nvSpPr>
          <p:spPr bwMode="auto">
            <a:xfrm>
              <a:off x="3188" y="2044"/>
              <a:ext cx="47" cy="87"/>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6" name="Freeform 14"/>
            <p:cNvSpPr>
              <a:spLocks/>
            </p:cNvSpPr>
            <p:nvPr/>
          </p:nvSpPr>
          <p:spPr bwMode="auto">
            <a:xfrm>
              <a:off x="3142" y="1562"/>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7" name="Freeform 15"/>
            <p:cNvSpPr>
              <a:spLocks/>
            </p:cNvSpPr>
            <p:nvPr/>
          </p:nvSpPr>
          <p:spPr bwMode="auto">
            <a:xfrm>
              <a:off x="3133" y="2056"/>
              <a:ext cx="35" cy="94"/>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8" name="Freeform 16"/>
            <p:cNvSpPr>
              <a:spLocks/>
            </p:cNvSpPr>
            <p:nvPr/>
          </p:nvSpPr>
          <p:spPr bwMode="auto">
            <a:xfrm>
              <a:off x="3099" y="1811"/>
              <a:ext cx="25" cy="94"/>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9" name="Freeform 17"/>
            <p:cNvSpPr>
              <a:spLocks/>
            </p:cNvSpPr>
            <p:nvPr/>
          </p:nvSpPr>
          <p:spPr bwMode="auto">
            <a:xfrm>
              <a:off x="3036" y="1830"/>
              <a:ext cx="68" cy="79"/>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0" name="Freeform 18"/>
            <p:cNvSpPr>
              <a:spLocks/>
            </p:cNvSpPr>
            <p:nvPr/>
          </p:nvSpPr>
          <p:spPr bwMode="auto">
            <a:xfrm>
              <a:off x="2438" y="1818"/>
              <a:ext cx="424"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1" name="Freeform 19"/>
            <p:cNvSpPr>
              <a:spLocks/>
            </p:cNvSpPr>
            <p:nvPr/>
          </p:nvSpPr>
          <p:spPr bwMode="auto">
            <a:xfrm>
              <a:off x="2502" y="1551"/>
              <a:ext cx="34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2" name="Freeform 20"/>
            <p:cNvSpPr>
              <a:spLocks/>
            </p:cNvSpPr>
            <p:nvPr/>
          </p:nvSpPr>
          <p:spPr bwMode="auto">
            <a:xfrm>
              <a:off x="2879" y="1822"/>
              <a:ext cx="68"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3" name="Freeform 21"/>
            <p:cNvSpPr>
              <a:spLocks/>
            </p:cNvSpPr>
            <p:nvPr/>
          </p:nvSpPr>
          <p:spPr bwMode="auto">
            <a:xfrm>
              <a:off x="2858" y="1781"/>
              <a:ext cx="38" cy="90"/>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4" name="Freeform 22"/>
            <p:cNvSpPr>
              <a:spLocks/>
            </p:cNvSpPr>
            <p:nvPr/>
          </p:nvSpPr>
          <p:spPr bwMode="auto">
            <a:xfrm>
              <a:off x="2667" y="1961"/>
              <a:ext cx="81" cy="68"/>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5" name="Freeform 23"/>
            <p:cNvSpPr>
              <a:spLocks/>
            </p:cNvSpPr>
            <p:nvPr/>
          </p:nvSpPr>
          <p:spPr bwMode="auto">
            <a:xfrm>
              <a:off x="2688" y="1988"/>
              <a:ext cx="85"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6" name="Freeform 24"/>
            <p:cNvSpPr>
              <a:spLocks/>
            </p:cNvSpPr>
            <p:nvPr/>
          </p:nvSpPr>
          <p:spPr bwMode="auto">
            <a:xfrm>
              <a:off x="2629" y="2364"/>
              <a:ext cx="322" cy="576"/>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7" name="Freeform 25"/>
            <p:cNvSpPr>
              <a:spLocks/>
            </p:cNvSpPr>
            <p:nvPr/>
          </p:nvSpPr>
          <p:spPr bwMode="auto">
            <a:xfrm>
              <a:off x="2608" y="2861"/>
              <a:ext cx="365"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8" name="Freeform 26"/>
            <p:cNvSpPr>
              <a:spLocks/>
            </p:cNvSpPr>
            <p:nvPr/>
          </p:nvSpPr>
          <p:spPr bwMode="auto">
            <a:xfrm>
              <a:off x="2065" y="2760"/>
              <a:ext cx="695"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Tree>
    <p:extLst>
      <p:ext uri="{BB962C8B-B14F-4D97-AF65-F5344CB8AC3E}">
        <p14:creationId xmlns:p14="http://schemas.microsoft.com/office/powerpoint/2010/main" val="32581808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04"/>
                                        </p:tgtEl>
                                        <p:attrNameLst>
                                          <p:attrName>style.visibility</p:attrName>
                                        </p:attrNameLst>
                                      </p:cBhvr>
                                      <p:to>
                                        <p:strVal val="visible"/>
                                      </p:to>
                                    </p:set>
                                    <p:anim calcmode="lin" valueType="num">
                                      <p:cBhvr additive="base">
                                        <p:cTn id="13" dur="500" fill="hold"/>
                                        <p:tgtEl>
                                          <p:spTgt spid="304"/>
                                        </p:tgtEl>
                                        <p:attrNameLst>
                                          <p:attrName>ppt_x</p:attrName>
                                        </p:attrNameLst>
                                      </p:cBhvr>
                                      <p:tavLst>
                                        <p:tav tm="0">
                                          <p:val>
                                            <p:strVal val="#ppt_x"/>
                                          </p:val>
                                        </p:tav>
                                        <p:tav tm="100000">
                                          <p:val>
                                            <p:strVal val="#ppt_x"/>
                                          </p:val>
                                        </p:tav>
                                      </p:tavLst>
                                    </p:anim>
                                    <p:anim calcmode="lin" valueType="num">
                                      <p:cBhvr additive="base">
                                        <p:cTn id="14" dur="500" fill="hold"/>
                                        <p:tgtEl>
                                          <p:spTgt spid="30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35">
                                            <p:txEl>
                                              <p:pRg st="0" end="0"/>
                                            </p:txEl>
                                          </p:spTgt>
                                        </p:tgtEl>
                                        <p:attrNameLst>
                                          <p:attrName>style.visibility</p:attrName>
                                        </p:attrNameLst>
                                      </p:cBhvr>
                                      <p:to>
                                        <p:strVal val="visible"/>
                                      </p:to>
                                    </p:set>
                                    <p:anim calcmode="lin" valueType="num">
                                      <p:cBhvr additive="base">
                                        <p:cTn id="25" dur="500" fill="hold"/>
                                        <p:tgtEl>
                                          <p:spTgt spid="335">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35">
                                            <p:txEl>
                                              <p:pRg st="1" end="1"/>
                                            </p:txEl>
                                          </p:spTgt>
                                        </p:tgtEl>
                                        <p:attrNameLst>
                                          <p:attrName>style.visibility</p:attrName>
                                        </p:attrNameLst>
                                      </p:cBhvr>
                                      <p:to>
                                        <p:strVal val="visible"/>
                                      </p:to>
                                    </p:set>
                                    <p:anim calcmode="lin" valueType="num">
                                      <p:cBhvr additive="base">
                                        <p:cTn id="31" dur="500" fill="hold"/>
                                        <p:tgtEl>
                                          <p:spTgt spid="335">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1000" fill="hold"/>
                                        <p:tgtEl>
                                          <p:spTgt spid="6"/>
                                        </p:tgtEl>
                                        <p:attrNameLst>
                                          <p:attrName>ppt_w</p:attrName>
                                        </p:attrNameLst>
                                      </p:cBhvr>
                                      <p:tavLst>
                                        <p:tav tm="0">
                                          <p:val>
                                            <p:fltVal val="0"/>
                                          </p:val>
                                        </p:tav>
                                        <p:tav tm="100000">
                                          <p:val>
                                            <p:strVal val="#ppt_w"/>
                                          </p:val>
                                        </p:tav>
                                      </p:tavLst>
                                    </p:anim>
                                    <p:anim calcmode="lin" valueType="num">
                                      <p:cBhvr>
                                        <p:cTn id="38" dur="1000" fill="hold"/>
                                        <p:tgtEl>
                                          <p:spTgt spid="6"/>
                                        </p:tgtEl>
                                        <p:attrNameLst>
                                          <p:attrName>ppt_h</p:attrName>
                                        </p:attrNameLst>
                                      </p:cBhvr>
                                      <p:tavLst>
                                        <p:tav tm="0">
                                          <p:val>
                                            <p:fltVal val="0"/>
                                          </p:val>
                                        </p:tav>
                                        <p:tav tm="100000">
                                          <p:val>
                                            <p:strVal val="#ppt_h"/>
                                          </p:val>
                                        </p:tav>
                                      </p:tavLst>
                                    </p:anim>
                                    <p:anim calcmode="lin" valueType="num">
                                      <p:cBhvr>
                                        <p:cTn id="39"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1277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pic>
        <p:nvPicPr>
          <p:cNvPr id="60420"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4" name="Text Box 6"/>
          <p:cNvSpPr txBox="1">
            <a:spLocks noChangeArrowheads="1"/>
          </p:cNvSpPr>
          <p:nvPr/>
        </p:nvSpPr>
        <p:spPr bwMode="auto">
          <a:xfrm>
            <a:off x="0" y="3027363"/>
            <a:ext cx="9448800" cy="954107"/>
          </a:xfrm>
          <a:prstGeom prst="rect">
            <a:avLst/>
          </a:prstGeom>
          <a:noFill/>
          <a:ln w="38100" cap="sq">
            <a:noFill/>
            <a:miter lim="800000"/>
            <a:headEnd/>
            <a:tailEnd/>
          </a:ln>
          <a:effectLst/>
        </p:spPr>
        <p:txBody>
          <a:bodyPr lIns="274320" rIns="274320">
            <a:spAutoFit/>
          </a:bodyPr>
          <a:lstStyle/>
          <a:p>
            <a:pPr lvl="1" eaLnBrk="0" hangingPunct="0">
              <a:buFontTx/>
              <a:buChar char="•"/>
              <a:defRPr/>
            </a:pPr>
            <a:r>
              <a:rPr lang="en-US" dirty="0">
                <a:effectLst>
                  <a:outerShdw blurRad="38100" dist="38100" dir="2700000" algn="tl">
                    <a:srgbClr val="000000"/>
                  </a:outerShdw>
                </a:effectLst>
                <a:cs typeface="+mn-cs"/>
              </a:rPr>
              <a:t>Can instantly do any computation on what it knows.</a:t>
            </a:r>
          </a:p>
          <a:p>
            <a:pPr lvl="2" eaLnBrk="0" hangingPunct="0">
              <a:buFontTx/>
              <a:buChar char="•"/>
              <a:defRPr/>
            </a:pPr>
            <a:r>
              <a:rPr lang="en-US" dirty="0">
                <a:effectLst>
                  <a:outerShdw blurRad="38100" dist="38100" dir="2700000" algn="tl">
                    <a:srgbClr val="000000"/>
                  </a:outerShdw>
                </a:effectLst>
                <a:cs typeface="+mn-cs"/>
              </a:rPr>
              <a:t>(even solving incomputable problems)</a:t>
            </a:r>
          </a:p>
        </p:txBody>
      </p:sp>
      <p:pic>
        <p:nvPicPr>
          <p:cNvPr id="60422"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777"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12778"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312779"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2780" name="Rectangle 12"/>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60427" name="Group 18"/>
          <p:cNvGrpSpPr>
            <a:grpSpLocks/>
          </p:cNvGrpSpPr>
          <p:nvPr/>
        </p:nvGrpSpPr>
        <p:grpSpPr bwMode="auto">
          <a:xfrm>
            <a:off x="5935663" y="1066800"/>
            <a:ext cx="1308100" cy="1190625"/>
            <a:chOff x="3739" y="672"/>
            <a:chExt cx="824" cy="750"/>
          </a:xfrm>
        </p:grpSpPr>
        <p:sp>
          <p:nvSpPr>
            <p:cNvPr id="60430"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60431" name="Rectangle 20"/>
            <p:cNvSpPr>
              <a:spLocks noChangeArrowheads="1"/>
            </p:cNvSpPr>
            <p:nvPr/>
          </p:nvSpPr>
          <p:spPr bwMode="auto">
            <a:xfrm rot="3434167">
              <a:off x="3907" y="913"/>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0432" name="Rectangle 21"/>
            <p:cNvSpPr>
              <a:spLocks noChangeArrowheads="1"/>
            </p:cNvSpPr>
            <p:nvPr/>
          </p:nvSpPr>
          <p:spPr bwMode="auto">
            <a:xfrm rot="6040089">
              <a:off x="4043" y="1037"/>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0433" name="Rectangle 22"/>
            <p:cNvSpPr>
              <a:spLocks noChangeArrowheads="1"/>
            </p:cNvSpPr>
            <p:nvPr/>
          </p:nvSpPr>
          <p:spPr bwMode="auto">
            <a:xfrm rot="6040089">
              <a:off x="4003" y="1124"/>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1223" name="Rectangle 23"/>
            <p:cNvSpPr>
              <a:spLocks noChangeArrowheads="1"/>
            </p:cNvSpPr>
            <p:nvPr/>
          </p:nvSpPr>
          <p:spPr bwMode="auto">
            <a:xfrm>
              <a:off x="3792" y="672"/>
              <a:ext cx="771" cy="750"/>
            </a:xfrm>
            <a:prstGeom prst="rect">
              <a:avLst/>
            </a:prstGeom>
            <a:noFill/>
            <a:ln w="25400" cap="sq" algn="ctr">
              <a:noFill/>
              <a:miter lim="800000"/>
              <a:headEnd/>
              <a:tailEnd/>
            </a:ln>
            <a:effectLst/>
          </p:spPr>
          <p:txBody>
            <a:bodyPr wrap="none" lIns="274320" rIns="274320">
              <a:spAutoFit/>
            </a:bodyPr>
            <a:lstStyle/>
            <a:p>
              <a:pPr eaLnBrk="0" hangingPunct="0">
                <a:defRPr/>
              </a:pPr>
              <a:r>
                <a:rPr lang="en-US" sz="1800">
                  <a:solidFill>
                    <a:schemeClr val="bg2"/>
                  </a:solidFill>
                  <a:effectLst>
                    <a:outerShdw blurRad="38100" dist="38100" dir="2700000" algn="tl">
                      <a:srgbClr val="FFFFFF"/>
                    </a:outerShdw>
                  </a:effectLst>
                  <a:cs typeface="+mn-cs"/>
                </a:rPr>
                <a:t>l=39,</a:t>
              </a:r>
            </a:p>
            <a:p>
              <a:pPr eaLnBrk="0" hangingPunct="0">
                <a:defRPr/>
              </a:pPr>
              <a:r>
                <a:rPr lang="en-US" sz="1800">
                  <a:solidFill>
                    <a:schemeClr val="bg2"/>
                  </a:solidFill>
                  <a:effectLst>
                    <a:outerShdw blurRad="38100" dist="38100" dir="2700000" algn="tl">
                      <a:srgbClr val="FFFFFF"/>
                    </a:outerShdw>
                  </a:effectLst>
                  <a:cs typeface="+mn-cs"/>
                </a:rPr>
                <a:t>x=3,</a:t>
              </a:r>
            </a:p>
            <a:p>
              <a:pPr eaLnBrk="0" hangingPunct="0">
                <a:defRPr/>
              </a:pPr>
              <a:r>
                <a:rPr lang="en-US" sz="1800">
                  <a:solidFill>
                    <a:schemeClr val="bg2"/>
                  </a:solidFill>
                  <a:effectLst>
                    <a:outerShdw blurRad="38100" dist="38100" dir="2700000" algn="tl">
                      <a:srgbClr val="FFFFFF"/>
                    </a:outerShdw>
                  </a:effectLst>
                  <a:cs typeface="+mn-cs"/>
                </a:rPr>
                <a:t>y=2,</a:t>
              </a:r>
            </a:p>
            <a:p>
              <a:pPr eaLnBrk="0" hangingPunct="0">
                <a:defRPr/>
              </a:pPr>
              <a:r>
                <a:rPr lang="en-US" sz="1800">
                  <a:solidFill>
                    <a:schemeClr val="bg2"/>
                  </a:solidFill>
                  <a:effectLst>
                    <a:outerShdw blurRad="38100" dist="38100" dir="2700000" algn="tl">
                      <a:srgbClr val="FFFFFF"/>
                    </a:outerShdw>
                  </a:effectLst>
                  <a:cs typeface="+mn-cs"/>
                </a:rPr>
                <a:t>p=even</a:t>
              </a:r>
            </a:p>
          </p:txBody>
        </p:sp>
      </p:grpSp>
      <p:sp>
        <p:nvSpPr>
          <p:cNvPr id="17" name="Rectangle 16"/>
          <p:cNvSpPr/>
          <p:nvPr/>
        </p:nvSpPr>
        <p:spPr>
          <a:xfrm>
            <a:off x="2057400" y="5257800"/>
            <a:ext cx="5464175" cy="523875"/>
          </a:xfrm>
          <a:prstGeom prst="rect">
            <a:avLst/>
          </a:prstGeom>
        </p:spPr>
        <p:txBody>
          <a:bodyPr wrap="none">
            <a:spAutoFit/>
          </a:bodyPr>
          <a:lstStyle/>
          <a:p>
            <a:pPr eaLnBrk="0" hangingPunct="0">
              <a:defRPr/>
            </a:pP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a:t>
            </a:r>
            <a:r>
              <a:rPr lang="en-US" i="1" baseline="-25000" dirty="0" err="1">
                <a:solidFill>
                  <a:schemeClr val="accent2"/>
                </a:solidFill>
                <a:effectLst>
                  <a:outerShdw blurRad="38100" dist="38100" dir="2700000" algn="tl">
                    <a:srgbClr val="000000"/>
                  </a:outerShdw>
                </a:effectLst>
                <a:cs typeface="Times New Roman" pitchFamily="18" charset="0"/>
              </a:rPr>
              <a:t>knows</a:t>
            </a:r>
            <a:r>
              <a:rPr lang="en-US" i="1" dirty="0" err="1">
                <a:solidFill>
                  <a:schemeClr val="accent2"/>
                </a:solidFill>
                <a:effectLst>
                  <a:outerShdw blurRad="38100" dist="38100" dir="2700000" algn="tl">
                    <a:srgbClr val="000000"/>
                  </a:outerShdw>
                </a:effectLst>
                <a:cs typeface="Times New Roman" pitchFamily="18" charset="0"/>
              </a:rPr>
              <a:t>,c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a:t>
            </a:r>
            <a:r>
              <a:rPr lang="en-US" i="1" baseline="-25000" dirty="0" err="1">
                <a:solidFill>
                  <a:schemeClr val="accent2"/>
                </a:solidFill>
                <a:effectLst>
                  <a:outerShdw blurRad="38100" dist="38100" dir="2700000" algn="tl">
                    <a:srgbClr val="000000"/>
                  </a:outerShdw>
                </a:effectLst>
                <a:cs typeface="Times New Roman" pitchFamily="18" charset="0"/>
              </a:rPr>
              <a:t>computed</a:t>
            </a:r>
            <a:r>
              <a:rPr lang="en-US" i="1" dirty="0" err="1">
                <a:solidFill>
                  <a:schemeClr val="accent2"/>
                </a:solidFill>
                <a:effectLst>
                  <a:outerShdw blurRad="38100" dist="38100" dir="2700000" algn="tl">
                    <a:srgbClr val="000000"/>
                  </a:outerShdw>
                </a:effectLst>
                <a:cs typeface="Times New Roman" pitchFamily="18" charset="0"/>
              </a:rPr>
              <a:t>,c’,direction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sp>
        <p:nvSpPr>
          <p:cNvPr id="18" name="Rectangle 17"/>
          <p:cNvSpPr/>
          <p:nvPr/>
        </p:nvSpPr>
        <p:spPr>
          <a:xfrm>
            <a:off x="123825" y="5827713"/>
            <a:ext cx="8912225" cy="954087"/>
          </a:xfrm>
          <a:prstGeom prst="rect">
            <a:avLst/>
          </a:prstGeom>
        </p:spPr>
        <p:txBody>
          <a:bodyPr wrap="none">
            <a:spAutoFit/>
          </a:bodyPr>
          <a:lstStyle/>
          <a:p>
            <a:pPr eaLnBrk="0" hangingPunct="0">
              <a:defRPr/>
            </a:pPr>
            <a:r>
              <a:rPr lang="en-US" i="1" dirty="0" err="1">
                <a:solidFill>
                  <a:schemeClr val="accent2"/>
                </a:solidFill>
                <a:effectLst>
                  <a:outerShdw blurRad="38100" dist="38100" dir="2700000" algn="tl">
                    <a:srgbClr val="000000"/>
                  </a:outerShdw>
                </a:effectLst>
                <a:cs typeface="Times New Roman" pitchFamily="18" charset="0"/>
              </a:rPr>
              <a:t>q</a:t>
            </a:r>
            <a:r>
              <a:rPr lang="en-US" i="1" baseline="-25000" dirty="0" err="1">
                <a:solidFill>
                  <a:schemeClr val="accent2"/>
                </a:solidFill>
                <a:effectLst>
                  <a:outerShdw blurRad="38100" dist="38100" dir="2700000" algn="tl">
                    <a:srgbClr val="000000"/>
                  </a:outerShdw>
                </a:effectLst>
                <a:cs typeface="Times New Roman" pitchFamily="18" charset="0"/>
              </a:rPr>
              <a:t>knows</a:t>
            </a:r>
            <a:r>
              <a:rPr lang="en-US" i="1" baseline="-25000" dirty="0">
                <a:solidFill>
                  <a:schemeClr val="accent2"/>
                </a:solidFill>
                <a:effectLst>
                  <a:outerShdw blurRad="38100" dist="38100" dir="2700000" algn="tl">
                    <a:srgbClr val="000000"/>
                  </a:outerShdw>
                </a:effectLst>
                <a:cs typeface="Times New Roman" pitchFamily="18" charset="0"/>
              </a:rPr>
              <a:t>        </a:t>
            </a:r>
            <a:r>
              <a:rPr lang="en-US" dirty="0">
                <a:effectLst>
                  <a:outerShdw blurRad="38100" dist="38100" dir="2700000" algn="tl">
                    <a:srgbClr val="000000"/>
                  </a:outerShdw>
                </a:effectLst>
                <a:cs typeface="+mn-cs"/>
              </a:rPr>
              <a:t>is the state indicating what the TM currently knows.</a:t>
            </a:r>
          </a:p>
          <a:p>
            <a:pPr eaLnBrk="0" hangingPunct="0">
              <a:defRPr/>
            </a:pPr>
            <a:r>
              <a:rPr lang="en-US" i="1" dirty="0" err="1">
                <a:solidFill>
                  <a:schemeClr val="accent2"/>
                </a:solidFill>
                <a:effectLst>
                  <a:outerShdw blurRad="38100" dist="38100" dir="2700000" algn="tl">
                    <a:srgbClr val="000000"/>
                  </a:outerShdw>
                </a:effectLst>
                <a:cs typeface="Times New Roman" pitchFamily="18" charset="0"/>
              </a:rPr>
              <a:t>q</a:t>
            </a:r>
            <a:r>
              <a:rPr lang="en-US" i="1" baseline="-25000" dirty="0" err="1">
                <a:solidFill>
                  <a:schemeClr val="accent2"/>
                </a:solidFill>
                <a:effectLst>
                  <a:outerShdw blurRad="38100" dist="38100" dir="2700000" algn="tl">
                    <a:srgbClr val="000000"/>
                  </a:outerShdw>
                </a:effectLst>
                <a:cs typeface="Times New Roman" pitchFamily="18" charset="0"/>
              </a:rPr>
              <a:t>computed</a:t>
            </a:r>
            <a:r>
              <a:rPr lang="en-US" i="1" dirty="0">
                <a:solidFill>
                  <a:schemeClr val="accent2"/>
                </a:solidFill>
                <a:effectLst>
                  <a:outerShdw blurRad="38100" dist="38100" dir="2700000" algn="tl">
                    <a:srgbClr val="000000"/>
                  </a:outerShdw>
                </a:effectLst>
                <a:cs typeface="Times New Roman" pitchFamily="18" charset="0"/>
              </a:rPr>
              <a:t> </a:t>
            </a:r>
            <a:r>
              <a:rPr lang="en-US" i="1" baseline="-25000" dirty="0">
                <a:solidFill>
                  <a:schemeClr val="accent2"/>
                </a:solidFill>
                <a:effectLst>
                  <a:outerShdw blurRad="38100" dist="38100" dir="2700000" algn="tl">
                    <a:srgbClr val="000000"/>
                  </a:outerShdw>
                </a:effectLst>
                <a:cs typeface="Times New Roman" pitchFamily="18" charset="0"/>
              </a:rPr>
              <a:t> </a:t>
            </a:r>
            <a:r>
              <a:rPr lang="en-US" dirty="0">
                <a:effectLst>
                  <a:outerShdw blurRad="38100" dist="38100" dir="2700000" algn="tl">
                    <a:srgbClr val="000000"/>
                  </a:outerShdw>
                </a:effectLst>
                <a:cs typeface="+mn-cs"/>
              </a:rPr>
              <a:t>is the state indicating what the TM computes.</a:t>
            </a:r>
            <a:endParaRPr lang="en-CA" dirty="0">
              <a:cs typeface="+mn-cs"/>
            </a:endParaRPr>
          </a:p>
        </p:txBody>
      </p:sp>
    </p:spTree>
    <p:extLst>
      <p:ext uri="{BB962C8B-B14F-4D97-AF65-F5344CB8AC3E}">
        <p14:creationId xmlns:p14="http://schemas.microsoft.com/office/powerpoint/2010/main" val="26687112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312774">
                                            <p:txEl>
                                              <p:pRg st="0" end="0"/>
                                            </p:txEl>
                                          </p:spTgt>
                                        </p:tgtEl>
                                        <p:attrNameLst>
                                          <p:attrName>style.visibility</p:attrName>
                                        </p:attrNameLst>
                                      </p:cBhvr>
                                      <p:to>
                                        <p:strVal val="visible"/>
                                      </p:to>
                                    </p:set>
                                    <p:anim calcmode="lin" valueType="num">
                                      <p:cBhvr additive="base">
                                        <p:cTn id="7" dur="500" fill="hold"/>
                                        <p:tgtEl>
                                          <p:spTgt spid="131277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1277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12774">
                                            <p:txEl>
                                              <p:pRg st="1" end="1"/>
                                            </p:txEl>
                                          </p:spTgt>
                                        </p:tgtEl>
                                        <p:attrNameLst>
                                          <p:attrName>style.visibility</p:attrName>
                                        </p:attrNameLst>
                                      </p:cBhvr>
                                      <p:to>
                                        <p:strVal val="visible"/>
                                      </p:to>
                                    </p:set>
                                    <p:anim calcmode="lin" valueType="num">
                                      <p:cBhvr additive="base">
                                        <p:cTn id="13" dur="500" fill="hold"/>
                                        <p:tgtEl>
                                          <p:spTgt spid="131277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1277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529107"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aphicFrame>
        <p:nvGraphicFramePr>
          <p:cNvPr id="2" name="Table 1"/>
          <p:cNvGraphicFramePr>
            <a:graphicFrameLocks noGrp="1"/>
          </p:cNvGraphicFramePr>
          <p:nvPr>
            <p:extLst>
              <p:ext uri="{D42A27DB-BD31-4B8C-83A1-F6EECF244321}">
                <p14:modId xmlns:p14="http://schemas.microsoft.com/office/powerpoint/2010/main" val="4016206128"/>
              </p:ext>
            </p:extLst>
          </p:nvPr>
        </p:nvGraphicFramePr>
        <p:xfrm>
          <a:off x="4470506" y="1828799"/>
          <a:ext cx="4506624" cy="3337560"/>
        </p:xfrm>
        <a:graphic>
          <a:graphicData uri="http://schemas.openxmlformats.org/drawingml/2006/table">
            <a:tbl>
              <a:tblPr firstRow="1" firstCol="1" bandRow="1">
                <a:tableStyleId>{5C22544A-7EE6-4342-B048-85BDC9FD1C3A}</a:tableStyleId>
              </a:tblPr>
              <a:tblGrid>
                <a:gridCol w="711094">
                  <a:extLst>
                    <a:ext uri="{9D8B030D-6E8A-4147-A177-3AD203B41FA5}">
                      <a16:colId xmlns:a16="http://schemas.microsoft.com/office/drawing/2014/main" val="20000"/>
                    </a:ext>
                  </a:extLst>
                </a:gridCol>
                <a:gridCol w="1198052">
                  <a:extLst>
                    <a:ext uri="{9D8B030D-6E8A-4147-A177-3AD203B41FA5}">
                      <a16:colId xmlns:a16="http://schemas.microsoft.com/office/drawing/2014/main" val="20001"/>
                    </a:ext>
                  </a:extLst>
                </a:gridCol>
                <a:gridCol w="1298739">
                  <a:extLst>
                    <a:ext uri="{9D8B030D-6E8A-4147-A177-3AD203B41FA5}">
                      <a16:colId xmlns:a16="http://schemas.microsoft.com/office/drawing/2014/main" val="20002"/>
                    </a:ext>
                  </a:extLst>
                </a:gridCol>
                <a:gridCol w="1298739">
                  <a:extLst>
                    <a:ext uri="{9D8B030D-6E8A-4147-A177-3AD203B41FA5}">
                      <a16:colId xmlns:a16="http://schemas.microsoft.com/office/drawing/2014/main" val="20003"/>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start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a:latin typeface="Times New Roman" panose="02020603050405020304" pitchFamily="18" charset="0"/>
                          <a:cs typeface="Times New Roman" panose="02020603050405020304" pitchFamily="18" charset="0"/>
                        </a:rPr>
                        <a:t>&lt;q</a:t>
                      </a:r>
                      <a:r>
                        <a:rPr lang="en-CA" baseline="-25000" dirty="0">
                          <a:latin typeface="Times New Roman" panose="02020603050405020304" pitchFamily="18" charset="0"/>
                          <a:cs typeface="Times New Roman" panose="02020603050405020304" pitchFamily="18" charset="0"/>
                        </a:rPr>
                        <a:t>16</a:t>
                      </a:r>
                      <a:r>
                        <a:rPr lang="en-CA" baseline="0" dirty="0">
                          <a:latin typeface="Times New Roman" panose="02020603050405020304" pitchFamily="18" charset="0"/>
                          <a:cs typeface="Times New Roman" panose="02020603050405020304" pitchFamily="18" charset="0"/>
                        </a:rPr>
                        <a:t>, 0, R&gt;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3</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4</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5"/>
                  </a:ext>
                </a:extLst>
              </a:tr>
              <a:tr h="370840">
                <a:tc>
                  <a:txBody>
                    <a:bodyPr/>
                    <a:lstStyle/>
                    <a:p>
                      <a:pPr algn="ctr"/>
                      <a:r>
                        <a:rPr lang="en-CA" dirty="0">
                          <a:latin typeface="Times New Roman" panose="02020603050405020304" pitchFamily="18" charset="0"/>
                          <a:cs typeface="Times New Roman" panose="02020603050405020304" pitchFamily="18" charset="0"/>
                        </a:rPr>
                        <a:t>….</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100</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7"/>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halt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8"/>
                  </a:ext>
                </a:extLst>
              </a:tr>
            </a:tbl>
          </a:graphicData>
        </a:graphic>
      </p:graphicFrame>
      <p:sp>
        <p:nvSpPr>
          <p:cNvPr id="10" name="Text Box 4"/>
          <p:cNvSpPr txBox="1">
            <a:spLocks noChangeArrowheads="1"/>
          </p:cNvSpPr>
          <p:nvPr/>
        </p:nvSpPr>
        <p:spPr bwMode="auto">
          <a:xfrm>
            <a:off x="5486400" y="1233488"/>
            <a:ext cx="3113468" cy="519112"/>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c</a:t>
            </a:r>
            <a:r>
              <a:rPr lang="el-GR" dirty="0">
                <a:effectLst>
                  <a:outerShdw blurRad="38100" dist="38100" dir="2700000" algn="tl">
                    <a:srgbClr val="000000"/>
                  </a:outerShdw>
                </a:effectLst>
                <a:cs typeface="+mn-cs"/>
              </a:rPr>
              <a:t>ϵ∑</a:t>
            </a:r>
            <a:r>
              <a:rPr lang="en-CA" dirty="0">
                <a:effectLst>
                  <a:outerShdw blurRad="38100" dist="38100" dir="2700000" algn="tl">
                    <a:srgbClr val="000000"/>
                  </a:outerShdw>
                </a:effectLst>
                <a:cs typeface="+mn-cs"/>
              </a:rPr>
              <a:t> seen on tape</a:t>
            </a:r>
            <a:endParaRPr lang="en-US" dirty="0">
              <a:effectLst>
                <a:outerShdw blurRad="38100" dist="38100" dir="2700000" algn="tl">
                  <a:srgbClr val="000000"/>
                </a:outerShdw>
              </a:effectLst>
              <a:cs typeface="+mn-cs"/>
            </a:endParaRPr>
          </a:p>
        </p:txBody>
      </p:sp>
      <p:sp>
        <p:nvSpPr>
          <p:cNvPr id="11" name="Text Box 6"/>
          <p:cNvSpPr txBox="1">
            <a:spLocks noChangeArrowheads="1"/>
          </p:cNvSpPr>
          <p:nvPr/>
        </p:nvSpPr>
        <p:spPr bwMode="auto">
          <a:xfrm>
            <a:off x="838200" y="6449617"/>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Times New Roman" pitchFamily="18" charset="0"/>
              </a:rPr>
              <a:t>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sp>
        <p:nvSpPr>
          <p:cNvPr id="12" name="Text Box 4"/>
          <p:cNvSpPr txBox="1">
            <a:spLocks noChangeArrowheads="1"/>
          </p:cNvSpPr>
          <p:nvPr/>
        </p:nvSpPr>
        <p:spPr bwMode="auto">
          <a:xfrm rot="16200000">
            <a:off x="2667277" y="3123924"/>
            <a:ext cx="3113468" cy="52322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dirty="0">
                <a:effectLst>
                  <a:outerShdw blurRad="38100" dist="38100" dir="2700000" algn="tl">
                    <a:srgbClr val="000000"/>
                  </a:outerShdw>
                </a:effectLst>
                <a:cs typeface="+mn-cs"/>
              </a:rPr>
              <a:t>Current State</a:t>
            </a:r>
            <a:endParaRPr lang="en-US" dirty="0">
              <a:effectLst>
                <a:outerShdw blurRad="38100" dist="38100" dir="2700000" algn="tl">
                  <a:srgbClr val="000000"/>
                </a:outerShdw>
              </a:effectLst>
              <a:cs typeface="+mn-cs"/>
            </a:endParaRPr>
          </a:p>
        </p:txBody>
      </p:sp>
    </p:spTree>
    <p:extLst>
      <p:ext uri="{BB962C8B-B14F-4D97-AF65-F5344CB8AC3E}">
        <p14:creationId xmlns:p14="http://schemas.microsoft.com/office/powerpoint/2010/main" val="3894926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Code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Java</a:t>
            </a:r>
          </a:p>
        </p:txBody>
      </p:sp>
      <p:sp>
        <p:nvSpPr>
          <p:cNvPr id="1303556" name="Text Box 4"/>
          <p:cNvSpPr txBox="1">
            <a:spLocks noChangeArrowheads="1"/>
          </p:cNvSpPr>
          <p:nvPr/>
        </p:nvSpPr>
        <p:spPr bwMode="auto">
          <a:xfrm>
            <a:off x="76200" y="619125"/>
            <a:ext cx="4724400" cy="18161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Machine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code</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memory cells.</a:t>
            </a:r>
          </a:p>
          <a:p>
            <a:pPr eaLnBrk="0" hangingPunct="0">
              <a:spcBef>
                <a:spcPts val="0"/>
              </a:spcBef>
              <a:buFont typeface="Arial" pitchFamily="34" charset="0"/>
              <a:buChar char="•"/>
              <a:defRPr/>
            </a:pPr>
            <a:endParaRPr lang="en-US"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a:off x="4724400" y="609600"/>
            <a:ext cx="4724400" cy="224631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Java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fancy data structures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loops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recursions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object oriented </a:t>
            </a:r>
          </a:p>
        </p:txBody>
      </p:sp>
      <p:cxnSp>
        <p:nvCxnSpPr>
          <p:cNvPr id="38918" name="Straight Connector 16"/>
          <p:cNvCxnSpPr>
            <a:cxnSpLocks noChangeShapeType="1"/>
          </p:cNvCxnSpPr>
          <p:nvPr/>
        </p:nvCxnSpPr>
        <p:spPr bwMode="auto">
          <a:xfrm flipV="1">
            <a:off x="4537075" y="619125"/>
            <a:ext cx="0" cy="25050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0" name="Text Box 5"/>
          <p:cNvSpPr txBox="1">
            <a:spLocks noChangeArrowheads="1"/>
          </p:cNvSpPr>
          <p:nvPr/>
        </p:nvSpPr>
        <p:spPr bwMode="auto">
          <a:xfrm>
            <a:off x="1447800" y="3209925"/>
            <a:ext cx="6559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If a computational problem is computable</a:t>
            </a:r>
          </a:p>
        </p:txBody>
      </p:sp>
      <p:sp>
        <p:nvSpPr>
          <p:cNvPr id="11" name="Text Box 28"/>
          <p:cNvSpPr txBox="1">
            <a:spLocks noChangeArrowheads="1"/>
          </p:cNvSpPr>
          <p:nvPr/>
        </p:nvSpPr>
        <p:spPr bwMode="auto">
          <a:xfrm>
            <a:off x="1554163" y="4800600"/>
            <a:ext cx="8763000" cy="954088"/>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effectLst>
                  <a:outerShdw blurRad="38100" dist="38100" dir="2700000" algn="tl">
                    <a:srgbClr val="000000"/>
                  </a:outerShdw>
                </a:effectLst>
                <a:cs typeface="+mn-cs"/>
              </a:rPr>
              <a:t>Proof:</a:t>
            </a:r>
          </a:p>
          <a:p>
            <a:pPr lvl="1" eaLnBrk="0" hangingPunct="0">
              <a:spcBef>
                <a:spcPts val="0"/>
              </a:spcBef>
              <a:buFont typeface="Arial" pitchFamily="34" charset="0"/>
              <a:buChar char="•"/>
              <a:defRPr/>
            </a:pPr>
            <a:r>
              <a:rPr lang="en-US" dirty="0">
                <a:effectLst>
                  <a:outerShdw blurRad="38100" dist="38100" dir="2700000" algn="tl">
                    <a:srgbClr val="000000"/>
                  </a:outerShdw>
                </a:effectLst>
                <a:cs typeface="+mn-cs"/>
              </a:rPr>
              <a:t> Easy simulation </a:t>
            </a:r>
          </a:p>
        </p:txBody>
      </p:sp>
      <p:grpSp>
        <p:nvGrpSpPr>
          <p:cNvPr id="2" name="Group 26"/>
          <p:cNvGrpSpPr>
            <a:grpSpLocks/>
          </p:cNvGrpSpPr>
          <p:nvPr/>
        </p:nvGrpSpPr>
        <p:grpSpPr bwMode="auto">
          <a:xfrm>
            <a:off x="3932238" y="3995738"/>
            <a:ext cx="3946525" cy="523875"/>
            <a:chOff x="4021181" y="1000779"/>
            <a:chExt cx="3946294" cy="523499"/>
          </a:xfrm>
        </p:grpSpPr>
        <p:sp>
          <p:nvSpPr>
            <p:cNvPr id="15" name="Line 12"/>
            <p:cNvSpPr>
              <a:spLocks noChangeShapeType="1"/>
            </p:cNvSpPr>
            <p:nvPr/>
          </p:nvSpPr>
          <p:spPr bwMode="auto">
            <a:xfrm>
              <a:off x="4021181" y="1262528"/>
              <a:ext cx="1227065" cy="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Rectangle 16"/>
            <p:cNvSpPr/>
            <p:nvPr/>
          </p:nvSpPr>
          <p:spPr>
            <a:xfrm>
              <a:off x="5370477" y="1000779"/>
              <a:ext cx="2596998" cy="523499"/>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by </a:t>
              </a:r>
              <a:r>
                <a:rPr lang="en-US" dirty="0">
                  <a:solidFill>
                    <a:schemeClr val="accent2"/>
                  </a:solidFill>
                  <a:cs typeface="+mn-cs"/>
                </a:rPr>
                <a:t>Java Program</a:t>
              </a:r>
              <a:endParaRPr lang="en-US" dirty="0">
                <a:solidFill>
                  <a:schemeClr val="accent2"/>
                </a:solidFill>
                <a:effectLst>
                  <a:outerShdw blurRad="38100" dist="38100" dir="2700000" algn="tl">
                    <a:srgbClr val="000000"/>
                  </a:outerShdw>
                </a:effectLst>
                <a:cs typeface="+mn-cs"/>
              </a:endParaRPr>
            </a:p>
          </p:txBody>
        </p:sp>
      </p:grpSp>
      <p:sp>
        <p:nvSpPr>
          <p:cNvPr id="18" name="Rectangle 17"/>
          <p:cNvSpPr>
            <a:spLocks noChangeArrowheads="1"/>
          </p:cNvSpPr>
          <p:nvPr/>
        </p:nvSpPr>
        <p:spPr bwMode="auto">
          <a:xfrm>
            <a:off x="914400" y="3938588"/>
            <a:ext cx="2981325" cy="523875"/>
          </a:xfrm>
          <a:prstGeom prst="rect">
            <a:avLst/>
          </a:prstGeom>
          <a:noFill/>
          <a:ln w="9525">
            <a:noFill/>
            <a:miter lim="800000"/>
            <a:headEnd/>
            <a:tailEnd/>
          </a:ln>
        </p:spPr>
        <p:txBody>
          <a:bodyPr wrap="none">
            <a:spAutoFit/>
          </a:bodyPr>
          <a:lstStyle/>
          <a:p>
            <a:pPr eaLnBrk="0" hangingPunct="0">
              <a:defRPr/>
            </a:pPr>
            <a:r>
              <a:rPr lang="en-US" dirty="0">
                <a:cs typeface="+mn-cs"/>
              </a:rPr>
              <a:t>by a </a:t>
            </a:r>
            <a:r>
              <a:rPr lang="en-US" dirty="0">
                <a:solidFill>
                  <a:schemeClr val="accent2"/>
                </a:solidFill>
                <a:effectLst>
                  <a:outerShdw blurRad="38100" dist="38100" dir="2700000" algn="tl">
                    <a:srgbClr val="000000"/>
                  </a:outerShdw>
                </a:effectLst>
                <a:cs typeface="+mn-cs"/>
              </a:rPr>
              <a:t>Machine Code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0-#ppt_w/2"/>
                                          </p:val>
                                        </p:tav>
                                        <p:tav tm="100000">
                                          <p:val>
                                            <p:strVal val="#ppt_x"/>
                                          </p:val>
                                        </p:tav>
                                      </p:tavLst>
                                    </p:anim>
                                    <p:anim calcmode="lin" valueType="num">
                                      <p:cBhvr additive="base">
                                        <p:cTn id="1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11">
                                            <p:txEl>
                                              <p:pRg st="1" end="1"/>
                                            </p:txEl>
                                          </p:spTgt>
                                        </p:tgtEl>
                                        <p:attrNameLst>
                                          <p:attrName>style.visibility</p:attrName>
                                        </p:attrNameLst>
                                      </p:cBhvr>
                                      <p:to>
                                        <p:strVal val="visible"/>
                                      </p:to>
                                    </p:set>
                                    <p:anim calcmode="lin" valueType="num">
                                      <p:cBhvr additive="base">
                                        <p:cTn id="29"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Code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Java</a:t>
            </a:r>
          </a:p>
        </p:txBody>
      </p:sp>
      <p:sp>
        <p:nvSpPr>
          <p:cNvPr id="1303556" name="Text Box 4"/>
          <p:cNvSpPr txBox="1">
            <a:spLocks noChangeArrowheads="1"/>
          </p:cNvSpPr>
          <p:nvPr/>
        </p:nvSpPr>
        <p:spPr bwMode="auto">
          <a:xfrm>
            <a:off x="76200" y="619125"/>
            <a:ext cx="4724400" cy="18161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Machine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code</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memory cells.</a:t>
            </a:r>
          </a:p>
          <a:p>
            <a:pPr eaLnBrk="0" hangingPunct="0">
              <a:spcBef>
                <a:spcPts val="0"/>
              </a:spcBef>
              <a:buFont typeface="Arial" pitchFamily="34" charset="0"/>
              <a:buChar char="•"/>
              <a:defRPr/>
            </a:pPr>
            <a:endParaRPr lang="en-US"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a:off x="4724400" y="609600"/>
            <a:ext cx="4724400" cy="224631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Java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fancy data structures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loops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recursions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object oriented </a:t>
            </a:r>
          </a:p>
        </p:txBody>
      </p:sp>
      <p:cxnSp>
        <p:nvCxnSpPr>
          <p:cNvPr id="39942" name="Straight Connector 16"/>
          <p:cNvCxnSpPr>
            <a:cxnSpLocks noChangeShapeType="1"/>
          </p:cNvCxnSpPr>
          <p:nvPr/>
        </p:nvCxnSpPr>
        <p:spPr bwMode="auto">
          <a:xfrm flipV="1">
            <a:off x="4537075" y="619125"/>
            <a:ext cx="0" cy="25050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39943" name="Text Box 5"/>
          <p:cNvSpPr txBox="1">
            <a:spLocks noChangeArrowheads="1"/>
          </p:cNvSpPr>
          <p:nvPr/>
        </p:nvSpPr>
        <p:spPr bwMode="auto">
          <a:xfrm>
            <a:off x="1447800" y="3209925"/>
            <a:ext cx="6559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If a computational problem is computable</a:t>
            </a:r>
          </a:p>
        </p:txBody>
      </p:sp>
      <p:sp>
        <p:nvSpPr>
          <p:cNvPr id="11" name="Text Box 28"/>
          <p:cNvSpPr txBox="1">
            <a:spLocks noChangeArrowheads="1"/>
          </p:cNvSpPr>
          <p:nvPr/>
        </p:nvSpPr>
        <p:spPr bwMode="auto">
          <a:xfrm>
            <a:off x="1751013" y="4800600"/>
            <a:ext cx="8763000" cy="18161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effectLst>
                  <a:outerShdw blurRad="38100" dist="38100" dir="2700000" algn="tl">
                    <a:srgbClr val="000000"/>
                  </a:outerShdw>
                </a:effectLst>
                <a:cs typeface="+mn-cs"/>
              </a:rPr>
              <a:t>Proof:</a:t>
            </a:r>
          </a:p>
          <a:p>
            <a:pPr lvl="1" eaLnBrk="0" hangingPunct="0">
              <a:spcBef>
                <a:spcPts val="0"/>
              </a:spcBef>
              <a:buFont typeface="Arial" pitchFamily="34" charset="0"/>
              <a:buChar char="•"/>
              <a:defRPr/>
            </a:pPr>
            <a:r>
              <a:rPr lang="en-US" dirty="0">
                <a:effectLst>
                  <a:outerShdw blurRad="38100" dist="38100" dir="2700000" algn="tl">
                    <a:srgbClr val="000000"/>
                  </a:outerShdw>
                </a:effectLst>
                <a:cs typeface="+mn-cs"/>
              </a:rPr>
              <a:t> This is what a compiler does.</a:t>
            </a:r>
          </a:p>
          <a:p>
            <a:pPr lvl="1" eaLnBrk="0" hangingPunct="0">
              <a:spcBef>
                <a:spcPts val="0"/>
              </a:spcBef>
              <a:buFont typeface="Arial" pitchFamily="34" charset="0"/>
              <a:buChar char="•"/>
              <a:defRPr/>
            </a:pPr>
            <a:r>
              <a:rPr lang="en-US" dirty="0">
                <a:effectLst>
                  <a:outerShdw blurRad="38100" dist="38100" dir="2700000" algn="tl">
                    <a:srgbClr val="000000"/>
                  </a:outerShdw>
                </a:effectLst>
                <a:cs typeface="+mn-cs"/>
              </a:rPr>
              <a:t> We will prove this after covering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Context Free Grammars</a:t>
            </a:r>
          </a:p>
        </p:txBody>
      </p:sp>
      <p:sp>
        <p:nvSpPr>
          <p:cNvPr id="13" name="Rectangle 12"/>
          <p:cNvSpPr/>
          <p:nvPr/>
        </p:nvSpPr>
        <p:spPr bwMode="auto">
          <a:xfrm>
            <a:off x="5281613" y="3995738"/>
            <a:ext cx="2597150"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by </a:t>
            </a:r>
            <a:r>
              <a:rPr lang="en-US" dirty="0">
                <a:solidFill>
                  <a:schemeClr val="accent2"/>
                </a:solidFill>
                <a:cs typeface="+mn-cs"/>
              </a:rPr>
              <a:t>Java Program</a:t>
            </a:r>
            <a:endParaRPr lang="en-US" dirty="0">
              <a:solidFill>
                <a:schemeClr val="accent2"/>
              </a:solidFill>
              <a:effectLst>
                <a:outerShdw blurRad="38100" dist="38100" dir="2700000" algn="tl">
                  <a:srgbClr val="000000"/>
                </a:outerShdw>
              </a:effectLst>
              <a:cs typeface="+mn-cs"/>
            </a:endParaRPr>
          </a:p>
        </p:txBody>
      </p:sp>
      <p:grpSp>
        <p:nvGrpSpPr>
          <p:cNvPr id="2" name="Group 19"/>
          <p:cNvGrpSpPr>
            <a:grpSpLocks/>
          </p:cNvGrpSpPr>
          <p:nvPr/>
        </p:nvGrpSpPr>
        <p:grpSpPr bwMode="auto">
          <a:xfrm>
            <a:off x="914400" y="3938588"/>
            <a:ext cx="4198938" cy="523875"/>
            <a:chOff x="914400" y="3938078"/>
            <a:chExt cx="4198937" cy="524155"/>
          </a:xfrm>
        </p:grpSpPr>
        <p:sp>
          <p:nvSpPr>
            <p:cNvPr id="17" name="Line 12"/>
            <p:cNvSpPr>
              <a:spLocks noChangeShapeType="1"/>
            </p:cNvSpPr>
            <p:nvPr/>
          </p:nvSpPr>
          <p:spPr bwMode="auto">
            <a:xfrm>
              <a:off x="3886199" y="4257336"/>
              <a:ext cx="1227138" cy="0"/>
            </a:xfrm>
            <a:prstGeom prst="line">
              <a:avLst/>
            </a:prstGeom>
            <a:noFill/>
            <a:ln w="38100" cap="sq">
              <a:solidFill>
                <a:schemeClr val="hlink"/>
              </a:solidFill>
              <a:round/>
              <a:headEnd type="arrow"/>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Rectangle 18"/>
            <p:cNvSpPr>
              <a:spLocks noChangeArrowheads="1"/>
            </p:cNvSpPr>
            <p:nvPr/>
          </p:nvSpPr>
          <p:spPr bwMode="auto">
            <a:xfrm>
              <a:off x="914400" y="3938078"/>
              <a:ext cx="2981324" cy="524155"/>
            </a:xfrm>
            <a:prstGeom prst="rect">
              <a:avLst/>
            </a:prstGeom>
            <a:noFill/>
            <a:ln w="9525">
              <a:noFill/>
              <a:miter lim="800000"/>
              <a:headEnd/>
              <a:tailEnd/>
            </a:ln>
          </p:spPr>
          <p:txBody>
            <a:bodyPr wrap="none">
              <a:spAutoFit/>
            </a:bodyPr>
            <a:lstStyle/>
            <a:p>
              <a:pPr eaLnBrk="0" hangingPunct="0">
                <a:defRPr/>
              </a:pPr>
              <a:r>
                <a:rPr lang="en-US" dirty="0">
                  <a:cs typeface="+mn-cs"/>
                </a:rPr>
                <a:t>by a </a:t>
              </a:r>
              <a:r>
                <a:rPr lang="en-US" dirty="0">
                  <a:solidFill>
                    <a:schemeClr val="accent2"/>
                  </a:solidFill>
                  <a:effectLst>
                    <a:outerShdw blurRad="38100" dist="38100" dir="2700000" algn="tl">
                      <a:srgbClr val="000000"/>
                    </a:outerShdw>
                  </a:effectLst>
                  <a:cs typeface="+mn-cs"/>
                </a:rPr>
                <a:t>Machine Code</a:t>
              </a:r>
              <a:endParaRPr lang="en-US" dirty="0">
                <a:solidFill>
                  <a:schemeClr val="accent2"/>
                </a:solidFill>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 calcmode="lin" valueType="num">
                                      <p:cBhvr additive="base">
                                        <p:cTn id="19"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1">
                                            <p:txEl>
                                              <p:pRg st="1" end="1"/>
                                            </p:txEl>
                                          </p:spTgt>
                                        </p:tgtEl>
                                        <p:attrNameLst>
                                          <p:attrName>style.visibility</p:attrName>
                                        </p:attrNameLst>
                                      </p:cBhvr>
                                      <p:to>
                                        <p:strVal val="visible"/>
                                      </p:to>
                                    </p:set>
                                    <p:anim calcmode="lin" valueType="num">
                                      <p:cBhvr additive="base">
                                        <p:cTn id="25" dur="500" fill="hold"/>
                                        <p:tgtEl>
                                          <p:spTgt spid="11">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11">
                                            <p:txEl>
                                              <p:pRg st="2" end="2"/>
                                            </p:txEl>
                                          </p:spTgt>
                                        </p:tgtEl>
                                        <p:attrNameLst>
                                          <p:attrName>style.visibility</p:attrName>
                                        </p:attrNameLst>
                                      </p:cBhvr>
                                      <p:to>
                                        <p:strVal val="visible"/>
                                      </p:to>
                                    </p:set>
                                    <p:anim calcmode="lin" valueType="num">
                                      <p:cBhvr additive="base">
                                        <p:cTn id="31" dur="500" fill="hold"/>
                                        <p:tgtEl>
                                          <p:spTgt spid="11">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1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4" name="AutoShape 38"/>
          <p:cNvSpPr>
            <a:spLocks noChangeArrowheads="1"/>
          </p:cNvSpPr>
          <p:nvPr/>
        </p:nvSpPr>
        <p:spPr bwMode="auto">
          <a:xfrm>
            <a:off x="1827941" y="2490135"/>
            <a:ext cx="2652851" cy="1048123"/>
          </a:xfrm>
          <a:prstGeom prst="wedgeRoundRectCallout">
            <a:avLst>
              <a:gd name="adj1" fmla="val 59711"/>
              <a:gd name="adj2" fmla="val 43398"/>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That does </a:t>
            </a:r>
            <a:b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not compute!!!</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 name="AutoShape 38"/>
          <p:cNvSpPr>
            <a:spLocks noChangeArrowheads="1"/>
          </p:cNvSpPr>
          <p:nvPr/>
        </p:nvSpPr>
        <p:spPr bwMode="auto">
          <a:xfrm>
            <a:off x="590860" y="1207169"/>
            <a:ext cx="3774307" cy="1114861"/>
          </a:xfrm>
          <a:prstGeom prst="wedgeRoundRectCallout">
            <a:avLst>
              <a:gd name="adj1" fmla="val -34942"/>
              <a:gd name="adj2" fmla="val 62788"/>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Table lookup is another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model of computation</a:t>
            </a:r>
          </a:p>
        </p:txBody>
      </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sp>
        <p:nvSpPr>
          <p:cNvPr id="55" name="AutoShape 38"/>
          <p:cNvSpPr>
            <a:spLocks noChangeArrowheads="1"/>
          </p:cNvSpPr>
          <p:nvPr/>
        </p:nvSpPr>
        <p:spPr bwMode="auto">
          <a:xfrm>
            <a:off x="1318950" y="3687027"/>
            <a:ext cx="4603987" cy="1082643"/>
          </a:xfrm>
          <a:prstGeom prst="wedgeRoundRectCallout">
            <a:avLst>
              <a:gd name="adj1" fmla="val -54978"/>
              <a:gd name="adj2" fmla="val 34432"/>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An algorithm is a finite table listing </a:t>
            </a:r>
            <a:r>
              <a:rPr kumimoji="0" lang="el-GR"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input,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output</a:t>
            </a:r>
            <a:r>
              <a:rPr kumimoji="0" lang="el-GR"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pairs.</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 </a:t>
            </a:r>
          </a:p>
        </p:txBody>
      </p:sp>
      <p:graphicFrame>
        <p:nvGraphicFramePr>
          <p:cNvPr id="3" name="Table 2"/>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sp>
        <p:nvSpPr>
          <p:cNvPr id="57" name="AutoShape 38"/>
          <p:cNvSpPr>
            <a:spLocks noChangeArrowheads="1"/>
          </p:cNvSpPr>
          <p:nvPr/>
        </p:nvSpPr>
        <p:spPr bwMode="auto">
          <a:xfrm>
            <a:off x="1351385" y="4882068"/>
            <a:ext cx="4603987" cy="1082643"/>
          </a:xfrm>
          <a:prstGeom prst="wedgeRoundRectCallout">
            <a:avLst>
              <a:gd name="adj1" fmla="val -55636"/>
              <a:gd name="adj2" fmla="val -28214"/>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Given an input it “computes”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by looking up the answer.</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endParaRPr>
          </a:p>
        </p:txBody>
      </p:sp>
      <p:sp>
        <p:nvSpPr>
          <p:cNvPr id="58" name="AutoShape 38"/>
          <p:cNvSpPr>
            <a:spLocks noChangeArrowheads="1"/>
          </p:cNvSpPr>
          <p:nvPr/>
        </p:nvSpPr>
        <p:spPr bwMode="auto">
          <a:xfrm>
            <a:off x="2070566" y="6037968"/>
            <a:ext cx="3034834" cy="515232"/>
          </a:xfrm>
          <a:prstGeom prst="wedgeRoundRectCallout">
            <a:avLst>
              <a:gd name="adj1" fmla="val -57232"/>
              <a:gd name="adj2" fmla="val -31740"/>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If not there, if fails.</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endParaRPr>
          </a:p>
        </p:txBody>
      </p:sp>
    </p:spTree>
    <p:extLst>
      <p:ext uri="{BB962C8B-B14F-4D97-AF65-F5344CB8AC3E}">
        <p14:creationId xmlns:p14="http://schemas.microsoft.com/office/powerpoint/2010/main" val="20498863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ppt_x"/>
                                          </p:val>
                                        </p:tav>
                                        <p:tav tm="100000">
                                          <p:val>
                                            <p:strVal val="#ppt_x"/>
                                          </p:val>
                                        </p:tav>
                                      </p:tavLst>
                                    </p:anim>
                                    <p:anim calcmode="lin" valueType="num">
                                      <p:cBhvr additive="base">
                                        <p:cTn id="8" dur="500" fill="hold"/>
                                        <p:tgtEl>
                                          <p:spTgt spid="5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2405"/>
                                        </p:tgtEl>
                                        <p:attrNameLst>
                                          <p:attrName>style.visibility</p:attrName>
                                        </p:attrNameLst>
                                      </p:cBhvr>
                                      <p:to>
                                        <p:strVal val="visible"/>
                                      </p:to>
                                    </p:set>
                                    <p:anim calcmode="lin" valueType="num">
                                      <p:cBhvr additive="base">
                                        <p:cTn id="11" dur="500" fill="hold"/>
                                        <p:tgtEl>
                                          <p:spTgt spid="102405"/>
                                        </p:tgtEl>
                                        <p:attrNameLst>
                                          <p:attrName>ppt_x</p:attrName>
                                        </p:attrNameLst>
                                      </p:cBhvr>
                                      <p:tavLst>
                                        <p:tav tm="0">
                                          <p:val>
                                            <p:strVal val="#ppt_x"/>
                                          </p:val>
                                        </p:tav>
                                        <p:tav tm="100000">
                                          <p:val>
                                            <p:strVal val="#ppt_x"/>
                                          </p:val>
                                        </p:tav>
                                      </p:tavLst>
                                    </p:anim>
                                    <p:anim calcmode="lin" valueType="num">
                                      <p:cBhvr additive="base">
                                        <p:cTn id="12" dur="500" fill="hold"/>
                                        <p:tgtEl>
                                          <p:spTgt spid="10240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02411"/>
                                        </p:tgtEl>
                                        <p:attrNameLst>
                                          <p:attrName>style.visibility</p:attrName>
                                        </p:attrNameLst>
                                      </p:cBhvr>
                                      <p:to>
                                        <p:strVal val="visible"/>
                                      </p:to>
                                    </p:set>
                                    <p:anim calcmode="lin" valueType="num">
                                      <p:cBhvr additive="base">
                                        <p:cTn id="21" dur="500" fill="hold"/>
                                        <p:tgtEl>
                                          <p:spTgt spid="102411"/>
                                        </p:tgtEl>
                                        <p:attrNameLst>
                                          <p:attrName>ppt_x</p:attrName>
                                        </p:attrNameLst>
                                      </p:cBhvr>
                                      <p:tavLst>
                                        <p:tav tm="0">
                                          <p:val>
                                            <p:strVal val="0-#ppt_w/2"/>
                                          </p:val>
                                        </p:tav>
                                        <p:tav tm="100000">
                                          <p:val>
                                            <p:strVal val="#ppt_x"/>
                                          </p:val>
                                        </p:tav>
                                      </p:tavLst>
                                    </p:anim>
                                    <p:anim calcmode="lin" valueType="num">
                                      <p:cBhvr additive="base">
                                        <p:cTn id="22" dur="500" fill="hold"/>
                                        <p:tgtEl>
                                          <p:spTgt spid="102411"/>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additive="base">
                                        <p:cTn id="27" dur="500" fill="hold"/>
                                        <p:tgtEl>
                                          <p:spTgt spid="54"/>
                                        </p:tgtEl>
                                        <p:attrNameLst>
                                          <p:attrName>ppt_x</p:attrName>
                                        </p:attrNameLst>
                                      </p:cBhvr>
                                      <p:tavLst>
                                        <p:tav tm="0">
                                          <p:val>
                                            <p:strVal val="1+#ppt_w/2"/>
                                          </p:val>
                                        </p:tav>
                                        <p:tav tm="100000">
                                          <p:val>
                                            <p:strVal val="#ppt_x"/>
                                          </p:val>
                                        </p:tav>
                                      </p:tavLst>
                                    </p:anim>
                                    <p:anim calcmode="lin" valueType="num">
                                      <p:cBhvr additive="base">
                                        <p:cTn id="28" dur="500" fill="hold"/>
                                        <p:tgtEl>
                                          <p:spTgt spid="54"/>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02409"/>
                                        </p:tgtEl>
                                        <p:attrNameLst>
                                          <p:attrName>style.visibility</p:attrName>
                                        </p:attrNameLst>
                                      </p:cBhvr>
                                      <p:to>
                                        <p:strVal val="visible"/>
                                      </p:to>
                                    </p:set>
                                    <p:anim calcmode="lin" valueType="num">
                                      <p:cBhvr additive="base">
                                        <p:cTn id="31" dur="500" fill="hold"/>
                                        <p:tgtEl>
                                          <p:spTgt spid="102409"/>
                                        </p:tgtEl>
                                        <p:attrNameLst>
                                          <p:attrName>ppt_x</p:attrName>
                                        </p:attrNameLst>
                                      </p:cBhvr>
                                      <p:tavLst>
                                        <p:tav tm="0">
                                          <p:val>
                                            <p:strVal val="1+#ppt_w/2"/>
                                          </p:val>
                                        </p:tav>
                                        <p:tav tm="100000">
                                          <p:val>
                                            <p:strVal val="#ppt_x"/>
                                          </p:val>
                                        </p:tav>
                                      </p:tavLst>
                                    </p:anim>
                                    <p:anim calcmode="lin" valueType="num">
                                      <p:cBhvr additive="base">
                                        <p:cTn id="32" dur="500" fill="hold"/>
                                        <p:tgtEl>
                                          <p:spTgt spid="102409"/>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5"/>
                                        </p:tgtEl>
                                        <p:attrNameLst>
                                          <p:attrName>style.visibility</p:attrName>
                                        </p:attrNameLst>
                                      </p:cBhvr>
                                      <p:to>
                                        <p:strVal val="visible"/>
                                      </p:to>
                                    </p:set>
                                    <p:anim calcmode="lin" valueType="num">
                                      <p:cBhvr additive="base">
                                        <p:cTn id="37" dur="500" fill="hold"/>
                                        <p:tgtEl>
                                          <p:spTgt spid="55"/>
                                        </p:tgtEl>
                                        <p:attrNameLst>
                                          <p:attrName>ppt_x</p:attrName>
                                        </p:attrNameLst>
                                      </p:cBhvr>
                                      <p:tavLst>
                                        <p:tav tm="0">
                                          <p:val>
                                            <p:strVal val="0-#ppt_w/2"/>
                                          </p:val>
                                        </p:tav>
                                        <p:tav tm="100000">
                                          <p:val>
                                            <p:strVal val="#ppt_x"/>
                                          </p:val>
                                        </p:tav>
                                      </p:tavLst>
                                    </p:anim>
                                    <p:anim calcmode="lin" valueType="num">
                                      <p:cBhvr additive="base">
                                        <p:cTn id="38" dur="500" fill="hold"/>
                                        <p:tgtEl>
                                          <p:spTgt spid="55"/>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57"/>
                                        </p:tgtEl>
                                        <p:attrNameLst>
                                          <p:attrName>style.visibility</p:attrName>
                                        </p:attrNameLst>
                                      </p:cBhvr>
                                      <p:to>
                                        <p:strVal val="visible"/>
                                      </p:to>
                                    </p:set>
                                    <p:anim calcmode="lin" valueType="num">
                                      <p:cBhvr additive="base">
                                        <p:cTn id="47" dur="500" fill="hold"/>
                                        <p:tgtEl>
                                          <p:spTgt spid="57"/>
                                        </p:tgtEl>
                                        <p:attrNameLst>
                                          <p:attrName>ppt_x</p:attrName>
                                        </p:attrNameLst>
                                      </p:cBhvr>
                                      <p:tavLst>
                                        <p:tav tm="0">
                                          <p:val>
                                            <p:strVal val="0-#ppt_w/2"/>
                                          </p:val>
                                        </p:tav>
                                        <p:tav tm="100000">
                                          <p:val>
                                            <p:strVal val="#ppt_x"/>
                                          </p:val>
                                        </p:tav>
                                      </p:tavLst>
                                    </p:anim>
                                    <p:anim calcmode="lin" valueType="num">
                                      <p:cBhvr additive="base">
                                        <p:cTn id="48"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58"/>
                                        </p:tgtEl>
                                        <p:attrNameLst>
                                          <p:attrName>style.visibility</p:attrName>
                                        </p:attrNameLst>
                                      </p:cBhvr>
                                      <p:to>
                                        <p:strVal val="visible"/>
                                      </p:to>
                                    </p:set>
                                    <p:anim calcmode="lin" valueType="num">
                                      <p:cBhvr additive="base">
                                        <p:cTn id="53" dur="500" fill="hold"/>
                                        <p:tgtEl>
                                          <p:spTgt spid="58"/>
                                        </p:tgtEl>
                                        <p:attrNameLst>
                                          <p:attrName>ppt_x</p:attrName>
                                        </p:attrNameLst>
                                      </p:cBhvr>
                                      <p:tavLst>
                                        <p:tav tm="0">
                                          <p:val>
                                            <p:strVal val="0-#ppt_w/2"/>
                                          </p:val>
                                        </p:tav>
                                        <p:tav tm="100000">
                                          <p:val>
                                            <p:strVal val="#ppt_x"/>
                                          </p:val>
                                        </p:tav>
                                      </p:tavLst>
                                    </p:anim>
                                    <p:anim calcmode="lin" valueType="num">
                                      <p:cBhvr additive="base">
                                        <p:cTn id="54" dur="500" fill="hold"/>
                                        <p:tgtEl>
                                          <p:spTgt spid="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P spid="2" grpId="0" animBg="1" autoUpdateAnimBg="0"/>
      <p:bldP spid="56" grpId="0"/>
      <p:bldP spid="55" grpId="0" animBg="1" autoUpdateAnimBg="0"/>
      <p:bldP spid="57" grpId="0" animBg="1" autoUpdateAnimBg="0"/>
      <p:bldP spid="58"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graphicFrame>
        <p:nvGraphicFramePr>
          <p:cNvPr id="3" name="Table 2"/>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sp>
        <p:nvSpPr>
          <p:cNvPr id="59" name="AutoShape 38"/>
          <p:cNvSpPr>
            <a:spLocks noChangeArrowheads="1"/>
          </p:cNvSpPr>
          <p:nvPr/>
        </p:nvSpPr>
        <p:spPr bwMode="auto">
          <a:xfrm>
            <a:off x="3411591" y="4221030"/>
            <a:ext cx="1846161" cy="511848"/>
          </a:xfrm>
          <a:prstGeom prst="wedgeRoundRectCallout">
            <a:avLst>
              <a:gd name="adj1" fmla="val 71802"/>
              <a:gd name="adj2" fmla="val 9925"/>
              <a:gd name="adj3" fmla="val 16667"/>
            </a:avLst>
          </a:prstGeom>
          <a:noFill/>
          <a:ln w="38100">
            <a:solidFill>
              <a:schemeClr val="hlink"/>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No,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2</a:t>
            </a:r>
            <a:r>
              <a:rPr kumimoji="0" lang="el-GR"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5=?</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0" name="AutoShape 38"/>
          <p:cNvSpPr>
            <a:spLocks noChangeArrowheads="1"/>
          </p:cNvSpPr>
          <p:nvPr/>
        </p:nvSpPr>
        <p:spPr bwMode="auto">
          <a:xfrm>
            <a:off x="950013" y="2947593"/>
            <a:ext cx="5424488" cy="1022350"/>
          </a:xfrm>
          <a:prstGeom prst="wedgeRoundRectCallout">
            <a:avLst>
              <a:gd name="adj1" fmla="val -54786"/>
              <a:gd name="adj2" fmla="val 7165"/>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Can a Table multiply two arbitrary integers in one time step?</a:t>
            </a:r>
          </a:p>
        </p:txBody>
      </p:sp>
      <p:sp>
        <p:nvSpPr>
          <p:cNvPr id="61" name="AutoShape 38"/>
          <p:cNvSpPr>
            <a:spLocks noChangeArrowheads="1"/>
          </p:cNvSpPr>
          <p:nvPr/>
        </p:nvSpPr>
        <p:spPr bwMode="auto">
          <a:xfrm>
            <a:off x="1102413" y="4198544"/>
            <a:ext cx="2097987"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Sure 2</a:t>
            </a:r>
            <a:r>
              <a:rPr kumimoji="0" lang="el-GR"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4=8</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3908353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2410"/>
                                        </p:tgtEl>
                                        <p:attrNameLst>
                                          <p:attrName>style.visibility</p:attrName>
                                        </p:attrNameLst>
                                      </p:cBhvr>
                                      <p:to>
                                        <p:strVal val="visible"/>
                                      </p:to>
                                    </p:set>
                                    <p:anim calcmode="lin" valueType="num">
                                      <p:cBhvr additive="base">
                                        <p:cTn id="11" dur="500" fill="hold"/>
                                        <p:tgtEl>
                                          <p:spTgt spid="102410"/>
                                        </p:tgtEl>
                                        <p:attrNameLst>
                                          <p:attrName>ppt_x</p:attrName>
                                        </p:attrNameLst>
                                      </p:cBhvr>
                                      <p:tavLst>
                                        <p:tav tm="0">
                                          <p:val>
                                            <p:strVal val="0-#ppt_w/2"/>
                                          </p:val>
                                        </p:tav>
                                        <p:tav tm="100000">
                                          <p:val>
                                            <p:strVal val="#ppt_x"/>
                                          </p:val>
                                        </p:tav>
                                      </p:tavLst>
                                    </p:anim>
                                    <p:anim calcmode="lin" valueType="num">
                                      <p:cBhvr additive="base">
                                        <p:cTn id="12" dur="500" fill="hold"/>
                                        <p:tgtEl>
                                          <p:spTgt spid="10241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1"/>
                                        </p:tgtEl>
                                        <p:attrNameLst>
                                          <p:attrName>style.visibility</p:attrName>
                                        </p:attrNameLst>
                                      </p:cBhvr>
                                      <p:to>
                                        <p:strVal val="visible"/>
                                      </p:to>
                                    </p:set>
                                    <p:anim calcmode="lin" valueType="num">
                                      <p:cBhvr additive="base">
                                        <p:cTn id="17" dur="500" fill="hold"/>
                                        <p:tgtEl>
                                          <p:spTgt spid="61"/>
                                        </p:tgtEl>
                                        <p:attrNameLst>
                                          <p:attrName>ppt_x</p:attrName>
                                        </p:attrNameLst>
                                      </p:cBhvr>
                                      <p:tavLst>
                                        <p:tav tm="0">
                                          <p:val>
                                            <p:strVal val="0-#ppt_w/2"/>
                                          </p:val>
                                        </p:tav>
                                        <p:tav tm="100000">
                                          <p:val>
                                            <p:strVal val="#ppt_x"/>
                                          </p:val>
                                        </p:tav>
                                      </p:tavLst>
                                    </p:anim>
                                    <p:anim calcmode="lin" valueType="num">
                                      <p:cBhvr additive="base">
                                        <p:cTn id="18"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59"/>
                                        </p:tgtEl>
                                        <p:attrNameLst>
                                          <p:attrName>style.visibility</p:attrName>
                                        </p:attrNameLst>
                                      </p:cBhvr>
                                      <p:to>
                                        <p:strVal val="visible"/>
                                      </p:to>
                                    </p:set>
                                    <p:anim calcmode="lin" valueType="num">
                                      <p:cBhvr additive="base">
                                        <p:cTn id="23" dur="500" fill="hold"/>
                                        <p:tgtEl>
                                          <p:spTgt spid="59"/>
                                        </p:tgtEl>
                                        <p:attrNameLst>
                                          <p:attrName>ppt_x</p:attrName>
                                        </p:attrNameLst>
                                      </p:cBhvr>
                                      <p:tavLst>
                                        <p:tav tm="0">
                                          <p:val>
                                            <p:strVal val="1+#ppt_w/2"/>
                                          </p:val>
                                        </p:tav>
                                        <p:tav tm="100000">
                                          <p:val>
                                            <p:strVal val="#ppt_x"/>
                                          </p:val>
                                        </p:tav>
                                      </p:tavLst>
                                    </p:anim>
                                    <p:anim calcmode="lin" valueType="num">
                                      <p:cBhvr additive="base">
                                        <p:cTn id="24" dur="500" fill="hold"/>
                                        <p:tgtEl>
                                          <p:spTgt spid="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autoUpdateAnimBg="0"/>
      <p:bldP spid="61"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61"/>
          <p:cNvGrpSpPr>
            <a:grpSpLocks/>
          </p:cNvGrpSpPr>
          <p:nvPr/>
        </p:nvGrpSpPr>
        <p:grpSpPr bwMode="auto">
          <a:xfrm>
            <a:off x="5334000" y="4267200"/>
            <a:ext cx="1952625" cy="2463800"/>
            <a:chOff x="3360" y="2688"/>
            <a:chExt cx="1230" cy="1552"/>
          </a:xfrm>
        </p:grpSpPr>
        <p:grpSp>
          <p:nvGrpSpPr>
            <p:cNvPr id="5128" name="Group 46"/>
            <p:cNvGrpSpPr>
              <a:grpSpLocks/>
            </p:cNvGrpSpPr>
            <p:nvPr/>
          </p:nvGrpSpPr>
          <p:grpSpPr bwMode="auto">
            <a:xfrm>
              <a:off x="3504" y="3504"/>
              <a:ext cx="1014" cy="736"/>
              <a:chOff x="3504" y="3504"/>
              <a:chExt cx="1014" cy="736"/>
            </a:xfrm>
          </p:grpSpPr>
          <p:sp>
            <p:nvSpPr>
              <p:cNvPr id="1051654" name="Oval 6"/>
              <p:cNvSpPr>
                <a:spLocks noChangeArrowheads="1"/>
              </p:cNvSpPr>
              <p:nvPr/>
            </p:nvSpPr>
            <p:spPr bwMode="auto">
              <a:xfrm>
                <a:off x="3504" y="3520"/>
                <a:ext cx="1008" cy="720"/>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131" name="Text Box 32"/>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Known</a:t>
                </a:r>
              </a:p>
            </p:txBody>
          </p:sp>
        </p:grpSp>
        <p:sp>
          <p:nvSpPr>
            <p:cNvPr id="5129" name="Text Box 55"/>
            <p:cNvSpPr txBox="1">
              <a:spLocks noChangeArrowheads="1"/>
            </p:cNvSpPr>
            <p:nvPr/>
          </p:nvSpPr>
          <p:spPr bwMode="auto">
            <a:xfrm>
              <a:off x="3360" y="2688"/>
              <a:ext cx="123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Unknown</a:t>
              </a:r>
            </a:p>
          </p:txBody>
        </p:sp>
      </p:grpSp>
      <p:pic>
        <p:nvPicPr>
          <p:cNvPr id="5123" name="Picture 58" descr="Euclid_3"/>
          <p:cNvPicPr>
            <a:picLocks noGrp="1" noChangeAspect="1" noChangeArrowheads="1"/>
          </p:cNvPicPr>
          <p:nvPr>
            <p:ph idx="4294967295"/>
          </p:nvPr>
        </p:nvPicPr>
        <p:blipFill>
          <a:blip r:embed="rId2">
            <a:extLst>
              <a:ext uri="{28A0092B-C50C-407E-A947-70E740481C1C}">
                <a14:useLocalDpi xmlns:a14="http://schemas.microsoft.com/office/drawing/2010/main" val="0"/>
              </a:ext>
            </a:extLst>
          </a:blip>
          <a:srcRect/>
          <a:stretch>
            <a:fillRect/>
          </a:stretch>
        </p:blipFill>
        <p:spPr>
          <a:xfrm>
            <a:off x="714375" y="1676400"/>
            <a:ext cx="2409825" cy="3810000"/>
          </a:xfrm>
        </p:spPr>
      </p:pic>
      <p:sp>
        <p:nvSpPr>
          <p:cNvPr id="1051707" name="Text Box 59"/>
          <p:cNvSpPr txBox="1">
            <a:spLocks noChangeArrowheads="1"/>
          </p:cNvSpPr>
          <p:nvPr/>
        </p:nvSpPr>
        <p:spPr bwMode="auto">
          <a:xfrm>
            <a:off x="3581400" y="1676400"/>
            <a:ext cx="5257800"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Monotype Corsiva" pitchFamily="66" charset="0"/>
              </a:rPr>
              <a:t>As one gets closer to God,</a:t>
            </a:r>
          </a:p>
          <a:p>
            <a:pPr algn="ctr">
              <a:spcBef>
                <a:spcPct val="0"/>
              </a:spcBef>
            </a:pPr>
            <a:r>
              <a:rPr lang="en-US" altLang="en-US">
                <a:latin typeface="Monotype Corsiva" pitchFamily="66" charset="0"/>
              </a:rPr>
              <a:t>everything is possible.</a:t>
            </a:r>
          </a:p>
          <a:p>
            <a:pPr algn="ctr">
              <a:spcBef>
                <a:spcPct val="0"/>
              </a:spcBef>
            </a:pPr>
            <a:r>
              <a:rPr lang="en-US" altLang="en-US">
                <a:latin typeface="Monotype Corsiva" pitchFamily="66" charset="0"/>
              </a:rPr>
              <a:t>We must only learn how to do it.</a:t>
            </a:r>
          </a:p>
        </p:txBody>
      </p:sp>
      <p:sp>
        <p:nvSpPr>
          <p:cNvPr id="5125" name="Text Box 60"/>
          <p:cNvSpPr txBox="1">
            <a:spLocks noChangeArrowheads="1"/>
          </p:cNvSpPr>
          <p:nvPr/>
        </p:nvSpPr>
        <p:spPr bwMode="auto">
          <a:xfrm>
            <a:off x="1219200" y="5181600"/>
            <a:ext cx="22272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Euclid (300 BC)</a:t>
            </a:r>
          </a:p>
        </p:txBody>
      </p:sp>
      <p:sp>
        <p:nvSpPr>
          <p:cNvPr id="1051710" name="Text Box 62"/>
          <p:cNvSpPr txBox="1">
            <a:spLocks noChangeArrowheads="1"/>
          </p:cNvSpPr>
          <p:nvPr/>
        </p:nvSpPr>
        <p:spPr bwMode="auto">
          <a:xfrm>
            <a:off x="5791200" y="60960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GCD</a:t>
            </a:r>
          </a:p>
        </p:txBody>
      </p:sp>
      <p:sp>
        <p:nvSpPr>
          <p:cNvPr id="105171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History of Computability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51707"/>
                                        </p:tgtEl>
                                        <p:attrNameLst>
                                          <p:attrName>style.visibility</p:attrName>
                                        </p:attrNameLst>
                                      </p:cBhvr>
                                      <p:to>
                                        <p:strVal val="visible"/>
                                      </p:to>
                                    </p:set>
                                    <p:anim calcmode="lin" valueType="num">
                                      <p:cBhvr additive="base">
                                        <p:cTn id="7" dur="500" fill="hold"/>
                                        <p:tgtEl>
                                          <p:spTgt spid="1051707"/>
                                        </p:tgtEl>
                                        <p:attrNameLst>
                                          <p:attrName>ppt_x</p:attrName>
                                        </p:attrNameLst>
                                      </p:cBhvr>
                                      <p:tavLst>
                                        <p:tav tm="0">
                                          <p:val>
                                            <p:strVal val="#ppt_x"/>
                                          </p:val>
                                        </p:tav>
                                        <p:tav tm="100000">
                                          <p:val>
                                            <p:strVal val="#ppt_x"/>
                                          </p:val>
                                        </p:tav>
                                      </p:tavLst>
                                    </p:anim>
                                    <p:anim calcmode="lin" valueType="num">
                                      <p:cBhvr additive="base">
                                        <p:cTn id="8" dur="500" fill="hold"/>
                                        <p:tgtEl>
                                          <p:spTgt spid="105170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1" nodeType="clickEffect">
                                  <p:stCondLst>
                                    <p:cond delay="0"/>
                                  </p:stCondLst>
                                  <p:childTnLst>
                                    <p:set>
                                      <p:cBhvr>
                                        <p:cTn id="18" dur="1" fill="hold">
                                          <p:stCondLst>
                                            <p:cond delay="0"/>
                                          </p:stCondLst>
                                        </p:cTn>
                                        <p:tgtEl>
                                          <p:spTgt spid="1051710"/>
                                        </p:tgtEl>
                                        <p:attrNameLst>
                                          <p:attrName>style.visibility</p:attrName>
                                        </p:attrNameLst>
                                      </p:cBhvr>
                                      <p:to>
                                        <p:strVal val="visible"/>
                                      </p:to>
                                    </p:set>
                                  </p:childTnLst>
                                </p:cTn>
                              </p:par>
                              <p:par>
                                <p:cTn id="19" presetID="42" presetClass="path" presetSubtype="0" accel="50000" decel="50000" fill="hold" grpId="0" nodeType="withEffect">
                                  <p:stCondLst>
                                    <p:cond delay="0"/>
                                  </p:stCondLst>
                                  <p:childTnLst>
                                    <p:animMotion origin="layout" path="M -1.11111E-6 -0.17794 L -1.11111E-6 1.66821E-6 " pathEditMode="relative" rAng="0" ptsTypes="AA">
                                      <p:cBhvr>
                                        <p:cTn id="20" dur="2000" fill="hold"/>
                                        <p:tgtEl>
                                          <p:spTgt spid="1051710"/>
                                        </p:tgtEl>
                                        <p:attrNameLst>
                                          <p:attrName>ppt_x</p:attrName>
                                          <p:attrName>ppt_y</p:attrName>
                                        </p:attrNameLst>
                                      </p:cBhvr>
                                      <p:rCtr x="0" y="88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1707" grpId="0"/>
      <p:bldP spid="1051710" grpId="0"/>
      <p:bldP spid="1051710" grpId="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graphicFrame>
        <p:nvGraphicFramePr>
          <p:cNvPr id="3" name="Table 2"/>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sp>
        <p:nvSpPr>
          <p:cNvPr id="61" name="AutoShape 38"/>
          <p:cNvSpPr>
            <a:spLocks noChangeArrowheads="1"/>
          </p:cNvSpPr>
          <p:nvPr/>
        </p:nvSpPr>
        <p:spPr bwMode="auto">
          <a:xfrm>
            <a:off x="1102413" y="3505200"/>
            <a:ext cx="1020042"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Sure.</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5" name="AutoShape 38"/>
          <p:cNvSpPr>
            <a:spLocks noChangeArrowheads="1"/>
          </p:cNvSpPr>
          <p:nvPr/>
        </p:nvSpPr>
        <p:spPr bwMode="auto">
          <a:xfrm>
            <a:off x="1008297" y="2284530"/>
            <a:ext cx="3868504" cy="1022350"/>
          </a:xfrm>
          <a:prstGeom prst="wedgeRoundRectCallout">
            <a:avLst>
              <a:gd name="adj1" fmla="val -49461"/>
              <a:gd name="adj2" fmla="val 70543"/>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k</a:t>
            </a: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 Table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a:t>
            </a: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x,y</a:t>
            </a:r>
            <a:r>
              <a:rPr kumimoji="0" lang="en-CA" altLang="en-US" sz="2800" b="0" i="0"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k</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a:t>
            </a:r>
            <a:b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b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 multiplies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xy</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7" name="AutoShape 38"/>
          <p:cNvSpPr>
            <a:spLocks noChangeArrowheads="1"/>
          </p:cNvSpPr>
          <p:nvPr/>
        </p:nvSpPr>
        <p:spPr bwMode="auto">
          <a:xfrm>
            <a:off x="990600" y="4374539"/>
            <a:ext cx="7090707"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give you the multiplication table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size  </a:t>
            </a:r>
            <a:r>
              <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rPr>
              <a:t>k</a:t>
            </a:r>
            <a:r>
              <a:rPr kumimoji="0" lang="en-US" altLang="en-US" sz="2800" b="0" i="1" u="none" strike="noStrike" kern="1200" cap="none" spc="0" normalizeH="0" baseline="30000" noProof="0" dirty="0">
                <a:ln>
                  <a:noFill/>
                </a:ln>
                <a:solidFill>
                  <a:srgbClr val="FFCC66"/>
                </a:solidFill>
                <a:effectLst/>
                <a:uLnTx/>
                <a:uFillTx/>
                <a:latin typeface="Times New Roman" pitchFamily="18" charset="0"/>
                <a:ea typeface="+mn-ea"/>
                <a:cs typeface="Arial" charset="0"/>
              </a:rPr>
              <a:t>2</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8" name="AutoShape 38"/>
          <p:cNvSpPr>
            <a:spLocks noChangeArrowheads="1"/>
          </p:cNvSpPr>
          <p:nvPr/>
        </p:nvSpPr>
        <p:spPr bwMode="auto">
          <a:xfrm>
            <a:off x="2281611" y="3523368"/>
            <a:ext cx="3509589" cy="592188"/>
          </a:xfrm>
          <a:prstGeom prst="wedgeRoundRectCallout">
            <a:avLst>
              <a:gd name="adj1" fmla="val 58473"/>
              <a:gd name="adj2" fmla="val 45873"/>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give you a value </a:t>
            </a:r>
            <a:r>
              <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rPr>
              <a:t>k</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2" name="AutoShape 38"/>
          <p:cNvSpPr>
            <a:spLocks noChangeArrowheads="1"/>
          </p:cNvSpPr>
          <p:nvPr/>
        </p:nvSpPr>
        <p:spPr bwMode="auto">
          <a:xfrm>
            <a:off x="1828801" y="5199012"/>
            <a:ext cx="2895600" cy="592188"/>
          </a:xfrm>
          <a:prstGeom prst="wedgeRoundRectCallout">
            <a:avLst>
              <a:gd name="adj1" fmla="val 66420"/>
              <a:gd name="adj2" fmla="val -26731"/>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give you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x,y</a:t>
            </a:r>
            <a:r>
              <a:rPr kumimoji="0" lang="en-CA" altLang="en-US" sz="2800" b="0" i="0"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k</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3" name="AutoShape 38"/>
          <p:cNvSpPr>
            <a:spLocks noChangeArrowheads="1"/>
          </p:cNvSpPr>
          <p:nvPr/>
        </p:nvSpPr>
        <p:spPr bwMode="auto">
          <a:xfrm>
            <a:off x="2131405" y="5885493"/>
            <a:ext cx="3810000" cy="597058"/>
          </a:xfrm>
          <a:prstGeom prst="wedgeRoundRectCallout">
            <a:avLst>
              <a:gd name="adj1" fmla="val -56919"/>
              <a:gd name="adj2" fmla="val -40766"/>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My table gives you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xy</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714327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1"/>
                                        </p:tgtEl>
                                        <p:attrNameLst>
                                          <p:attrName>style.visibility</p:attrName>
                                        </p:attrNameLst>
                                      </p:cBhvr>
                                      <p:to>
                                        <p:strVal val="visible"/>
                                      </p:to>
                                    </p:set>
                                    <p:anim calcmode="lin" valueType="num">
                                      <p:cBhvr additive="base">
                                        <p:cTn id="13" dur="500" fill="hold"/>
                                        <p:tgtEl>
                                          <p:spTgt spid="61"/>
                                        </p:tgtEl>
                                        <p:attrNameLst>
                                          <p:attrName>ppt_x</p:attrName>
                                        </p:attrNameLst>
                                      </p:cBhvr>
                                      <p:tavLst>
                                        <p:tav tm="0">
                                          <p:val>
                                            <p:strVal val="0-#ppt_w/2"/>
                                          </p:val>
                                        </p:tav>
                                        <p:tav tm="100000">
                                          <p:val>
                                            <p:strVal val="#ppt_x"/>
                                          </p:val>
                                        </p:tav>
                                      </p:tavLst>
                                    </p:anim>
                                    <p:anim calcmode="lin" valueType="num">
                                      <p:cBhvr additive="base">
                                        <p:cTn id="14"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additive="base">
                                        <p:cTn id="19" dur="500" fill="hold"/>
                                        <p:tgtEl>
                                          <p:spTgt spid="58"/>
                                        </p:tgtEl>
                                        <p:attrNameLst>
                                          <p:attrName>ppt_x</p:attrName>
                                        </p:attrNameLst>
                                      </p:cBhvr>
                                      <p:tavLst>
                                        <p:tav tm="0">
                                          <p:val>
                                            <p:strVal val="1+#ppt_w/2"/>
                                          </p:val>
                                        </p:tav>
                                        <p:tav tm="100000">
                                          <p:val>
                                            <p:strVal val="#ppt_x"/>
                                          </p:val>
                                        </p:tav>
                                      </p:tavLst>
                                    </p:anim>
                                    <p:anim calcmode="lin" valueType="num">
                                      <p:cBhvr additive="base">
                                        <p:cTn id="20" dur="500" fill="hold"/>
                                        <p:tgtEl>
                                          <p:spTgt spid="58"/>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58">
                                            <p:txEl>
                                              <p:pRg st="0" end="0"/>
                                            </p:txEl>
                                          </p:spTgt>
                                        </p:tgtEl>
                                        <p:attrNameLst>
                                          <p:attrName>style.visibility</p:attrName>
                                        </p:attrNameLst>
                                      </p:cBhvr>
                                      <p:to>
                                        <p:strVal val="visible"/>
                                      </p:to>
                                    </p:set>
                                    <p:anim calcmode="lin" valueType="num">
                                      <p:cBhvr additive="base">
                                        <p:cTn id="23" dur="5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0-#ppt_w/2"/>
                                          </p:val>
                                        </p:tav>
                                        <p:tav tm="100000">
                                          <p:val>
                                            <p:strVal val="#ppt_x"/>
                                          </p:val>
                                        </p:tav>
                                      </p:tavLst>
                                    </p:anim>
                                    <p:anim calcmode="lin" valueType="num">
                                      <p:cBhvr additive="base">
                                        <p:cTn id="30"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additive="base">
                                        <p:cTn id="35" dur="500" fill="hold"/>
                                        <p:tgtEl>
                                          <p:spTgt spid="62"/>
                                        </p:tgtEl>
                                        <p:attrNameLst>
                                          <p:attrName>ppt_x</p:attrName>
                                        </p:attrNameLst>
                                      </p:cBhvr>
                                      <p:tavLst>
                                        <p:tav tm="0">
                                          <p:val>
                                            <p:strVal val="1+#ppt_w/2"/>
                                          </p:val>
                                        </p:tav>
                                        <p:tav tm="100000">
                                          <p:val>
                                            <p:strVal val="#ppt_x"/>
                                          </p:val>
                                        </p:tav>
                                      </p:tavLst>
                                    </p:anim>
                                    <p:anim calcmode="lin" valueType="num">
                                      <p:cBhvr additive="base">
                                        <p:cTn id="36" dur="500" fill="hold"/>
                                        <p:tgtEl>
                                          <p:spTgt spid="62"/>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62">
                                            <p:txEl>
                                              <p:pRg st="0" end="0"/>
                                            </p:txEl>
                                          </p:spTgt>
                                        </p:tgtEl>
                                        <p:attrNameLst>
                                          <p:attrName>style.visibility</p:attrName>
                                        </p:attrNameLst>
                                      </p:cBhvr>
                                      <p:to>
                                        <p:strVal val="visible"/>
                                      </p:to>
                                    </p:set>
                                    <p:anim calcmode="lin" valueType="num">
                                      <p:cBhvr additive="base">
                                        <p:cTn id="39"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63"/>
                                        </p:tgtEl>
                                        <p:attrNameLst>
                                          <p:attrName>style.visibility</p:attrName>
                                        </p:attrNameLst>
                                      </p:cBhvr>
                                      <p:to>
                                        <p:strVal val="visible"/>
                                      </p:to>
                                    </p:set>
                                    <p:anim calcmode="lin" valueType="num">
                                      <p:cBhvr additive="base">
                                        <p:cTn id="45" dur="500" fill="hold"/>
                                        <p:tgtEl>
                                          <p:spTgt spid="63"/>
                                        </p:tgtEl>
                                        <p:attrNameLst>
                                          <p:attrName>ppt_x</p:attrName>
                                        </p:attrNameLst>
                                      </p:cBhvr>
                                      <p:tavLst>
                                        <p:tav tm="0">
                                          <p:val>
                                            <p:strVal val="0-#ppt_w/2"/>
                                          </p:val>
                                        </p:tav>
                                        <p:tav tm="100000">
                                          <p:val>
                                            <p:strVal val="#ppt_x"/>
                                          </p:val>
                                        </p:tav>
                                      </p:tavLst>
                                    </p:anim>
                                    <p:anim calcmode="lin" valueType="num">
                                      <p:cBhvr additive="base">
                                        <p:cTn id="46"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autoUpdateAnimBg="0"/>
      <p:bldP spid="57" grpId="0" animBg="1" autoUpdateAnimBg="0"/>
      <p:bldP spid="58" grpId="0" animBg="1" autoUpdateAnimBg="0"/>
      <p:bldP spid="62" grpId="0" animBg="1" autoUpdateAnimBg="0"/>
      <p:bldP spid="63" grpId="0" animBg="1"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graphicFrame>
        <p:nvGraphicFramePr>
          <p:cNvPr id="3" name="Table 2"/>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sp>
        <p:nvSpPr>
          <p:cNvPr id="61" name="AutoShape 38"/>
          <p:cNvSpPr>
            <a:spLocks noChangeArrowheads="1"/>
          </p:cNvSpPr>
          <p:nvPr/>
        </p:nvSpPr>
        <p:spPr bwMode="auto">
          <a:xfrm>
            <a:off x="1295400" y="3422944"/>
            <a:ext cx="4231587"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be an arbitrary table.</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2" name="AutoShape 38"/>
          <p:cNvSpPr>
            <a:spLocks noChangeArrowheads="1"/>
          </p:cNvSpPr>
          <p:nvPr/>
        </p:nvSpPr>
        <p:spPr bwMode="auto">
          <a:xfrm>
            <a:off x="5008563" y="2807288"/>
            <a:ext cx="779361" cy="511848"/>
          </a:xfrm>
          <a:prstGeom prst="wedgeRoundRectCallout">
            <a:avLst>
              <a:gd name="adj1" fmla="val 72579"/>
              <a:gd name="adj2" fmla="val 38319"/>
              <a:gd name="adj3" fmla="val 16667"/>
            </a:avLst>
          </a:prstGeom>
          <a:noFill/>
          <a:ln w="38100">
            <a:solidFill>
              <a:schemeClr val="hlink"/>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No</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4" name="AutoShape 38"/>
          <p:cNvSpPr>
            <a:spLocks noChangeArrowheads="1"/>
          </p:cNvSpPr>
          <p:nvPr/>
        </p:nvSpPr>
        <p:spPr bwMode="auto">
          <a:xfrm>
            <a:off x="1595811" y="4167822"/>
            <a:ext cx="4652589" cy="1470978"/>
          </a:xfrm>
          <a:prstGeom prst="wedgeRoundRectCallout">
            <a:avLst>
              <a:gd name="adj1" fmla="val 54677"/>
              <a:gd name="adj2" fmla="val 21331"/>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It better be finite in size.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i.e. can’t list an infinite number of answers.</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5" name="AutoShape 38"/>
          <p:cNvSpPr>
            <a:spLocks noChangeArrowheads="1"/>
          </p:cNvSpPr>
          <p:nvPr/>
        </p:nvSpPr>
        <p:spPr bwMode="auto">
          <a:xfrm>
            <a:off x="1595811" y="5751354"/>
            <a:ext cx="4828172" cy="1039423"/>
          </a:xfrm>
          <a:prstGeom prst="wedgeRoundRectCallout">
            <a:avLst>
              <a:gd name="adj1" fmla="val 60300"/>
              <a:gd name="adj2" fmla="val -46004"/>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l-GR" altLang="en-US" sz="2800" b="0" i="1" u="none" strike="noStrike" kern="1200" cap="none" spc="0" normalizeH="0" baseline="0" noProof="0" dirty="0">
                <a:ln>
                  <a:noFill/>
                </a:ln>
                <a:solidFill>
                  <a:srgbClr val="FFCC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Times New Roman" panose="02020603050405020304" pitchFamily="18" charset="0"/>
                <a:sym typeface="Symbol" panose="05050102010706020507" pitchFamily="18" charset="2"/>
              </a:rPr>
              <a:t>x,y</a:t>
            </a:r>
            <a:r>
              <a:rPr kumimoji="0" lang="el-GR" altLang="en-US" sz="2800" b="0" i="1" u="none" strike="noStrike" kern="1200" cap="none" spc="0" normalizeH="0" baseline="0" noProof="0" dirty="0">
                <a:ln>
                  <a:noFill/>
                </a:ln>
                <a:solidFill>
                  <a:srgbClr val="FFCC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be an input that does not have an answer for.</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8" name="AutoShape 38"/>
          <p:cNvSpPr>
            <a:spLocks noChangeArrowheads="1"/>
          </p:cNvSpPr>
          <p:nvPr/>
        </p:nvSpPr>
        <p:spPr bwMode="auto">
          <a:xfrm>
            <a:off x="1008297" y="2286000"/>
            <a:ext cx="3868504" cy="1022350"/>
          </a:xfrm>
          <a:prstGeom prst="wedgeRoundRectCallout">
            <a:avLst>
              <a:gd name="adj1" fmla="val -49774"/>
              <a:gd name="adj2" fmla="val 71136"/>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 Table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a:t>
            </a: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x,y</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 multiplies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xy</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572427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8">
                                            <p:txEl>
                                              <p:pRg st="0" end="0"/>
                                            </p:txEl>
                                          </p:spTgt>
                                        </p:tgtEl>
                                        <p:attrNameLst>
                                          <p:attrName>style.visibility</p:attrName>
                                        </p:attrNameLst>
                                      </p:cBhvr>
                                      <p:to>
                                        <p:strVal val="visible"/>
                                      </p:to>
                                    </p:set>
                                    <p:anim calcmode="lin" valueType="num">
                                      <p:cBhvr additive="base">
                                        <p:cTn id="7" dur="500" fill="hold"/>
                                        <p:tgtEl>
                                          <p:spTgt spid="5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2"/>
                                        </p:tgtEl>
                                        <p:attrNameLst>
                                          <p:attrName>style.visibility</p:attrName>
                                        </p:attrNameLst>
                                      </p:cBhvr>
                                      <p:to>
                                        <p:strVal val="visible"/>
                                      </p:to>
                                    </p:set>
                                    <p:anim calcmode="lin" valueType="num">
                                      <p:cBhvr additive="base">
                                        <p:cTn id="13" dur="500" fill="hold"/>
                                        <p:tgtEl>
                                          <p:spTgt spid="52"/>
                                        </p:tgtEl>
                                        <p:attrNameLst>
                                          <p:attrName>ppt_x</p:attrName>
                                        </p:attrNameLst>
                                      </p:cBhvr>
                                      <p:tavLst>
                                        <p:tav tm="0">
                                          <p:val>
                                            <p:strVal val="1+#ppt_w/2"/>
                                          </p:val>
                                        </p:tav>
                                        <p:tav tm="100000">
                                          <p:val>
                                            <p:strVal val="#ppt_x"/>
                                          </p:val>
                                        </p:tav>
                                      </p:tavLst>
                                    </p:anim>
                                    <p:anim calcmode="lin" valueType="num">
                                      <p:cBhvr additive="base">
                                        <p:cTn id="14"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500" fill="hold"/>
                                        <p:tgtEl>
                                          <p:spTgt spid="61"/>
                                        </p:tgtEl>
                                        <p:attrNameLst>
                                          <p:attrName>ppt_x</p:attrName>
                                        </p:attrNameLst>
                                      </p:cBhvr>
                                      <p:tavLst>
                                        <p:tav tm="0">
                                          <p:val>
                                            <p:strVal val="0-#ppt_w/2"/>
                                          </p:val>
                                        </p:tav>
                                        <p:tav tm="100000">
                                          <p:val>
                                            <p:strVal val="#ppt_x"/>
                                          </p:val>
                                        </p:tav>
                                      </p:tavLst>
                                    </p:anim>
                                    <p:anim calcmode="lin" valueType="num">
                                      <p:cBhvr additive="base">
                                        <p:cTn id="20"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additive="base">
                                        <p:cTn id="25" dur="500" fill="hold"/>
                                        <p:tgtEl>
                                          <p:spTgt spid="54"/>
                                        </p:tgtEl>
                                        <p:attrNameLst>
                                          <p:attrName>ppt_x</p:attrName>
                                        </p:attrNameLst>
                                      </p:cBhvr>
                                      <p:tavLst>
                                        <p:tav tm="0">
                                          <p:val>
                                            <p:strVal val="1+#ppt_w/2"/>
                                          </p:val>
                                        </p:tav>
                                        <p:tav tm="100000">
                                          <p:val>
                                            <p:strVal val="#ppt_x"/>
                                          </p:val>
                                        </p:tav>
                                      </p:tavLst>
                                    </p:anim>
                                    <p:anim calcmode="lin" valueType="num">
                                      <p:cBhvr additive="base">
                                        <p:cTn id="26" dur="500" fill="hold"/>
                                        <p:tgtEl>
                                          <p:spTgt spid="54"/>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54">
                                            <p:txEl>
                                              <p:pRg st="0" end="0"/>
                                            </p:txEl>
                                          </p:spTgt>
                                        </p:tgtEl>
                                        <p:attrNameLst>
                                          <p:attrName>style.visibility</p:attrName>
                                        </p:attrNameLst>
                                      </p:cBhvr>
                                      <p:to>
                                        <p:strVal val="visible"/>
                                      </p:to>
                                    </p:set>
                                    <p:anim calcmode="lin" valueType="num">
                                      <p:cBhvr additive="base">
                                        <p:cTn id="29" dur="5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54">
                                            <p:txEl>
                                              <p:pRg st="1" end="1"/>
                                            </p:txEl>
                                          </p:spTgt>
                                        </p:tgtEl>
                                        <p:attrNameLst>
                                          <p:attrName>style.visibility</p:attrName>
                                        </p:attrNameLst>
                                      </p:cBhvr>
                                      <p:to>
                                        <p:strVal val="visible"/>
                                      </p:to>
                                    </p:set>
                                    <p:anim calcmode="lin" valueType="num">
                                      <p:cBhvr additive="base">
                                        <p:cTn id="35" dur="500" fill="hold"/>
                                        <p:tgtEl>
                                          <p:spTgt spid="54">
                                            <p:txEl>
                                              <p:pRg st="1" end="1"/>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additive="base">
                                        <p:cTn id="41" dur="500" fill="hold"/>
                                        <p:tgtEl>
                                          <p:spTgt spid="55"/>
                                        </p:tgtEl>
                                        <p:attrNameLst>
                                          <p:attrName>ppt_x</p:attrName>
                                        </p:attrNameLst>
                                      </p:cBhvr>
                                      <p:tavLst>
                                        <p:tav tm="0">
                                          <p:val>
                                            <p:strVal val="1+#ppt_w/2"/>
                                          </p:val>
                                        </p:tav>
                                        <p:tav tm="100000">
                                          <p:val>
                                            <p:strVal val="#ppt_x"/>
                                          </p:val>
                                        </p:tav>
                                      </p:tavLst>
                                    </p:anim>
                                    <p:anim calcmode="lin" valueType="num">
                                      <p:cBhvr additive="base">
                                        <p:cTn id="42"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autoUpdateAnimBg="0"/>
      <p:bldP spid="52" grpId="0" animBg="1" autoUpdateAnimBg="0"/>
      <p:bldP spid="54" grpId="0" animBg="1" autoUpdateAnimBg="0"/>
      <p:bldP spid="55" grpId="0" animBg="1"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sp>
        <p:nvSpPr>
          <p:cNvPr id="55" name="AutoShape 38"/>
          <p:cNvSpPr>
            <a:spLocks noChangeArrowheads="1"/>
          </p:cNvSpPr>
          <p:nvPr/>
        </p:nvSpPr>
        <p:spPr bwMode="auto">
          <a:xfrm>
            <a:off x="2541297" y="4617658"/>
            <a:ext cx="3862388" cy="1047329"/>
          </a:xfrm>
          <a:prstGeom prst="wedgeRoundRectCallout">
            <a:avLst>
              <a:gd name="adj1" fmla="val 83811"/>
              <a:gd name="adj2" fmla="val -28542"/>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Bigger numbers need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software and more time. </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57" name="Picture 16" descr="Alan_Tur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AutoShape 38"/>
          <p:cNvSpPr>
            <a:spLocks noChangeArrowheads="1"/>
          </p:cNvSpPr>
          <p:nvPr/>
        </p:nvSpPr>
        <p:spPr bwMode="auto">
          <a:xfrm>
            <a:off x="1439863" y="533400"/>
            <a:ext cx="3360737" cy="1524000"/>
          </a:xfrm>
          <a:prstGeom prst="wedgeRoundRectCallout">
            <a:avLst>
              <a:gd name="adj1" fmla="val -55861"/>
              <a:gd name="adj2" fmla="val 5388"/>
              <a:gd name="adj3" fmla="val 16667"/>
            </a:avLst>
          </a:prstGeom>
          <a:noFill/>
          <a:ln w="38100">
            <a:solidFill>
              <a:schemeClr val="accent3"/>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I am going to define the first model of computation.</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AutoShape 38"/>
          <p:cNvSpPr>
            <a:spLocks noChangeArrowheads="1"/>
          </p:cNvSpPr>
          <p:nvPr/>
        </p:nvSpPr>
        <p:spPr bwMode="auto">
          <a:xfrm>
            <a:off x="914400" y="2105690"/>
            <a:ext cx="4191000" cy="1399510"/>
          </a:xfrm>
          <a:prstGeom prst="wedgeRoundRectCallout">
            <a:avLst>
              <a:gd name="adj1" fmla="val -55171"/>
              <a:gd name="adj2" fmla="val -46648"/>
              <a:gd name="adj3" fmla="val 16667"/>
            </a:avLst>
          </a:prstGeom>
          <a:noFill/>
          <a:ln w="38100">
            <a:solidFill>
              <a:schemeClr val="accent3"/>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What should I let it do in one time step?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Is it fair to let it multiply?</a:t>
            </a:r>
          </a:p>
        </p:txBody>
      </p:sp>
      <p:sp>
        <p:nvSpPr>
          <p:cNvPr id="58" name="AutoShape 38"/>
          <p:cNvSpPr>
            <a:spLocks noChangeArrowheads="1"/>
          </p:cNvSpPr>
          <p:nvPr/>
        </p:nvSpPr>
        <p:spPr bwMode="auto">
          <a:xfrm>
            <a:off x="634288" y="3517816"/>
            <a:ext cx="8433511" cy="995773"/>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Some CPUs have built into hardware a16 bit  multiplier.</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And hence can do this in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one clock cycle.</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p>
        </p:txBody>
      </p:sp>
      <p:sp>
        <p:nvSpPr>
          <p:cNvPr id="61" name="AutoShape 38"/>
          <p:cNvSpPr>
            <a:spLocks noChangeArrowheads="1"/>
          </p:cNvSpPr>
          <p:nvPr/>
        </p:nvSpPr>
        <p:spPr bwMode="auto">
          <a:xfrm>
            <a:off x="878797" y="5783422"/>
            <a:ext cx="7639202" cy="939510"/>
          </a:xfrm>
          <a:prstGeom prst="wedgeRoundRectCallout">
            <a:avLst>
              <a:gd name="adj1" fmla="val -43287"/>
              <a:gd name="adj2" fmla="val -85416"/>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Other CPUs have only simple but fast operations</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so that a clock cycle is fast.</a:t>
            </a:r>
          </a:p>
        </p:txBody>
      </p:sp>
    </p:spTree>
    <p:extLst>
      <p:ext uri="{BB962C8B-B14F-4D97-AF65-F5344CB8AC3E}">
        <p14:creationId xmlns:p14="http://schemas.microsoft.com/office/powerpoint/2010/main" val="1017054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9"/>
                                        </p:tgtEl>
                                        <p:attrNameLst>
                                          <p:attrName>style.visibility</p:attrName>
                                        </p:attrNameLst>
                                      </p:cBhvr>
                                      <p:to>
                                        <p:strVal val="visible"/>
                                      </p:to>
                                    </p:set>
                                    <p:anim calcmode="lin" valueType="num">
                                      <p:cBhvr additive="base">
                                        <p:cTn id="11" dur="500" fill="hold"/>
                                        <p:tgtEl>
                                          <p:spTgt spid="59"/>
                                        </p:tgtEl>
                                        <p:attrNameLst>
                                          <p:attrName>ppt_x</p:attrName>
                                        </p:attrNameLst>
                                      </p:cBhvr>
                                      <p:tavLst>
                                        <p:tav tm="0">
                                          <p:val>
                                            <p:strVal val="0-#ppt_w/2"/>
                                          </p:val>
                                        </p:tav>
                                        <p:tav tm="100000">
                                          <p:val>
                                            <p:strVal val="#ppt_x"/>
                                          </p:val>
                                        </p:tav>
                                      </p:tavLst>
                                    </p:anim>
                                    <p:anim calcmode="lin" valueType="num">
                                      <p:cBhvr additive="base">
                                        <p:cTn id="12"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0"/>
                                        </p:tgtEl>
                                        <p:attrNameLst>
                                          <p:attrName>style.visibility</p:attrName>
                                        </p:attrNameLst>
                                      </p:cBhvr>
                                      <p:to>
                                        <p:strVal val="visible"/>
                                      </p:to>
                                    </p:set>
                                    <p:anim calcmode="lin" valueType="num">
                                      <p:cBhvr additive="base">
                                        <p:cTn id="17" dur="500" fill="hold"/>
                                        <p:tgtEl>
                                          <p:spTgt spid="60"/>
                                        </p:tgtEl>
                                        <p:attrNameLst>
                                          <p:attrName>ppt_x</p:attrName>
                                        </p:attrNameLst>
                                      </p:cBhvr>
                                      <p:tavLst>
                                        <p:tav tm="0">
                                          <p:val>
                                            <p:strVal val="0-#ppt_w/2"/>
                                          </p:val>
                                        </p:tav>
                                        <p:tav tm="100000">
                                          <p:val>
                                            <p:strVal val="#ppt_x"/>
                                          </p:val>
                                        </p:tav>
                                      </p:tavLst>
                                    </p:anim>
                                    <p:anim calcmode="lin" valueType="num">
                                      <p:cBhvr additive="base">
                                        <p:cTn id="18" dur="500" fill="hold"/>
                                        <p:tgtEl>
                                          <p:spTgt spid="60"/>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60">
                                            <p:txEl>
                                              <p:pRg st="0" end="0"/>
                                            </p:txEl>
                                          </p:spTgt>
                                        </p:tgtEl>
                                        <p:attrNameLst>
                                          <p:attrName>style.visibility</p:attrName>
                                        </p:attrNameLst>
                                      </p:cBhvr>
                                      <p:to>
                                        <p:strVal val="visible"/>
                                      </p:to>
                                    </p:set>
                                    <p:anim calcmode="lin" valueType="num">
                                      <p:cBhvr additive="base">
                                        <p:cTn id="21"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60">
                                            <p:txEl>
                                              <p:pRg st="1" end="1"/>
                                            </p:txEl>
                                          </p:spTgt>
                                        </p:tgtEl>
                                        <p:attrNameLst>
                                          <p:attrName>style.visibility</p:attrName>
                                        </p:attrNameLst>
                                      </p:cBhvr>
                                      <p:to>
                                        <p:strVal val="visible"/>
                                      </p:to>
                                    </p:set>
                                    <p:anim calcmode="lin" valueType="num">
                                      <p:cBhvr additive="base">
                                        <p:cTn id="27" dur="500" fill="hold"/>
                                        <p:tgtEl>
                                          <p:spTgt spid="60">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58"/>
                                        </p:tgtEl>
                                        <p:attrNameLst>
                                          <p:attrName>style.visibility</p:attrName>
                                        </p:attrNameLst>
                                      </p:cBhvr>
                                      <p:to>
                                        <p:strVal val="visible"/>
                                      </p:to>
                                    </p:set>
                                    <p:anim calcmode="lin" valueType="num">
                                      <p:cBhvr additive="base">
                                        <p:cTn id="33" dur="500" fill="hold"/>
                                        <p:tgtEl>
                                          <p:spTgt spid="58"/>
                                        </p:tgtEl>
                                        <p:attrNameLst>
                                          <p:attrName>ppt_x</p:attrName>
                                        </p:attrNameLst>
                                      </p:cBhvr>
                                      <p:tavLst>
                                        <p:tav tm="0">
                                          <p:val>
                                            <p:strVal val="0-#ppt_w/2"/>
                                          </p:val>
                                        </p:tav>
                                        <p:tav tm="100000">
                                          <p:val>
                                            <p:strVal val="#ppt_x"/>
                                          </p:val>
                                        </p:tav>
                                      </p:tavLst>
                                    </p:anim>
                                    <p:anim calcmode="lin" valueType="num">
                                      <p:cBhvr additive="base">
                                        <p:cTn id="34" dur="500" fill="hold"/>
                                        <p:tgtEl>
                                          <p:spTgt spid="58"/>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58">
                                            <p:txEl>
                                              <p:pRg st="0" end="0"/>
                                            </p:txEl>
                                          </p:spTgt>
                                        </p:tgtEl>
                                        <p:attrNameLst>
                                          <p:attrName>style.visibility</p:attrName>
                                        </p:attrNameLst>
                                      </p:cBhvr>
                                      <p:to>
                                        <p:strVal val="visible"/>
                                      </p:to>
                                    </p:set>
                                    <p:anim calcmode="lin" valueType="num">
                                      <p:cBhvr additive="base">
                                        <p:cTn id="37" dur="500" fill="hold"/>
                                        <p:tgtEl>
                                          <p:spTgt spid="58">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58">
                                            <p:txEl>
                                              <p:pRg st="1" end="1"/>
                                            </p:txEl>
                                          </p:spTgt>
                                        </p:tgtEl>
                                        <p:attrNameLst>
                                          <p:attrName>style.visibility</p:attrName>
                                        </p:attrNameLst>
                                      </p:cBhvr>
                                      <p:to>
                                        <p:strVal val="visible"/>
                                      </p:to>
                                    </p:set>
                                    <p:anim calcmode="lin" valueType="num">
                                      <p:cBhvr additive="base">
                                        <p:cTn id="43" dur="500" fill="hold"/>
                                        <p:tgtEl>
                                          <p:spTgt spid="58">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55"/>
                                        </p:tgtEl>
                                        <p:attrNameLst>
                                          <p:attrName>style.visibility</p:attrName>
                                        </p:attrNameLst>
                                      </p:cBhvr>
                                      <p:to>
                                        <p:strVal val="visible"/>
                                      </p:to>
                                    </p:set>
                                    <p:anim calcmode="lin" valueType="num">
                                      <p:cBhvr additive="base">
                                        <p:cTn id="49" dur="500" fill="hold"/>
                                        <p:tgtEl>
                                          <p:spTgt spid="55"/>
                                        </p:tgtEl>
                                        <p:attrNameLst>
                                          <p:attrName>ppt_x</p:attrName>
                                        </p:attrNameLst>
                                      </p:cBhvr>
                                      <p:tavLst>
                                        <p:tav tm="0">
                                          <p:val>
                                            <p:strVal val="1+#ppt_w/2"/>
                                          </p:val>
                                        </p:tav>
                                        <p:tav tm="100000">
                                          <p:val>
                                            <p:strVal val="#ppt_x"/>
                                          </p:val>
                                        </p:tav>
                                      </p:tavLst>
                                    </p:anim>
                                    <p:anim calcmode="lin" valueType="num">
                                      <p:cBhvr additive="base">
                                        <p:cTn id="50" dur="500" fill="hold"/>
                                        <p:tgtEl>
                                          <p:spTgt spid="55"/>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5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55">
                                            <p:txEl>
                                              <p:pRg st="0" end="0"/>
                                            </p:txEl>
                                          </p:spTgt>
                                        </p:tgtEl>
                                        <p:attrNameLst>
                                          <p:attrName>ppt_y</p:attrName>
                                        </p:attrNameLst>
                                      </p:cBhvr>
                                      <p:tavLst>
                                        <p:tav tm="0">
                                          <p:val>
                                            <p:strVal val="#ppt_y"/>
                                          </p:val>
                                        </p:tav>
                                        <p:tav tm="100000">
                                          <p:val>
                                            <p:strVal val="#ppt_y"/>
                                          </p:val>
                                        </p:tav>
                                      </p:tavLst>
                                    </p:anim>
                                  </p:childTnLst>
                                </p:cTn>
                              </p:par>
                              <p:par>
                                <p:cTn id="55" presetID="2" presetClass="entr" presetSubtype="2" fill="hold" nodeType="withEffect">
                                  <p:stCondLst>
                                    <p:cond delay="0"/>
                                  </p:stCondLst>
                                  <p:childTnLst>
                                    <p:set>
                                      <p:cBhvr>
                                        <p:cTn id="56" dur="1" fill="hold">
                                          <p:stCondLst>
                                            <p:cond delay="0"/>
                                          </p:stCondLst>
                                        </p:cTn>
                                        <p:tgtEl>
                                          <p:spTgt spid="55">
                                            <p:txEl>
                                              <p:pRg st="1" end="1"/>
                                            </p:txEl>
                                          </p:spTgt>
                                        </p:tgtEl>
                                        <p:attrNameLst>
                                          <p:attrName>style.visibility</p:attrName>
                                        </p:attrNameLst>
                                      </p:cBhvr>
                                      <p:to>
                                        <p:strVal val="visible"/>
                                      </p:to>
                                    </p:set>
                                    <p:anim calcmode="lin" valueType="num">
                                      <p:cBhvr additive="base">
                                        <p:cTn id="57" dur="500" fill="hold"/>
                                        <p:tgtEl>
                                          <p:spTgt spid="55">
                                            <p:txEl>
                                              <p:pRg st="1" end="1"/>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5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61"/>
                                        </p:tgtEl>
                                        <p:attrNameLst>
                                          <p:attrName>style.visibility</p:attrName>
                                        </p:attrNameLst>
                                      </p:cBhvr>
                                      <p:to>
                                        <p:strVal val="visible"/>
                                      </p:to>
                                    </p:set>
                                    <p:anim calcmode="lin" valueType="num">
                                      <p:cBhvr additive="base">
                                        <p:cTn id="63" dur="500" fill="hold"/>
                                        <p:tgtEl>
                                          <p:spTgt spid="61"/>
                                        </p:tgtEl>
                                        <p:attrNameLst>
                                          <p:attrName>ppt_x</p:attrName>
                                        </p:attrNameLst>
                                      </p:cBhvr>
                                      <p:tavLst>
                                        <p:tav tm="0">
                                          <p:val>
                                            <p:strVal val="0-#ppt_w/2"/>
                                          </p:val>
                                        </p:tav>
                                        <p:tav tm="100000">
                                          <p:val>
                                            <p:strVal val="#ppt_x"/>
                                          </p:val>
                                        </p:tav>
                                      </p:tavLst>
                                    </p:anim>
                                    <p:anim calcmode="lin" valueType="num">
                                      <p:cBhvr additive="base">
                                        <p:cTn id="64" dur="500" fill="hold"/>
                                        <p:tgtEl>
                                          <p:spTgt spid="61"/>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61">
                                            <p:txEl>
                                              <p:pRg st="0" end="0"/>
                                            </p:txEl>
                                          </p:spTgt>
                                        </p:tgtEl>
                                        <p:attrNameLst>
                                          <p:attrName>style.visibility</p:attrName>
                                        </p:attrNameLst>
                                      </p:cBhvr>
                                      <p:to>
                                        <p:strVal val="visible"/>
                                      </p:to>
                                    </p:set>
                                    <p:anim calcmode="lin" valueType="num">
                                      <p:cBhvr additive="base">
                                        <p:cTn id="67"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61">
                                            <p:txEl>
                                              <p:pRg st="1" end="1"/>
                                            </p:txEl>
                                          </p:spTgt>
                                        </p:tgtEl>
                                        <p:attrNameLst>
                                          <p:attrName>style.visibility</p:attrName>
                                        </p:attrNameLst>
                                      </p:cBhvr>
                                      <p:to>
                                        <p:strVal val="visible"/>
                                      </p:to>
                                    </p:set>
                                    <p:anim calcmode="lin" valueType="num">
                                      <p:cBhvr additive="base">
                                        <p:cTn id="73" dur="500" fill="hold"/>
                                        <p:tgtEl>
                                          <p:spTgt spid="61">
                                            <p:txEl>
                                              <p:pRg st="1" end="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61">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autoUpdateAnimBg="0"/>
      <p:bldP spid="59" grpId="0" animBg="1"/>
      <p:bldP spid="60" grpId="0" animBg="1"/>
      <p:bldP spid="58" grpId="0" animBg="1" autoUpdateAnimBg="0"/>
      <p:bldP spid="61"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sp>
        <p:nvSpPr>
          <p:cNvPr id="55" name="AutoShape 38"/>
          <p:cNvSpPr>
            <a:spLocks noChangeArrowheads="1"/>
          </p:cNvSpPr>
          <p:nvPr/>
        </p:nvSpPr>
        <p:spPr bwMode="auto">
          <a:xfrm>
            <a:off x="990600" y="4912567"/>
            <a:ext cx="3972483" cy="1450110"/>
          </a:xfrm>
          <a:prstGeom prst="wedgeRoundRectCallout">
            <a:avLst>
              <a:gd name="adj1" fmla="val 60300"/>
              <a:gd name="adj2" fmla="val -46004"/>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Anything??</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will solve the halting problem in one time step.</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57" name="Picture 16" descr="Alan_Tur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AutoShape 38"/>
          <p:cNvSpPr>
            <a:spLocks noChangeArrowheads="1"/>
          </p:cNvSpPr>
          <p:nvPr/>
        </p:nvSpPr>
        <p:spPr bwMode="auto">
          <a:xfrm>
            <a:off x="1439863" y="533400"/>
            <a:ext cx="3360737" cy="1524000"/>
          </a:xfrm>
          <a:prstGeom prst="wedgeRoundRectCallout">
            <a:avLst>
              <a:gd name="adj1" fmla="val -55861"/>
              <a:gd name="adj2" fmla="val 5388"/>
              <a:gd name="adj3" fmla="val 16667"/>
            </a:avLst>
          </a:prstGeom>
          <a:noFill/>
          <a:ln w="38100">
            <a:solidFill>
              <a:schemeClr val="accent3"/>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Who am I to say?</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Hardware had not been built in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1936.</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 </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AutoShape 38"/>
          <p:cNvSpPr>
            <a:spLocks noChangeArrowheads="1"/>
          </p:cNvSpPr>
          <p:nvPr/>
        </p:nvSpPr>
        <p:spPr bwMode="auto">
          <a:xfrm>
            <a:off x="914400" y="2133600"/>
            <a:ext cx="4572000" cy="1902690"/>
          </a:xfrm>
          <a:prstGeom prst="wedgeRoundRectCallout">
            <a:avLst>
              <a:gd name="adj1" fmla="val -55171"/>
              <a:gd name="adj2" fmla="val -46648"/>
              <a:gd name="adj3" fmla="val 16667"/>
            </a:avLst>
          </a:prstGeom>
          <a:noFill/>
          <a:ln w="38100">
            <a:solidFill>
              <a:schemeClr val="accent3"/>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I will give the algorithm designer the choice to do in one time step anything that can be done by ….</a:t>
            </a:r>
          </a:p>
        </p:txBody>
      </p:sp>
      <p:graphicFrame>
        <p:nvGraphicFramePr>
          <p:cNvPr id="62" name="Table 61"/>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sp>
        <p:nvSpPr>
          <p:cNvPr id="63" name="AutoShape 38"/>
          <p:cNvSpPr>
            <a:spLocks noChangeArrowheads="1"/>
          </p:cNvSpPr>
          <p:nvPr/>
        </p:nvSpPr>
        <p:spPr bwMode="auto">
          <a:xfrm>
            <a:off x="1752600" y="4155390"/>
            <a:ext cx="2514600" cy="645210"/>
          </a:xfrm>
          <a:prstGeom prst="wedgeRoundRectCallout">
            <a:avLst>
              <a:gd name="adj1" fmla="val -55171"/>
              <a:gd name="adj2" fmla="val -46648"/>
              <a:gd name="adj3" fmla="val 16667"/>
            </a:avLst>
          </a:prstGeom>
          <a:noFill/>
          <a:ln w="38100">
            <a:solidFill>
              <a:schemeClr val="accent3"/>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table look up.</a:t>
            </a:r>
          </a:p>
        </p:txBody>
      </p:sp>
      <p:sp>
        <p:nvSpPr>
          <p:cNvPr id="64" name="AutoShape 38"/>
          <p:cNvSpPr>
            <a:spLocks noChangeArrowheads="1"/>
          </p:cNvSpPr>
          <p:nvPr/>
        </p:nvSpPr>
        <p:spPr bwMode="auto">
          <a:xfrm>
            <a:off x="5105400" y="4419600"/>
            <a:ext cx="3106036" cy="2321610"/>
          </a:xfrm>
          <a:prstGeom prst="wedgeRoundRectCallout">
            <a:avLst>
              <a:gd name="adj1" fmla="val -55171"/>
              <a:gd name="adj2" fmla="val -46648"/>
              <a:gd name="adj3" fmla="val 16667"/>
            </a:avLst>
          </a:prstGeom>
          <a:noFill/>
          <a:ln w="38100">
            <a:solidFill>
              <a:schemeClr val="accent3"/>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Ok,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But only as many answers as you are willing to put into a finite table.</a:t>
            </a:r>
          </a:p>
        </p:txBody>
      </p:sp>
    </p:spTree>
    <p:extLst>
      <p:ext uri="{BB962C8B-B14F-4D97-AF65-F5344CB8AC3E}">
        <p14:creationId xmlns:p14="http://schemas.microsoft.com/office/powerpoint/2010/main" val="1628348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0"/>
                                        </p:tgtEl>
                                        <p:attrNameLst>
                                          <p:attrName>style.visibility</p:attrName>
                                        </p:attrNameLst>
                                      </p:cBhvr>
                                      <p:to>
                                        <p:strVal val="visible"/>
                                      </p:to>
                                    </p:set>
                                    <p:anim calcmode="lin" valueType="num">
                                      <p:cBhvr additive="base">
                                        <p:cTn id="13" dur="500" fill="hold"/>
                                        <p:tgtEl>
                                          <p:spTgt spid="60"/>
                                        </p:tgtEl>
                                        <p:attrNameLst>
                                          <p:attrName>ppt_x</p:attrName>
                                        </p:attrNameLst>
                                      </p:cBhvr>
                                      <p:tavLst>
                                        <p:tav tm="0">
                                          <p:val>
                                            <p:strVal val="0-#ppt_w/2"/>
                                          </p:val>
                                        </p:tav>
                                        <p:tav tm="100000">
                                          <p:val>
                                            <p:strVal val="#ppt_x"/>
                                          </p:val>
                                        </p:tav>
                                      </p:tavLst>
                                    </p:anim>
                                    <p:anim calcmode="lin" valueType="num">
                                      <p:cBhvr additive="base">
                                        <p:cTn id="14"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3"/>
                                        </p:tgtEl>
                                        <p:attrNameLst>
                                          <p:attrName>style.visibility</p:attrName>
                                        </p:attrNameLst>
                                      </p:cBhvr>
                                      <p:to>
                                        <p:strVal val="visible"/>
                                      </p:to>
                                    </p:set>
                                    <p:anim calcmode="lin" valueType="num">
                                      <p:cBhvr additive="base">
                                        <p:cTn id="19" dur="500" fill="hold"/>
                                        <p:tgtEl>
                                          <p:spTgt spid="63"/>
                                        </p:tgtEl>
                                        <p:attrNameLst>
                                          <p:attrName>ppt_x</p:attrName>
                                        </p:attrNameLst>
                                      </p:cBhvr>
                                      <p:tavLst>
                                        <p:tav tm="0">
                                          <p:val>
                                            <p:strVal val="0-#ppt_w/2"/>
                                          </p:val>
                                        </p:tav>
                                        <p:tav tm="100000">
                                          <p:val>
                                            <p:strVal val="#ppt_x"/>
                                          </p:val>
                                        </p:tav>
                                      </p:tavLst>
                                    </p:anim>
                                    <p:anim calcmode="lin" valueType="num">
                                      <p:cBhvr additive="base">
                                        <p:cTn id="20" dur="500" fill="hold"/>
                                        <p:tgtEl>
                                          <p:spTgt spid="63"/>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62"/>
                                        </p:tgtEl>
                                        <p:attrNameLst>
                                          <p:attrName>style.visibility</p:attrName>
                                        </p:attrNameLst>
                                      </p:cBhvr>
                                      <p:to>
                                        <p:strVal val="visible"/>
                                      </p:to>
                                    </p:set>
                                    <p:anim calcmode="lin" valueType="num">
                                      <p:cBhvr additive="base">
                                        <p:cTn id="23" dur="500" fill="hold"/>
                                        <p:tgtEl>
                                          <p:spTgt spid="62"/>
                                        </p:tgtEl>
                                        <p:attrNameLst>
                                          <p:attrName>ppt_x</p:attrName>
                                        </p:attrNameLst>
                                      </p:cBhvr>
                                      <p:tavLst>
                                        <p:tav tm="0">
                                          <p:val>
                                            <p:strVal val="0-#ppt_w/2"/>
                                          </p:val>
                                        </p:tav>
                                        <p:tav tm="100000">
                                          <p:val>
                                            <p:strVal val="#ppt_x"/>
                                          </p:val>
                                        </p:tav>
                                      </p:tavLst>
                                    </p:anim>
                                    <p:anim calcmode="lin" valueType="num">
                                      <p:cBhvr additive="base">
                                        <p:cTn id="24"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55"/>
                                        </p:tgtEl>
                                        <p:attrNameLst>
                                          <p:attrName>style.visibility</p:attrName>
                                        </p:attrNameLst>
                                      </p:cBhvr>
                                      <p:to>
                                        <p:strVal val="visible"/>
                                      </p:to>
                                    </p:set>
                                    <p:anim calcmode="lin" valueType="num">
                                      <p:cBhvr additive="base">
                                        <p:cTn id="29" dur="500" fill="hold"/>
                                        <p:tgtEl>
                                          <p:spTgt spid="55"/>
                                        </p:tgtEl>
                                        <p:attrNameLst>
                                          <p:attrName>ppt_x</p:attrName>
                                        </p:attrNameLst>
                                      </p:cBhvr>
                                      <p:tavLst>
                                        <p:tav tm="0">
                                          <p:val>
                                            <p:strVal val="1+#ppt_w/2"/>
                                          </p:val>
                                        </p:tav>
                                        <p:tav tm="100000">
                                          <p:val>
                                            <p:strVal val="#ppt_x"/>
                                          </p:val>
                                        </p:tav>
                                      </p:tavLst>
                                    </p:anim>
                                    <p:anim calcmode="lin" valueType="num">
                                      <p:cBhvr additive="base">
                                        <p:cTn id="30" dur="500" fill="hold"/>
                                        <p:tgtEl>
                                          <p:spTgt spid="55"/>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55">
                                            <p:txEl>
                                              <p:pRg st="0" end="0"/>
                                            </p:txEl>
                                          </p:spTgt>
                                        </p:tgtEl>
                                        <p:attrNameLst>
                                          <p:attrName>style.visibility</p:attrName>
                                        </p:attrNameLst>
                                      </p:cBhvr>
                                      <p:to>
                                        <p:strVal val="visible"/>
                                      </p:to>
                                    </p:set>
                                    <p:anim calcmode="lin" valueType="num">
                                      <p:cBhvr additive="base">
                                        <p:cTn id="33" dur="5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55">
                                            <p:txEl>
                                              <p:pRg st="1" end="1"/>
                                            </p:txEl>
                                          </p:spTgt>
                                        </p:tgtEl>
                                        <p:attrNameLst>
                                          <p:attrName>style.visibility</p:attrName>
                                        </p:attrNameLst>
                                      </p:cBhvr>
                                      <p:to>
                                        <p:strVal val="visible"/>
                                      </p:to>
                                    </p:set>
                                    <p:anim calcmode="lin" valueType="num">
                                      <p:cBhvr additive="base">
                                        <p:cTn id="39" dur="500" fill="hold"/>
                                        <p:tgtEl>
                                          <p:spTgt spid="55">
                                            <p:txEl>
                                              <p:pRg st="1" end="1"/>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5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64"/>
                                        </p:tgtEl>
                                        <p:attrNameLst>
                                          <p:attrName>style.visibility</p:attrName>
                                        </p:attrNameLst>
                                      </p:cBhvr>
                                      <p:to>
                                        <p:strVal val="visible"/>
                                      </p:to>
                                    </p:set>
                                    <p:anim calcmode="lin" valueType="num">
                                      <p:cBhvr additive="base">
                                        <p:cTn id="45" dur="500" fill="hold"/>
                                        <p:tgtEl>
                                          <p:spTgt spid="64"/>
                                        </p:tgtEl>
                                        <p:attrNameLst>
                                          <p:attrName>ppt_x</p:attrName>
                                        </p:attrNameLst>
                                      </p:cBhvr>
                                      <p:tavLst>
                                        <p:tav tm="0">
                                          <p:val>
                                            <p:strVal val="0-#ppt_w/2"/>
                                          </p:val>
                                        </p:tav>
                                        <p:tav tm="100000">
                                          <p:val>
                                            <p:strVal val="#ppt_x"/>
                                          </p:val>
                                        </p:tav>
                                      </p:tavLst>
                                    </p:anim>
                                    <p:anim calcmode="lin" valueType="num">
                                      <p:cBhvr additive="base">
                                        <p:cTn id="46" dur="50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autoUpdateAnimBg="0"/>
      <p:bldP spid="59" grpId="0" animBg="1"/>
      <p:bldP spid="60" grpId="0" animBg="1"/>
      <p:bldP spid="63" grpId="0" animBg="1"/>
      <p:bldP spid="6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pic>
        <p:nvPicPr>
          <p:cNvPr id="57" name="Picture 16" descr="Alan_Tur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2" name="Table 61"/>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sp>
        <p:nvSpPr>
          <p:cNvPr id="58" name="AutoShape 38"/>
          <p:cNvSpPr>
            <a:spLocks noChangeArrowheads="1"/>
          </p:cNvSpPr>
          <p:nvPr/>
        </p:nvSpPr>
        <p:spPr bwMode="auto">
          <a:xfrm>
            <a:off x="990600" y="2209800"/>
            <a:ext cx="3850587" cy="1022350"/>
          </a:xfrm>
          <a:prstGeom prst="wedgeRoundRectCallout">
            <a:avLst>
              <a:gd name="adj1" fmla="val -50182"/>
              <a:gd name="adj2" fmla="val 68848"/>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Can your TM then solve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the Halting problem? </a:t>
            </a:r>
          </a:p>
        </p:txBody>
      </p:sp>
      <p:sp>
        <p:nvSpPr>
          <p:cNvPr id="61" name="AutoShape 38"/>
          <p:cNvSpPr>
            <a:spLocks noChangeArrowheads="1"/>
          </p:cNvSpPr>
          <p:nvPr/>
        </p:nvSpPr>
        <p:spPr bwMode="auto">
          <a:xfrm>
            <a:off x="1439863" y="3429000"/>
            <a:ext cx="3360737" cy="1524000"/>
          </a:xfrm>
          <a:prstGeom prst="wedgeRoundRectCallout">
            <a:avLst>
              <a:gd name="adj1" fmla="val -55861"/>
              <a:gd name="adj2" fmla="val 5388"/>
              <a:gd name="adj3" fmla="val 16667"/>
            </a:avLst>
          </a:prstGeom>
          <a:noFill/>
          <a:ln w="38100">
            <a:solidFill>
              <a:schemeClr val="accent3"/>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No we will prove that this is </a:t>
            </a: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itchFamily="18" charset="2"/>
              </a:rPr>
              <a:t>uncomputable</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5" name="AutoShape 38"/>
          <p:cNvSpPr>
            <a:spLocks noChangeArrowheads="1"/>
          </p:cNvSpPr>
          <p:nvPr/>
        </p:nvSpPr>
        <p:spPr bwMode="auto">
          <a:xfrm>
            <a:off x="4343400" y="5126952"/>
            <a:ext cx="914352" cy="511848"/>
          </a:xfrm>
          <a:prstGeom prst="wedgeRoundRectCallout">
            <a:avLst>
              <a:gd name="adj1" fmla="val 71802"/>
              <a:gd name="adj2" fmla="val 9925"/>
              <a:gd name="adj3" fmla="val 16667"/>
            </a:avLst>
          </a:prstGeom>
          <a:noFill/>
          <a:ln w="38100">
            <a:solidFill>
              <a:schemeClr val="hlink"/>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119040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0-#ppt_w/2"/>
                                          </p:val>
                                        </p:tav>
                                        <p:tav tm="100000">
                                          <p:val>
                                            <p:strVal val="#ppt_x"/>
                                          </p:val>
                                        </p:tav>
                                      </p:tavLst>
                                    </p:anim>
                                    <p:anim calcmode="lin" valueType="num">
                                      <p:cBhvr additive="base">
                                        <p:cTn id="8"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1"/>
                                        </p:tgtEl>
                                        <p:attrNameLst>
                                          <p:attrName>style.visibility</p:attrName>
                                        </p:attrNameLst>
                                      </p:cBhvr>
                                      <p:to>
                                        <p:strVal val="visible"/>
                                      </p:to>
                                    </p:set>
                                    <p:anim calcmode="lin" valueType="num">
                                      <p:cBhvr additive="base">
                                        <p:cTn id="13" dur="500" fill="hold"/>
                                        <p:tgtEl>
                                          <p:spTgt spid="61"/>
                                        </p:tgtEl>
                                        <p:attrNameLst>
                                          <p:attrName>ppt_x</p:attrName>
                                        </p:attrNameLst>
                                      </p:cBhvr>
                                      <p:tavLst>
                                        <p:tav tm="0">
                                          <p:val>
                                            <p:strVal val="0-#ppt_w/2"/>
                                          </p:val>
                                        </p:tav>
                                        <p:tav tm="100000">
                                          <p:val>
                                            <p:strVal val="#ppt_x"/>
                                          </p:val>
                                        </p:tav>
                                      </p:tavLst>
                                    </p:anim>
                                    <p:anim calcmode="lin" valueType="num">
                                      <p:cBhvr additive="base">
                                        <p:cTn id="14"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additive="base">
                                        <p:cTn id="19" dur="500" fill="hold"/>
                                        <p:tgtEl>
                                          <p:spTgt spid="65"/>
                                        </p:tgtEl>
                                        <p:attrNameLst>
                                          <p:attrName>ppt_x</p:attrName>
                                        </p:attrNameLst>
                                      </p:cBhvr>
                                      <p:tavLst>
                                        <p:tav tm="0">
                                          <p:val>
                                            <p:strVal val="1+#ppt_w/2"/>
                                          </p:val>
                                        </p:tav>
                                        <p:tav tm="100000">
                                          <p:val>
                                            <p:strVal val="#ppt_x"/>
                                          </p:val>
                                        </p:tav>
                                      </p:tavLst>
                                    </p:anim>
                                    <p:anim calcmode="lin" valueType="num">
                                      <p:cBhvr additive="base">
                                        <p:cTn id="20"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5" grpId="0" animBg="1"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graphicFrame>
        <p:nvGraphicFramePr>
          <p:cNvPr id="3" name="Table 2"/>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sp>
        <p:nvSpPr>
          <p:cNvPr id="61" name="AutoShape 38"/>
          <p:cNvSpPr>
            <a:spLocks noChangeArrowheads="1"/>
          </p:cNvSpPr>
          <p:nvPr/>
        </p:nvSpPr>
        <p:spPr bwMode="auto">
          <a:xfrm>
            <a:off x="1102413" y="3505200"/>
            <a:ext cx="1020042"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Sure.</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7" name="AutoShape 38"/>
          <p:cNvSpPr>
            <a:spLocks noChangeArrowheads="1"/>
          </p:cNvSpPr>
          <p:nvPr/>
        </p:nvSpPr>
        <p:spPr bwMode="auto">
          <a:xfrm>
            <a:off x="990600" y="4374539"/>
            <a:ext cx="7373144"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give you the halting problem table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size  </a:t>
            </a:r>
            <a:r>
              <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rPr>
              <a:t>k</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8" name="AutoShape 38"/>
          <p:cNvSpPr>
            <a:spLocks noChangeArrowheads="1"/>
          </p:cNvSpPr>
          <p:nvPr/>
        </p:nvSpPr>
        <p:spPr bwMode="auto">
          <a:xfrm>
            <a:off x="2281611" y="3523368"/>
            <a:ext cx="3509589" cy="592188"/>
          </a:xfrm>
          <a:prstGeom prst="wedgeRoundRectCallout">
            <a:avLst>
              <a:gd name="adj1" fmla="val 58473"/>
              <a:gd name="adj2" fmla="val 45873"/>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give you a value </a:t>
            </a:r>
            <a:r>
              <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rPr>
              <a:t>k</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2" name="AutoShape 38"/>
          <p:cNvSpPr>
            <a:spLocks noChangeArrowheads="1"/>
          </p:cNvSpPr>
          <p:nvPr/>
        </p:nvSpPr>
        <p:spPr bwMode="auto">
          <a:xfrm>
            <a:off x="1828801" y="5199012"/>
            <a:ext cx="5803818" cy="1049664"/>
          </a:xfrm>
          <a:prstGeom prst="wedgeRoundRectCallout">
            <a:avLst>
              <a:gd name="adj1" fmla="val 66420"/>
              <a:gd name="adj2" fmla="val -26731"/>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How do you build this table when the halting problem is </a:t>
            </a: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uncomputable</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pic>
        <p:nvPicPr>
          <p:cNvPr id="59" name="Picture 16" descr="Alan_Tur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AutoShape 38"/>
          <p:cNvSpPr>
            <a:spLocks noChangeArrowheads="1"/>
          </p:cNvSpPr>
          <p:nvPr/>
        </p:nvSpPr>
        <p:spPr bwMode="auto">
          <a:xfrm>
            <a:off x="1332884" y="803019"/>
            <a:ext cx="3543916" cy="2423802"/>
          </a:xfrm>
          <a:prstGeom prst="wedgeRoundRectCallout">
            <a:avLst>
              <a:gd name="adj1" fmla="val -58075"/>
              <a:gd name="adj2" fmla="val -26828"/>
              <a:gd name="adj3" fmla="val 16667"/>
            </a:avLst>
          </a:prstGeom>
          <a:noFill/>
          <a:ln w="38100">
            <a:solidFill>
              <a:schemeClr val="accent3"/>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k</a:t>
            </a: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 TM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a:t>
            </a: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I</a:t>
            </a:r>
            <a:r>
              <a:rPr kumimoji="0" lang="en-CA" altLang="en-US" sz="2800" b="0" i="0"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k</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a:t>
            </a:r>
            <a:b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b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 in one time step can look up in a table </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the answer to the halting problem for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I</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AutoShape 38"/>
          <p:cNvSpPr>
            <a:spLocks noChangeArrowheads="1"/>
          </p:cNvSpPr>
          <p:nvPr/>
        </p:nvSpPr>
        <p:spPr bwMode="auto">
          <a:xfrm>
            <a:off x="3581400" y="6260942"/>
            <a:ext cx="2133600" cy="520858"/>
          </a:xfrm>
          <a:prstGeom prst="wedgeRoundRectCallout">
            <a:avLst>
              <a:gd name="adj1" fmla="val -76295"/>
              <a:gd name="adj2" fmla="val -235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Good point.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430723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1"/>
                                        </p:tgtEl>
                                        <p:attrNameLst>
                                          <p:attrName>style.visibility</p:attrName>
                                        </p:attrNameLst>
                                      </p:cBhvr>
                                      <p:to>
                                        <p:strVal val="visible"/>
                                      </p:to>
                                    </p:set>
                                    <p:anim calcmode="lin" valueType="num">
                                      <p:cBhvr additive="base">
                                        <p:cTn id="13" dur="500" fill="hold"/>
                                        <p:tgtEl>
                                          <p:spTgt spid="61"/>
                                        </p:tgtEl>
                                        <p:attrNameLst>
                                          <p:attrName>ppt_x</p:attrName>
                                        </p:attrNameLst>
                                      </p:cBhvr>
                                      <p:tavLst>
                                        <p:tav tm="0">
                                          <p:val>
                                            <p:strVal val="0-#ppt_w/2"/>
                                          </p:val>
                                        </p:tav>
                                        <p:tav tm="100000">
                                          <p:val>
                                            <p:strVal val="#ppt_x"/>
                                          </p:val>
                                        </p:tav>
                                      </p:tavLst>
                                    </p:anim>
                                    <p:anim calcmode="lin" valueType="num">
                                      <p:cBhvr additive="base">
                                        <p:cTn id="14"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additive="base">
                                        <p:cTn id="19" dur="500" fill="hold"/>
                                        <p:tgtEl>
                                          <p:spTgt spid="58"/>
                                        </p:tgtEl>
                                        <p:attrNameLst>
                                          <p:attrName>ppt_x</p:attrName>
                                        </p:attrNameLst>
                                      </p:cBhvr>
                                      <p:tavLst>
                                        <p:tav tm="0">
                                          <p:val>
                                            <p:strVal val="1+#ppt_w/2"/>
                                          </p:val>
                                        </p:tav>
                                        <p:tav tm="100000">
                                          <p:val>
                                            <p:strVal val="#ppt_x"/>
                                          </p:val>
                                        </p:tav>
                                      </p:tavLst>
                                    </p:anim>
                                    <p:anim calcmode="lin" valueType="num">
                                      <p:cBhvr additive="base">
                                        <p:cTn id="20" dur="500" fill="hold"/>
                                        <p:tgtEl>
                                          <p:spTgt spid="58"/>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58">
                                            <p:txEl>
                                              <p:pRg st="0" end="0"/>
                                            </p:txEl>
                                          </p:spTgt>
                                        </p:tgtEl>
                                        <p:attrNameLst>
                                          <p:attrName>style.visibility</p:attrName>
                                        </p:attrNameLst>
                                      </p:cBhvr>
                                      <p:to>
                                        <p:strVal val="visible"/>
                                      </p:to>
                                    </p:set>
                                    <p:anim calcmode="lin" valueType="num">
                                      <p:cBhvr additive="base">
                                        <p:cTn id="23" dur="5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0-#ppt_w/2"/>
                                          </p:val>
                                        </p:tav>
                                        <p:tav tm="100000">
                                          <p:val>
                                            <p:strVal val="#ppt_x"/>
                                          </p:val>
                                        </p:tav>
                                      </p:tavLst>
                                    </p:anim>
                                    <p:anim calcmode="lin" valueType="num">
                                      <p:cBhvr additive="base">
                                        <p:cTn id="30"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additive="base">
                                        <p:cTn id="35" dur="500" fill="hold"/>
                                        <p:tgtEl>
                                          <p:spTgt spid="62"/>
                                        </p:tgtEl>
                                        <p:attrNameLst>
                                          <p:attrName>ppt_x</p:attrName>
                                        </p:attrNameLst>
                                      </p:cBhvr>
                                      <p:tavLst>
                                        <p:tav tm="0">
                                          <p:val>
                                            <p:strVal val="1+#ppt_w/2"/>
                                          </p:val>
                                        </p:tav>
                                        <p:tav tm="100000">
                                          <p:val>
                                            <p:strVal val="#ppt_x"/>
                                          </p:val>
                                        </p:tav>
                                      </p:tavLst>
                                    </p:anim>
                                    <p:anim calcmode="lin" valueType="num">
                                      <p:cBhvr additive="base">
                                        <p:cTn id="36" dur="500" fill="hold"/>
                                        <p:tgtEl>
                                          <p:spTgt spid="62"/>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62">
                                            <p:txEl>
                                              <p:pRg st="0" end="0"/>
                                            </p:txEl>
                                          </p:spTgt>
                                        </p:tgtEl>
                                        <p:attrNameLst>
                                          <p:attrName>style.visibility</p:attrName>
                                        </p:attrNameLst>
                                      </p:cBhvr>
                                      <p:to>
                                        <p:strVal val="visible"/>
                                      </p:to>
                                    </p:set>
                                    <p:anim calcmode="lin" valueType="num">
                                      <p:cBhvr additive="base">
                                        <p:cTn id="39"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60"/>
                                        </p:tgtEl>
                                        <p:attrNameLst>
                                          <p:attrName>style.visibility</p:attrName>
                                        </p:attrNameLst>
                                      </p:cBhvr>
                                      <p:to>
                                        <p:strVal val="visible"/>
                                      </p:to>
                                    </p:set>
                                    <p:anim calcmode="lin" valueType="num">
                                      <p:cBhvr additive="base">
                                        <p:cTn id="45" dur="500" fill="hold"/>
                                        <p:tgtEl>
                                          <p:spTgt spid="60"/>
                                        </p:tgtEl>
                                        <p:attrNameLst>
                                          <p:attrName>ppt_x</p:attrName>
                                        </p:attrNameLst>
                                      </p:cBhvr>
                                      <p:tavLst>
                                        <p:tav tm="0">
                                          <p:val>
                                            <p:strVal val="0-#ppt_w/2"/>
                                          </p:val>
                                        </p:tav>
                                        <p:tav tm="100000">
                                          <p:val>
                                            <p:strVal val="#ppt_x"/>
                                          </p:val>
                                        </p:tav>
                                      </p:tavLst>
                                    </p:anim>
                                    <p:anim calcmode="lin" valueType="num">
                                      <p:cBhvr additive="base">
                                        <p:cTn id="46" dur="500" fill="hold"/>
                                        <p:tgtEl>
                                          <p:spTgt spid="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autoUpdateAnimBg="0"/>
      <p:bldP spid="57" grpId="0" animBg="1" autoUpdateAnimBg="0"/>
      <p:bldP spid="58" grpId="0" animBg="1" autoUpdateAnimBg="0"/>
      <p:bldP spid="62" grpId="0" animBg="1" autoUpdateAnimBg="0"/>
      <p:bldP spid="60" grpId="0" animBg="1"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graphicFrame>
        <p:nvGraphicFramePr>
          <p:cNvPr id="3" name="Table 2"/>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sp>
        <p:nvSpPr>
          <p:cNvPr id="61" name="AutoShape 38"/>
          <p:cNvSpPr>
            <a:spLocks noChangeArrowheads="1"/>
          </p:cNvSpPr>
          <p:nvPr/>
        </p:nvSpPr>
        <p:spPr bwMode="auto">
          <a:xfrm>
            <a:off x="1102413" y="3505200"/>
            <a:ext cx="1020042"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Sure.</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7" name="AutoShape 38"/>
          <p:cNvSpPr>
            <a:spLocks noChangeArrowheads="1"/>
          </p:cNvSpPr>
          <p:nvPr/>
        </p:nvSpPr>
        <p:spPr bwMode="auto">
          <a:xfrm>
            <a:off x="990600" y="4374539"/>
            <a:ext cx="7373144"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There exists a halting problem table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size  </a:t>
            </a:r>
            <a:r>
              <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rPr>
              <a:t>k</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8" name="AutoShape 38"/>
          <p:cNvSpPr>
            <a:spLocks noChangeArrowheads="1"/>
          </p:cNvSpPr>
          <p:nvPr/>
        </p:nvSpPr>
        <p:spPr bwMode="auto">
          <a:xfrm>
            <a:off x="2281611" y="3523368"/>
            <a:ext cx="3509589" cy="592188"/>
          </a:xfrm>
          <a:prstGeom prst="wedgeRoundRectCallout">
            <a:avLst>
              <a:gd name="adj1" fmla="val 58473"/>
              <a:gd name="adj2" fmla="val 45873"/>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give you a value </a:t>
            </a:r>
            <a:r>
              <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rPr>
              <a:t>k</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2" name="AutoShape 38"/>
          <p:cNvSpPr>
            <a:spLocks noChangeArrowheads="1"/>
          </p:cNvSpPr>
          <p:nvPr/>
        </p:nvSpPr>
        <p:spPr bwMode="auto">
          <a:xfrm>
            <a:off x="1828800" y="5199012"/>
            <a:ext cx="5850727" cy="592188"/>
          </a:xfrm>
          <a:prstGeom prst="wedgeRoundRectCallout">
            <a:avLst>
              <a:gd name="adj1" fmla="val 66420"/>
              <a:gd name="adj2" fmla="val -26731"/>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doubt such a thing is really anywhere.</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3" name="AutoShape 38"/>
          <p:cNvSpPr>
            <a:spLocks noChangeArrowheads="1"/>
          </p:cNvSpPr>
          <p:nvPr/>
        </p:nvSpPr>
        <p:spPr bwMode="auto">
          <a:xfrm>
            <a:off x="4493604" y="5885493"/>
            <a:ext cx="992796" cy="597058"/>
          </a:xfrm>
          <a:prstGeom prst="wedgeRoundRectCallout">
            <a:avLst>
              <a:gd name="adj1" fmla="val -56919"/>
              <a:gd name="adj2" fmla="val -40766"/>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True</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pic>
        <p:nvPicPr>
          <p:cNvPr id="59" name="Picture 16" descr="Alan_Tur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AutoShape 38"/>
          <p:cNvSpPr>
            <a:spLocks noChangeArrowheads="1"/>
          </p:cNvSpPr>
          <p:nvPr/>
        </p:nvSpPr>
        <p:spPr bwMode="auto">
          <a:xfrm>
            <a:off x="1332884" y="803019"/>
            <a:ext cx="3543916" cy="2423802"/>
          </a:xfrm>
          <a:prstGeom prst="wedgeRoundRectCallout">
            <a:avLst>
              <a:gd name="adj1" fmla="val -58075"/>
              <a:gd name="adj2" fmla="val -26828"/>
              <a:gd name="adj3" fmla="val 16667"/>
            </a:avLst>
          </a:prstGeom>
          <a:noFill/>
          <a:ln w="38100">
            <a:solidFill>
              <a:schemeClr val="accent3"/>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k</a:t>
            </a: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 TM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a:t>
            </a: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I</a:t>
            </a:r>
            <a:r>
              <a:rPr kumimoji="0" lang="en-CA" altLang="en-US" sz="2800" b="0" i="0"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k</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a:t>
            </a:r>
            <a:b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b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 in one time step can look up in a table </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the answer to the halting problem for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I</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3044053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additive="base">
                                        <p:cTn id="13" dur="500" fill="hold"/>
                                        <p:tgtEl>
                                          <p:spTgt spid="62"/>
                                        </p:tgtEl>
                                        <p:attrNameLst>
                                          <p:attrName>ppt_x</p:attrName>
                                        </p:attrNameLst>
                                      </p:cBhvr>
                                      <p:tavLst>
                                        <p:tav tm="0">
                                          <p:val>
                                            <p:strVal val="1+#ppt_w/2"/>
                                          </p:val>
                                        </p:tav>
                                        <p:tav tm="100000">
                                          <p:val>
                                            <p:strVal val="#ppt_x"/>
                                          </p:val>
                                        </p:tav>
                                      </p:tavLst>
                                    </p:anim>
                                    <p:anim calcmode="lin" valueType="num">
                                      <p:cBhvr additive="base">
                                        <p:cTn id="14" dur="500" fill="hold"/>
                                        <p:tgtEl>
                                          <p:spTgt spid="62"/>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 calcmode="lin" valueType="num">
                                      <p:cBhvr additive="base">
                                        <p:cTn id="17"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3"/>
                                        </p:tgtEl>
                                        <p:attrNameLst>
                                          <p:attrName>style.visibility</p:attrName>
                                        </p:attrNameLst>
                                      </p:cBhvr>
                                      <p:to>
                                        <p:strVal val="visible"/>
                                      </p:to>
                                    </p:set>
                                    <p:anim calcmode="lin" valueType="num">
                                      <p:cBhvr additive="base">
                                        <p:cTn id="23" dur="500" fill="hold"/>
                                        <p:tgtEl>
                                          <p:spTgt spid="63"/>
                                        </p:tgtEl>
                                        <p:attrNameLst>
                                          <p:attrName>ppt_x</p:attrName>
                                        </p:attrNameLst>
                                      </p:cBhvr>
                                      <p:tavLst>
                                        <p:tav tm="0">
                                          <p:val>
                                            <p:strVal val="0-#ppt_w/2"/>
                                          </p:val>
                                        </p:tav>
                                        <p:tav tm="100000">
                                          <p:val>
                                            <p:strVal val="#ppt_x"/>
                                          </p:val>
                                        </p:tav>
                                      </p:tavLst>
                                    </p:anim>
                                    <p:anim calcmode="lin" valueType="num">
                                      <p:cBhvr additive="base">
                                        <p:cTn id="24"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autoUpdateAnimBg="0"/>
      <p:bldP spid="62" grpId="0" animBg="1" autoUpdateAnimBg="0"/>
      <p:bldP spid="63" grpId="0" animBg="1"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graphicFrame>
        <p:nvGraphicFramePr>
          <p:cNvPr id="3" name="Table 2"/>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sp>
        <p:nvSpPr>
          <p:cNvPr id="61" name="AutoShape 38"/>
          <p:cNvSpPr>
            <a:spLocks noChangeArrowheads="1"/>
          </p:cNvSpPr>
          <p:nvPr/>
        </p:nvSpPr>
        <p:spPr bwMode="auto">
          <a:xfrm>
            <a:off x="1102413" y="3505200"/>
            <a:ext cx="1020042"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Sure.</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7" name="AutoShape 38"/>
          <p:cNvSpPr>
            <a:spLocks noChangeArrowheads="1"/>
          </p:cNvSpPr>
          <p:nvPr/>
        </p:nvSpPr>
        <p:spPr bwMode="auto">
          <a:xfrm>
            <a:off x="1012226" y="4310711"/>
            <a:ext cx="5659545" cy="1452908"/>
          </a:xfrm>
          <a:prstGeom prst="wedgeRoundRectCallout">
            <a:avLst>
              <a:gd name="adj1" fmla="val -59562"/>
              <a:gd name="adj2" fmla="val 1409"/>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all </a:t>
            </a:r>
            <a:r>
              <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rPr>
              <a:t>2</a:t>
            </a:r>
            <a:r>
              <a:rPr kumimoji="0" lang="en-US" altLang="en-US" sz="2800" b="0" i="1" u="none" strike="noStrike" kern="1200" cap="none" spc="0" normalizeH="0" baseline="30000" noProof="0" dirty="0">
                <a:ln>
                  <a:noFill/>
                </a:ln>
                <a:solidFill>
                  <a:srgbClr val="FFCC66"/>
                </a:solidFill>
                <a:effectLst/>
                <a:uLnTx/>
                <a:uFillTx/>
                <a:latin typeface="Times New Roman" pitchFamily="18" charset="0"/>
                <a:ea typeface="+mn-ea"/>
                <a:cs typeface="Arial" charset="0"/>
              </a:rPr>
              <a:t>k</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tables of </a:t>
            </a:r>
            <a:r>
              <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rPr>
              <a:t>k</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yes/no</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answers</a:t>
            </a:r>
          </a:p>
          <a:p>
            <a:pPr marL="0" marR="0" lvl="0" indent="0" algn="ctr" defTabSz="914400" rtl="0" eaLnBrk="1" fontAlgn="base" latinLnBrk="0" hangingPunct="1">
              <a:lnSpc>
                <a:spcPct val="100000"/>
              </a:lnSpc>
              <a:spcBef>
                <a:spcPts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one of them just happens to give right answers to the halting problem.</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58" name="AutoShape 38"/>
          <p:cNvSpPr>
            <a:spLocks noChangeArrowheads="1"/>
          </p:cNvSpPr>
          <p:nvPr/>
        </p:nvSpPr>
        <p:spPr bwMode="auto">
          <a:xfrm>
            <a:off x="2281611" y="3523368"/>
            <a:ext cx="3509589" cy="592188"/>
          </a:xfrm>
          <a:prstGeom prst="wedgeRoundRectCallout">
            <a:avLst>
              <a:gd name="adj1" fmla="val 58473"/>
              <a:gd name="adj2" fmla="val 45873"/>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give you a value </a:t>
            </a:r>
            <a:r>
              <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rPr>
              <a:t>k</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2" name="AutoShape 38"/>
          <p:cNvSpPr>
            <a:spLocks noChangeArrowheads="1"/>
          </p:cNvSpPr>
          <p:nvPr/>
        </p:nvSpPr>
        <p:spPr bwMode="auto">
          <a:xfrm>
            <a:off x="853394" y="5958774"/>
            <a:ext cx="2895600" cy="592188"/>
          </a:xfrm>
          <a:prstGeom prst="wedgeRoundRectCallout">
            <a:avLst>
              <a:gd name="adj1" fmla="val 66420"/>
              <a:gd name="adj2" fmla="val -26731"/>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give you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I</a:t>
            </a:r>
            <a:r>
              <a:rPr kumimoji="0" lang="en-CA" altLang="en-US" sz="2800" b="0" i="0"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k</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3" name="AutoShape 38"/>
          <p:cNvSpPr>
            <a:spLocks noChangeArrowheads="1"/>
          </p:cNvSpPr>
          <p:nvPr/>
        </p:nvSpPr>
        <p:spPr bwMode="auto">
          <a:xfrm>
            <a:off x="3941082" y="5958774"/>
            <a:ext cx="4802795" cy="597058"/>
          </a:xfrm>
          <a:prstGeom prst="wedgeRoundRectCallout">
            <a:avLst>
              <a:gd name="adj1" fmla="val -56919"/>
              <a:gd name="adj2" fmla="val -40766"/>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My table gives you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Halting(I)</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pic>
        <p:nvPicPr>
          <p:cNvPr id="59" name="Picture 16" descr="Alan_Tur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AutoShape 38"/>
          <p:cNvSpPr>
            <a:spLocks noChangeArrowheads="1"/>
          </p:cNvSpPr>
          <p:nvPr/>
        </p:nvSpPr>
        <p:spPr bwMode="auto">
          <a:xfrm>
            <a:off x="1332884" y="803019"/>
            <a:ext cx="3543916" cy="2423802"/>
          </a:xfrm>
          <a:prstGeom prst="wedgeRoundRectCallout">
            <a:avLst>
              <a:gd name="adj1" fmla="val -58075"/>
              <a:gd name="adj2" fmla="val -26828"/>
              <a:gd name="adj3" fmla="val 16667"/>
            </a:avLst>
          </a:prstGeom>
          <a:noFill/>
          <a:ln w="38100">
            <a:solidFill>
              <a:schemeClr val="accent3"/>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k</a:t>
            </a: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 TM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a:t>
            </a: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I</a:t>
            </a:r>
            <a:r>
              <a:rPr kumimoji="0" lang="en-CA" altLang="en-US" sz="2800" b="0" i="0"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a:t>
            </a:r>
            <a:r>
              <a:rPr kumimoji="0" lang="en-CA" altLang="en-US" sz="2800" b="0" i="1" u="none" strike="noStrike" kern="1200" cap="none" spc="0" normalizeH="0" baseline="0" noProof="0" dirty="0" err="1">
                <a:ln>
                  <a:noFill/>
                </a:ln>
                <a:solidFill>
                  <a:srgbClr val="FFCC66"/>
                </a:solidFill>
                <a:effectLst/>
                <a:uLnTx/>
                <a:uFillTx/>
                <a:latin typeface="Times New Roman" pitchFamily="18" charset="0"/>
                <a:ea typeface="+mn-ea"/>
                <a:cs typeface="Arial" charset="0"/>
                <a:sym typeface="Symbol" pitchFamily="18" charset="2"/>
              </a:rPr>
              <a:t>k</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a:t>
            </a:r>
            <a:b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b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 in one time step can look up in a table </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the answer to the halting problem for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I</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AutoShape 38"/>
          <p:cNvSpPr>
            <a:spLocks noChangeArrowheads="1"/>
          </p:cNvSpPr>
          <p:nvPr/>
        </p:nvSpPr>
        <p:spPr bwMode="auto">
          <a:xfrm>
            <a:off x="6756338" y="4519883"/>
            <a:ext cx="1134156" cy="527254"/>
          </a:xfrm>
          <a:prstGeom prst="wedgeRoundRectCallout">
            <a:avLst>
              <a:gd name="adj1" fmla="val 66420"/>
              <a:gd name="adj2" fmla="val -26731"/>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True.</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2894094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60"/>
                                        </p:tgtEl>
                                        <p:attrNameLst>
                                          <p:attrName>style.visibility</p:attrName>
                                        </p:attrNameLst>
                                      </p:cBhvr>
                                      <p:to>
                                        <p:strVal val="visible"/>
                                      </p:to>
                                    </p:set>
                                    <p:anim calcmode="lin" valueType="num">
                                      <p:cBhvr additive="base">
                                        <p:cTn id="13" dur="500" fill="hold"/>
                                        <p:tgtEl>
                                          <p:spTgt spid="60"/>
                                        </p:tgtEl>
                                        <p:attrNameLst>
                                          <p:attrName>ppt_x</p:attrName>
                                        </p:attrNameLst>
                                      </p:cBhvr>
                                      <p:tavLst>
                                        <p:tav tm="0">
                                          <p:val>
                                            <p:strVal val="1+#ppt_w/2"/>
                                          </p:val>
                                        </p:tav>
                                        <p:tav tm="100000">
                                          <p:val>
                                            <p:strVal val="#ppt_x"/>
                                          </p:val>
                                        </p:tav>
                                      </p:tavLst>
                                    </p:anim>
                                    <p:anim calcmode="lin" valueType="num">
                                      <p:cBhvr additive="base">
                                        <p:cTn id="14" dur="500" fill="hold"/>
                                        <p:tgtEl>
                                          <p:spTgt spid="60"/>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60">
                                            <p:txEl>
                                              <p:pRg st="0" end="0"/>
                                            </p:txEl>
                                          </p:spTgt>
                                        </p:tgtEl>
                                        <p:attrNameLst>
                                          <p:attrName>style.visibility</p:attrName>
                                        </p:attrNameLst>
                                      </p:cBhvr>
                                      <p:to>
                                        <p:strVal val="visible"/>
                                      </p:to>
                                    </p:set>
                                    <p:anim calcmode="lin" valueType="num">
                                      <p:cBhvr additive="base">
                                        <p:cTn id="17"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62"/>
                                        </p:tgtEl>
                                        <p:attrNameLst>
                                          <p:attrName>style.visibility</p:attrName>
                                        </p:attrNameLst>
                                      </p:cBhvr>
                                      <p:to>
                                        <p:strVal val="visible"/>
                                      </p:to>
                                    </p:set>
                                    <p:anim calcmode="lin" valueType="num">
                                      <p:cBhvr additive="base">
                                        <p:cTn id="23" dur="500" fill="hold"/>
                                        <p:tgtEl>
                                          <p:spTgt spid="62"/>
                                        </p:tgtEl>
                                        <p:attrNameLst>
                                          <p:attrName>ppt_x</p:attrName>
                                        </p:attrNameLst>
                                      </p:cBhvr>
                                      <p:tavLst>
                                        <p:tav tm="0">
                                          <p:val>
                                            <p:strVal val="1+#ppt_w/2"/>
                                          </p:val>
                                        </p:tav>
                                        <p:tav tm="100000">
                                          <p:val>
                                            <p:strVal val="#ppt_x"/>
                                          </p:val>
                                        </p:tav>
                                      </p:tavLst>
                                    </p:anim>
                                    <p:anim calcmode="lin" valueType="num">
                                      <p:cBhvr additive="base">
                                        <p:cTn id="24" dur="500" fill="hold"/>
                                        <p:tgtEl>
                                          <p:spTgt spid="62"/>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62">
                                            <p:txEl>
                                              <p:pRg st="0" end="0"/>
                                            </p:txEl>
                                          </p:spTgt>
                                        </p:tgtEl>
                                        <p:attrNameLst>
                                          <p:attrName>style.visibility</p:attrName>
                                        </p:attrNameLst>
                                      </p:cBhvr>
                                      <p:to>
                                        <p:strVal val="visible"/>
                                      </p:to>
                                    </p:set>
                                    <p:anim calcmode="lin" valueType="num">
                                      <p:cBhvr additive="base">
                                        <p:cTn id="27"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63"/>
                                        </p:tgtEl>
                                        <p:attrNameLst>
                                          <p:attrName>style.visibility</p:attrName>
                                        </p:attrNameLst>
                                      </p:cBhvr>
                                      <p:to>
                                        <p:strVal val="visible"/>
                                      </p:to>
                                    </p:set>
                                    <p:anim calcmode="lin" valueType="num">
                                      <p:cBhvr additive="base">
                                        <p:cTn id="33" dur="500" fill="hold"/>
                                        <p:tgtEl>
                                          <p:spTgt spid="63"/>
                                        </p:tgtEl>
                                        <p:attrNameLst>
                                          <p:attrName>ppt_x</p:attrName>
                                        </p:attrNameLst>
                                      </p:cBhvr>
                                      <p:tavLst>
                                        <p:tav tm="0">
                                          <p:val>
                                            <p:strVal val="0-#ppt_w/2"/>
                                          </p:val>
                                        </p:tav>
                                        <p:tav tm="100000">
                                          <p:val>
                                            <p:strVal val="#ppt_x"/>
                                          </p:val>
                                        </p:tav>
                                      </p:tavLst>
                                    </p:anim>
                                    <p:anim calcmode="lin" valueType="num">
                                      <p:cBhvr additive="base">
                                        <p:cTn id="34"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autoUpdateAnimBg="0"/>
      <p:bldP spid="62" grpId="0" animBg="1" autoUpdateAnimBg="0"/>
      <p:bldP spid="63" grpId="0" animBg="1" autoUpdateAnimBg="0"/>
      <p:bldP spid="60"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6652857" y="1703927"/>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Monotype Corsiva" pitchFamily="66" charset="0"/>
              <a:ea typeface="+mn-ea"/>
              <a:cs typeface="Arial" charset="0"/>
            </a:endParaRPr>
          </a:p>
        </p:txBody>
      </p:sp>
      <p:pic>
        <p:nvPicPr>
          <p:cNvPr id="102405"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599743"/>
            <a:ext cx="1326794" cy="2176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2409" name="Group 21"/>
          <p:cNvGrpSpPr>
            <a:grpSpLocks/>
          </p:cNvGrpSpPr>
          <p:nvPr/>
        </p:nvGrpSpPr>
        <p:grpSpPr bwMode="auto">
          <a:xfrm flipH="1">
            <a:off x="7897018" y="3824492"/>
            <a:ext cx="1347788" cy="2341562"/>
            <a:chOff x="4560" y="1645"/>
            <a:chExt cx="849" cy="1475"/>
          </a:xfrm>
        </p:grpSpPr>
        <p:grpSp>
          <p:nvGrpSpPr>
            <p:cNvPr id="102440" name="Group 22"/>
            <p:cNvGrpSpPr>
              <a:grpSpLocks/>
            </p:cNvGrpSpPr>
            <p:nvPr/>
          </p:nvGrpSpPr>
          <p:grpSpPr bwMode="auto">
            <a:xfrm>
              <a:off x="4560" y="2056"/>
              <a:ext cx="849" cy="1064"/>
              <a:chOff x="2593" y="1179"/>
              <a:chExt cx="849" cy="1064"/>
            </a:xfrm>
          </p:grpSpPr>
          <p:sp>
            <p:nvSpPr>
              <p:cNvPr id="10244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5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1" name="Group 30"/>
            <p:cNvGrpSpPr>
              <a:grpSpLocks/>
            </p:cNvGrpSpPr>
            <p:nvPr/>
          </p:nvGrpSpPr>
          <p:grpSpPr bwMode="auto">
            <a:xfrm>
              <a:off x="4703" y="1645"/>
              <a:ext cx="230" cy="1456"/>
              <a:chOff x="2720" y="768"/>
              <a:chExt cx="230" cy="1456"/>
            </a:xfrm>
          </p:grpSpPr>
          <p:sp>
            <p:nvSpPr>
              <p:cNvPr id="10244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42" name="Group 33"/>
            <p:cNvGrpSpPr>
              <a:grpSpLocks/>
            </p:cNvGrpSpPr>
            <p:nvPr/>
          </p:nvGrpSpPr>
          <p:grpSpPr bwMode="auto">
            <a:xfrm>
              <a:off x="5125" y="2204"/>
              <a:ext cx="77" cy="68"/>
              <a:chOff x="1747" y="2620"/>
              <a:chExt cx="44" cy="73"/>
            </a:xfrm>
          </p:grpSpPr>
          <p:sp>
            <p:nvSpPr>
              <p:cNvPr id="10244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4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0" name="Group 16"/>
          <p:cNvGrpSpPr>
            <a:grpSpLocks/>
          </p:cNvGrpSpPr>
          <p:nvPr/>
        </p:nvGrpSpPr>
        <p:grpSpPr bwMode="auto">
          <a:xfrm flipH="1">
            <a:off x="55562" y="2859087"/>
            <a:ext cx="706438" cy="1484313"/>
            <a:chOff x="5760" y="720"/>
            <a:chExt cx="1021" cy="2477"/>
          </a:xfrm>
        </p:grpSpPr>
        <p:grpSp>
          <p:nvGrpSpPr>
            <p:cNvPr id="102430" name="Group 17"/>
            <p:cNvGrpSpPr>
              <a:grpSpLocks/>
            </p:cNvGrpSpPr>
            <p:nvPr/>
          </p:nvGrpSpPr>
          <p:grpSpPr bwMode="auto">
            <a:xfrm>
              <a:off x="5760" y="901"/>
              <a:ext cx="916" cy="2296"/>
              <a:chOff x="5760" y="901"/>
              <a:chExt cx="916" cy="2296"/>
            </a:xfrm>
          </p:grpSpPr>
          <p:sp>
            <p:nvSpPr>
              <p:cNvPr id="102434"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5"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6"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7"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8"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9"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02431" name="Group 24"/>
            <p:cNvGrpSpPr>
              <a:grpSpLocks/>
            </p:cNvGrpSpPr>
            <p:nvPr/>
          </p:nvGrpSpPr>
          <p:grpSpPr bwMode="auto">
            <a:xfrm>
              <a:off x="6571" y="720"/>
              <a:ext cx="210" cy="264"/>
              <a:chOff x="6571" y="720"/>
              <a:chExt cx="210" cy="264"/>
            </a:xfrm>
          </p:grpSpPr>
          <p:sp>
            <p:nvSpPr>
              <p:cNvPr id="102432"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33"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grpSp>
        <p:nvGrpSpPr>
          <p:cNvPr id="102411" name="Group 5"/>
          <p:cNvGrpSpPr>
            <a:grpSpLocks/>
          </p:cNvGrpSpPr>
          <p:nvPr/>
        </p:nvGrpSpPr>
        <p:grpSpPr bwMode="auto">
          <a:xfrm>
            <a:off x="152400" y="4572000"/>
            <a:ext cx="1447800" cy="2133600"/>
            <a:chOff x="2013" y="2206"/>
            <a:chExt cx="679" cy="1010"/>
          </a:xfrm>
        </p:grpSpPr>
        <p:sp>
          <p:nvSpPr>
            <p:cNvPr id="10241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2416" name="Group 7"/>
            <p:cNvGrpSpPr>
              <a:grpSpLocks/>
            </p:cNvGrpSpPr>
            <p:nvPr/>
          </p:nvGrpSpPr>
          <p:grpSpPr bwMode="auto">
            <a:xfrm>
              <a:off x="2013" y="2206"/>
              <a:ext cx="339" cy="1010"/>
              <a:chOff x="240" y="2880"/>
              <a:chExt cx="339" cy="1010"/>
            </a:xfrm>
          </p:grpSpPr>
          <p:sp>
            <p:nvSpPr>
              <p:cNvPr id="10241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1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242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endParaRPr>
              </a:p>
            </p:txBody>
          </p:sp>
          <p:sp>
            <p:nvSpPr>
              <p:cNvPr id="10242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sp>
        <p:nvSpPr>
          <p:cNvPr id="56"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Table Look Up and TM</a:t>
            </a:r>
          </a:p>
        </p:txBody>
      </p:sp>
      <p:graphicFrame>
        <p:nvGraphicFramePr>
          <p:cNvPr id="3" name="Table 2"/>
          <p:cNvGraphicFramePr>
            <a:graphicFrameLocks noGrp="1"/>
          </p:cNvGraphicFramePr>
          <p:nvPr/>
        </p:nvGraphicFramePr>
        <p:xfrm>
          <a:off x="6584594" y="560927"/>
          <a:ext cx="2093914" cy="3002581"/>
        </p:xfrm>
        <a:graphic>
          <a:graphicData uri="http://schemas.openxmlformats.org/drawingml/2006/table">
            <a:tbl>
              <a:tblPr firstRow="1" bandRow="1">
                <a:tableStyleId>{5C22544A-7EE6-4342-B048-85BDC9FD1C3A}</a:tableStyleId>
              </a:tblPr>
              <a:tblGrid>
                <a:gridCol w="1046957">
                  <a:extLst>
                    <a:ext uri="{9D8B030D-6E8A-4147-A177-3AD203B41FA5}">
                      <a16:colId xmlns:a16="http://schemas.microsoft.com/office/drawing/2014/main" val="670828785"/>
                    </a:ext>
                  </a:extLst>
                </a:gridCol>
                <a:gridCol w="1046957">
                  <a:extLst>
                    <a:ext uri="{9D8B030D-6E8A-4147-A177-3AD203B41FA5}">
                      <a16:colId xmlns:a16="http://schemas.microsoft.com/office/drawing/2014/main" val="3951600686"/>
                    </a:ext>
                  </a:extLst>
                </a:gridCol>
              </a:tblGrid>
              <a:tr h="442261">
                <a:tc>
                  <a:txBody>
                    <a:bodyPr/>
                    <a:lstStyle/>
                    <a:p>
                      <a:pPr algn="ctr"/>
                      <a:r>
                        <a:rPr lang="en-CA" dirty="0">
                          <a:solidFill>
                            <a:schemeClr val="bg2"/>
                          </a:solidFill>
                          <a:latin typeface="Times New Roman" panose="02020603050405020304" pitchFamily="18" charset="0"/>
                          <a:cs typeface="Times New Roman" panose="02020603050405020304" pitchFamily="18" charset="0"/>
                        </a:rPr>
                        <a:t>Input</a:t>
                      </a: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Output</a:t>
                      </a:r>
                    </a:p>
                  </a:txBody>
                  <a:tcPr/>
                </a:tc>
                <a:extLst>
                  <a:ext uri="{0D108BD9-81ED-4DB2-BD59-A6C34878D82A}">
                    <a16:rowId xmlns:a16="http://schemas.microsoft.com/office/drawing/2014/main" val="2536673737"/>
                  </a:ext>
                </a:extLst>
              </a:tr>
              <a:tr h="338226">
                <a:tc>
                  <a:txBody>
                    <a:bodyPr/>
                    <a:lstStyle/>
                    <a:p>
                      <a:pPr algn="ct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1</a:t>
                      </a:r>
                    </a:p>
                  </a:txBody>
                  <a:tcPr/>
                </a:tc>
                <a:extLst>
                  <a:ext uri="{0D108BD9-81ED-4DB2-BD59-A6C34878D82A}">
                    <a16:rowId xmlns:a16="http://schemas.microsoft.com/office/drawing/2014/main" val="1408303586"/>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3665364494"/>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1,3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3</a:t>
                      </a:r>
                    </a:p>
                  </a:txBody>
                  <a:tcPr/>
                </a:tc>
                <a:extLst>
                  <a:ext uri="{0D108BD9-81ED-4DB2-BD59-A6C34878D82A}">
                    <a16:rowId xmlns:a16="http://schemas.microsoft.com/office/drawing/2014/main" val="491578720"/>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2,1</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2</a:t>
                      </a:r>
                    </a:p>
                  </a:txBody>
                  <a:tcPr/>
                </a:tc>
                <a:extLst>
                  <a:ext uri="{0D108BD9-81ED-4DB2-BD59-A6C34878D82A}">
                    <a16:rowId xmlns:a16="http://schemas.microsoft.com/office/drawing/2014/main" val="1850582692"/>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2,2</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4</a:t>
                      </a:r>
                    </a:p>
                  </a:txBody>
                  <a:tcPr/>
                </a:tc>
                <a:extLst>
                  <a:ext uri="{0D108BD9-81ED-4DB2-BD59-A6C34878D82A}">
                    <a16:rowId xmlns:a16="http://schemas.microsoft.com/office/drawing/2014/main" val="3158175023"/>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2,3</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6</a:t>
                      </a:r>
                    </a:p>
                  </a:txBody>
                  <a:tcPr/>
                </a:tc>
                <a:extLst>
                  <a:ext uri="{0D108BD9-81ED-4DB2-BD59-A6C34878D82A}">
                    <a16:rowId xmlns:a16="http://schemas.microsoft.com/office/drawing/2014/main" val="1948829755"/>
                  </a:ext>
                </a:extLst>
              </a:tr>
              <a:tr h="33822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r>
                        <a:rPr lang="en-CA"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2,4</a:t>
                      </a:r>
                      <a:r>
                        <a:rPr lang="el-GR" altLang="en-US" sz="1800" kern="1200" dirty="0">
                          <a:solidFill>
                            <a:schemeClr val="bg2"/>
                          </a:solidFill>
                          <a:latin typeface="Times New Roman" panose="02020603050405020304" pitchFamily="18" charset="0"/>
                          <a:ea typeface="+mn-ea"/>
                          <a:cs typeface="Times New Roman" panose="02020603050405020304" pitchFamily="18" charset="0"/>
                          <a:sym typeface="Symbol" panose="05050102010706020507" pitchFamily="18" charset="2"/>
                        </a:rPr>
                        <a:t></a:t>
                      </a:r>
                      <a:endParaRPr lang="en-CA"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r>
                        <a:rPr lang="en-CA" dirty="0">
                          <a:solidFill>
                            <a:schemeClr val="bg2"/>
                          </a:solidFill>
                          <a:latin typeface="Times New Roman" panose="02020603050405020304" pitchFamily="18" charset="0"/>
                          <a:cs typeface="Times New Roman" panose="02020603050405020304" pitchFamily="18" charset="0"/>
                        </a:rPr>
                        <a:t>8</a:t>
                      </a:r>
                    </a:p>
                  </a:txBody>
                  <a:tcPr/>
                </a:tc>
                <a:extLst>
                  <a:ext uri="{0D108BD9-81ED-4DB2-BD59-A6C34878D82A}">
                    <a16:rowId xmlns:a16="http://schemas.microsoft.com/office/drawing/2014/main" val="1233518579"/>
                  </a:ext>
                </a:extLst>
              </a:tr>
            </a:tbl>
          </a:graphicData>
        </a:graphic>
      </p:graphicFrame>
      <p:pic>
        <p:nvPicPr>
          <p:cNvPr id="59" name="Picture 16" descr="Alan_Tur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5503" y="539051"/>
            <a:ext cx="1219641" cy="144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AutoShape 38"/>
          <p:cNvSpPr>
            <a:spLocks noChangeArrowheads="1"/>
          </p:cNvSpPr>
          <p:nvPr/>
        </p:nvSpPr>
        <p:spPr bwMode="auto">
          <a:xfrm>
            <a:off x="1332884" y="803019"/>
            <a:ext cx="3543916" cy="2423802"/>
          </a:xfrm>
          <a:prstGeom prst="wedgeRoundRectCallout">
            <a:avLst>
              <a:gd name="adj1" fmla="val -58075"/>
              <a:gd name="adj2" fmla="val -26828"/>
              <a:gd name="adj3" fmla="val 16667"/>
            </a:avLst>
          </a:prstGeom>
          <a:noFill/>
          <a:ln w="38100">
            <a:solidFill>
              <a:schemeClr val="accent3"/>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TM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a:t>
            </a:r>
            <a:r>
              <a:rPr kumimoji="0" lang="en-CA"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I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 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 in one time step can look up in a table </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the answer to the halting problem for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I</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AutoShape 38"/>
          <p:cNvSpPr>
            <a:spLocks noChangeArrowheads="1"/>
          </p:cNvSpPr>
          <p:nvPr/>
        </p:nvSpPr>
        <p:spPr bwMode="auto">
          <a:xfrm>
            <a:off x="1295400" y="3422944"/>
            <a:ext cx="4231587" cy="597058"/>
          </a:xfrm>
          <a:prstGeom prst="wedgeRoundRectCallout">
            <a:avLst>
              <a:gd name="adj1" fmla="val -52945"/>
              <a:gd name="adj2" fmla="val 951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sym typeface="Symbol" pitchFamily="18" charset="2"/>
              </a:rPr>
              <a:t>M</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be an arbitrary TM.</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4" name="AutoShape 38"/>
          <p:cNvSpPr>
            <a:spLocks noChangeArrowheads="1"/>
          </p:cNvSpPr>
          <p:nvPr/>
        </p:nvSpPr>
        <p:spPr bwMode="auto">
          <a:xfrm>
            <a:off x="5008563" y="2807288"/>
            <a:ext cx="779361" cy="511848"/>
          </a:xfrm>
          <a:prstGeom prst="wedgeRoundRectCallout">
            <a:avLst>
              <a:gd name="adj1" fmla="val 72579"/>
              <a:gd name="adj2" fmla="val 38319"/>
              <a:gd name="adj3" fmla="val 16667"/>
            </a:avLst>
          </a:prstGeom>
          <a:noFill/>
          <a:ln w="38100">
            <a:solidFill>
              <a:schemeClr val="hlink"/>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No</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5" name="AutoShape 38"/>
          <p:cNvSpPr>
            <a:spLocks noChangeArrowheads="1"/>
          </p:cNvSpPr>
          <p:nvPr/>
        </p:nvSpPr>
        <p:spPr bwMode="auto">
          <a:xfrm>
            <a:off x="819358" y="4167821"/>
            <a:ext cx="7723773" cy="1574489"/>
          </a:xfrm>
          <a:prstGeom prst="wedgeRoundRectCallout">
            <a:avLst>
              <a:gd name="adj1" fmla="val 54677"/>
              <a:gd name="adj2" fmla="val 21331"/>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k be the </a:t>
            </a:r>
            <a:r>
              <a:rPr lang="en-US" dirty="0">
                <a:solidFill>
                  <a:srgbClr val="FFFFFF"/>
                </a:solidFill>
              </a:rPr>
              <a:t>number of states in the TM </a:t>
            </a:r>
            <a:br>
              <a:rPr lang="en-US" dirty="0">
                <a:solidFill>
                  <a:srgbClr val="FFFFFF"/>
                </a:solidFill>
              </a:rPr>
            </a:br>
            <a:r>
              <a:rPr lang="en-US" dirty="0">
                <a:solidFill>
                  <a:srgbClr val="FFFFFF"/>
                </a:solidFill>
              </a:rPr>
              <a:t>(i.e. the size of its table)</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en-US" dirty="0">
                <a:solidFill>
                  <a:srgbClr val="FFFFFF"/>
                </a:solidFill>
              </a:rPr>
              <a:t>It</a:t>
            </a: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can’t list an infinite number more than k answers.</a:t>
            </a:r>
            <a:endParaRPr kumimoji="0" lang="en-US" altLang="en-US" sz="2800" b="0" i="0"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sp>
        <p:nvSpPr>
          <p:cNvPr id="66" name="AutoShape 38"/>
          <p:cNvSpPr>
            <a:spLocks noChangeArrowheads="1"/>
          </p:cNvSpPr>
          <p:nvPr/>
        </p:nvSpPr>
        <p:spPr bwMode="auto">
          <a:xfrm>
            <a:off x="1595811" y="5751354"/>
            <a:ext cx="4828172" cy="1039423"/>
          </a:xfrm>
          <a:prstGeom prst="wedgeRoundRectCallout">
            <a:avLst>
              <a:gd name="adj1" fmla="val 60300"/>
              <a:gd name="adj2" fmla="val -46004"/>
              <a:gd name="adj3" fmla="val 16667"/>
            </a:avLst>
          </a:prstGeom>
          <a:noFill/>
          <a:ln w="38100">
            <a:solidFill>
              <a:schemeClr val="hlink"/>
            </a:solidFill>
            <a:miter lim="800000"/>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lang="en-CA" i="1" dirty="0">
                <a:solidFill>
                  <a:srgbClr val="FFCC66"/>
                </a:solidFill>
                <a:cs typeface="Times New Roman" panose="02020603050405020304" pitchFamily="18" charset="0"/>
                <a:sym typeface="Symbol" panose="05050102010706020507" pitchFamily="18" charset="2"/>
              </a:rPr>
              <a:t>I</a:t>
            </a:r>
            <a:r>
              <a:rPr kumimoji="0" lang="en-CA" altLang="en-US" sz="2800" b="0" i="1" u="none" strike="noStrike" kern="1200" cap="none" spc="0" normalizeH="0" baseline="0" noProof="0" dirty="0">
                <a:ln>
                  <a:noFill/>
                </a:ln>
                <a:solidFill>
                  <a:srgbClr val="FFCC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be an input that does not have an answer for.</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880897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5">
                                            <p:txEl>
                                              <p:pRg st="0" end="0"/>
                                            </p:txEl>
                                          </p:spTgt>
                                        </p:tgtEl>
                                        <p:attrNameLst>
                                          <p:attrName>style.visibility</p:attrName>
                                        </p:attrNameLst>
                                      </p:cBhvr>
                                      <p:to>
                                        <p:strVal val="visible"/>
                                      </p:to>
                                    </p:set>
                                    <p:anim calcmode="lin" valueType="num">
                                      <p:cBhvr additive="base">
                                        <p:cTn id="7"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64"/>
                                        </p:tgtEl>
                                        <p:attrNameLst>
                                          <p:attrName>style.visibility</p:attrName>
                                        </p:attrNameLst>
                                      </p:cBhvr>
                                      <p:to>
                                        <p:strVal val="visible"/>
                                      </p:to>
                                    </p:set>
                                    <p:anim calcmode="lin" valueType="num">
                                      <p:cBhvr additive="base">
                                        <p:cTn id="13" dur="500" fill="hold"/>
                                        <p:tgtEl>
                                          <p:spTgt spid="64"/>
                                        </p:tgtEl>
                                        <p:attrNameLst>
                                          <p:attrName>ppt_x</p:attrName>
                                        </p:attrNameLst>
                                      </p:cBhvr>
                                      <p:tavLst>
                                        <p:tav tm="0">
                                          <p:val>
                                            <p:strVal val="1+#ppt_w/2"/>
                                          </p:val>
                                        </p:tav>
                                        <p:tav tm="100000">
                                          <p:val>
                                            <p:strVal val="#ppt_x"/>
                                          </p:val>
                                        </p:tav>
                                      </p:tavLst>
                                    </p:anim>
                                    <p:anim calcmode="lin" valueType="num">
                                      <p:cBhvr additive="base">
                                        <p:cTn id="14"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additive="base">
                                        <p:cTn id="19" dur="500" fill="hold"/>
                                        <p:tgtEl>
                                          <p:spTgt spid="60"/>
                                        </p:tgtEl>
                                        <p:attrNameLst>
                                          <p:attrName>ppt_x</p:attrName>
                                        </p:attrNameLst>
                                      </p:cBhvr>
                                      <p:tavLst>
                                        <p:tav tm="0">
                                          <p:val>
                                            <p:strVal val="0-#ppt_w/2"/>
                                          </p:val>
                                        </p:tav>
                                        <p:tav tm="100000">
                                          <p:val>
                                            <p:strVal val="#ppt_x"/>
                                          </p:val>
                                        </p:tav>
                                      </p:tavLst>
                                    </p:anim>
                                    <p:anim calcmode="lin" valueType="num">
                                      <p:cBhvr additive="base">
                                        <p:cTn id="20"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65"/>
                                        </p:tgtEl>
                                        <p:attrNameLst>
                                          <p:attrName>style.visibility</p:attrName>
                                        </p:attrNameLst>
                                      </p:cBhvr>
                                      <p:to>
                                        <p:strVal val="visible"/>
                                      </p:to>
                                    </p:set>
                                    <p:anim calcmode="lin" valueType="num">
                                      <p:cBhvr additive="base">
                                        <p:cTn id="25" dur="500" fill="hold"/>
                                        <p:tgtEl>
                                          <p:spTgt spid="65"/>
                                        </p:tgtEl>
                                        <p:attrNameLst>
                                          <p:attrName>ppt_x</p:attrName>
                                        </p:attrNameLst>
                                      </p:cBhvr>
                                      <p:tavLst>
                                        <p:tav tm="0">
                                          <p:val>
                                            <p:strVal val="1+#ppt_w/2"/>
                                          </p:val>
                                        </p:tav>
                                        <p:tav tm="100000">
                                          <p:val>
                                            <p:strVal val="#ppt_x"/>
                                          </p:val>
                                        </p:tav>
                                      </p:tavLst>
                                    </p:anim>
                                    <p:anim calcmode="lin" valueType="num">
                                      <p:cBhvr additive="base">
                                        <p:cTn id="26" dur="500" fill="hold"/>
                                        <p:tgtEl>
                                          <p:spTgt spid="65"/>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65">
                                            <p:txEl>
                                              <p:pRg st="0" end="0"/>
                                            </p:txEl>
                                          </p:spTgt>
                                        </p:tgtEl>
                                        <p:attrNameLst>
                                          <p:attrName>style.visibility</p:attrName>
                                        </p:attrNameLst>
                                      </p:cBhvr>
                                      <p:to>
                                        <p:strVal val="visible"/>
                                      </p:to>
                                    </p:set>
                                    <p:anim calcmode="lin" valueType="num">
                                      <p:cBhvr additive="base">
                                        <p:cTn id="29" dur="5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65">
                                            <p:txEl>
                                              <p:pRg st="1" end="1"/>
                                            </p:txEl>
                                          </p:spTgt>
                                        </p:tgtEl>
                                        <p:attrNameLst>
                                          <p:attrName>style.visibility</p:attrName>
                                        </p:attrNameLst>
                                      </p:cBhvr>
                                      <p:to>
                                        <p:strVal val="visible"/>
                                      </p:to>
                                    </p:set>
                                    <p:anim calcmode="lin" valueType="num">
                                      <p:cBhvr additive="base">
                                        <p:cTn id="35" dur="500" fill="hold"/>
                                        <p:tgtEl>
                                          <p:spTgt spid="65">
                                            <p:txEl>
                                              <p:pRg st="1" end="1"/>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66"/>
                                        </p:tgtEl>
                                        <p:attrNameLst>
                                          <p:attrName>style.visibility</p:attrName>
                                        </p:attrNameLst>
                                      </p:cBhvr>
                                      <p:to>
                                        <p:strVal val="visible"/>
                                      </p:to>
                                    </p:set>
                                    <p:anim calcmode="lin" valueType="num">
                                      <p:cBhvr additive="base">
                                        <p:cTn id="41" dur="500" fill="hold"/>
                                        <p:tgtEl>
                                          <p:spTgt spid="66"/>
                                        </p:tgtEl>
                                        <p:attrNameLst>
                                          <p:attrName>ppt_x</p:attrName>
                                        </p:attrNameLst>
                                      </p:cBhvr>
                                      <p:tavLst>
                                        <p:tav tm="0">
                                          <p:val>
                                            <p:strVal val="1+#ppt_w/2"/>
                                          </p:val>
                                        </p:tav>
                                        <p:tav tm="100000">
                                          <p:val>
                                            <p:strVal val="#ppt_x"/>
                                          </p:val>
                                        </p:tav>
                                      </p:tavLst>
                                    </p:anim>
                                    <p:anim calcmode="lin" valueType="num">
                                      <p:cBhvr additive="base">
                                        <p:cTn id="42"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autoUpdateAnimBg="0"/>
      <p:bldP spid="64" grpId="0" animBg="1" autoUpdateAnimBg="0"/>
      <p:bldP spid="65" grpId="0" animBg="1" autoUpdateAnimBg="0"/>
      <p:bldP spid="66"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6"/>
          <p:cNvSpPr txBox="1">
            <a:spLocks noChangeArrowheads="1"/>
          </p:cNvSpPr>
          <p:nvPr/>
        </p:nvSpPr>
        <p:spPr bwMode="auto">
          <a:xfrm>
            <a:off x="5935664" y="1676401"/>
            <a:ext cx="451580" cy="5096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41987" name="Group 15"/>
          <p:cNvGrpSpPr>
            <a:grpSpLocks/>
          </p:cNvGrpSpPr>
          <p:nvPr/>
        </p:nvGrpSpPr>
        <p:grpSpPr bwMode="auto">
          <a:xfrm>
            <a:off x="1820863" y="493713"/>
            <a:ext cx="5951537" cy="2400754"/>
            <a:chOff x="1821092" y="493693"/>
            <a:chExt cx="5951308" cy="2401307"/>
          </a:xfrm>
        </p:grpSpPr>
        <p:pic>
          <p:nvPicPr>
            <p:cNvPr id="41991"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6606" y="1447800"/>
              <a:ext cx="1219594" cy="144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2" name="Text Box 20"/>
            <p:cNvSpPr txBox="1">
              <a:spLocks noChangeArrowheads="1"/>
            </p:cNvSpPr>
            <p:nvPr/>
          </p:nvSpPr>
          <p:spPr bwMode="auto">
            <a:xfrm>
              <a:off x="1821092" y="493693"/>
              <a:ext cx="595130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gr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0" name="Text Box 6">
            <a:extLst>
              <a:ext uri="{FF2B5EF4-FFF2-40B4-BE49-F238E27FC236}">
                <a16:creationId xmlns:a16="http://schemas.microsoft.com/office/drawing/2014/main" id="{2133A4BB-C222-4C7D-9AD0-5CA4FF0B7724}"/>
              </a:ext>
            </a:extLst>
          </p:cNvPr>
          <p:cNvSpPr txBox="1">
            <a:spLocks noChangeArrowheads="1"/>
          </p:cNvSpPr>
          <p:nvPr/>
        </p:nvSpPr>
        <p:spPr bwMode="auto">
          <a:xfrm>
            <a:off x="457200" y="3574528"/>
            <a:ext cx="8686800" cy="1569660"/>
          </a:xfrm>
          <a:prstGeom prst="rect">
            <a:avLst/>
          </a:prstGeom>
          <a:noFill/>
          <a:ln w="38100" cap="sq">
            <a:noFill/>
            <a:miter lim="800000"/>
            <a:headEnd/>
            <a:tailEn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uLnTx/>
                <a:uFillTx/>
                <a:latin typeface="Times New Roman" pitchFamily="18" charset="0"/>
                <a:ea typeface="+mn-ea"/>
                <a:cs typeface="Arial" charset="0"/>
              </a:rPr>
              <a:t>The current configuration of the machine is specified by </a:t>
            </a:r>
          </a:p>
          <a:p>
            <a:pPr marL="457200" marR="0" lvl="1" indent="0" algn="l" defTabSz="914400" rtl="0" eaLnBrk="0" fontAlgn="base" latinLnBrk="0" hangingPunct="0">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uLnTx/>
                <a:uFillTx/>
                <a:latin typeface="Times New Roman" pitchFamily="18" charset="0"/>
                <a:ea typeface="+mn-ea"/>
                <a:cs typeface="Arial" charset="0"/>
              </a:rPr>
              <a:t>The finite 0/1</a:t>
            </a:r>
            <a:r>
              <a:rPr kumimoji="0" lang="en-US" sz="2400" b="0" i="0" u="none" strike="noStrike" kern="1200" cap="none" spc="0" normalizeH="0" noProof="0" dirty="0">
                <a:ln>
                  <a:noFill/>
                </a:ln>
                <a:solidFill>
                  <a:srgbClr val="FFFFFF"/>
                </a:solidFill>
                <a:uLnTx/>
                <a:uFillTx/>
                <a:latin typeface="Times New Roman" pitchFamily="18" charset="0"/>
                <a:ea typeface="+mn-ea"/>
                <a:cs typeface="Arial" charset="0"/>
              </a:rPr>
              <a:t> </a:t>
            </a:r>
            <a:r>
              <a:rPr lang="en-US" sz="2400" dirty="0">
                <a:solidFill>
                  <a:srgbClr val="FFFFFF"/>
                </a:solidFill>
                <a:cs typeface="Arial" charset="0"/>
              </a:rPr>
              <a:t>string contained in the </a:t>
            </a:r>
            <a:r>
              <a:rPr kumimoji="0" lang="en-US" sz="2400" b="0" i="0" u="none" strike="noStrike" kern="1200" cap="none" spc="0" normalizeH="0" baseline="0" noProof="0" dirty="0">
                <a:ln>
                  <a:noFill/>
                </a:ln>
                <a:solidFill>
                  <a:srgbClr val="FFFFFF"/>
                </a:solidFill>
                <a:uLnTx/>
                <a:uFillTx/>
                <a:latin typeface="Times New Roman" pitchFamily="18" charset="0"/>
                <a:ea typeface="+mn-ea"/>
                <a:cs typeface="Arial" charset="0"/>
              </a:rPr>
              <a:t>tape </a:t>
            </a:r>
            <a:r>
              <a:rPr lang="en-US" sz="2400" dirty="0">
                <a:solidFill>
                  <a:srgbClr val="FFFFFF"/>
                </a:solidFill>
                <a:cs typeface="Arial" charset="0"/>
              </a:rPr>
              <a:t>of cells.</a:t>
            </a:r>
          </a:p>
          <a:p>
            <a:pPr marL="457200" marR="0" lvl="1" indent="0" algn="l" defTabSz="914400" rtl="0" eaLnBrk="0" fontAlgn="base" latinLnBrk="0" hangingPunct="0">
              <a:lnSpc>
                <a:spcPct val="100000"/>
              </a:lnSpc>
              <a:spcBef>
                <a:spcPct val="0"/>
              </a:spcBef>
              <a:spcAft>
                <a:spcPct val="0"/>
              </a:spcAft>
              <a:buClrTx/>
              <a:buSzTx/>
              <a:buFontTx/>
              <a:buChar char="•"/>
              <a:tabLst/>
              <a:defRPr/>
            </a:pPr>
            <a:r>
              <a:rPr lang="en-US" sz="2400" dirty="0">
                <a:solidFill>
                  <a:srgbClr val="FFFFFF"/>
                </a:solidFill>
                <a:cs typeface="Arial" charset="0"/>
              </a:rPr>
              <a:t>Which tape cell the head is on.</a:t>
            </a:r>
          </a:p>
          <a:p>
            <a:pPr marL="457200" marR="0" lvl="1" indent="0" algn="l" defTabSz="914400" rtl="0" eaLnBrk="0" fontAlgn="base" latinLnBrk="0" hangingPunct="0">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uLnTx/>
                <a:uFillTx/>
                <a:latin typeface="Times New Roman" pitchFamily="18" charset="0"/>
                <a:ea typeface="+mn-ea"/>
                <a:cs typeface="Arial" charset="0"/>
              </a:rPr>
              <a:t>A single</a:t>
            </a:r>
            <a:r>
              <a:rPr kumimoji="0" lang="en-US" sz="2400" b="0" i="0" u="none" strike="noStrike" kern="1200" cap="none" spc="0" normalizeH="0" noProof="0" dirty="0">
                <a:ln>
                  <a:noFill/>
                </a:ln>
                <a:solidFill>
                  <a:srgbClr val="FFFFFF"/>
                </a:solidFill>
                <a:uLnTx/>
                <a:uFillTx/>
                <a:latin typeface="Times New Roman" pitchFamily="18" charset="0"/>
                <a:ea typeface="+mn-ea"/>
                <a:cs typeface="Arial" charset="0"/>
              </a:rPr>
              <a:t> integer specifying the current state.</a:t>
            </a:r>
          </a:p>
        </p:txBody>
      </p:sp>
      <p:pic>
        <p:nvPicPr>
          <p:cNvPr id="17" name="Picture 28" descr="animated-addone">
            <a:extLst>
              <a:ext uri="{FF2B5EF4-FFF2-40B4-BE49-F238E27FC236}">
                <a16:creationId xmlns:a16="http://schemas.microsoft.com/office/drawing/2014/main" id="{16E952E6-95FF-4014-B422-F9DBCC27B737}"/>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3967015" y="1447601"/>
            <a:ext cx="3044008" cy="2126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
            <a:extLst>
              <a:ext uri="{FF2B5EF4-FFF2-40B4-BE49-F238E27FC236}">
                <a16:creationId xmlns:a16="http://schemas.microsoft.com/office/drawing/2014/main" id="{9BE89C86-2AB6-4908-912F-4ED53FA01150}"/>
              </a:ext>
            </a:extLst>
          </p:cNvPr>
          <p:cNvSpPr/>
          <p:nvPr/>
        </p:nvSpPr>
        <p:spPr>
          <a:xfrm>
            <a:off x="4171896" y="2930017"/>
            <a:ext cx="2670380" cy="257850"/>
          </a:xfrm>
          <a:prstGeom prst="rect">
            <a:avLst/>
          </a:prstGeom>
          <a:ln w="1905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 name="Rectangle 11">
            <a:extLst>
              <a:ext uri="{FF2B5EF4-FFF2-40B4-BE49-F238E27FC236}">
                <a16:creationId xmlns:a16="http://schemas.microsoft.com/office/drawing/2014/main" id="{475AAAA0-E169-4E02-BF2F-BA7C56AB4C2E}"/>
              </a:ext>
            </a:extLst>
          </p:cNvPr>
          <p:cNvSpPr/>
          <p:nvPr/>
        </p:nvSpPr>
        <p:spPr>
          <a:xfrm>
            <a:off x="5055907" y="2931781"/>
            <a:ext cx="193634" cy="493274"/>
          </a:xfrm>
          <a:prstGeom prst="rect">
            <a:avLst/>
          </a:prstGeom>
          <a:ln w="1905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 name="Rectangle 12">
            <a:extLst>
              <a:ext uri="{FF2B5EF4-FFF2-40B4-BE49-F238E27FC236}">
                <a16:creationId xmlns:a16="http://schemas.microsoft.com/office/drawing/2014/main" id="{622D0DBC-CBF2-4989-A78E-45077CC39649}"/>
              </a:ext>
            </a:extLst>
          </p:cNvPr>
          <p:cNvSpPr/>
          <p:nvPr/>
        </p:nvSpPr>
        <p:spPr>
          <a:xfrm>
            <a:off x="4383103" y="2206817"/>
            <a:ext cx="438528" cy="452784"/>
          </a:xfrm>
          <a:prstGeom prst="rect">
            <a:avLst/>
          </a:prstGeom>
          <a:ln w="1905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Text Box 6">
            <a:extLst>
              <a:ext uri="{FF2B5EF4-FFF2-40B4-BE49-F238E27FC236}">
                <a16:creationId xmlns:a16="http://schemas.microsoft.com/office/drawing/2014/main" id="{E17595CD-4C66-4B22-BAB2-6B557AD64920}"/>
              </a:ext>
            </a:extLst>
          </p:cNvPr>
          <p:cNvSpPr txBox="1">
            <a:spLocks noChangeArrowheads="1"/>
          </p:cNvSpPr>
          <p:nvPr/>
        </p:nvSpPr>
        <p:spPr bwMode="auto">
          <a:xfrm>
            <a:off x="457200" y="5098528"/>
            <a:ext cx="8686800" cy="461665"/>
          </a:xfrm>
          <a:prstGeom prst="rect">
            <a:avLst/>
          </a:prstGeom>
          <a:noFill/>
          <a:ln w="38100" cap="sq">
            <a:noFill/>
            <a:miter lim="800000"/>
            <a:headEnd/>
            <a:tailEnd/>
          </a:ln>
          <a:effectLst/>
        </p:spPr>
        <p:txBody>
          <a:bodyPr lIns="274320" rIns="274320">
            <a:spAutoFit/>
          </a:bodyPr>
          <a:lstStyle/>
          <a:p>
            <a:pPr algn="l" eaLnBrk="0" hangingPunct="0">
              <a:buFontTx/>
              <a:buChar char="•"/>
              <a:defRPr/>
            </a:pPr>
            <a:r>
              <a:rPr lang="en-US" sz="2400" dirty="0">
                <a:solidFill>
                  <a:srgbClr val="FFFFFF"/>
                </a:solidFill>
                <a:cs typeface="Arial" charset="0"/>
              </a:rPr>
              <a:t>There transition function</a:t>
            </a:r>
            <a:r>
              <a:rPr lang="el-GR" sz="2400" i="1" dirty="0">
                <a:solidFill>
                  <a:schemeClr val="accent2"/>
                </a:solidFill>
                <a:effectLst>
                  <a:outerShdw blurRad="38100" dist="38100" dir="2700000" algn="tl">
                    <a:srgbClr val="000000"/>
                  </a:outerShdw>
                </a:effectLst>
                <a:cs typeface="Times New Roman" pitchFamily="18" charset="0"/>
              </a:rPr>
              <a:t> </a:t>
            </a:r>
            <a:r>
              <a:rPr lang="el-GR" sz="2400" i="1" dirty="0">
                <a:solidFill>
                  <a:srgbClr val="FFC000"/>
                </a:solidFill>
                <a:effectLst>
                  <a:outerShdw blurRad="38100" dist="38100" dir="2700000" algn="tl">
                    <a:srgbClr val="000000"/>
                  </a:outerShdw>
                </a:effectLst>
                <a:cs typeface="Times New Roman" pitchFamily="18" charset="0"/>
              </a:rPr>
              <a:t>δ</a:t>
            </a:r>
            <a:r>
              <a:rPr lang="en-US" sz="2400" i="1" dirty="0">
                <a:solidFill>
                  <a:srgbClr val="FFC000"/>
                </a:solidFill>
                <a:effectLst>
                  <a:outerShdw blurRad="38100" dist="38100" dir="2700000" algn="tl">
                    <a:srgbClr val="000000"/>
                  </a:outerShdw>
                </a:effectLst>
                <a:cs typeface="Times New Roman" pitchFamily="18" charset="0"/>
              </a:rPr>
              <a:t>(</a:t>
            </a:r>
            <a:r>
              <a:rPr lang="en-US" sz="2400" i="1" dirty="0" err="1">
                <a:solidFill>
                  <a:srgbClr val="FFC000"/>
                </a:solidFill>
                <a:effectLst>
                  <a:outerShdw blurRad="38100" dist="38100" dir="2700000" algn="tl">
                    <a:srgbClr val="000000"/>
                  </a:outerShdw>
                </a:effectLst>
                <a:cs typeface="Times New Roman" pitchFamily="18" charset="0"/>
              </a:rPr>
              <a:t>q,c</a:t>
            </a:r>
            <a:r>
              <a:rPr lang="en-US" sz="2400" i="1" dirty="0">
                <a:solidFill>
                  <a:srgbClr val="FFC000"/>
                </a:solidFill>
                <a:effectLst>
                  <a:outerShdw blurRad="38100" dist="38100" dir="2700000" algn="tl">
                    <a:srgbClr val="000000"/>
                  </a:outerShdw>
                </a:effectLst>
                <a:cs typeface="Times New Roman" pitchFamily="18" charset="0"/>
              </a:rPr>
              <a:t>) = </a:t>
            </a:r>
            <a:r>
              <a:rPr lang="el-GR" altLang="en-US" sz="2400" dirty="0">
                <a:solidFill>
                  <a:srgbClr val="FFC000"/>
                </a:solidFill>
                <a:cs typeface="Times New Roman" panose="02020603050405020304" pitchFamily="18" charset="0"/>
                <a:sym typeface="Symbol" panose="05050102010706020507" pitchFamily="18" charset="2"/>
              </a:rPr>
              <a:t></a:t>
            </a:r>
            <a:r>
              <a:rPr lang="en-US" sz="2400" i="1" dirty="0">
                <a:solidFill>
                  <a:srgbClr val="FFC000"/>
                </a:solidFill>
                <a:effectLst>
                  <a:outerShdw blurRad="38100" dist="38100" dir="2700000" algn="tl">
                    <a:srgbClr val="000000"/>
                  </a:outerShdw>
                </a:effectLst>
                <a:cs typeface="Times New Roman" pitchFamily="18" charset="0"/>
              </a:rPr>
              <a:t>q</a:t>
            </a:r>
            <a:r>
              <a:rPr lang="el-GR" altLang="en-US" sz="2400" dirty="0">
                <a:solidFill>
                  <a:srgbClr val="FFC000"/>
                </a:solidFill>
                <a:cs typeface="Times New Roman" panose="02020603050405020304" pitchFamily="18" charset="0"/>
                <a:sym typeface="Symbol" panose="05050102010706020507" pitchFamily="18" charset="2"/>
              </a:rPr>
              <a:t>´</a:t>
            </a:r>
            <a:r>
              <a:rPr lang="en-US" sz="2400" i="1" dirty="0">
                <a:solidFill>
                  <a:srgbClr val="FFC000"/>
                </a:solidFill>
                <a:effectLst>
                  <a:outerShdw blurRad="38100" dist="38100" dir="2700000" algn="tl">
                    <a:srgbClr val="000000"/>
                  </a:outerShdw>
                </a:effectLst>
                <a:cs typeface="Times New Roman" pitchFamily="18" charset="0"/>
              </a:rPr>
              <a:t>,c</a:t>
            </a:r>
            <a:r>
              <a:rPr lang="el-GR" altLang="en-US" sz="2400" dirty="0">
                <a:solidFill>
                  <a:srgbClr val="FFC000"/>
                </a:solidFill>
                <a:cs typeface="Times New Roman" panose="02020603050405020304" pitchFamily="18" charset="0"/>
                <a:sym typeface="Symbol" panose="05050102010706020507" pitchFamily="18" charset="2"/>
              </a:rPr>
              <a:t>´</a:t>
            </a:r>
            <a:r>
              <a:rPr lang="en-US" sz="2400" i="1" dirty="0">
                <a:solidFill>
                  <a:srgbClr val="FFC000"/>
                </a:solidFill>
                <a:effectLst>
                  <a:outerShdw blurRad="38100" dist="38100" dir="2700000" algn="tl">
                    <a:srgbClr val="000000"/>
                  </a:outerShdw>
                </a:effectLst>
                <a:cs typeface="Times New Roman" pitchFamily="18" charset="0"/>
              </a:rPr>
              <a:t>,direction</a:t>
            </a:r>
            <a:r>
              <a:rPr lang="el-GR" altLang="en-US" sz="2400" dirty="0">
                <a:solidFill>
                  <a:srgbClr val="FFC000"/>
                </a:solidFill>
                <a:cs typeface="Times New Roman" panose="02020603050405020304" pitchFamily="18" charset="0"/>
                <a:sym typeface="Symbol" panose="05050102010706020507" pitchFamily="18" charset="2"/>
              </a:rPr>
              <a:t></a:t>
            </a:r>
            <a:r>
              <a:rPr lang="en-US" sz="2400" i="1" dirty="0">
                <a:solidFill>
                  <a:srgbClr val="FFC000"/>
                </a:solidFill>
                <a:effectLst>
                  <a:outerShdw blurRad="38100" dist="38100" dir="2700000" algn="tl">
                    <a:srgbClr val="000000"/>
                  </a:outerShdw>
                </a:effectLst>
              </a:rPr>
              <a:t> </a:t>
            </a:r>
            <a:endParaRPr lang="en-US" sz="2400" dirty="0">
              <a:solidFill>
                <a:srgbClr val="FFC000"/>
              </a:solidFill>
              <a:cs typeface="Arial" charset="0"/>
            </a:endParaRPr>
          </a:p>
        </p:txBody>
      </p:sp>
      <p:grpSp>
        <p:nvGrpSpPr>
          <p:cNvPr id="20" name="Group 19">
            <a:extLst>
              <a:ext uri="{FF2B5EF4-FFF2-40B4-BE49-F238E27FC236}">
                <a16:creationId xmlns:a16="http://schemas.microsoft.com/office/drawing/2014/main" id="{A8114396-DAFD-4CAD-86C7-3D503F525AEC}"/>
              </a:ext>
            </a:extLst>
          </p:cNvPr>
          <p:cNvGrpSpPr/>
          <p:nvPr/>
        </p:nvGrpSpPr>
        <p:grpSpPr>
          <a:xfrm>
            <a:off x="4957042" y="5462240"/>
            <a:ext cx="658036" cy="1001198"/>
            <a:chOff x="4957042" y="5499652"/>
            <a:chExt cx="658036" cy="1001198"/>
          </a:xfrm>
        </p:grpSpPr>
        <p:sp>
          <p:nvSpPr>
            <p:cNvPr id="21" name="Text Box 4">
              <a:extLst>
                <a:ext uri="{FF2B5EF4-FFF2-40B4-BE49-F238E27FC236}">
                  <a16:creationId xmlns:a16="http://schemas.microsoft.com/office/drawing/2014/main" id="{22BEB2D1-5501-4947-8E1E-8BD05BC9B171}"/>
                </a:ext>
              </a:extLst>
            </p:cNvPr>
            <p:cNvSpPr txBox="1">
              <a:spLocks noChangeArrowheads="1"/>
            </p:cNvSpPr>
            <p:nvPr/>
          </p:nvSpPr>
          <p:spPr bwMode="auto">
            <a:xfrm>
              <a:off x="4957042" y="5762186"/>
              <a:ext cx="658036" cy="738664"/>
            </a:xfrm>
            <a:prstGeom prst="rect">
              <a:avLst/>
            </a:prstGeom>
            <a:noFill/>
            <a:ln w="19050" cap="sq">
              <a:solidFill>
                <a:srgbClr val="FF00FF"/>
              </a:solidFill>
              <a:miter lim="800000"/>
              <a:headEnd/>
              <a:tailEnd/>
            </a:ln>
            <a:effectLst/>
          </p:spPr>
          <p:txBody>
            <a:bodyPr wrap="square" lIns="0" tIns="0" rIns="0" bIns="0">
              <a:spAutoFit/>
            </a:bodyPr>
            <a:lstStyle/>
            <a:p>
              <a:pPr algn="ctr" eaLnBrk="0" hangingPunct="0">
                <a:spcBef>
                  <a:spcPct val="50000"/>
                </a:spcBef>
                <a:defRPr/>
              </a:pPr>
              <a:r>
                <a:rPr lang="en-US" sz="2400" dirty="0">
                  <a:cs typeface="+mn-cs"/>
                </a:rPr>
                <a:t>next </a:t>
              </a:r>
              <a:br>
                <a:rPr lang="en-US" sz="2400" dirty="0">
                  <a:cs typeface="+mn-cs"/>
                </a:rPr>
              </a:br>
              <a:r>
                <a:rPr lang="en-US" sz="2400" dirty="0">
                  <a:cs typeface="+mn-cs"/>
                </a:rPr>
                <a:t>state</a:t>
              </a:r>
            </a:p>
          </p:txBody>
        </p:sp>
        <p:cxnSp>
          <p:nvCxnSpPr>
            <p:cNvPr id="22" name="Straight Arrow Connector 21">
              <a:extLst>
                <a:ext uri="{FF2B5EF4-FFF2-40B4-BE49-F238E27FC236}">
                  <a16:creationId xmlns:a16="http://schemas.microsoft.com/office/drawing/2014/main" id="{9B00F0CE-35CA-4E40-8F28-FA77145257D8}"/>
                </a:ext>
              </a:extLst>
            </p:cNvPr>
            <p:cNvCxnSpPr>
              <a:cxnSpLocks/>
              <a:stCxn id="21" idx="0"/>
            </p:cNvCxnSpPr>
            <p:nvPr/>
          </p:nvCxnSpPr>
          <p:spPr bwMode="auto">
            <a:xfrm flipH="1" flipV="1">
              <a:off x="5187622" y="5499652"/>
              <a:ext cx="98438" cy="262534"/>
            </a:xfrm>
            <a:prstGeom prst="straightConnector1">
              <a:avLst/>
            </a:prstGeom>
            <a:noFill/>
            <a:ln w="12700" cap="sq" cmpd="sng" algn="ctr">
              <a:solidFill>
                <a:schemeClr val="hlink"/>
              </a:solidFill>
              <a:prstDash val="solid"/>
              <a:round/>
              <a:headEnd type="none" w="med" len="med"/>
              <a:tailEnd type="arrow"/>
            </a:ln>
            <a:effectLst/>
          </p:spPr>
        </p:cxnSp>
      </p:grpSp>
      <p:grpSp>
        <p:nvGrpSpPr>
          <p:cNvPr id="23" name="Group 22">
            <a:extLst>
              <a:ext uri="{FF2B5EF4-FFF2-40B4-BE49-F238E27FC236}">
                <a16:creationId xmlns:a16="http://schemas.microsoft.com/office/drawing/2014/main" id="{782C8F7C-8A06-44A5-8DB4-5D453760E0ED}"/>
              </a:ext>
            </a:extLst>
          </p:cNvPr>
          <p:cNvGrpSpPr/>
          <p:nvPr/>
        </p:nvGrpSpPr>
        <p:grpSpPr>
          <a:xfrm>
            <a:off x="5559631" y="5448988"/>
            <a:ext cx="1182785" cy="1370912"/>
            <a:chOff x="5559631" y="5486400"/>
            <a:chExt cx="1182785" cy="1370912"/>
          </a:xfrm>
        </p:grpSpPr>
        <p:sp>
          <p:nvSpPr>
            <p:cNvPr id="24" name="Text Box 4">
              <a:extLst>
                <a:ext uri="{FF2B5EF4-FFF2-40B4-BE49-F238E27FC236}">
                  <a16:creationId xmlns:a16="http://schemas.microsoft.com/office/drawing/2014/main" id="{039AD018-87C3-4FB1-9F5D-864CCC17B4BF}"/>
                </a:ext>
              </a:extLst>
            </p:cNvPr>
            <p:cNvSpPr txBox="1">
              <a:spLocks noChangeArrowheads="1"/>
            </p:cNvSpPr>
            <p:nvPr/>
          </p:nvSpPr>
          <p:spPr bwMode="auto">
            <a:xfrm>
              <a:off x="5674502" y="5749316"/>
              <a:ext cx="1067914" cy="1107996"/>
            </a:xfrm>
            <a:prstGeom prst="rect">
              <a:avLst/>
            </a:prstGeom>
            <a:noFill/>
            <a:ln w="19050" cap="sq">
              <a:solidFill>
                <a:srgbClr val="FF00FF"/>
              </a:solidFill>
              <a:miter lim="800000"/>
              <a:headEnd/>
              <a:tailEnd/>
            </a:ln>
            <a:effectLst/>
          </p:spPr>
          <p:txBody>
            <a:bodyPr wrap="square" lIns="0" tIns="0" rIns="0" bIns="0">
              <a:spAutoFit/>
            </a:bodyPr>
            <a:lstStyle/>
            <a:p>
              <a:pPr algn="ctr" eaLnBrk="0" hangingPunct="0">
                <a:spcBef>
                  <a:spcPct val="50000"/>
                </a:spcBef>
                <a:defRPr/>
              </a:pPr>
              <a:r>
                <a:rPr lang="en-US" sz="2400" dirty="0">
                  <a:cs typeface="+mn-cs"/>
                </a:rPr>
                <a:t>char to write</a:t>
              </a:r>
              <a:br>
                <a:rPr lang="en-US" sz="2400" dirty="0">
                  <a:cs typeface="+mn-cs"/>
                </a:rPr>
              </a:br>
              <a:r>
                <a:rPr lang="en-US" sz="2400" dirty="0">
                  <a:cs typeface="+mn-cs"/>
                </a:rPr>
                <a:t>at head</a:t>
              </a:r>
            </a:p>
          </p:txBody>
        </p:sp>
        <p:cxnSp>
          <p:nvCxnSpPr>
            <p:cNvPr id="25" name="Straight Arrow Connector 24">
              <a:extLst>
                <a:ext uri="{FF2B5EF4-FFF2-40B4-BE49-F238E27FC236}">
                  <a16:creationId xmlns:a16="http://schemas.microsoft.com/office/drawing/2014/main" id="{1EA3C932-5351-462C-B668-306E875B6AED}"/>
                </a:ext>
              </a:extLst>
            </p:cNvPr>
            <p:cNvCxnSpPr>
              <a:cxnSpLocks/>
            </p:cNvCxnSpPr>
            <p:nvPr/>
          </p:nvCxnSpPr>
          <p:spPr bwMode="auto">
            <a:xfrm flipH="1" flipV="1">
              <a:off x="5559631" y="5486400"/>
              <a:ext cx="648829" cy="250510"/>
            </a:xfrm>
            <a:prstGeom prst="straightConnector1">
              <a:avLst/>
            </a:prstGeom>
            <a:noFill/>
            <a:ln w="12700" cap="sq" cmpd="sng" algn="ctr">
              <a:solidFill>
                <a:schemeClr val="hlink"/>
              </a:solidFill>
              <a:prstDash val="solid"/>
              <a:round/>
              <a:headEnd type="none" w="med" len="med"/>
              <a:tailEnd type="arrow"/>
            </a:ln>
            <a:effectLst/>
          </p:spPr>
        </p:cxnSp>
      </p:grpSp>
      <p:grpSp>
        <p:nvGrpSpPr>
          <p:cNvPr id="26" name="Group 25">
            <a:extLst>
              <a:ext uri="{FF2B5EF4-FFF2-40B4-BE49-F238E27FC236}">
                <a16:creationId xmlns:a16="http://schemas.microsoft.com/office/drawing/2014/main" id="{8BB835B9-6320-4C79-A367-406CC29DF5A0}"/>
              </a:ext>
            </a:extLst>
          </p:cNvPr>
          <p:cNvGrpSpPr/>
          <p:nvPr/>
        </p:nvGrpSpPr>
        <p:grpSpPr>
          <a:xfrm>
            <a:off x="6812540" y="5462240"/>
            <a:ext cx="1417060" cy="1336596"/>
            <a:chOff x="6812540" y="5499652"/>
            <a:chExt cx="1417060" cy="1336596"/>
          </a:xfrm>
        </p:grpSpPr>
        <p:sp>
          <p:nvSpPr>
            <p:cNvPr id="27" name="Text Box 4">
              <a:extLst>
                <a:ext uri="{FF2B5EF4-FFF2-40B4-BE49-F238E27FC236}">
                  <a16:creationId xmlns:a16="http://schemas.microsoft.com/office/drawing/2014/main" id="{8EB3AF21-FB25-4FB6-82EF-7F89E55534AB}"/>
                </a:ext>
              </a:extLst>
            </p:cNvPr>
            <p:cNvSpPr txBox="1">
              <a:spLocks noChangeArrowheads="1"/>
            </p:cNvSpPr>
            <p:nvPr/>
          </p:nvSpPr>
          <p:spPr bwMode="auto">
            <a:xfrm>
              <a:off x="6812540" y="5728252"/>
              <a:ext cx="1417060" cy="1107996"/>
            </a:xfrm>
            <a:prstGeom prst="rect">
              <a:avLst/>
            </a:prstGeom>
            <a:noFill/>
            <a:ln w="19050" cap="sq">
              <a:solidFill>
                <a:srgbClr val="FF00FF"/>
              </a:solidFill>
              <a:miter lim="800000"/>
              <a:headEnd/>
              <a:tailEnd/>
            </a:ln>
            <a:effectLst/>
          </p:spPr>
          <p:txBody>
            <a:bodyPr wrap="square" lIns="0" tIns="0" rIns="0" bIns="0">
              <a:spAutoFit/>
            </a:bodyPr>
            <a:lstStyle/>
            <a:p>
              <a:pPr algn="ctr" eaLnBrk="0" hangingPunct="0">
                <a:spcBef>
                  <a:spcPct val="50000"/>
                </a:spcBef>
                <a:defRPr/>
              </a:pPr>
              <a:r>
                <a:rPr lang="en-US" sz="2400" dirty="0">
                  <a:cs typeface="+mn-cs"/>
                </a:rPr>
                <a:t>left/right direction </a:t>
              </a:r>
              <a:br>
                <a:rPr lang="en-US" sz="2400" dirty="0">
                  <a:cs typeface="+mn-cs"/>
                </a:rPr>
              </a:br>
              <a:r>
                <a:rPr lang="en-US" sz="2400" dirty="0">
                  <a:cs typeface="+mn-cs"/>
                </a:rPr>
                <a:t>for head </a:t>
              </a:r>
            </a:p>
          </p:txBody>
        </p:sp>
        <p:cxnSp>
          <p:nvCxnSpPr>
            <p:cNvPr id="28" name="Straight Arrow Connector 27">
              <a:extLst>
                <a:ext uri="{FF2B5EF4-FFF2-40B4-BE49-F238E27FC236}">
                  <a16:creationId xmlns:a16="http://schemas.microsoft.com/office/drawing/2014/main" id="{6B271573-F4AF-466E-8F98-A528D9386454}"/>
                </a:ext>
              </a:extLst>
            </p:cNvPr>
            <p:cNvCxnSpPr>
              <a:cxnSpLocks/>
            </p:cNvCxnSpPr>
            <p:nvPr/>
          </p:nvCxnSpPr>
          <p:spPr bwMode="auto">
            <a:xfrm flipH="1" flipV="1">
              <a:off x="6812540" y="5499652"/>
              <a:ext cx="764288" cy="227514"/>
            </a:xfrm>
            <a:prstGeom prst="straightConnector1">
              <a:avLst/>
            </a:prstGeom>
            <a:noFill/>
            <a:ln w="12700" cap="sq" cmpd="sng" algn="ctr">
              <a:solidFill>
                <a:schemeClr val="hlink"/>
              </a:solidFill>
              <a:prstDash val="solid"/>
              <a:round/>
              <a:headEnd type="none" w="med" len="med"/>
              <a:tailEnd type="arrow"/>
            </a:ln>
            <a:effectLst/>
          </p:spPr>
        </p:cxnSp>
      </p:grpSp>
      <p:grpSp>
        <p:nvGrpSpPr>
          <p:cNvPr id="29" name="Group 28">
            <a:extLst>
              <a:ext uri="{FF2B5EF4-FFF2-40B4-BE49-F238E27FC236}">
                <a16:creationId xmlns:a16="http://schemas.microsoft.com/office/drawing/2014/main" id="{A186E3AA-EC60-4FA2-ADF8-46AE8BF4955F}"/>
              </a:ext>
            </a:extLst>
          </p:cNvPr>
          <p:cNvGrpSpPr/>
          <p:nvPr/>
        </p:nvGrpSpPr>
        <p:grpSpPr>
          <a:xfrm>
            <a:off x="2809921" y="5462240"/>
            <a:ext cx="1400931" cy="1012720"/>
            <a:chOff x="2809921" y="5499652"/>
            <a:chExt cx="1400931" cy="1012720"/>
          </a:xfrm>
        </p:grpSpPr>
        <p:sp>
          <p:nvSpPr>
            <p:cNvPr id="30" name="Text Box 4">
              <a:extLst>
                <a:ext uri="{FF2B5EF4-FFF2-40B4-BE49-F238E27FC236}">
                  <a16:creationId xmlns:a16="http://schemas.microsoft.com/office/drawing/2014/main" id="{C0D6A3E7-13A8-4544-9038-A0A8CED68AD1}"/>
                </a:ext>
              </a:extLst>
            </p:cNvPr>
            <p:cNvSpPr txBox="1">
              <a:spLocks noChangeArrowheads="1"/>
            </p:cNvSpPr>
            <p:nvPr/>
          </p:nvSpPr>
          <p:spPr bwMode="auto">
            <a:xfrm>
              <a:off x="2809921" y="5762186"/>
              <a:ext cx="864281" cy="750186"/>
            </a:xfrm>
            <a:prstGeom prst="rect">
              <a:avLst/>
            </a:prstGeom>
            <a:noFill/>
            <a:ln w="19050" cap="sq">
              <a:solidFill>
                <a:srgbClr val="FF00FF"/>
              </a:solidFill>
              <a:miter lim="800000"/>
              <a:headEnd/>
              <a:tailEnd/>
            </a:ln>
            <a:effectLst/>
          </p:spPr>
          <p:txBody>
            <a:bodyPr wrap="square" lIns="0" tIns="0" rIns="0" bIns="0">
              <a:spAutoFit/>
            </a:bodyPr>
            <a:lstStyle/>
            <a:p>
              <a:pPr algn="ctr" eaLnBrk="0" hangingPunct="0">
                <a:spcBef>
                  <a:spcPct val="50000"/>
                </a:spcBef>
                <a:defRPr/>
              </a:pPr>
              <a:r>
                <a:rPr lang="en-US" sz="2400" dirty="0">
                  <a:cs typeface="+mn-cs"/>
                </a:rPr>
                <a:t>current state</a:t>
              </a:r>
            </a:p>
          </p:txBody>
        </p:sp>
        <p:cxnSp>
          <p:nvCxnSpPr>
            <p:cNvPr id="31" name="Straight Arrow Connector 30">
              <a:extLst>
                <a:ext uri="{FF2B5EF4-FFF2-40B4-BE49-F238E27FC236}">
                  <a16:creationId xmlns:a16="http://schemas.microsoft.com/office/drawing/2014/main" id="{B0F9EE5B-50A0-47F4-87AB-B891F9168F54}"/>
                </a:ext>
              </a:extLst>
            </p:cNvPr>
            <p:cNvCxnSpPr>
              <a:cxnSpLocks/>
            </p:cNvCxnSpPr>
            <p:nvPr/>
          </p:nvCxnSpPr>
          <p:spPr bwMode="auto">
            <a:xfrm flipV="1">
              <a:off x="3542148" y="5499652"/>
              <a:ext cx="668704" cy="261070"/>
            </a:xfrm>
            <a:prstGeom prst="straightConnector1">
              <a:avLst/>
            </a:prstGeom>
            <a:noFill/>
            <a:ln w="12700" cap="sq" cmpd="sng" algn="ctr">
              <a:solidFill>
                <a:schemeClr val="hlink"/>
              </a:solidFill>
              <a:prstDash val="solid"/>
              <a:round/>
              <a:headEnd type="none" w="med" len="med"/>
              <a:tailEnd type="arrow"/>
            </a:ln>
            <a:effectLst/>
          </p:spPr>
        </p:cxnSp>
      </p:grpSp>
      <p:grpSp>
        <p:nvGrpSpPr>
          <p:cNvPr id="32" name="Group 31">
            <a:extLst>
              <a:ext uri="{FF2B5EF4-FFF2-40B4-BE49-F238E27FC236}">
                <a16:creationId xmlns:a16="http://schemas.microsoft.com/office/drawing/2014/main" id="{6B2EE82C-EC0F-4642-99F8-7FF2F5866CAA}"/>
              </a:ext>
            </a:extLst>
          </p:cNvPr>
          <p:cNvGrpSpPr/>
          <p:nvPr/>
        </p:nvGrpSpPr>
        <p:grpSpPr>
          <a:xfrm>
            <a:off x="3749055" y="5462240"/>
            <a:ext cx="1164996" cy="1001198"/>
            <a:chOff x="3749055" y="5499652"/>
            <a:chExt cx="1164996" cy="1001198"/>
          </a:xfrm>
        </p:grpSpPr>
        <p:sp>
          <p:nvSpPr>
            <p:cNvPr id="33" name="Text Box 4">
              <a:extLst>
                <a:ext uri="{FF2B5EF4-FFF2-40B4-BE49-F238E27FC236}">
                  <a16:creationId xmlns:a16="http://schemas.microsoft.com/office/drawing/2014/main" id="{DB108940-2A86-42A5-AFBE-4378F3BFA366}"/>
                </a:ext>
              </a:extLst>
            </p:cNvPr>
            <p:cNvSpPr txBox="1">
              <a:spLocks noChangeArrowheads="1"/>
            </p:cNvSpPr>
            <p:nvPr/>
          </p:nvSpPr>
          <p:spPr bwMode="auto">
            <a:xfrm>
              <a:off x="3749055" y="5750664"/>
              <a:ext cx="1164996" cy="750186"/>
            </a:xfrm>
            <a:prstGeom prst="rect">
              <a:avLst/>
            </a:prstGeom>
            <a:noFill/>
            <a:ln w="19050" cap="sq">
              <a:solidFill>
                <a:srgbClr val="FF00FF"/>
              </a:solidFill>
              <a:miter lim="800000"/>
              <a:headEnd/>
              <a:tailEnd/>
            </a:ln>
            <a:effectLst/>
          </p:spPr>
          <p:txBody>
            <a:bodyPr wrap="square" lIns="0" tIns="0" rIns="0" bIns="0">
              <a:spAutoFit/>
            </a:bodyPr>
            <a:lstStyle/>
            <a:p>
              <a:pPr algn="ctr" eaLnBrk="0" hangingPunct="0">
                <a:spcBef>
                  <a:spcPct val="50000"/>
                </a:spcBef>
                <a:defRPr/>
              </a:pPr>
              <a:r>
                <a:rPr lang="en-US" sz="2400" dirty="0"/>
                <a:t>char seen </a:t>
              </a:r>
              <a:br>
                <a:rPr lang="en-US" sz="2400" dirty="0"/>
              </a:br>
              <a:r>
                <a:rPr lang="en-US" sz="2400" dirty="0"/>
                <a:t>at head</a:t>
              </a:r>
              <a:endParaRPr lang="en-US" sz="2400" dirty="0">
                <a:cs typeface="+mn-cs"/>
              </a:endParaRPr>
            </a:p>
          </p:txBody>
        </p:sp>
        <p:cxnSp>
          <p:nvCxnSpPr>
            <p:cNvPr id="34" name="Straight Arrow Connector 33">
              <a:extLst>
                <a:ext uri="{FF2B5EF4-FFF2-40B4-BE49-F238E27FC236}">
                  <a16:creationId xmlns:a16="http://schemas.microsoft.com/office/drawing/2014/main" id="{A00879D5-EA11-47C5-A73A-1F1943A15B6A}"/>
                </a:ext>
              </a:extLst>
            </p:cNvPr>
            <p:cNvCxnSpPr>
              <a:cxnSpLocks/>
              <a:stCxn id="33" idx="0"/>
            </p:cNvCxnSpPr>
            <p:nvPr/>
          </p:nvCxnSpPr>
          <p:spPr bwMode="auto">
            <a:xfrm flipV="1">
              <a:off x="4331553" y="5499652"/>
              <a:ext cx="103100" cy="251012"/>
            </a:xfrm>
            <a:prstGeom prst="straightConnector1">
              <a:avLst/>
            </a:prstGeom>
            <a:noFill/>
            <a:ln w="12700" cap="sq" cmpd="sng" algn="ctr">
              <a:solidFill>
                <a:schemeClr val="hlink"/>
              </a:solidFill>
              <a:prstDash val="solid"/>
              <a:round/>
              <a:headEnd type="none" w="med" len="med"/>
              <a:tailEnd type="arrow"/>
            </a:ln>
            <a:effectLst/>
          </p:spPr>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1987"/>
                                        </p:tgtEl>
                                        <p:attrNameLst>
                                          <p:attrName>style.visibility</p:attrName>
                                        </p:attrNameLst>
                                      </p:cBhvr>
                                      <p:to>
                                        <p:strVal val="visible"/>
                                      </p:to>
                                    </p:set>
                                    <p:anim calcmode="lin" valueType="num">
                                      <p:cBhvr additive="base">
                                        <p:cTn id="7" dur="500" fill="hold"/>
                                        <p:tgtEl>
                                          <p:spTgt spid="41987"/>
                                        </p:tgtEl>
                                        <p:attrNameLst>
                                          <p:attrName>ppt_x</p:attrName>
                                        </p:attrNameLst>
                                      </p:cBhvr>
                                      <p:tavLst>
                                        <p:tav tm="0">
                                          <p:val>
                                            <p:strVal val="#ppt_x"/>
                                          </p:val>
                                        </p:tav>
                                        <p:tav tm="100000">
                                          <p:val>
                                            <p:strVal val="#ppt_x"/>
                                          </p:val>
                                        </p:tav>
                                      </p:tavLst>
                                    </p:anim>
                                    <p:anim calcmode="lin" valueType="num">
                                      <p:cBhvr additive="base">
                                        <p:cTn id="8" dur="500" fill="hold"/>
                                        <p:tgtEl>
                                          <p:spTgt spid="4198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additive="base">
                                        <p:cTn id="1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0">
                                            <p:txEl>
                                              <p:pRg st="1" end="1"/>
                                            </p:txEl>
                                          </p:spTgt>
                                        </p:tgtEl>
                                        <p:attrNameLst>
                                          <p:attrName>style.visibility</p:attrName>
                                        </p:attrNameLst>
                                      </p:cBhvr>
                                      <p:to>
                                        <p:strVal val="visible"/>
                                      </p:to>
                                    </p:set>
                                    <p:anim calcmode="lin" valueType="num">
                                      <p:cBhvr additive="base">
                                        <p:cTn id="23"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0">
                                            <p:txEl>
                                              <p:pRg st="1" end="1"/>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0">
                                            <p:txEl>
                                              <p:pRg st="2" end="2"/>
                                            </p:txEl>
                                          </p:spTgt>
                                        </p:tgtEl>
                                        <p:attrNameLst>
                                          <p:attrName>style.visibility</p:attrName>
                                        </p:attrNameLst>
                                      </p:cBhvr>
                                      <p:to>
                                        <p:strVal val="visible"/>
                                      </p:to>
                                    </p:set>
                                    <p:anim calcmode="lin" valueType="num">
                                      <p:cBhvr additive="base">
                                        <p:cTn id="33"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0">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500" fill="hold"/>
                                        <p:tgtEl>
                                          <p:spTgt spid="12"/>
                                        </p:tgtEl>
                                        <p:attrNameLst>
                                          <p:attrName>ppt_x</p:attrName>
                                        </p:attrNameLst>
                                      </p:cBhvr>
                                      <p:tavLst>
                                        <p:tav tm="0">
                                          <p:val>
                                            <p:strVal val="#ppt_x"/>
                                          </p:val>
                                        </p:tav>
                                        <p:tav tm="100000">
                                          <p:val>
                                            <p:strVal val="#ppt_x"/>
                                          </p:val>
                                        </p:tav>
                                      </p:tavLst>
                                    </p:anim>
                                    <p:anim calcmode="lin" valueType="num">
                                      <p:cBhvr additive="base">
                                        <p:cTn id="38" dur="500" fill="hold"/>
                                        <p:tgtEl>
                                          <p:spTgt spid="12"/>
                                        </p:tgtEl>
                                        <p:attrNameLst>
                                          <p:attrName>ppt_y</p:attrName>
                                        </p:attrNameLst>
                                      </p:cBhvr>
                                      <p:tavLst>
                                        <p:tav tm="0">
                                          <p:val>
                                            <p:strVal val="1+#ppt_h/2"/>
                                          </p:val>
                                        </p:tav>
                                        <p:tav tm="100000">
                                          <p:val>
                                            <p:strVal val="#ppt_y"/>
                                          </p:val>
                                        </p:tav>
                                      </p:tavLst>
                                    </p:anim>
                                  </p:childTnLst>
                                </p:cTn>
                              </p:par>
                              <p:par>
                                <p:cTn id="39" presetID="1" presetClass="exit" presetSubtype="0" fill="hold" grpId="1" nodeType="withEffect">
                                  <p:stCondLst>
                                    <p:cond delay="0"/>
                                  </p:stCondLst>
                                  <p:childTnLst>
                                    <p:set>
                                      <p:cBhvr>
                                        <p:cTn id="40" dur="1" fill="hold">
                                          <p:stCondLst>
                                            <p:cond delay="0"/>
                                          </p:stCondLst>
                                        </p:cTn>
                                        <p:tgtEl>
                                          <p:spTgt spid="11"/>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0">
                                            <p:txEl>
                                              <p:pRg st="3" end="3"/>
                                            </p:txEl>
                                          </p:spTgt>
                                        </p:tgtEl>
                                        <p:attrNameLst>
                                          <p:attrName>style.visibility</p:attrName>
                                        </p:attrNameLst>
                                      </p:cBhvr>
                                      <p:to>
                                        <p:strVal val="visible"/>
                                      </p:to>
                                    </p:set>
                                    <p:anim calcmode="lin" valueType="num">
                                      <p:cBhvr additive="base">
                                        <p:cTn id="45"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0">
                                            <p:txEl>
                                              <p:pRg st="3" end="3"/>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ppt_x"/>
                                          </p:val>
                                        </p:tav>
                                        <p:tav tm="100000">
                                          <p:val>
                                            <p:strVal val="#ppt_x"/>
                                          </p:val>
                                        </p:tav>
                                      </p:tavLst>
                                    </p:anim>
                                    <p:anim calcmode="lin" valueType="num">
                                      <p:cBhvr additive="base">
                                        <p:cTn id="50" dur="500" fill="hold"/>
                                        <p:tgtEl>
                                          <p:spTgt spid="13"/>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9">
                                            <p:txEl>
                                              <p:pRg st="0" end="0"/>
                                            </p:txEl>
                                          </p:spTgt>
                                        </p:tgtEl>
                                        <p:attrNameLst>
                                          <p:attrName>style.visibility</p:attrName>
                                        </p:attrNameLst>
                                      </p:cBhvr>
                                      <p:to>
                                        <p:strVal val="visible"/>
                                      </p:to>
                                    </p:set>
                                    <p:anim calcmode="lin" valueType="num">
                                      <p:cBhvr additive="base">
                                        <p:cTn id="53"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29"/>
                                        </p:tgtEl>
                                        <p:attrNameLst>
                                          <p:attrName>style.visibility</p:attrName>
                                        </p:attrNameLst>
                                      </p:cBhvr>
                                      <p:to>
                                        <p:strVal val="visible"/>
                                      </p:to>
                                    </p:set>
                                    <p:anim calcmode="lin" valueType="num">
                                      <p:cBhvr additive="base">
                                        <p:cTn id="59" dur="500" fill="hold"/>
                                        <p:tgtEl>
                                          <p:spTgt spid="29"/>
                                        </p:tgtEl>
                                        <p:attrNameLst>
                                          <p:attrName>ppt_x</p:attrName>
                                        </p:attrNameLst>
                                      </p:cBhvr>
                                      <p:tavLst>
                                        <p:tav tm="0">
                                          <p:val>
                                            <p:strVal val="#ppt_x"/>
                                          </p:val>
                                        </p:tav>
                                        <p:tav tm="100000">
                                          <p:val>
                                            <p:strVal val="#ppt_x"/>
                                          </p:val>
                                        </p:tav>
                                      </p:tavLst>
                                    </p:anim>
                                    <p:anim calcmode="lin" valueType="num">
                                      <p:cBhvr additive="base">
                                        <p:cTn id="6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32"/>
                                        </p:tgtEl>
                                        <p:attrNameLst>
                                          <p:attrName>style.visibility</p:attrName>
                                        </p:attrNameLst>
                                      </p:cBhvr>
                                      <p:to>
                                        <p:strVal val="visible"/>
                                      </p:to>
                                    </p:set>
                                    <p:anim calcmode="lin" valueType="num">
                                      <p:cBhvr additive="base">
                                        <p:cTn id="65" dur="500" fill="hold"/>
                                        <p:tgtEl>
                                          <p:spTgt spid="32"/>
                                        </p:tgtEl>
                                        <p:attrNameLst>
                                          <p:attrName>ppt_x</p:attrName>
                                        </p:attrNameLst>
                                      </p:cBhvr>
                                      <p:tavLst>
                                        <p:tav tm="0">
                                          <p:val>
                                            <p:strVal val="#ppt_x"/>
                                          </p:val>
                                        </p:tav>
                                        <p:tav tm="100000">
                                          <p:val>
                                            <p:strVal val="#ppt_x"/>
                                          </p:val>
                                        </p:tav>
                                      </p:tavLst>
                                    </p:anim>
                                    <p:anim calcmode="lin" valueType="num">
                                      <p:cBhvr additive="base">
                                        <p:cTn id="66"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additive="base">
                                        <p:cTn id="71" dur="500" fill="hold"/>
                                        <p:tgtEl>
                                          <p:spTgt spid="20"/>
                                        </p:tgtEl>
                                        <p:attrNameLst>
                                          <p:attrName>ppt_x</p:attrName>
                                        </p:attrNameLst>
                                      </p:cBhvr>
                                      <p:tavLst>
                                        <p:tav tm="0">
                                          <p:val>
                                            <p:strVal val="#ppt_x"/>
                                          </p:val>
                                        </p:tav>
                                        <p:tav tm="100000">
                                          <p:val>
                                            <p:strVal val="#ppt_x"/>
                                          </p:val>
                                        </p:tav>
                                      </p:tavLst>
                                    </p:anim>
                                    <p:anim calcmode="lin" valueType="num">
                                      <p:cBhvr additive="base">
                                        <p:cTn id="7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500" fill="hold"/>
                                        <p:tgtEl>
                                          <p:spTgt spid="23"/>
                                        </p:tgtEl>
                                        <p:attrNameLst>
                                          <p:attrName>ppt_x</p:attrName>
                                        </p:attrNameLst>
                                      </p:cBhvr>
                                      <p:tavLst>
                                        <p:tav tm="0">
                                          <p:val>
                                            <p:strVal val="#ppt_x"/>
                                          </p:val>
                                        </p:tav>
                                        <p:tav tm="100000">
                                          <p:val>
                                            <p:strVal val="#ppt_x"/>
                                          </p:val>
                                        </p:tav>
                                      </p:tavLst>
                                    </p:anim>
                                    <p:anim calcmode="lin" valueType="num">
                                      <p:cBhvr additive="base">
                                        <p:cTn id="7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26"/>
                                        </p:tgtEl>
                                        <p:attrNameLst>
                                          <p:attrName>style.visibility</p:attrName>
                                        </p:attrNameLst>
                                      </p:cBhvr>
                                      <p:to>
                                        <p:strVal val="visible"/>
                                      </p:to>
                                    </p:set>
                                    <p:anim calcmode="lin" valueType="num">
                                      <p:cBhvr additive="base">
                                        <p:cTn id="83" dur="500" fill="hold"/>
                                        <p:tgtEl>
                                          <p:spTgt spid="26"/>
                                        </p:tgtEl>
                                        <p:attrNameLst>
                                          <p:attrName>ppt_x</p:attrName>
                                        </p:attrNameLst>
                                      </p:cBhvr>
                                      <p:tavLst>
                                        <p:tav tm="0">
                                          <p:val>
                                            <p:strVal val="#ppt_x"/>
                                          </p:val>
                                        </p:tav>
                                        <p:tav tm="100000">
                                          <p:val>
                                            <p:strVal val="#ppt_x"/>
                                          </p:val>
                                        </p:tav>
                                      </p:tavLst>
                                    </p:anim>
                                    <p:anim calcmode="lin" valueType="num">
                                      <p:cBhvr additive="base">
                                        <p:cTn id="84"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12" grpId="0" animBg="1"/>
      <p:bldP spid="1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a:grpSpLocks/>
          </p:cNvGrpSpPr>
          <p:nvPr/>
        </p:nvGrpSpPr>
        <p:grpSpPr bwMode="auto">
          <a:xfrm>
            <a:off x="2057400" y="781050"/>
            <a:ext cx="5410200" cy="4572000"/>
            <a:chOff x="2057400" y="780871"/>
            <a:chExt cx="5410200" cy="4572000"/>
          </a:xfrm>
        </p:grpSpPr>
        <p:pic>
          <p:nvPicPr>
            <p:cNvPr id="6151" name="Picture 2" descr="http://upload.wikimedia.org/wikipedia/commons/thumb/5/5f/Jacquard.loom.full.view.jpg/220px-Jacquard.loom.full.view.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97100" y="780871"/>
              <a:ext cx="2095500" cy="2800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2" name="Rectangle 2"/>
            <p:cNvSpPr>
              <a:spLocks noChangeArrowheads="1"/>
            </p:cNvSpPr>
            <p:nvPr/>
          </p:nvSpPr>
          <p:spPr bwMode="auto">
            <a:xfrm>
              <a:off x="2057400" y="3783211"/>
              <a:ext cx="54102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The Jacquard loom (1801) was one of the first programmable devices.</a:t>
              </a:r>
            </a:p>
            <a:p>
              <a:pPr>
                <a:spcBef>
                  <a:spcPct val="0"/>
                </a:spcBef>
              </a:pPr>
              <a:r>
                <a:rPr lang="en-CA" altLang="en-US" sz="2400">
                  <a:latin typeface="Times New Roman" pitchFamily="18" charset="0"/>
                </a:rPr>
                <a:t>Weaves complex patterns in textiles.</a:t>
              </a:r>
            </a:p>
            <a:p>
              <a:pPr>
                <a:spcBef>
                  <a:spcPct val="0"/>
                </a:spcBef>
              </a:pPr>
              <a:r>
                <a:rPr lang="en-CA" altLang="en-US" sz="2400">
                  <a:latin typeface="Times New Roman" pitchFamily="18" charset="0"/>
                </a:rPr>
                <a:t>Controlled by punched cards</a:t>
              </a:r>
            </a:p>
          </p:txBody>
        </p:sp>
      </p:grpSp>
      <p:grpSp>
        <p:nvGrpSpPr>
          <p:cNvPr id="3" name="Group 8"/>
          <p:cNvGrpSpPr>
            <a:grpSpLocks/>
          </p:cNvGrpSpPr>
          <p:nvPr/>
        </p:nvGrpSpPr>
        <p:grpSpPr bwMode="auto">
          <a:xfrm>
            <a:off x="2057400" y="695325"/>
            <a:ext cx="5791200" cy="5857875"/>
            <a:chOff x="2057400" y="694899"/>
            <a:chExt cx="5791200" cy="5858301"/>
          </a:xfrm>
        </p:grpSpPr>
        <p:pic>
          <p:nvPicPr>
            <p:cNvPr id="6149" name="Picture 4" descr="File:Jacquard Joseph Marie woven silk.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8200" y="694899"/>
              <a:ext cx="1981200" cy="2991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0" name="Rectangle 5"/>
            <p:cNvSpPr>
              <a:spLocks noChangeArrowheads="1"/>
            </p:cNvSpPr>
            <p:nvPr/>
          </p:nvSpPr>
          <p:spPr bwMode="auto">
            <a:xfrm>
              <a:off x="2057400" y="5352871"/>
              <a:ext cx="57912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This portrait of Jacquard was woven in silk on a Jacquard loom and required 24,000 punched cards to create (1839). </a:t>
              </a:r>
            </a:p>
          </p:txBody>
        </p:sp>
      </p:gr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41987" name="Group 15"/>
          <p:cNvGrpSpPr>
            <a:grpSpLocks/>
          </p:cNvGrpSpPr>
          <p:nvPr/>
        </p:nvGrpSpPr>
        <p:grpSpPr bwMode="auto">
          <a:xfrm>
            <a:off x="1820863" y="493713"/>
            <a:ext cx="5951537" cy="2411412"/>
            <a:chOff x="1821092" y="493693"/>
            <a:chExt cx="5951308" cy="2411967"/>
          </a:xfrm>
        </p:grpSpPr>
        <p:pic>
          <p:nvPicPr>
            <p:cNvPr id="41991"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6606" y="1447800"/>
              <a:ext cx="1219594" cy="144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2" name="Text Box 20"/>
            <p:cNvSpPr txBox="1">
              <a:spLocks noChangeArrowheads="1"/>
            </p:cNvSpPr>
            <p:nvPr/>
          </p:nvSpPr>
          <p:spPr bwMode="auto">
            <a:xfrm>
              <a:off x="1821092" y="493693"/>
              <a:ext cx="595130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pic>
          <p:nvPicPr>
            <p:cNvPr id="41993" name="Picture 28"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01660" y="1457860"/>
              <a:ext cx="217054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Text Box 25"/>
          <p:cNvSpPr txBox="1">
            <a:spLocks noChangeArrowheads="1"/>
          </p:cNvSpPr>
          <p:nvPr/>
        </p:nvSpPr>
        <p:spPr bwMode="auto">
          <a:xfrm>
            <a:off x="685800" y="2971800"/>
            <a:ext cx="8458200" cy="2308225"/>
          </a:xfrm>
          <a:prstGeom prst="rect">
            <a:avLst/>
          </a:prstGeom>
          <a:noFill/>
          <a:ln w="38100" cap="sq">
            <a:noFill/>
            <a:miter lim="800000"/>
            <a:headEnd/>
            <a:tailEnd/>
          </a:ln>
          <a:effectLst/>
        </p:spPr>
        <p:txBody>
          <a:bodyPr lIns="274320" rIns="274320">
            <a:spAutoFit/>
          </a:bodyPr>
          <a:lstStyle/>
          <a:p>
            <a:pPr eaLnBrk="0" hangingPunct="0">
              <a:defRPr/>
            </a:pPr>
            <a:r>
              <a:rPr lang="en-US" sz="2400" dirty="0">
                <a:effectLst>
                  <a:outerShdw blurRad="38100" dist="38100" dir="2700000" algn="tl">
                    <a:srgbClr val="000000"/>
                  </a:outerShdw>
                </a:effectLst>
                <a:cs typeface="+mn-cs"/>
              </a:rPr>
              <a:t>Motivations:</a:t>
            </a:r>
          </a:p>
          <a:p>
            <a:pPr eaLnBrk="0" hangingPunct="0">
              <a:buFont typeface="Arial" pitchFamily="34" charset="0"/>
              <a:buChar char="•"/>
              <a:defRPr/>
            </a:pPr>
            <a:r>
              <a:rPr lang="en-US" sz="2400" dirty="0">
                <a:effectLst>
                  <a:outerShdw blurRad="38100" dist="38100" dir="2700000" algn="tl">
                    <a:srgbClr val="000000"/>
                  </a:outerShdw>
                </a:effectLst>
                <a:cs typeface="+mn-cs"/>
              </a:rPr>
              <a:t> Show that a machine/algorithm does not need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 huge set of complex operation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but can itself be very simple.</a:t>
            </a:r>
          </a:p>
          <a:p>
            <a:pPr eaLnBrk="0" hangingPunct="0">
              <a:buFont typeface="Arial" pitchFamily="34" charset="0"/>
              <a:buChar char="•"/>
              <a:defRPr/>
            </a:pPr>
            <a:r>
              <a:rPr lang="en-US" sz="2400" dirty="0">
                <a:effectLst>
                  <a:outerShdw blurRad="38100" dist="38100" dir="2700000" algn="tl">
                    <a:srgbClr val="000000"/>
                  </a:outerShdw>
                </a:effectLst>
                <a:cs typeface="+mn-cs"/>
              </a:rPr>
              <a:t> Somehow the power of computation is an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r>
              <a:rPr lang="en-US" sz="2400" dirty="0">
                <a:solidFill>
                  <a:schemeClr val="tx2"/>
                </a:solidFill>
                <a:effectLst>
                  <a:outerShdw blurRad="38100" dist="38100" dir="2700000" algn="tl">
                    <a:srgbClr val="000000"/>
                  </a:outerShdw>
                </a:effectLst>
                <a:cs typeface="+mn-cs"/>
              </a:rPr>
              <a:t>emergent</a:t>
            </a:r>
            <a:r>
              <a:rPr lang="en-US" sz="2400" dirty="0">
                <a:effectLst>
                  <a:outerShdw blurRad="38100" dist="38100" dir="2700000" algn="tl">
                    <a:srgbClr val="000000"/>
                  </a:outerShdw>
                </a:effectLst>
                <a:cs typeface="+mn-cs"/>
              </a:rPr>
              <a:t> property”</a:t>
            </a:r>
          </a:p>
        </p:txBody>
      </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6" name="Rectangle 15"/>
          <p:cNvSpPr>
            <a:spLocks noChangeArrowheads="1"/>
          </p:cNvSpPr>
          <p:nvPr/>
        </p:nvSpPr>
        <p:spPr bwMode="auto">
          <a:xfrm>
            <a:off x="685800" y="5486400"/>
            <a:ext cx="81534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Def</a:t>
            </a:r>
            <a:r>
              <a:rPr lang="en-CA" altLang="en-US" sz="2400" baseline="30000">
                <a:latin typeface="Times New Roman" pitchFamily="18" charset="0"/>
              </a:rPr>
              <a:t>n</a:t>
            </a:r>
            <a:r>
              <a:rPr lang="en-CA" altLang="en-US" sz="2400">
                <a:latin typeface="Times New Roman" pitchFamily="18" charset="0"/>
              </a:rPr>
              <a:t>: In philosophy, systems theory, science, and art, </a:t>
            </a:r>
            <a:br>
              <a:rPr lang="en-CA" altLang="en-US" sz="2400">
                <a:latin typeface="Times New Roman" pitchFamily="18" charset="0"/>
              </a:rPr>
            </a:br>
            <a:r>
              <a:rPr lang="en-CA" altLang="en-US" sz="2400">
                <a:solidFill>
                  <a:schemeClr val="tx2"/>
                </a:solidFill>
                <a:latin typeface="Times New Roman" pitchFamily="18" charset="0"/>
              </a:rPr>
              <a:t>emergence</a:t>
            </a:r>
            <a:r>
              <a:rPr lang="en-CA" altLang="en-US" sz="2400">
                <a:latin typeface="Times New Roman" pitchFamily="18" charset="0"/>
              </a:rPr>
              <a:t> is the way complex properties and patterns arise out of a multiplicity of relatively simple interactions. </a:t>
            </a:r>
          </a:p>
        </p:txBody>
      </p:sp>
    </p:spTree>
    <p:extLst>
      <p:ext uri="{BB962C8B-B14F-4D97-AF65-F5344CB8AC3E}">
        <p14:creationId xmlns:p14="http://schemas.microsoft.com/office/powerpoint/2010/main" val="21325662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5">
                                            <p:txEl>
                                              <p:pRg st="2" end="2"/>
                                            </p:txEl>
                                          </p:spTgt>
                                        </p:tgtEl>
                                        <p:attrNameLst>
                                          <p:attrName>style.visibility</p:attrName>
                                        </p:attrNameLst>
                                      </p:cBhvr>
                                      <p:to>
                                        <p:strVal val="visible"/>
                                      </p:to>
                                    </p:set>
                                    <p:anim calcmode="lin" valueType="num">
                                      <p:cBhvr additive="base">
                                        <p:cTn id="13"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43011" name="Group 15"/>
          <p:cNvGrpSpPr>
            <a:grpSpLocks/>
          </p:cNvGrpSpPr>
          <p:nvPr/>
        </p:nvGrpSpPr>
        <p:grpSpPr bwMode="auto">
          <a:xfrm>
            <a:off x="1820863" y="493713"/>
            <a:ext cx="5951537" cy="2411412"/>
            <a:chOff x="1821092" y="493693"/>
            <a:chExt cx="5951308" cy="2411967"/>
          </a:xfrm>
        </p:grpSpPr>
        <p:pic>
          <p:nvPicPr>
            <p:cNvPr id="43018"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6606" y="1447800"/>
              <a:ext cx="1219594" cy="144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9" name="Text Box 20"/>
            <p:cNvSpPr txBox="1">
              <a:spLocks noChangeArrowheads="1"/>
            </p:cNvSpPr>
            <p:nvPr/>
          </p:nvSpPr>
          <p:spPr bwMode="auto">
            <a:xfrm>
              <a:off x="1821092" y="493693"/>
              <a:ext cx="5951308"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pic>
          <p:nvPicPr>
            <p:cNvPr id="43020" name="Picture 28"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01660" y="1457860"/>
              <a:ext cx="217054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Text Box 25"/>
          <p:cNvSpPr txBox="1">
            <a:spLocks noChangeArrowheads="1"/>
          </p:cNvSpPr>
          <p:nvPr/>
        </p:nvSpPr>
        <p:spPr bwMode="auto">
          <a:xfrm>
            <a:off x="685800" y="2971800"/>
            <a:ext cx="8458200" cy="1570038"/>
          </a:xfrm>
          <a:prstGeom prst="rect">
            <a:avLst/>
          </a:prstGeom>
          <a:noFill/>
          <a:ln w="38100" cap="sq">
            <a:noFill/>
            <a:miter lim="800000"/>
            <a:headEnd/>
            <a:tailEnd/>
          </a:ln>
          <a:effectLst/>
        </p:spPr>
        <p:txBody>
          <a:bodyPr lIns="274320" rIns="274320">
            <a:spAutoFit/>
          </a:bodyPr>
          <a:lstStyle/>
          <a:p>
            <a:pPr eaLnBrk="0" hangingPunct="0">
              <a:defRPr/>
            </a:pPr>
            <a:r>
              <a:rPr lang="en-US" sz="2400" dirty="0">
                <a:effectLst>
                  <a:outerShdw blurRad="38100" dist="38100" dir="2700000" algn="tl">
                    <a:srgbClr val="000000"/>
                  </a:outerShdw>
                </a:effectLst>
                <a:cs typeface="+mn-cs"/>
              </a:rPr>
              <a:t>Motivations:</a:t>
            </a:r>
          </a:p>
          <a:p>
            <a:pPr eaLnBrk="0" hangingPunct="0">
              <a:buFont typeface="Arial" pitchFamily="34" charset="0"/>
              <a:buChar char="•"/>
              <a:defRPr/>
            </a:pPr>
            <a:r>
              <a:rPr lang="en-US" sz="2400" dirty="0">
                <a:effectLst>
                  <a:outerShdw blurRad="38100" dist="38100" dir="2700000" algn="tl">
                    <a:srgbClr val="000000"/>
                  </a:outerShdw>
                </a:effectLst>
                <a:cs typeface="+mn-cs"/>
              </a:rPr>
              <a:t> Formally define what a legal computation is</a:t>
            </a:r>
          </a:p>
          <a:p>
            <a:pPr eaLnBrk="0" hangingPunct="0">
              <a:defRPr/>
            </a:pPr>
            <a:r>
              <a:rPr lang="en-US" sz="2400" dirty="0">
                <a:effectLst>
                  <a:outerShdw blurRad="38100" dist="38100" dir="2700000" algn="tl">
                    <a:srgbClr val="000000"/>
                  </a:outerShdw>
                </a:effectLst>
                <a:cs typeface="+mn-cs"/>
              </a:rPr>
              <a:t>  so that he could prove that the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Halting problem can’t be computed.</a:t>
            </a:r>
          </a:p>
        </p:txBody>
      </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 name="Group 18"/>
          <p:cNvGrpSpPr>
            <a:grpSpLocks/>
          </p:cNvGrpSpPr>
          <p:nvPr/>
        </p:nvGrpSpPr>
        <p:grpSpPr bwMode="auto">
          <a:xfrm>
            <a:off x="5638800" y="2438400"/>
            <a:ext cx="3429000" cy="4267200"/>
            <a:chOff x="3810000" y="381000"/>
            <a:chExt cx="5257800" cy="6375400"/>
          </a:xfrm>
        </p:grpSpPr>
        <p:sp>
          <p:nvSpPr>
            <p:cNvPr id="18" name="Oval 22"/>
            <p:cNvSpPr>
              <a:spLocks noChangeArrowheads="1"/>
            </p:cNvSpPr>
            <p:nvPr/>
          </p:nvSpPr>
          <p:spPr bwMode="auto">
            <a:xfrm>
              <a:off x="3810000" y="838758"/>
              <a:ext cx="5257800" cy="5917642"/>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3017" name="Text Box 23"/>
            <p:cNvSpPr txBox="1">
              <a:spLocks noChangeArrowheads="1"/>
            </p:cNvSpPr>
            <p:nvPr/>
          </p:nvSpPr>
          <p:spPr bwMode="auto">
            <a:xfrm>
              <a:off x="4861552" y="381000"/>
              <a:ext cx="3152552" cy="12415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br>
                <a:rPr lang="en-US" altLang="en-US" sz="2400">
                  <a:solidFill>
                    <a:srgbClr val="FF5050"/>
                  </a:solidFill>
                  <a:latin typeface="Times New Roman" pitchFamily="18" charset="0"/>
                </a:rPr>
              </a:br>
              <a:r>
                <a:rPr lang="en-US" altLang="en-US" sz="2400">
                  <a:solidFill>
                    <a:srgbClr val="FF5050"/>
                  </a:solidFill>
                  <a:latin typeface="Times New Roman" pitchFamily="18" charset="0"/>
                </a:rPr>
                <a:t>Computable</a:t>
              </a:r>
            </a:p>
          </p:txBody>
        </p:sp>
      </p:grpSp>
      <p:sp>
        <p:nvSpPr>
          <p:cNvPr id="20" name="Text Box 23"/>
          <p:cNvSpPr txBox="1">
            <a:spLocks noChangeArrowheads="1"/>
          </p:cNvSpPr>
          <p:nvPr/>
        </p:nvSpPr>
        <p:spPr bwMode="auto">
          <a:xfrm>
            <a:off x="7631113" y="1981200"/>
            <a:ext cx="15954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solidFill>
                  <a:schemeClr val="tx2"/>
                </a:solidFill>
                <a:latin typeface="Times New Roman" pitchFamily="18" charset="0"/>
              </a:rPr>
              <a:t>Halting</a:t>
            </a:r>
          </a:p>
          <a:p>
            <a:pPr algn="ctr">
              <a:spcBef>
                <a:spcPct val="0"/>
              </a:spcBef>
            </a:pPr>
            <a:r>
              <a:rPr lang="en-US" altLang="en-US" sz="2400">
                <a:solidFill>
                  <a:schemeClr val="tx2"/>
                </a:solidFill>
                <a:latin typeface="Times New Roman" pitchFamily="18" charset="0"/>
              </a:rPr>
              <a:t>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5">
                                            <p:txEl>
                                              <p:pRg st="2" end="2"/>
                                            </p:txEl>
                                          </p:spTgt>
                                        </p:tgtEl>
                                        <p:attrNameLst>
                                          <p:attrName>style.visibility</p:attrName>
                                        </p:attrNameLst>
                                      </p:cBhvr>
                                      <p:to>
                                        <p:strVal val="visible"/>
                                      </p:to>
                                    </p:set>
                                    <p:anim calcmode="lin" valueType="num">
                                      <p:cBhvr additive="base">
                                        <p:cTn id="17"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5">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additive="base">
                                        <p:cTn id="21" dur="500" fill="hold"/>
                                        <p:tgtEl>
                                          <p:spTgt spid="20"/>
                                        </p:tgtEl>
                                        <p:attrNameLst>
                                          <p:attrName>ppt_x</p:attrName>
                                        </p:attrNameLst>
                                      </p:cBhvr>
                                      <p:tavLst>
                                        <p:tav tm="0">
                                          <p:val>
                                            <p:strVal val="#ppt_x"/>
                                          </p:val>
                                        </p:tav>
                                        <p:tav tm="100000">
                                          <p:val>
                                            <p:strVal val="#ppt_x"/>
                                          </p:val>
                                        </p:tav>
                                      </p:tavLst>
                                    </p:anim>
                                    <p:anim calcmode="lin" valueType="num">
                                      <p:cBhvr additive="base">
                                        <p:cTn id="2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44035"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447800"/>
            <a:ext cx="12192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6" name="Text Box 20"/>
          <p:cNvSpPr txBox="1">
            <a:spLocks noChangeArrowheads="1"/>
          </p:cNvSpPr>
          <p:nvPr/>
        </p:nvSpPr>
        <p:spPr bwMode="auto">
          <a:xfrm>
            <a:off x="1820863" y="493713"/>
            <a:ext cx="5951537"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pic>
        <p:nvPicPr>
          <p:cNvPr id="44037" name="Picture 28"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02088" y="1457325"/>
            <a:ext cx="2170112"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25"/>
          <p:cNvSpPr txBox="1">
            <a:spLocks noChangeArrowheads="1"/>
          </p:cNvSpPr>
          <p:nvPr/>
        </p:nvSpPr>
        <p:spPr bwMode="auto">
          <a:xfrm>
            <a:off x="685800" y="2971800"/>
            <a:ext cx="8458200" cy="2678113"/>
          </a:xfrm>
          <a:prstGeom prst="rect">
            <a:avLst/>
          </a:prstGeom>
          <a:noFill/>
          <a:ln w="38100" cap="sq">
            <a:noFill/>
            <a:miter lim="800000"/>
            <a:headEnd/>
            <a:tailEnd/>
          </a:ln>
          <a:effectLst/>
        </p:spPr>
        <p:txBody>
          <a:bodyPr lIns="274320" rIns="274320">
            <a:spAutoFit/>
          </a:bodyPr>
          <a:lstStyle/>
          <a:p>
            <a:pPr eaLnBrk="0" hangingPunct="0">
              <a:defRPr/>
            </a:pPr>
            <a:r>
              <a:rPr lang="en-US" sz="2400" dirty="0">
                <a:effectLst>
                  <a:outerShdw blurRad="38100" dist="38100" dir="2700000" algn="tl">
                    <a:srgbClr val="000000"/>
                  </a:outerShdw>
                </a:effectLst>
                <a:cs typeface="+mn-cs"/>
              </a:rPr>
              <a:t>Motivations:</a:t>
            </a:r>
          </a:p>
          <a:p>
            <a:pPr eaLnBrk="0" hangingPunct="0">
              <a:buFont typeface="Arial" pitchFamily="34" charset="0"/>
              <a:buChar char="•"/>
              <a:defRPr/>
            </a:pPr>
            <a:r>
              <a:rPr lang="en-US" sz="2400" dirty="0">
                <a:effectLst>
                  <a:outerShdw blurRad="38100" dist="38100" dir="2700000" algn="tl">
                    <a:srgbClr val="000000"/>
                  </a:outerShdw>
                </a:effectLst>
                <a:cs typeface="+mn-cs"/>
              </a:rPr>
              <a:t> Just as Euclid/</a:t>
            </a:r>
            <a:r>
              <a:rPr lang="en-CA" sz="2400" dirty="0">
                <a:cs typeface="+mn-cs"/>
              </a:rPr>
              <a:t>Gödel</a:t>
            </a:r>
            <a:r>
              <a:rPr lang="en-CA" sz="2400" b="1" dirty="0">
                <a:cs typeface="+mn-cs"/>
              </a:rPr>
              <a:t> </a:t>
            </a:r>
            <a:r>
              <a:rPr lang="en-US" sz="2400" dirty="0">
                <a:effectLst>
                  <a:outerShdw blurRad="38100" dist="38100" dir="2700000" algn="tl">
                    <a:srgbClr val="000000"/>
                  </a:outerShdw>
                </a:effectLst>
                <a:cs typeface="+mn-cs"/>
              </a:rPr>
              <a:t>wanted the simplest set of axioms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from which to define truth of all mathematical statements,</a:t>
            </a:r>
          </a:p>
          <a:p>
            <a:pPr eaLnBrk="0" hangingPunct="0">
              <a:defRPr/>
            </a:pPr>
            <a:r>
              <a:rPr lang="en-US" sz="2400" dirty="0">
                <a:effectLst>
                  <a:outerShdw blurRad="38100" dist="38100" dir="2700000" algn="tl">
                    <a:srgbClr val="000000"/>
                  </a:outerShdw>
                </a:effectLst>
                <a:cs typeface="+mn-cs"/>
              </a:rPr>
              <a:t>   Turing</a:t>
            </a:r>
            <a:r>
              <a:rPr lang="en-CA" sz="2400" b="1" dirty="0">
                <a:cs typeface="+mn-cs"/>
              </a:rPr>
              <a:t> </a:t>
            </a:r>
            <a:r>
              <a:rPr lang="en-US" sz="2400" dirty="0">
                <a:effectLst>
                  <a:outerShdw blurRad="38100" dist="38100" dir="2700000" algn="tl">
                    <a:srgbClr val="000000"/>
                  </a:outerShdw>
                </a:effectLst>
                <a:cs typeface="+mn-cs"/>
              </a:rPr>
              <a:t>wanted the simplest set of operations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from which to define all algorithms.</a:t>
            </a:r>
          </a:p>
          <a:p>
            <a:pPr eaLnBrk="0" hangingPunct="0">
              <a:defRPr/>
            </a:pPr>
            <a:r>
              <a:rPr lang="en-US" sz="2400" dirty="0">
                <a:effectLst>
                  <a:outerShdw blurRad="38100" dist="38100" dir="2700000" algn="tl">
                    <a:srgbClr val="000000"/>
                  </a:outerShdw>
                </a:effectLst>
                <a:cs typeface="+mn-cs"/>
              </a:rPr>
              <a:t>   Giving multiplication away for free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would have felt like cheating. </a:t>
            </a:r>
          </a:p>
        </p:txBody>
      </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5">
                                            <p:txEl>
                                              <p:pRg st="2" end="2"/>
                                            </p:txEl>
                                          </p:spTgt>
                                        </p:tgtEl>
                                        <p:attrNameLst>
                                          <p:attrName>style.visibility</p:attrName>
                                        </p:attrNameLst>
                                      </p:cBhvr>
                                      <p:to>
                                        <p:strVal val="visible"/>
                                      </p:to>
                                    </p:set>
                                    <p:anim calcmode="lin" valueType="num">
                                      <p:cBhvr additive="base">
                                        <p:cTn id="13"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5">
                                            <p:txEl>
                                              <p:pRg st="3" end="3"/>
                                            </p:txEl>
                                          </p:spTgt>
                                        </p:tgtEl>
                                        <p:attrNameLst>
                                          <p:attrName>style.visibility</p:attrName>
                                        </p:attrNameLst>
                                      </p:cBhvr>
                                      <p:to>
                                        <p:strVal val="visible"/>
                                      </p:to>
                                    </p:set>
                                    <p:anim calcmode="lin" valueType="num">
                                      <p:cBhvr additive="base">
                                        <p:cTn id="19"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45059"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447800"/>
            <a:ext cx="12192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0" name="Text Box 20"/>
          <p:cNvSpPr txBox="1">
            <a:spLocks noChangeArrowheads="1"/>
          </p:cNvSpPr>
          <p:nvPr/>
        </p:nvSpPr>
        <p:spPr bwMode="auto">
          <a:xfrm>
            <a:off x="1820863" y="493713"/>
            <a:ext cx="5951537"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pic>
        <p:nvPicPr>
          <p:cNvPr id="45061" name="Picture 28"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02088" y="1457325"/>
            <a:ext cx="2170112"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25"/>
          <p:cNvSpPr txBox="1">
            <a:spLocks noChangeArrowheads="1"/>
          </p:cNvSpPr>
          <p:nvPr/>
        </p:nvSpPr>
        <p:spPr bwMode="auto">
          <a:xfrm>
            <a:off x="685800" y="2971800"/>
            <a:ext cx="8458200" cy="1200150"/>
          </a:xfrm>
          <a:prstGeom prst="rect">
            <a:avLst/>
          </a:prstGeom>
          <a:noFill/>
          <a:ln w="38100" cap="sq">
            <a:noFill/>
            <a:miter lim="800000"/>
            <a:headEnd/>
            <a:tailEnd/>
          </a:ln>
          <a:effectLst/>
        </p:spPr>
        <p:txBody>
          <a:bodyPr lIns="274320" rIns="274320">
            <a:spAutoFit/>
          </a:bodyPr>
          <a:lstStyle/>
          <a:p>
            <a:pPr eaLnBrk="0" hangingPunct="0">
              <a:defRPr/>
            </a:pPr>
            <a:r>
              <a:rPr lang="en-US" sz="2400" dirty="0">
                <a:effectLst>
                  <a:outerShdw blurRad="38100" dist="38100" dir="2700000" algn="tl">
                    <a:srgbClr val="000000"/>
                  </a:outerShdw>
                </a:effectLst>
                <a:cs typeface="+mn-cs"/>
              </a:rPr>
              <a:t>Motivations:</a:t>
            </a:r>
          </a:p>
          <a:p>
            <a:pPr eaLnBrk="0" hangingPunct="0">
              <a:buFont typeface="Arial" pitchFamily="34" charset="0"/>
              <a:buChar char="•"/>
              <a:defRPr/>
            </a:pPr>
            <a:r>
              <a:rPr lang="en-US" sz="2400" dirty="0">
                <a:effectLst>
                  <a:outerShdw blurRad="38100" dist="38100" dir="2700000" algn="tl">
                    <a:srgbClr val="000000"/>
                  </a:outerShdw>
                </a:effectLst>
                <a:cs typeface="+mn-cs"/>
              </a:rPr>
              <a:t> It is cool that such a simple model of computation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computes everything computable.</a:t>
            </a:r>
            <a:endParaRPr lang="en-CA" sz="2400" dirty="0">
              <a:cs typeface="+mn-cs"/>
            </a:endParaRPr>
          </a:p>
        </p:txBody>
      </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46083" name="Picture 16" descr="Alan_Turi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447800"/>
            <a:ext cx="12192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4" name="Text Box 20"/>
          <p:cNvSpPr txBox="1">
            <a:spLocks noChangeArrowheads="1"/>
          </p:cNvSpPr>
          <p:nvPr/>
        </p:nvSpPr>
        <p:spPr bwMode="auto">
          <a:xfrm>
            <a:off x="1820863" y="493713"/>
            <a:ext cx="5951537"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Turing Machine (1936) </a:t>
            </a:r>
            <a:br>
              <a:rPr lang="en-US" altLang="en-US" sz="2800">
                <a:latin typeface="Times New Roman" pitchFamily="18" charset="0"/>
              </a:rPr>
            </a:br>
            <a:r>
              <a:rPr lang="en-US" altLang="en-US" sz="2800">
                <a:latin typeface="Times New Roman" pitchFamily="18" charset="0"/>
              </a:rPr>
              <a:t>is the simplest model of computation.</a:t>
            </a:r>
          </a:p>
        </p:txBody>
      </p:sp>
      <p:pic>
        <p:nvPicPr>
          <p:cNvPr id="46085" name="Picture 28" descr="animated-addone"/>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4002088" y="1457325"/>
            <a:ext cx="2170112"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Text Box 25"/>
          <p:cNvSpPr txBox="1">
            <a:spLocks noChangeArrowheads="1"/>
          </p:cNvSpPr>
          <p:nvPr/>
        </p:nvSpPr>
        <p:spPr bwMode="auto">
          <a:xfrm>
            <a:off x="685800" y="2971800"/>
            <a:ext cx="8458200" cy="1938338"/>
          </a:xfrm>
          <a:prstGeom prst="rect">
            <a:avLst/>
          </a:prstGeom>
          <a:noFill/>
          <a:ln w="38100" cap="sq">
            <a:noFill/>
            <a:miter lim="800000"/>
            <a:headEnd/>
            <a:tailEnd/>
          </a:ln>
          <a:effectLst/>
        </p:spPr>
        <p:txBody>
          <a:bodyPr lIns="274320" rIns="274320">
            <a:spAutoFit/>
          </a:bodyPr>
          <a:lstStyle/>
          <a:p>
            <a:pPr eaLnBrk="0" hangingPunct="0">
              <a:defRPr/>
            </a:pPr>
            <a:r>
              <a:rPr lang="en-US" sz="2400" dirty="0">
                <a:effectLst>
                  <a:outerShdw blurRad="38100" dist="38100" dir="2700000" algn="tl">
                    <a:srgbClr val="000000"/>
                  </a:outerShdw>
                </a:effectLst>
                <a:cs typeface="+mn-cs"/>
              </a:rPr>
              <a:t>Motivations:</a:t>
            </a:r>
          </a:p>
          <a:p>
            <a:pPr eaLnBrk="0" hangingPunct="0">
              <a:buFont typeface="Arial" pitchFamily="34" charset="0"/>
              <a:buChar char="•"/>
              <a:defRPr/>
            </a:pPr>
            <a:r>
              <a:rPr lang="en-US" sz="2400" dirty="0">
                <a:effectLst>
                  <a:outerShdw blurRad="38100" dist="38100" dir="2700000" algn="tl">
                    <a:srgbClr val="000000"/>
                  </a:outerShdw>
                </a:effectLst>
                <a:cs typeface="+mn-cs"/>
              </a:rPr>
              <a:t> </a:t>
            </a:r>
            <a:r>
              <a:rPr lang="en-CA" sz="2400" dirty="0">
                <a:cs typeface="+mn-cs"/>
              </a:rPr>
              <a:t>Though not intended to be practical,</a:t>
            </a:r>
            <a:br>
              <a:rPr lang="en-CA" sz="2400" dirty="0">
                <a:cs typeface="+mn-cs"/>
              </a:rPr>
            </a:br>
            <a:r>
              <a:rPr lang="en-CA" sz="2400" dirty="0">
                <a:cs typeface="+mn-cs"/>
              </a:rPr>
              <a:t>   the Turing Machine hugely helped </a:t>
            </a:r>
            <a:br>
              <a:rPr lang="en-CA" sz="2400" dirty="0">
                <a:cs typeface="+mn-cs"/>
              </a:rPr>
            </a:br>
            <a:r>
              <a:rPr lang="en-CA" sz="2400" dirty="0">
                <a:cs typeface="+mn-cs"/>
              </a:rPr>
              <a:t>   develop and understand the power and limits </a:t>
            </a:r>
            <a:br>
              <a:rPr lang="en-CA" sz="2400" dirty="0">
                <a:cs typeface="+mn-cs"/>
              </a:rPr>
            </a:br>
            <a:r>
              <a:rPr lang="en-CA" sz="2400" dirty="0">
                <a:cs typeface="+mn-cs"/>
              </a:rPr>
              <a:t>   of mechanical computation.</a:t>
            </a:r>
          </a:p>
        </p:txBody>
      </p:sp>
      <p:sp>
        <p:nvSpPr>
          <p:cNvPr id="1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TM Model of Computation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
                                            <p:txEl>
                                              <p:pRg st="1" end="1"/>
                                            </p:txEl>
                                          </p:spTgt>
                                        </p:tgtEl>
                                        <p:attrNameLst>
                                          <p:attrName>style.visibility</p:attrName>
                                        </p:attrNameLst>
                                      </p:cBhvr>
                                      <p:to>
                                        <p:strVal val="visible"/>
                                      </p:to>
                                    </p:set>
                                    <p:anim calcmode="lin" valueType="num">
                                      <p:cBhvr additive="base">
                                        <p:cTn id="7"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63" name="Group 21"/>
          <p:cNvGrpSpPr>
            <a:grpSpLocks/>
          </p:cNvGrpSpPr>
          <p:nvPr/>
        </p:nvGrpSpPr>
        <p:grpSpPr bwMode="auto">
          <a:xfrm flipH="1">
            <a:off x="7696200" y="2382838"/>
            <a:ext cx="1347788" cy="2341562"/>
            <a:chOff x="4560" y="1645"/>
            <a:chExt cx="849" cy="1475"/>
          </a:xfrm>
        </p:grpSpPr>
        <p:grpSp>
          <p:nvGrpSpPr>
            <p:cNvPr id="40975" name="Group 22"/>
            <p:cNvGrpSpPr>
              <a:grpSpLocks/>
            </p:cNvGrpSpPr>
            <p:nvPr/>
          </p:nvGrpSpPr>
          <p:grpSpPr bwMode="auto">
            <a:xfrm>
              <a:off x="4560" y="2056"/>
              <a:ext cx="849" cy="1064"/>
              <a:chOff x="2593" y="1179"/>
              <a:chExt cx="849" cy="1064"/>
            </a:xfrm>
          </p:grpSpPr>
          <p:sp>
            <p:nvSpPr>
              <p:cNvPr id="40984"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5"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6"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7"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8"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9"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0"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976" name="Group 30"/>
            <p:cNvGrpSpPr>
              <a:grpSpLocks/>
            </p:cNvGrpSpPr>
            <p:nvPr/>
          </p:nvGrpSpPr>
          <p:grpSpPr bwMode="auto">
            <a:xfrm>
              <a:off x="4703" y="1645"/>
              <a:ext cx="230" cy="1456"/>
              <a:chOff x="2720" y="768"/>
              <a:chExt cx="230" cy="1456"/>
            </a:xfrm>
          </p:grpSpPr>
          <p:sp>
            <p:nvSpPr>
              <p:cNvPr id="40982"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3"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977" name="Group 33"/>
            <p:cNvGrpSpPr>
              <a:grpSpLocks/>
            </p:cNvGrpSpPr>
            <p:nvPr/>
          </p:nvGrpSpPr>
          <p:grpSpPr bwMode="auto">
            <a:xfrm>
              <a:off x="5125" y="2204"/>
              <a:ext cx="77" cy="68"/>
              <a:chOff x="1747" y="2620"/>
              <a:chExt cx="44" cy="73"/>
            </a:xfrm>
          </p:grpSpPr>
          <p:sp>
            <p:nvSpPr>
              <p:cNvPr id="40978"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0979"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0980"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0981"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grpSp>
      </p:grpSp>
      <p:grpSp>
        <p:nvGrpSpPr>
          <p:cNvPr id="2" name="Group 1"/>
          <p:cNvGrpSpPr>
            <a:grpSpLocks/>
          </p:cNvGrpSpPr>
          <p:nvPr/>
        </p:nvGrpSpPr>
        <p:grpSpPr bwMode="auto">
          <a:xfrm>
            <a:off x="1066800" y="1335088"/>
            <a:ext cx="3251200" cy="554037"/>
            <a:chOff x="1066800" y="1335087"/>
            <a:chExt cx="3251200" cy="554038"/>
          </a:xfrm>
        </p:grpSpPr>
        <p:sp>
          <p:nvSpPr>
            <p:cNvPr id="40972" name="Rectangle 2"/>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i="1" dirty="0">
                  <a:solidFill>
                    <a:srgbClr val="FFC000"/>
                  </a:solidFill>
                </a:rPr>
                <a:t>M(I)=P(I)</a:t>
              </a:r>
            </a:p>
          </p:txBody>
        </p:sp>
        <p:sp>
          <p:nvSpPr>
            <p:cNvPr id="40973" name="Rectangle 2"/>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i="1" dirty="0">
                  <a:solidFill>
                    <a:srgbClr val="FFC000"/>
                  </a:solidFill>
                  <a:latin typeface="Symbol" pitchFamily="18" charset="2"/>
                </a:rPr>
                <a:t>"</a:t>
              </a:r>
              <a:r>
                <a:rPr lang="en-US" altLang="en-US" sz="3000" i="1" dirty="0">
                  <a:solidFill>
                    <a:srgbClr val="FFC000"/>
                  </a:solidFill>
                </a:rPr>
                <a:t>I,</a:t>
              </a:r>
            </a:p>
          </p:txBody>
        </p:sp>
        <p:sp>
          <p:nvSpPr>
            <p:cNvPr id="40974" name="Rectangle 2"/>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i="1" dirty="0">
                  <a:solidFill>
                    <a:srgbClr val="FFC000"/>
                  </a:solidFill>
                  <a:latin typeface="Symbol" pitchFamily="18" charset="2"/>
                </a:rPr>
                <a:t>$</a:t>
              </a:r>
              <a:r>
                <a:rPr lang="en-US" altLang="en-US" sz="3000" i="1" dirty="0">
                  <a:solidFill>
                    <a:srgbClr val="FFC000"/>
                  </a:solidFill>
                </a:rPr>
                <a:t>M,</a:t>
              </a:r>
            </a:p>
          </p:txBody>
        </p:sp>
      </p:grpSp>
      <p:sp>
        <p:nvSpPr>
          <p:cNvPr id="64" name="Rectangle 32"/>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TM Model of Computation</a:t>
            </a:r>
          </a:p>
        </p:txBody>
      </p:sp>
      <p:sp>
        <p:nvSpPr>
          <p:cNvPr id="45" name="Rectangle 44"/>
          <p:cNvSpPr/>
          <p:nvPr/>
        </p:nvSpPr>
        <p:spPr>
          <a:xfrm>
            <a:off x="1065213" y="457200"/>
            <a:ext cx="2897187" cy="1077913"/>
          </a:xfrm>
          <a:prstGeom prst="rect">
            <a:avLst/>
          </a:prstGeom>
        </p:spPr>
        <p:txBody>
          <a:bodyPr>
            <a:spAutoFit/>
          </a:bodyPr>
          <a:lstStyle/>
          <a:p>
            <a:pPr algn="ctr">
              <a:defRPr/>
            </a:pPr>
            <a:r>
              <a:rPr lang="en-US" altLang="en-US" dirty="0"/>
              <a:t>Problem </a:t>
            </a:r>
            <a:r>
              <a:rPr lang="en-US" altLang="en-US" i="1" dirty="0">
                <a:solidFill>
                  <a:srgbClr val="FFC000"/>
                </a:solidFill>
              </a:rPr>
              <a:t>P</a:t>
            </a:r>
            <a:r>
              <a:rPr lang="en-US" altLang="en-US" dirty="0"/>
              <a:t> is</a:t>
            </a:r>
            <a:br>
              <a:rPr lang="en-US" altLang="en-US" dirty="0"/>
            </a:br>
            <a:r>
              <a:rPr lang="en-US" altLang="en-US" dirty="0">
                <a:solidFill>
                  <a:schemeClr val="tx2"/>
                </a:solidFill>
              </a:rPr>
              <a:t>computable </a:t>
            </a:r>
            <a:r>
              <a:rPr lang="en-US" altLang="en-US" dirty="0">
                <a:solidFill>
                  <a:schemeClr val="tx1">
                    <a:lumMod val="95000"/>
                  </a:schemeClr>
                </a:solidFill>
              </a:rPr>
              <a:t>if </a:t>
            </a:r>
          </a:p>
        </p:txBody>
      </p:sp>
      <p:grpSp>
        <p:nvGrpSpPr>
          <p:cNvPr id="48" name="Group 5"/>
          <p:cNvGrpSpPr>
            <a:grpSpLocks/>
          </p:cNvGrpSpPr>
          <p:nvPr/>
        </p:nvGrpSpPr>
        <p:grpSpPr bwMode="auto">
          <a:xfrm>
            <a:off x="381000" y="3505200"/>
            <a:ext cx="1447800" cy="2133600"/>
            <a:chOff x="2013" y="2206"/>
            <a:chExt cx="679" cy="1010"/>
          </a:xfrm>
        </p:grpSpPr>
        <p:sp>
          <p:nvSpPr>
            <p:cNvPr id="4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 name="Group 7"/>
            <p:cNvGrpSpPr>
              <a:grpSpLocks/>
            </p:cNvGrpSpPr>
            <p:nvPr/>
          </p:nvGrpSpPr>
          <p:grpSpPr bwMode="auto">
            <a:xfrm>
              <a:off x="2013" y="2206"/>
              <a:ext cx="339" cy="1010"/>
              <a:chOff x="240" y="2880"/>
              <a:chExt cx="339" cy="1010"/>
            </a:xfrm>
          </p:grpSpPr>
          <p:sp>
            <p:nvSpPr>
              <p:cNvPr id="5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5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6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6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6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latin typeface="Arial Rounded MT Bold" pitchFamily="34" charset="0"/>
                </a:endParaRPr>
              </a:p>
            </p:txBody>
          </p:sp>
          <p:sp>
            <p:nvSpPr>
              <p:cNvPr id="6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grpSp>
      </p:grpSp>
    </p:spTree>
    <p:extLst>
      <p:ext uri="{BB962C8B-B14F-4D97-AF65-F5344CB8AC3E}">
        <p14:creationId xmlns:p14="http://schemas.microsoft.com/office/powerpoint/2010/main" val="42682554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63" name="Group 21"/>
          <p:cNvGrpSpPr>
            <a:grpSpLocks/>
          </p:cNvGrpSpPr>
          <p:nvPr/>
        </p:nvGrpSpPr>
        <p:grpSpPr bwMode="auto">
          <a:xfrm flipH="1">
            <a:off x="7696200" y="2382838"/>
            <a:ext cx="1347788" cy="2341562"/>
            <a:chOff x="4560" y="1645"/>
            <a:chExt cx="849" cy="1475"/>
          </a:xfrm>
        </p:grpSpPr>
        <p:grpSp>
          <p:nvGrpSpPr>
            <p:cNvPr id="40975" name="Group 22"/>
            <p:cNvGrpSpPr>
              <a:grpSpLocks/>
            </p:cNvGrpSpPr>
            <p:nvPr/>
          </p:nvGrpSpPr>
          <p:grpSpPr bwMode="auto">
            <a:xfrm>
              <a:off x="4560" y="2056"/>
              <a:ext cx="849" cy="1064"/>
              <a:chOff x="2593" y="1179"/>
              <a:chExt cx="849" cy="1064"/>
            </a:xfrm>
          </p:grpSpPr>
          <p:sp>
            <p:nvSpPr>
              <p:cNvPr id="40984"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5"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6"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7"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8"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9"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0"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976" name="Group 30"/>
            <p:cNvGrpSpPr>
              <a:grpSpLocks/>
            </p:cNvGrpSpPr>
            <p:nvPr/>
          </p:nvGrpSpPr>
          <p:grpSpPr bwMode="auto">
            <a:xfrm>
              <a:off x="4703" y="1645"/>
              <a:ext cx="230" cy="1456"/>
              <a:chOff x="2720" y="768"/>
              <a:chExt cx="230" cy="1456"/>
            </a:xfrm>
          </p:grpSpPr>
          <p:sp>
            <p:nvSpPr>
              <p:cNvPr id="40982"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3"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977" name="Group 33"/>
            <p:cNvGrpSpPr>
              <a:grpSpLocks/>
            </p:cNvGrpSpPr>
            <p:nvPr/>
          </p:nvGrpSpPr>
          <p:grpSpPr bwMode="auto">
            <a:xfrm>
              <a:off x="5125" y="2204"/>
              <a:ext cx="77" cy="68"/>
              <a:chOff x="1747" y="2620"/>
              <a:chExt cx="44" cy="73"/>
            </a:xfrm>
          </p:grpSpPr>
          <p:sp>
            <p:nvSpPr>
              <p:cNvPr id="40978"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0979"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0980"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0981"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grpSp>
      </p:grpSp>
      <p:grpSp>
        <p:nvGrpSpPr>
          <p:cNvPr id="2" name="Group 1"/>
          <p:cNvGrpSpPr>
            <a:grpSpLocks/>
          </p:cNvGrpSpPr>
          <p:nvPr/>
        </p:nvGrpSpPr>
        <p:grpSpPr bwMode="auto">
          <a:xfrm>
            <a:off x="1066800" y="1335088"/>
            <a:ext cx="3251200" cy="554037"/>
            <a:chOff x="1066800" y="1335087"/>
            <a:chExt cx="3251200" cy="554038"/>
          </a:xfrm>
        </p:grpSpPr>
        <p:sp>
          <p:nvSpPr>
            <p:cNvPr id="40972" name="Rectangle 2"/>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i="1" dirty="0">
                  <a:solidFill>
                    <a:srgbClr val="FFC000"/>
                  </a:solidFill>
                </a:rPr>
                <a:t>M(I)=P(I)</a:t>
              </a:r>
            </a:p>
          </p:txBody>
        </p:sp>
        <p:sp>
          <p:nvSpPr>
            <p:cNvPr id="40973" name="Rectangle 2"/>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i="1" dirty="0">
                  <a:solidFill>
                    <a:srgbClr val="FFC000"/>
                  </a:solidFill>
                  <a:latin typeface="Symbol" pitchFamily="18" charset="2"/>
                </a:rPr>
                <a:t>"</a:t>
              </a:r>
              <a:r>
                <a:rPr lang="en-US" altLang="en-US" sz="3000" i="1" dirty="0">
                  <a:solidFill>
                    <a:srgbClr val="FFC000"/>
                  </a:solidFill>
                </a:rPr>
                <a:t>I,</a:t>
              </a:r>
            </a:p>
          </p:txBody>
        </p:sp>
        <p:sp>
          <p:nvSpPr>
            <p:cNvPr id="40974" name="Rectangle 2"/>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i="1" dirty="0">
                  <a:solidFill>
                    <a:srgbClr val="FFC000"/>
                  </a:solidFill>
                  <a:latin typeface="Symbol" pitchFamily="18" charset="2"/>
                </a:rPr>
                <a:t>$</a:t>
              </a:r>
              <a:r>
                <a:rPr lang="en-US" altLang="en-US" sz="3000" i="1" dirty="0">
                  <a:solidFill>
                    <a:srgbClr val="FFC000"/>
                  </a:solidFill>
                </a:rPr>
                <a:t>M,</a:t>
              </a:r>
            </a:p>
          </p:txBody>
        </p:sp>
      </p:grpSp>
      <p:sp>
        <p:nvSpPr>
          <p:cNvPr id="64" name="Rectangle 32"/>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TM Model of Computation</a:t>
            </a:r>
          </a:p>
        </p:txBody>
      </p:sp>
      <p:sp>
        <p:nvSpPr>
          <p:cNvPr id="45" name="Rectangle 44"/>
          <p:cNvSpPr/>
          <p:nvPr/>
        </p:nvSpPr>
        <p:spPr>
          <a:xfrm>
            <a:off x="1065213" y="457200"/>
            <a:ext cx="2897187" cy="1077913"/>
          </a:xfrm>
          <a:prstGeom prst="rect">
            <a:avLst/>
          </a:prstGeom>
        </p:spPr>
        <p:txBody>
          <a:bodyPr>
            <a:spAutoFit/>
          </a:bodyPr>
          <a:lstStyle/>
          <a:p>
            <a:pPr algn="ctr">
              <a:defRPr/>
            </a:pPr>
            <a:r>
              <a:rPr lang="en-US" altLang="en-US" dirty="0"/>
              <a:t>Problem </a:t>
            </a:r>
            <a:r>
              <a:rPr lang="en-US" altLang="en-US" i="1" dirty="0">
                <a:solidFill>
                  <a:srgbClr val="FFC000"/>
                </a:solidFill>
              </a:rPr>
              <a:t>P</a:t>
            </a:r>
            <a:r>
              <a:rPr lang="en-US" altLang="en-US" dirty="0"/>
              <a:t> is</a:t>
            </a:r>
            <a:br>
              <a:rPr lang="en-US" altLang="en-US" dirty="0"/>
            </a:br>
            <a:r>
              <a:rPr lang="en-US" altLang="en-US" dirty="0">
                <a:solidFill>
                  <a:schemeClr val="tx2"/>
                </a:solidFill>
              </a:rPr>
              <a:t>computable </a:t>
            </a:r>
            <a:r>
              <a:rPr lang="en-US" altLang="en-US" dirty="0">
                <a:solidFill>
                  <a:schemeClr val="tx1">
                    <a:lumMod val="95000"/>
                  </a:schemeClr>
                </a:solidFill>
              </a:rPr>
              <a:t>if </a:t>
            </a:r>
          </a:p>
        </p:txBody>
      </p:sp>
      <p:grpSp>
        <p:nvGrpSpPr>
          <p:cNvPr id="48" name="Group 5"/>
          <p:cNvGrpSpPr>
            <a:grpSpLocks/>
          </p:cNvGrpSpPr>
          <p:nvPr/>
        </p:nvGrpSpPr>
        <p:grpSpPr bwMode="auto">
          <a:xfrm>
            <a:off x="381000" y="3505200"/>
            <a:ext cx="1447800" cy="2133600"/>
            <a:chOff x="2013" y="2206"/>
            <a:chExt cx="679" cy="1010"/>
          </a:xfrm>
        </p:grpSpPr>
        <p:sp>
          <p:nvSpPr>
            <p:cNvPr id="4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 name="Group 7"/>
            <p:cNvGrpSpPr>
              <a:grpSpLocks/>
            </p:cNvGrpSpPr>
            <p:nvPr/>
          </p:nvGrpSpPr>
          <p:grpSpPr bwMode="auto">
            <a:xfrm>
              <a:off x="2013" y="2206"/>
              <a:ext cx="339" cy="1010"/>
              <a:chOff x="240" y="2880"/>
              <a:chExt cx="339" cy="1010"/>
            </a:xfrm>
          </p:grpSpPr>
          <p:sp>
            <p:nvSpPr>
              <p:cNvPr id="5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5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6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6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6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latin typeface="Arial Rounded MT Bold" pitchFamily="34" charset="0"/>
                </a:endParaRPr>
              </a:p>
            </p:txBody>
          </p:sp>
          <p:sp>
            <p:nvSpPr>
              <p:cNvPr id="6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grpSp>
      </p:grpSp>
      <p:sp>
        <p:nvSpPr>
          <p:cNvPr id="65" name="AutoShape 38"/>
          <p:cNvSpPr>
            <a:spLocks noChangeArrowheads="1"/>
          </p:cNvSpPr>
          <p:nvPr/>
        </p:nvSpPr>
        <p:spPr bwMode="auto">
          <a:xfrm>
            <a:off x="2059163" y="1905000"/>
            <a:ext cx="6023873" cy="4495800"/>
          </a:xfrm>
          <a:prstGeom prst="wedgeRoundRectCallout">
            <a:avLst>
              <a:gd name="adj1" fmla="val -67425"/>
              <a:gd name="adj2" fmla="val -294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ts val="0"/>
              </a:spcBef>
              <a:buFontTx/>
              <a:buNone/>
            </a:pPr>
            <a:r>
              <a:rPr lang="en-US" altLang="en-US" sz="3000" i="1" dirty="0">
                <a:solidFill>
                  <a:srgbClr val="FFC000"/>
                </a:solidFill>
                <a:latin typeface="Symbol" pitchFamily="18" charset="2"/>
              </a:rPr>
              <a:t>$</a:t>
            </a:r>
            <a:r>
              <a:rPr lang="en-US" altLang="en-US" sz="3000" i="1" dirty="0">
                <a:solidFill>
                  <a:srgbClr val="FFC000"/>
                </a:solidFill>
              </a:rPr>
              <a:t>M </a:t>
            </a:r>
          </a:p>
          <a:p>
            <a:pPr algn="ctr" eaLnBrk="1" hangingPunct="1">
              <a:spcBef>
                <a:spcPts val="0"/>
              </a:spcBef>
              <a:buFontTx/>
              <a:buNone/>
            </a:pPr>
            <a:r>
              <a:rPr lang="en-US" altLang="en-US" sz="3000" dirty="0"/>
              <a:t>I come up with this machine </a:t>
            </a:r>
            <a:r>
              <a:rPr lang="en-US" altLang="en-US" sz="3000" i="1" dirty="0">
                <a:solidFill>
                  <a:srgbClr val="FFC000"/>
                </a:solidFill>
              </a:rPr>
              <a:t>M</a:t>
            </a:r>
            <a:r>
              <a:rPr lang="en-US" altLang="en-US" sz="3000" dirty="0"/>
              <a:t> at </a:t>
            </a:r>
            <a:r>
              <a:rPr lang="en-US" altLang="en-US" sz="3000" dirty="0">
                <a:solidFill>
                  <a:schemeClr val="tx2"/>
                </a:solidFill>
              </a:rPr>
              <a:t>compile time.</a:t>
            </a:r>
          </a:p>
          <a:p>
            <a:pPr algn="ctr" eaLnBrk="1" hangingPunct="1">
              <a:spcBef>
                <a:spcPts val="0"/>
              </a:spcBef>
              <a:buFontTx/>
              <a:buNone/>
            </a:pPr>
            <a:r>
              <a:rPr lang="en-US" altLang="en-US" sz="3000" dirty="0"/>
              <a:t>Without knowing the input!</a:t>
            </a:r>
          </a:p>
          <a:p>
            <a:pPr algn="ctr" eaLnBrk="1" hangingPunct="1">
              <a:spcBef>
                <a:spcPts val="0"/>
              </a:spcBef>
              <a:buNone/>
            </a:pPr>
            <a:r>
              <a:rPr lang="en-US" altLang="en-US" sz="3000" dirty="0"/>
              <a:t>It needs a finite description.</a:t>
            </a:r>
          </a:p>
          <a:p>
            <a:pPr marL="457200" indent="-457200" eaLnBrk="1" hangingPunct="1">
              <a:spcBef>
                <a:spcPts val="0"/>
              </a:spcBef>
            </a:pPr>
            <a:r>
              <a:rPr lang="en-US" altLang="en-US" sz="3000" dirty="0"/>
              <a:t>Finite set of instructions</a:t>
            </a:r>
          </a:p>
          <a:p>
            <a:pPr marL="457200" indent="-457200" eaLnBrk="1" hangingPunct="1">
              <a:spcBef>
                <a:spcPts val="0"/>
              </a:spcBef>
            </a:pPr>
            <a:r>
              <a:rPr lang="en-US" altLang="en-US" sz="3000" dirty="0"/>
              <a:t>Finite set of variables</a:t>
            </a:r>
          </a:p>
          <a:p>
            <a:pPr marL="457200" indent="-457200" eaLnBrk="1" hangingPunct="1">
              <a:spcBef>
                <a:spcPts val="0"/>
              </a:spcBef>
            </a:pPr>
            <a:r>
              <a:rPr lang="en-US" altLang="en-US" sz="3000" dirty="0"/>
              <a:t>With finite ranges of values.</a:t>
            </a:r>
          </a:p>
          <a:p>
            <a:pPr marL="457200" indent="-457200" eaLnBrk="1" hangingPunct="1">
              <a:spcBef>
                <a:spcPts val="0"/>
              </a:spcBef>
            </a:pPr>
            <a:r>
              <a:rPr lang="en-US" altLang="en-US" sz="3000" dirty="0"/>
              <a:t>A finite Table for Looking Up.</a:t>
            </a:r>
          </a:p>
        </p:txBody>
      </p:sp>
    </p:spTree>
    <p:extLst>
      <p:ext uri="{BB962C8B-B14F-4D97-AF65-F5344CB8AC3E}">
        <p14:creationId xmlns:p14="http://schemas.microsoft.com/office/powerpoint/2010/main" val="3599873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5">
                                            <p:txEl>
                                              <p:pRg st="0" end="0"/>
                                            </p:txEl>
                                          </p:spTgt>
                                        </p:tgtEl>
                                        <p:attrNameLst>
                                          <p:attrName>style.visibility</p:attrName>
                                        </p:attrNameLst>
                                      </p:cBhvr>
                                      <p:to>
                                        <p:strVal val="visible"/>
                                      </p:to>
                                    </p:set>
                                    <p:anim calcmode="lin" valueType="num">
                                      <p:cBhvr additive="base">
                                        <p:cTn id="7" dur="5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5">
                                            <p:txEl>
                                              <p:pRg st="1" end="1"/>
                                            </p:txEl>
                                          </p:spTgt>
                                        </p:tgtEl>
                                        <p:attrNameLst>
                                          <p:attrName>style.visibility</p:attrName>
                                        </p:attrNameLst>
                                      </p:cBhvr>
                                      <p:to>
                                        <p:strVal val="visible"/>
                                      </p:to>
                                    </p:set>
                                    <p:anim calcmode="lin" valueType="num">
                                      <p:cBhvr additive="base">
                                        <p:cTn id="13" dur="500" fill="hold"/>
                                        <p:tgtEl>
                                          <p:spTgt spid="6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5">
                                            <p:txEl>
                                              <p:pRg st="2" end="2"/>
                                            </p:txEl>
                                          </p:spTgt>
                                        </p:tgtEl>
                                        <p:attrNameLst>
                                          <p:attrName>style.visibility</p:attrName>
                                        </p:attrNameLst>
                                      </p:cBhvr>
                                      <p:to>
                                        <p:strVal val="visible"/>
                                      </p:to>
                                    </p:set>
                                    <p:anim calcmode="lin" valueType="num">
                                      <p:cBhvr additive="base">
                                        <p:cTn id="19" dur="500" fill="hold"/>
                                        <p:tgtEl>
                                          <p:spTgt spid="6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65">
                                            <p:txEl>
                                              <p:pRg st="3" end="3"/>
                                            </p:txEl>
                                          </p:spTgt>
                                        </p:tgtEl>
                                        <p:attrNameLst>
                                          <p:attrName>style.visibility</p:attrName>
                                        </p:attrNameLst>
                                      </p:cBhvr>
                                      <p:to>
                                        <p:strVal val="visible"/>
                                      </p:to>
                                    </p:set>
                                    <p:anim calcmode="lin" valueType="num">
                                      <p:cBhvr additive="base">
                                        <p:cTn id="25" dur="500" fill="hold"/>
                                        <p:tgtEl>
                                          <p:spTgt spid="6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65">
                                            <p:txEl>
                                              <p:pRg st="4" end="4"/>
                                            </p:txEl>
                                          </p:spTgt>
                                        </p:tgtEl>
                                        <p:attrNameLst>
                                          <p:attrName>style.visibility</p:attrName>
                                        </p:attrNameLst>
                                      </p:cBhvr>
                                      <p:to>
                                        <p:strVal val="visible"/>
                                      </p:to>
                                    </p:set>
                                    <p:anim calcmode="lin" valueType="num">
                                      <p:cBhvr additive="base">
                                        <p:cTn id="31" dur="500" fill="hold"/>
                                        <p:tgtEl>
                                          <p:spTgt spid="65">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65">
                                            <p:txEl>
                                              <p:pRg st="5" end="5"/>
                                            </p:txEl>
                                          </p:spTgt>
                                        </p:tgtEl>
                                        <p:attrNameLst>
                                          <p:attrName>style.visibility</p:attrName>
                                        </p:attrNameLst>
                                      </p:cBhvr>
                                      <p:to>
                                        <p:strVal val="visible"/>
                                      </p:to>
                                    </p:set>
                                    <p:anim calcmode="lin" valueType="num">
                                      <p:cBhvr additive="base">
                                        <p:cTn id="37" dur="500" fill="hold"/>
                                        <p:tgtEl>
                                          <p:spTgt spid="65">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65">
                                            <p:txEl>
                                              <p:pRg st="6" end="6"/>
                                            </p:txEl>
                                          </p:spTgt>
                                        </p:tgtEl>
                                        <p:attrNameLst>
                                          <p:attrName>style.visibility</p:attrName>
                                        </p:attrNameLst>
                                      </p:cBhvr>
                                      <p:to>
                                        <p:strVal val="visible"/>
                                      </p:to>
                                    </p:set>
                                    <p:anim calcmode="lin" valueType="num">
                                      <p:cBhvr additive="base">
                                        <p:cTn id="43" dur="500" fill="hold"/>
                                        <p:tgtEl>
                                          <p:spTgt spid="65">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65">
                                            <p:txEl>
                                              <p:pRg st="7" end="7"/>
                                            </p:txEl>
                                          </p:spTgt>
                                        </p:tgtEl>
                                        <p:attrNameLst>
                                          <p:attrName>style.visibility</p:attrName>
                                        </p:attrNameLst>
                                      </p:cBhvr>
                                      <p:to>
                                        <p:strVal val="visible"/>
                                      </p:to>
                                    </p:set>
                                    <p:anim calcmode="lin" valueType="num">
                                      <p:cBhvr additive="base">
                                        <p:cTn id="49" dur="500" fill="hold"/>
                                        <p:tgtEl>
                                          <p:spTgt spid="65">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5">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63" name="Group 21"/>
          <p:cNvGrpSpPr>
            <a:grpSpLocks/>
          </p:cNvGrpSpPr>
          <p:nvPr/>
        </p:nvGrpSpPr>
        <p:grpSpPr bwMode="auto">
          <a:xfrm flipH="1">
            <a:off x="7696200" y="2382838"/>
            <a:ext cx="1347788" cy="2341562"/>
            <a:chOff x="4560" y="1645"/>
            <a:chExt cx="849" cy="1475"/>
          </a:xfrm>
        </p:grpSpPr>
        <p:grpSp>
          <p:nvGrpSpPr>
            <p:cNvPr id="40975" name="Group 22"/>
            <p:cNvGrpSpPr>
              <a:grpSpLocks/>
            </p:cNvGrpSpPr>
            <p:nvPr/>
          </p:nvGrpSpPr>
          <p:grpSpPr bwMode="auto">
            <a:xfrm>
              <a:off x="4560" y="2056"/>
              <a:ext cx="849" cy="1064"/>
              <a:chOff x="2593" y="1179"/>
              <a:chExt cx="849" cy="1064"/>
            </a:xfrm>
          </p:grpSpPr>
          <p:sp>
            <p:nvSpPr>
              <p:cNvPr id="40984"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5"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6"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7"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8"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9"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0"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976" name="Group 30"/>
            <p:cNvGrpSpPr>
              <a:grpSpLocks/>
            </p:cNvGrpSpPr>
            <p:nvPr/>
          </p:nvGrpSpPr>
          <p:grpSpPr bwMode="auto">
            <a:xfrm>
              <a:off x="4703" y="1645"/>
              <a:ext cx="230" cy="1456"/>
              <a:chOff x="2720" y="768"/>
              <a:chExt cx="230" cy="1456"/>
            </a:xfrm>
          </p:grpSpPr>
          <p:sp>
            <p:nvSpPr>
              <p:cNvPr id="40982"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3"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977" name="Group 33"/>
            <p:cNvGrpSpPr>
              <a:grpSpLocks/>
            </p:cNvGrpSpPr>
            <p:nvPr/>
          </p:nvGrpSpPr>
          <p:grpSpPr bwMode="auto">
            <a:xfrm>
              <a:off x="5125" y="2204"/>
              <a:ext cx="77" cy="68"/>
              <a:chOff x="1747" y="2620"/>
              <a:chExt cx="44" cy="73"/>
            </a:xfrm>
          </p:grpSpPr>
          <p:sp>
            <p:nvSpPr>
              <p:cNvPr id="40978"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0979"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0980"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40981"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grpSp>
      </p:grpSp>
      <p:grpSp>
        <p:nvGrpSpPr>
          <p:cNvPr id="2" name="Group 1"/>
          <p:cNvGrpSpPr>
            <a:grpSpLocks/>
          </p:cNvGrpSpPr>
          <p:nvPr/>
        </p:nvGrpSpPr>
        <p:grpSpPr bwMode="auto">
          <a:xfrm>
            <a:off x="1066800" y="1335088"/>
            <a:ext cx="3251200" cy="554037"/>
            <a:chOff x="1066800" y="1335087"/>
            <a:chExt cx="3251200" cy="554038"/>
          </a:xfrm>
        </p:grpSpPr>
        <p:sp>
          <p:nvSpPr>
            <p:cNvPr id="40972" name="Rectangle 2"/>
            <p:cNvSpPr>
              <a:spLocks noChangeArrowheads="1"/>
            </p:cNvSpPr>
            <p:nvPr/>
          </p:nvSpPr>
          <p:spPr bwMode="auto">
            <a:xfrm>
              <a:off x="2547938" y="1335088"/>
              <a:ext cx="1770062"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i="1">
                  <a:solidFill>
                    <a:srgbClr val="FFC000"/>
                  </a:solidFill>
                </a:rPr>
                <a:t>M(I)=P(I)</a:t>
              </a:r>
            </a:p>
          </p:txBody>
        </p:sp>
        <p:sp>
          <p:nvSpPr>
            <p:cNvPr id="40973" name="Rectangle 2"/>
            <p:cNvSpPr>
              <a:spLocks noChangeArrowheads="1"/>
            </p:cNvSpPr>
            <p:nvPr/>
          </p:nvSpPr>
          <p:spPr bwMode="auto">
            <a:xfrm>
              <a:off x="1811338" y="1335087"/>
              <a:ext cx="682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i="1">
                  <a:solidFill>
                    <a:srgbClr val="FFC000"/>
                  </a:solidFill>
                  <a:latin typeface="Symbol" pitchFamily="18" charset="2"/>
                </a:rPr>
                <a:t>"</a:t>
              </a:r>
              <a:r>
                <a:rPr lang="en-US" altLang="en-US" sz="3000" i="1">
                  <a:solidFill>
                    <a:srgbClr val="FFC000"/>
                  </a:solidFill>
                </a:rPr>
                <a:t>I,</a:t>
              </a:r>
            </a:p>
          </p:txBody>
        </p:sp>
        <p:sp>
          <p:nvSpPr>
            <p:cNvPr id="40974" name="Rectangle 2"/>
            <p:cNvSpPr>
              <a:spLocks noChangeArrowheads="1"/>
            </p:cNvSpPr>
            <p:nvPr/>
          </p:nvSpPr>
          <p:spPr bwMode="auto">
            <a:xfrm>
              <a:off x="1066800" y="1335087"/>
              <a:ext cx="8334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r>
                <a:rPr lang="en-US" altLang="en-US" sz="3000" i="1">
                  <a:solidFill>
                    <a:srgbClr val="FFC000"/>
                  </a:solidFill>
                  <a:latin typeface="Symbol" pitchFamily="18" charset="2"/>
                </a:rPr>
                <a:t>$</a:t>
              </a:r>
              <a:r>
                <a:rPr lang="en-US" altLang="en-US" sz="3000" i="1">
                  <a:solidFill>
                    <a:srgbClr val="FFC000"/>
                  </a:solidFill>
                </a:rPr>
                <a:t>M,</a:t>
              </a:r>
            </a:p>
          </p:txBody>
        </p:sp>
      </p:grpSp>
      <p:sp>
        <p:nvSpPr>
          <p:cNvPr id="64" name="Rectangle 32"/>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TM Model of Computation</a:t>
            </a:r>
          </a:p>
        </p:txBody>
      </p:sp>
      <p:sp>
        <p:nvSpPr>
          <p:cNvPr id="45" name="Rectangle 44"/>
          <p:cNvSpPr/>
          <p:nvPr/>
        </p:nvSpPr>
        <p:spPr>
          <a:xfrm>
            <a:off x="1065213" y="457200"/>
            <a:ext cx="2897187" cy="1077913"/>
          </a:xfrm>
          <a:prstGeom prst="rect">
            <a:avLst/>
          </a:prstGeom>
        </p:spPr>
        <p:txBody>
          <a:bodyPr>
            <a:spAutoFit/>
          </a:bodyPr>
          <a:lstStyle/>
          <a:p>
            <a:pPr algn="ctr">
              <a:defRPr/>
            </a:pPr>
            <a:r>
              <a:rPr lang="en-US" altLang="en-US" dirty="0"/>
              <a:t>Problem </a:t>
            </a:r>
            <a:r>
              <a:rPr lang="en-US" altLang="en-US" i="1" dirty="0">
                <a:solidFill>
                  <a:srgbClr val="FFC000"/>
                </a:solidFill>
              </a:rPr>
              <a:t>P</a:t>
            </a:r>
            <a:r>
              <a:rPr lang="en-US" altLang="en-US" dirty="0"/>
              <a:t> is</a:t>
            </a:r>
            <a:br>
              <a:rPr lang="en-US" altLang="en-US" dirty="0"/>
            </a:br>
            <a:r>
              <a:rPr lang="en-US" altLang="en-US" dirty="0">
                <a:solidFill>
                  <a:schemeClr val="tx2"/>
                </a:solidFill>
              </a:rPr>
              <a:t>computable </a:t>
            </a:r>
            <a:r>
              <a:rPr lang="en-US" altLang="en-US" dirty="0">
                <a:solidFill>
                  <a:schemeClr val="tx1">
                    <a:lumMod val="95000"/>
                  </a:schemeClr>
                </a:solidFill>
              </a:rPr>
              <a:t>if </a:t>
            </a:r>
          </a:p>
        </p:txBody>
      </p:sp>
      <p:grpSp>
        <p:nvGrpSpPr>
          <p:cNvPr id="48" name="Group 5"/>
          <p:cNvGrpSpPr>
            <a:grpSpLocks/>
          </p:cNvGrpSpPr>
          <p:nvPr/>
        </p:nvGrpSpPr>
        <p:grpSpPr bwMode="auto">
          <a:xfrm>
            <a:off x="381000" y="3505200"/>
            <a:ext cx="1447800" cy="2133600"/>
            <a:chOff x="2013" y="2206"/>
            <a:chExt cx="679" cy="1010"/>
          </a:xfrm>
        </p:grpSpPr>
        <p:sp>
          <p:nvSpPr>
            <p:cNvPr id="49"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 name="Group 7"/>
            <p:cNvGrpSpPr>
              <a:grpSpLocks/>
            </p:cNvGrpSpPr>
            <p:nvPr/>
          </p:nvGrpSpPr>
          <p:grpSpPr bwMode="auto">
            <a:xfrm>
              <a:off x="2013" y="2206"/>
              <a:ext cx="339" cy="1010"/>
              <a:chOff x="240" y="2880"/>
              <a:chExt cx="339" cy="1010"/>
            </a:xfrm>
          </p:grpSpPr>
          <p:sp>
            <p:nvSpPr>
              <p:cNvPr id="51"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59"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60"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61"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62"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latin typeface="Arial Rounded MT Bold" pitchFamily="34" charset="0"/>
                </a:endParaRPr>
              </a:p>
            </p:txBody>
          </p:sp>
          <p:sp>
            <p:nvSpPr>
              <p:cNvPr id="63"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grpSp>
      </p:grpSp>
      <p:sp>
        <p:nvSpPr>
          <p:cNvPr id="43" name="AutoShape 40"/>
          <p:cNvSpPr>
            <a:spLocks noChangeArrowheads="1"/>
          </p:cNvSpPr>
          <p:nvPr/>
        </p:nvSpPr>
        <p:spPr bwMode="auto">
          <a:xfrm>
            <a:off x="1405217" y="1828800"/>
            <a:ext cx="6333634" cy="4724400"/>
          </a:xfrm>
          <a:prstGeom prst="wedgeRoundRectCallout">
            <a:avLst>
              <a:gd name="adj1" fmla="val 58500"/>
              <a:gd name="adj2" fmla="val -11699"/>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ts val="0"/>
              </a:spcBef>
              <a:buFontTx/>
              <a:buNone/>
            </a:pPr>
            <a:r>
              <a:rPr lang="en-US" altLang="en-US" sz="3000" i="1" dirty="0">
                <a:solidFill>
                  <a:srgbClr val="FFC000"/>
                </a:solidFill>
                <a:latin typeface="Symbol" pitchFamily="18" charset="2"/>
              </a:rPr>
              <a:t>"</a:t>
            </a:r>
            <a:r>
              <a:rPr lang="en-US" altLang="en-US" sz="3000" i="1" dirty="0">
                <a:solidFill>
                  <a:srgbClr val="FFC000"/>
                </a:solidFill>
              </a:rPr>
              <a:t>I </a:t>
            </a:r>
          </a:p>
          <a:p>
            <a:pPr algn="ctr" eaLnBrk="1" hangingPunct="1">
              <a:spcBef>
                <a:spcPts val="0"/>
              </a:spcBef>
              <a:buFontTx/>
              <a:buNone/>
            </a:pPr>
            <a:r>
              <a:rPr lang="en-US" altLang="en-US" sz="3000" dirty="0"/>
              <a:t>I choose the input </a:t>
            </a:r>
            <a:r>
              <a:rPr lang="en-US" altLang="en-US" sz="3000" i="1" dirty="0">
                <a:solidFill>
                  <a:srgbClr val="FFC000"/>
                </a:solidFill>
              </a:rPr>
              <a:t>I </a:t>
            </a:r>
            <a:r>
              <a:rPr lang="en-US" altLang="en-US" sz="3000" dirty="0"/>
              <a:t>at </a:t>
            </a:r>
            <a:r>
              <a:rPr lang="en-US" altLang="en-US" sz="3000" dirty="0">
                <a:solidFill>
                  <a:schemeClr val="tx2"/>
                </a:solidFill>
              </a:rPr>
              <a:t>run time</a:t>
            </a:r>
          </a:p>
          <a:p>
            <a:pPr algn="ctr" eaLnBrk="1" hangingPunct="1">
              <a:spcBef>
                <a:spcPts val="0"/>
              </a:spcBef>
              <a:buFontTx/>
              <a:buNone/>
            </a:pPr>
            <a:r>
              <a:rPr lang="en-US" altLang="en-US" sz="3000" dirty="0"/>
              <a:t>after I already know the machine </a:t>
            </a:r>
            <a:r>
              <a:rPr lang="en-US" altLang="en-US" sz="3000" i="1" dirty="0">
                <a:solidFill>
                  <a:srgbClr val="FFC000"/>
                </a:solidFill>
              </a:rPr>
              <a:t>M</a:t>
            </a:r>
            <a:r>
              <a:rPr lang="en-US" altLang="en-US" sz="3000" dirty="0"/>
              <a:t>.</a:t>
            </a:r>
          </a:p>
          <a:p>
            <a:pPr algn="ctr" eaLnBrk="1" hangingPunct="1">
              <a:spcBef>
                <a:spcPts val="0"/>
              </a:spcBef>
              <a:buFontTx/>
              <a:buNone/>
            </a:pPr>
            <a:r>
              <a:rPr lang="en-US" altLang="en-US" sz="3000" dirty="0"/>
              <a:t>My input can be much bigger </a:t>
            </a:r>
            <a:br>
              <a:rPr lang="en-US" altLang="en-US" sz="3000" dirty="0"/>
            </a:br>
            <a:r>
              <a:rPr lang="en-US" altLang="en-US" sz="3000" dirty="0"/>
              <a:t>than the machine.</a:t>
            </a:r>
          </a:p>
          <a:p>
            <a:pPr algn="ctr" eaLnBrk="1" hangingPunct="1">
              <a:spcBef>
                <a:spcPts val="0"/>
              </a:spcBef>
              <a:buFontTx/>
              <a:buNone/>
            </a:pPr>
            <a:r>
              <a:rPr lang="en-US" altLang="en-US" sz="3000" dirty="0"/>
              <a:t>Its computation may require </a:t>
            </a:r>
          </a:p>
          <a:p>
            <a:pPr marL="457200" indent="-457200" eaLnBrk="1" hangingPunct="1">
              <a:spcBef>
                <a:spcPts val="0"/>
              </a:spcBef>
            </a:pPr>
            <a:r>
              <a:rPr lang="en-US" altLang="en-US" sz="3000" dirty="0"/>
              <a:t>a lot more memory to be allocated dynamically.</a:t>
            </a:r>
          </a:p>
          <a:p>
            <a:pPr marL="457200" indent="-457200" eaLnBrk="1" hangingPunct="1">
              <a:spcBef>
                <a:spcPts val="0"/>
              </a:spcBef>
            </a:pPr>
            <a:r>
              <a:rPr lang="en-US" altLang="en-US" sz="3000" dirty="0"/>
              <a:t>a lot more time. </a:t>
            </a:r>
            <a:endParaRPr lang="en-US" altLang="en-US" dirty="0"/>
          </a:p>
        </p:txBody>
      </p:sp>
    </p:spTree>
    <p:extLst>
      <p:ext uri="{BB962C8B-B14F-4D97-AF65-F5344CB8AC3E}">
        <p14:creationId xmlns:p14="http://schemas.microsoft.com/office/powerpoint/2010/main" val="8245535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43">
                                            <p:txEl>
                                              <p:pRg st="0" end="0"/>
                                            </p:txEl>
                                          </p:spTgt>
                                        </p:tgtEl>
                                        <p:attrNameLst>
                                          <p:attrName>style.visibility</p:attrName>
                                        </p:attrNameLst>
                                      </p:cBhvr>
                                      <p:to>
                                        <p:strVal val="visible"/>
                                      </p:to>
                                    </p:set>
                                    <p:anim calcmode="lin" valueType="num">
                                      <p:cBhvr additive="base">
                                        <p:cTn id="7" dur="500" fill="hold"/>
                                        <p:tgtEl>
                                          <p:spTgt spid="4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43">
                                            <p:txEl>
                                              <p:pRg st="1" end="1"/>
                                            </p:txEl>
                                          </p:spTgt>
                                        </p:tgtEl>
                                        <p:attrNameLst>
                                          <p:attrName>style.visibility</p:attrName>
                                        </p:attrNameLst>
                                      </p:cBhvr>
                                      <p:to>
                                        <p:strVal val="visible"/>
                                      </p:to>
                                    </p:set>
                                    <p:anim calcmode="lin" valueType="num">
                                      <p:cBhvr additive="base">
                                        <p:cTn id="13" dur="500" fill="hold"/>
                                        <p:tgtEl>
                                          <p:spTgt spid="43">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43">
                                            <p:txEl>
                                              <p:pRg st="2" end="2"/>
                                            </p:txEl>
                                          </p:spTgt>
                                        </p:tgtEl>
                                        <p:attrNameLst>
                                          <p:attrName>style.visibility</p:attrName>
                                        </p:attrNameLst>
                                      </p:cBhvr>
                                      <p:to>
                                        <p:strVal val="visible"/>
                                      </p:to>
                                    </p:set>
                                    <p:anim calcmode="lin" valueType="num">
                                      <p:cBhvr additive="base">
                                        <p:cTn id="19" dur="500" fill="hold"/>
                                        <p:tgtEl>
                                          <p:spTgt spid="43">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43">
                                            <p:txEl>
                                              <p:pRg st="3" end="3"/>
                                            </p:txEl>
                                          </p:spTgt>
                                        </p:tgtEl>
                                        <p:attrNameLst>
                                          <p:attrName>style.visibility</p:attrName>
                                        </p:attrNameLst>
                                      </p:cBhvr>
                                      <p:to>
                                        <p:strVal val="visible"/>
                                      </p:to>
                                    </p:set>
                                    <p:anim calcmode="lin" valueType="num">
                                      <p:cBhvr additive="base">
                                        <p:cTn id="25" dur="500" fill="hold"/>
                                        <p:tgtEl>
                                          <p:spTgt spid="43">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43">
                                            <p:txEl>
                                              <p:pRg st="4" end="4"/>
                                            </p:txEl>
                                          </p:spTgt>
                                        </p:tgtEl>
                                        <p:attrNameLst>
                                          <p:attrName>style.visibility</p:attrName>
                                        </p:attrNameLst>
                                      </p:cBhvr>
                                      <p:to>
                                        <p:strVal val="visible"/>
                                      </p:to>
                                    </p:set>
                                    <p:anim calcmode="lin" valueType="num">
                                      <p:cBhvr additive="base">
                                        <p:cTn id="31" dur="500" fill="hold"/>
                                        <p:tgtEl>
                                          <p:spTgt spid="43">
                                            <p:txEl>
                                              <p:pRg st="4" end="4"/>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4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43">
                                            <p:txEl>
                                              <p:pRg st="5" end="5"/>
                                            </p:txEl>
                                          </p:spTgt>
                                        </p:tgtEl>
                                        <p:attrNameLst>
                                          <p:attrName>style.visibility</p:attrName>
                                        </p:attrNameLst>
                                      </p:cBhvr>
                                      <p:to>
                                        <p:strVal val="visible"/>
                                      </p:to>
                                    </p:set>
                                    <p:anim calcmode="lin" valueType="num">
                                      <p:cBhvr additive="base">
                                        <p:cTn id="37" dur="500" fill="hold"/>
                                        <p:tgtEl>
                                          <p:spTgt spid="43">
                                            <p:txEl>
                                              <p:pRg st="5" end="5"/>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4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43">
                                            <p:txEl>
                                              <p:pRg st="6" end="6"/>
                                            </p:txEl>
                                          </p:spTgt>
                                        </p:tgtEl>
                                        <p:attrNameLst>
                                          <p:attrName>style.visibility</p:attrName>
                                        </p:attrNameLst>
                                      </p:cBhvr>
                                      <p:to>
                                        <p:strVal val="visible"/>
                                      </p:to>
                                    </p:set>
                                    <p:anim calcmode="lin" valueType="num">
                                      <p:cBhvr additive="base">
                                        <p:cTn id="43" dur="500" fill="hold"/>
                                        <p:tgtEl>
                                          <p:spTgt spid="43">
                                            <p:txEl>
                                              <p:pRg st="6" end="6"/>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43">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7651"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307652"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07654" name="Text Box 6"/>
          <p:cNvSpPr txBox="1">
            <a:spLocks noChangeArrowheads="1"/>
          </p:cNvSpPr>
          <p:nvPr/>
        </p:nvSpPr>
        <p:spPr bwMode="auto">
          <a:xfrm>
            <a:off x="457200" y="3027363"/>
            <a:ext cx="8686800" cy="353943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The current configuration of the machine is specified by </a:t>
            </a:r>
          </a:p>
          <a:p>
            <a:pPr lvl="1" eaLnBrk="0" hangingPunct="0">
              <a:buFontTx/>
              <a:buChar char="•"/>
              <a:defRPr/>
            </a:pPr>
            <a:r>
              <a:rPr lang="en-US" dirty="0">
                <a:effectLst>
                  <a:outerShdw blurRad="38100" dist="38100" dir="2700000" algn="tl">
                    <a:srgbClr val="000000"/>
                  </a:outerShdw>
                </a:effectLst>
                <a:cs typeface="+mn-cs"/>
              </a:rPr>
              <a:t>The contents of tape</a:t>
            </a:r>
          </a:p>
          <a:p>
            <a:pPr lvl="2" eaLnBrk="0" hangingPunct="0">
              <a:buFontTx/>
              <a:buChar char="•"/>
              <a:defRPr/>
            </a:pPr>
            <a:r>
              <a:rPr lang="en-US" dirty="0">
                <a:effectLst>
                  <a:outerShdw blurRad="38100" dist="38100" dir="2700000" algn="tl">
                    <a:srgbClr val="000000"/>
                  </a:outerShdw>
                </a:effectLst>
                <a:cs typeface="+mn-cs"/>
              </a:rPr>
              <a:t>Each cell contains either a zero, one, or blank.</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(or characters from some other finite alphabet </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a:p>
            <a:pPr lvl="2" eaLnBrk="0" hangingPunct="0">
              <a:buFontTx/>
              <a:buChar char="•"/>
              <a:defRPr/>
            </a:pPr>
            <a:r>
              <a:rPr lang="en-US" dirty="0">
                <a:effectLst>
                  <a:outerShdw blurRad="38100" dist="38100" dir="2700000" algn="tl">
                    <a:srgbClr val="000000"/>
                  </a:outerShdw>
                </a:effectLst>
                <a:cs typeface="+mn-cs"/>
              </a:rPr>
              <a:t>Tape is infinite in one direction</a:t>
            </a:r>
          </a:p>
          <a:p>
            <a:pPr lvl="2" eaLnBrk="0" hangingPunct="0">
              <a:buFontTx/>
              <a:buChar char="•"/>
              <a:defRPr/>
            </a:pPr>
            <a:r>
              <a:rPr lang="en-US" dirty="0">
                <a:effectLst>
                  <a:outerShdw blurRad="38100" dist="38100" dir="2700000" algn="tl">
                    <a:srgbClr val="000000"/>
                  </a:outerShdw>
                </a:effectLst>
                <a:cs typeface="+mn-cs"/>
              </a:rPr>
              <a:t>But after a finite number of cells, all are blanks.</a:t>
            </a:r>
          </a:p>
          <a:p>
            <a:pPr lvl="2" eaLnBrk="0" hangingPunct="0">
              <a:buFontTx/>
              <a:buChar char="•"/>
              <a:defRPr/>
            </a:pPr>
            <a:r>
              <a:rPr lang="en-US" dirty="0">
                <a:effectLst>
                  <a:outerShdw blurRad="38100" dist="38100" dir="2700000" algn="tl">
                    <a:srgbClr val="000000"/>
                  </a:outerShdw>
                </a:effectLst>
                <a:cs typeface="+mn-cs"/>
              </a:rPr>
              <a:t>Initially the input 101 is presented as </a:t>
            </a:r>
            <a:r>
              <a:rPr lang="en-US" dirty="0" err="1">
                <a:effectLst>
                  <a:outerShdw blurRad="38100" dist="38100" dir="2700000" algn="tl">
                    <a:srgbClr val="000000"/>
                  </a:outerShdw>
                </a:effectLst>
                <a:cs typeface="+mn-cs"/>
              </a:rPr>
              <a:t>b101bb</a:t>
            </a:r>
            <a:r>
              <a:rPr lang="en-US" dirty="0">
                <a:effectLst>
                  <a:outerShdw blurRad="38100" dist="38100" dir="2700000" algn="tl">
                    <a:srgbClr val="000000"/>
                  </a:outerShdw>
                </a:effectLst>
                <a:cs typeface="+mn-cs"/>
              </a:rPr>
              <a:t>…</a:t>
            </a:r>
          </a:p>
          <a:p>
            <a:pPr lvl="2" eaLnBrk="0" hangingPunct="0">
              <a:buFontTx/>
              <a:buChar char="•"/>
              <a:defRPr/>
            </a:pPr>
            <a:r>
              <a:rPr lang="en-US" dirty="0">
                <a:effectLst>
                  <a:outerShdw blurRad="38100" dist="38100" dir="2700000" algn="tl">
                    <a:srgbClr val="000000"/>
                  </a:outerShdw>
                </a:effectLst>
                <a:cs typeface="+mn-cs"/>
              </a:rPr>
              <a:t>As is the output.</a:t>
            </a:r>
          </a:p>
        </p:txBody>
      </p:sp>
      <p:grpSp>
        <p:nvGrpSpPr>
          <p:cNvPr id="48" name="Group 47"/>
          <p:cNvGrpSpPr/>
          <p:nvPr/>
        </p:nvGrpSpPr>
        <p:grpSpPr>
          <a:xfrm>
            <a:off x="1371600" y="1022350"/>
            <a:ext cx="3075653" cy="1981200"/>
            <a:chOff x="2667000" y="1022350"/>
            <a:chExt cx="3075653" cy="1981200"/>
          </a:xfrm>
        </p:grpSpPr>
        <p:pic>
          <p:nvPicPr>
            <p:cNvPr id="1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Rectangle 7"/>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19" name="Rectangle 18"/>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20" name="Rectangle 19"/>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1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21"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22"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25" name="Rectangle 24"/>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27" name="Rectangle 26"/>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28" name="Rectangle 27"/>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29" name="Rectangle 28"/>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24"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30"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31"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32"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cxnSp>
          <p:nvCxnSpPr>
            <p:cNvPr id="6" name="Straight Arrow Connector 5"/>
            <p:cNvCxnSpPr/>
            <p:nvPr/>
          </p:nvCxnSpPr>
          <p:spPr bwMode="auto">
            <a:xfrm flipV="1">
              <a:off x="4012504"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4" name="Oval 3"/>
            <p:cNvSpPr/>
            <p:nvPr/>
          </p:nvSpPr>
          <p:spPr>
            <a:xfrm>
              <a:off x="4192300" y="181523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14" name="Oval 13"/>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grpSp>
      <p:sp>
        <p:nvSpPr>
          <p:cNvPr id="2" name="Rectangle 1"/>
          <p:cNvSpPr/>
          <p:nvPr/>
        </p:nvSpPr>
        <p:spPr>
          <a:xfrm>
            <a:off x="1532920" y="2425874"/>
            <a:ext cx="2819400" cy="228600"/>
          </a:xfrm>
          <a:prstGeom prst="rect">
            <a:avLst/>
          </a:prstGeom>
          <a:ln w="19050">
            <a:solidFill>
              <a:srgbClr val="FF00FF"/>
            </a:solidFill>
          </a:ln>
        </p:spPr>
        <p:txBody>
          <a:bodyPr wrap="square" rtlCol="0" anchor="ctr">
            <a:spAutoFit/>
          </a:bodyPr>
          <a:lstStyle/>
          <a:p>
            <a:pPr algn="l"/>
            <a:endParaRPr lang="en-US" sz="2400" dirty="0"/>
          </a:p>
        </p:txBody>
      </p:sp>
      <p:grpSp>
        <p:nvGrpSpPr>
          <p:cNvPr id="13" name="Group 12"/>
          <p:cNvGrpSpPr/>
          <p:nvPr/>
        </p:nvGrpSpPr>
        <p:grpSpPr>
          <a:xfrm>
            <a:off x="1965960" y="1661162"/>
            <a:ext cx="1739992" cy="259078"/>
            <a:chOff x="1965960" y="1661162"/>
            <a:chExt cx="1739992" cy="259078"/>
          </a:xfrm>
        </p:grpSpPr>
        <p:cxnSp>
          <p:nvCxnSpPr>
            <p:cNvPr id="33" name="Straight Arrow Connector 32"/>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34" name="Straight Arrow Connector 33"/>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36" name="Straight Arrow Connector 35"/>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37" name="Straight Arrow Connector 36"/>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grpSp>
        <p:nvGrpSpPr>
          <p:cNvPr id="52" name="Group 51"/>
          <p:cNvGrpSpPr/>
          <p:nvPr/>
        </p:nvGrpSpPr>
        <p:grpSpPr>
          <a:xfrm>
            <a:off x="4419600" y="1005380"/>
            <a:ext cx="4616361" cy="2042620"/>
            <a:chOff x="4419600" y="776780"/>
            <a:chExt cx="4616361" cy="2042620"/>
          </a:xfrm>
        </p:grpSpPr>
        <p:pic>
          <p:nvPicPr>
            <p:cNvPr id="10" name="Picture 9"/>
            <p:cNvPicPr>
              <a:picLocks noChangeAspect="1"/>
            </p:cNvPicPr>
            <p:nvPr/>
          </p:nvPicPr>
          <p:blipFill>
            <a:blip r:embed="rId3"/>
            <a:stretch>
              <a:fillRect/>
            </a:stretch>
          </p:blipFill>
          <p:spPr>
            <a:xfrm>
              <a:off x="6060002" y="776780"/>
              <a:ext cx="1636168" cy="1159970"/>
            </a:xfrm>
            <a:prstGeom prst="rect">
              <a:avLst/>
            </a:prstGeom>
          </p:spPr>
        </p:pic>
        <p:sp>
          <p:nvSpPr>
            <p:cNvPr id="38" name="Text Box 4"/>
            <p:cNvSpPr txBox="1">
              <a:spLocks noChangeArrowheads="1"/>
            </p:cNvSpPr>
            <p:nvPr/>
          </p:nvSpPr>
          <p:spPr bwMode="auto">
            <a:xfrm>
              <a:off x="5372100" y="2108200"/>
              <a:ext cx="13335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current</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char</a:t>
              </a:r>
            </a:p>
          </p:txBody>
        </p:sp>
        <p:sp>
          <p:nvSpPr>
            <p:cNvPr id="39" name="Text Box 4"/>
            <p:cNvSpPr txBox="1">
              <a:spLocks noChangeArrowheads="1"/>
            </p:cNvSpPr>
            <p:nvPr/>
          </p:nvSpPr>
          <p:spPr bwMode="auto">
            <a:xfrm>
              <a:off x="6159500" y="21082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40" name="Text Box 4"/>
            <p:cNvSpPr txBox="1">
              <a:spLocks noChangeArrowheads="1"/>
            </p:cNvSpPr>
            <p:nvPr/>
          </p:nvSpPr>
          <p:spPr bwMode="auto">
            <a:xfrm>
              <a:off x="7035800" y="21115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41" name="Straight Arrow Connector 40"/>
            <p:cNvCxnSpPr/>
            <p:nvPr/>
          </p:nvCxnSpPr>
          <p:spPr bwMode="auto">
            <a:xfrm flipV="1">
              <a:off x="6159500" y="1589088"/>
              <a:ext cx="508001" cy="646112"/>
            </a:xfrm>
            <a:prstGeom prst="straightConnector1">
              <a:avLst/>
            </a:prstGeom>
            <a:noFill/>
            <a:ln w="12700" cap="sq" cmpd="sng" algn="ctr">
              <a:solidFill>
                <a:schemeClr val="hlink"/>
              </a:solidFill>
              <a:prstDash val="solid"/>
              <a:round/>
              <a:headEnd type="none" w="med" len="med"/>
              <a:tailEnd type="arrow"/>
            </a:ln>
            <a:effectLst/>
          </p:spPr>
        </p:cxnSp>
        <p:cxnSp>
          <p:nvCxnSpPr>
            <p:cNvPr id="42" name="Straight Arrow Connector 41"/>
            <p:cNvCxnSpPr/>
            <p:nvPr/>
          </p:nvCxnSpPr>
          <p:spPr bwMode="auto">
            <a:xfrm flipV="1">
              <a:off x="6826265" y="1589089"/>
              <a:ext cx="6305" cy="678353"/>
            </a:xfrm>
            <a:prstGeom prst="straightConnector1">
              <a:avLst/>
            </a:prstGeom>
            <a:noFill/>
            <a:ln w="12700" cap="sq" cmpd="sng" algn="ctr">
              <a:solidFill>
                <a:schemeClr val="hlink"/>
              </a:solidFill>
              <a:prstDash val="solid"/>
              <a:round/>
              <a:headEnd type="none" w="med" len="med"/>
              <a:tailEnd type="arrow"/>
            </a:ln>
            <a:effectLst/>
          </p:spPr>
        </p:cxnSp>
        <p:cxnSp>
          <p:nvCxnSpPr>
            <p:cNvPr id="43" name="Straight Arrow Connector 42"/>
            <p:cNvCxnSpPr/>
            <p:nvPr/>
          </p:nvCxnSpPr>
          <p:spPr bwMode="auto">
            <a:xfrm flipH="1" flipV="1">
              <a:off x="7086615" y="1550832"/>
              <a:ext cx="419086" cy="646268"/>
            </a:xfrm>
            <a:prstGeom prst="straightConnector1">
              <a:avLst/>
            </a:prstGeom>
            <a:noFill/>
            <a:ln w="12700" cap="sq" cmpd="sng" algn="ctr">
              <a:solidFill>
                <a:schemeClr val="hlink"/>
              </a:solidFill>
              <a:prstDash val="solid"/>
              <a:round/>
              <a:headEnd type="none" w="med" len="med"/>
              <a:tailEnd type="arrow"/>
            </a:ln>
            <a:effectLst/>
          </p:spPr>
        </p:cxnSp>
        <p:sp>
          <p:nvSpPr>
            <p:cNvPr id="44" name="Text Box 4"/>
            <p:cNvSpPr txBox="1">
              <a:spLocks noChangeArrowheads="1"/>
            </p:cNvSpPr>
            <p:nvPr/>
          </p:nvSpPr>
          <p:spPr bwMode="auto">
            <a:xfrm>
              <a:off x="4419600" y="2111514"/>
              <a:ext cx="1547373"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current</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cxnSp>
          <p:nvCxnSpPr>
            <p:cNvPr id="45" name="Straight Arrow Connector 44"/>
            <p:cNvCxnSpPr/>
            <p:nvPr/>
          </p:nvCxnSpPr>
          <p:spPr bwMode="auto">
            <a:xfrm flipV="1">
              <a:off x="5453768" y="1716088"/>
              <a:ext cx="908902" cy="526932"/>
            </a:xfrm>
            <a:prstGeom prst="straightConnector1">
              <a:avLst/>
            </a:prstGeom>
            <a:noFill/>
            <a:ln w="12700" cap="sq" cmpd="sng" algn="ctr">
              <a:solidFill>
                <a:schemeClr val="hlink"/>
              </a:solidFill>
              <a:prstDash val="solid"/>
              <a:round/>
              <a:headEnd type="none" w="med" len="med"/>
              <a:tailEnd type="arrow"/>
            </a:ln>
            <a:effectLst/>
          </p:spPr>
        </p:cxnSp>
        <p:sp>
          <p:nvSpPr>
            <p:cNvPr id="46" name="Text Box 4"/>
            <p:cNvSpPr txBox="1">
              <a:spLocks noChangeArrowheads="1"/>
            </p:cNvSpPr>
            <p:nvPr/>
          </p:nvSpPr>
          <p:spPr bwMode="auto">
            <a:xfrm>
              <a:off x="8001000" y="2099402"/>
              <a:ext cx="1034961"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cxnSp>
          <p:nvCxnSpPr>
            <p:cNvPr id="47" name="Straight Arrow Connector 46"/>
            <p:cNvCxnSpPr/>
            <p:nvPr/>
          </p:nvCxnSpPr>
          <p:spPr bwMode="auto">
            <a:xfrm flipH="1" flipV="1">
              <a:off x="7431497" y="1726873"/>
              <a:ext cx="1026703" cy="499530"/>
            </a:xfrm>
            <a:prstGeom prst="straightConnector1">
              <a:avLst/>
            </a:prstGeom>
            <a:noFill/>
            <a:ln w="12700" cap="sq" cmpd="sng" algn="ctr">
              <a:solidFill>
                <a:schemeClr val="hlink"/>
              </a:solidFill>
              <a:prstDash val="solid"/>
              <a:round/>
              <a:headEnd type="none" w="med" len="med"/>
              <a:tailEnd type="arrow"/>
            </a:ln>
            <a:effectLst/>
          </p:spPr>
        </p:cxnSp>
        <p:pic>
          <p:nvPicPr>
            <p:cNvPr id="12" name="Picture 11"/>
            <p:cNvPicPr>
              <a:picLocks noChangeAspect="1"/>
            </p:cNvPicPr>
            <p:nvPr/>
          </p:nvPicPr>
          <p:blipFill>
            <a:blip r:embed="rId4"/>
            <a:stretch>
              <a:fillRect/>
            </a:stretch>
          </p:blipFill>
          <p:spPr>
            <a:xfrm>
              <a:off x="6056219" y="1432312"/>
              <a:ext cx="180000" cy="180000"/>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07652">
                                            <p:txEl>
                                              <p:pRg st="0" end="0"/>
                                            </p:txEl>
                                          </p:spTgt>
                                        </p:tgtEl>
                                        <p:attrNameLst>
                                          <p:attrName>style.visibility</p:attrName>
                                        </p:attrNameLst>
                                      </p:cBhvr>
                                      <p:to>
                                        <p:strVal val="visible"/>
                                      </p:to>
                                    </p:set>
                                    <p:anim calcmode="lin" valueType="num">
                                      <p:cBhvr additive="base">
                                        <p:cTn id="7" dur="500" fill="hold"/>
                                        <p:tgtEl>
                                          <p:spTgt spid="130765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0765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07654">
                                            <p:txEl>
                                              <p:pRg st="0" end="0"/>
                                            </p:txEl>
                                          </p:spTgt>
                                        </p:tgtEl>
                                        <p:attrNameLst>
                                          <p:attrName>style.visibility</p:attrName>
                                        </p:attrNameLst>
                                      </p:cBhvr>
                                      <p:to>
                                        <p:strVal val="visible"/>
                                      </p:to>
                                    </p:set>
                                    <p:anim calcmode="lin" valueType="num">
                                      <p:cBhvr additive="base">
                                        <p:cTn id="13" dur="500" fill="hold"/>
                                        <p:tgtEl>
                                          <p:spTgt spid="130765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0765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07654">
                                            <p:txEl>
                                              <p:pRg st="1" end="1"/>
                                            </p:txEl>
                                          </p:spTgt>
                                        </p:tgtEl>
                                        <p:attrNameLst>
                                          <p:attrName>style.visibility</p:attrName>
                                        </p:attrNameLst>
                                      </p:cBhvr>
                                      <p:to>
                                        <p:strVal val="visible"/>
                                      </p:to>
                                    </p:set>
                                    <p:anim calcmode="lin" valueType="num">
                                      <p:cBhvr additive="base">
                                        <p:cTn id="19" dur="500" fill="hold"/>
                                        <p:tgtEl>
                                          <p:spTgt spid="1307654">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07654">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307654">
                                            <p:txEl>
                                              <p:pRg st="2" end="2"/>
                                            </p:txEl>
                                          </p:spTgt>
                                        </p:tgtEl>
                                        <p:attrNameLst>
                                          <p:attrName>style.visibility</p:attrName>
                                        </p:attrNameLst>
                                      </p:cBhvr>
                                      <p:to>
                                        <p:strVal val="visible"/>
                                      </p:to>
                                    </p:set>
                                    <p:anim calcmode="lin" valueType="num">
                                      <p:cBhvr additive="base">
                                        <p:cTn id="29" dur="500" fill="hold"/>
                                        <p:tgtEl>
                                          <p:spTgt spid="1307654">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076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307654">
                                            <p:txEl>
                                              <p:pRg st="3" end="3"/>
                                            </p:txEl>
                                          </p:spTgt>
                                        </p:tgtEl>
                                        <p:attrNameLst>
                                          <p:attrName>style.visibility</p:attrName>
                                        </p:attrNameLst>
                                      </p:cBhvr>
                                      <p:to>
                                        <p:strVal val="visible"/>
                                      </p:to>
                                    </p:set>
                                    <p:anim calcmode="lin" valueType="num">
                                      <p:cBhvr additive="base">
                                        <p:cTn id="35" dur="500" fill="hold"/>
                                        <p:tgtEl>
                                          <p:spTgt spid="1307654">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30765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307654">
                                            <p:txEl>
                                              <p:pRg st="4" end="4"/>
                                            </p:txEl>
                                          </p:spTgt>
                                        </p:tgtEl>
                                        <p:attrNameLst>
                                          <p:attrName>style.visibility</p:attrName>
                                        </p:attrNameLst>
                                      </p:cBhvr>
                                      <p:to>
                                        <p:strVal val="visible"/>
                                      </p:to>
                                    </p:set>
                                    <p:anim calcmode="lin" valueType="num">
                                      <p:cBhvr additive="base">
                                        <p:cTn id="41" dur="500" fill="hold"/>
                                        <p:tgtEl>
                                          <p:spTgt spid="1307654">
                                            <p:txEl>
                                              <p:pRg st="4" end="4"/>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0765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307654">
                                            <p:txEl>
                                              <p:pRg st="5" end="5"/>
                                            </p:txEl>
                                          </p:spTgt>
                                        </p:tgtEl>
                                        <p:attrNameLst>
                                          <p:attrName>style.visibility</p:attrName>
                                        </p:attrNameLst>
                                      </p:cBhvr>
                                      <p:to>
                                        <p:strVal val="visible"/>
                                      </p:to>
                                    </p:set>
                                    <p:anim calcmode="lin" valueType="num">
                                      <p:cBhvr additive="base">
                                        <p:cTn id="47" dur="500" fill="hold"/>
                                        <p:tgtEl>
                                          <p:spTgt spid="1307654">
                                            <p:txEl>
                                              <p:pRg st="5" end="5"/>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30765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1307654">
                                            <p:txEl>
                                              <p:pRg st="6" end="6"/>
                                            </p:txEl>
                                          </p:spTgt>
                                        </p:tgtEl>
                                        <p:attrNameLst>
                                          <p:attrName>style.visibility</p:attrName>
                                        </p:attrNameLst>
                                      </p:cBhvr>
                                      <p:to>
                                        <p:strVal val="visible"/>
                                      </p:to>
                                    </p:set>
                                    <p:anim calcmode="lin" valueType="num">
                                      <p:cBhvr additive="base">
                                        <p:cTn id="53" dur="500" fill="hold"/>
                                        <p:tgtEl>
                                          <p:spTgt spid="1307654">
                                            <p:txEl>
                                              <p:pRg st="6" end="6"/>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30765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1371600" y="1022350"/>
            <a:ext cx="3075653" cy="1981200"/>
            <a:chOff x="2667000" y="1022350"/>
            <a:chExt cx="3075653" cy="1981200"/>
          </a:xfrm>
        </p:grpSpPr>
        <p:pic>
          <p:nvPicPr>
            <p:cNvPr id="4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1" name="Rectangle 40"/>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42"/>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44"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45"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46"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47" name="Rectangle 46"/>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8" name="Rectangle 47"/>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9" name="Rectangle 48"/>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50" name="Rectangle 49"/>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51"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52"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53"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54"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cxnSp>
          <p:nvCxnSpPr>
            <p:cNvPr id="55" name="Straight Arrow Connector 54"/>
            <p:cNvCxnSpPr/>
            <p:nvPr/>
          </p:nvCxnSpPr>
          <p:spPr bwMode="auto">
            <a:xfrm flipV="1">
              <a:off x="4012504"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56" name="Oval 55"/>
            <p:cNvSpPr/>
            <p:nvPr/>
          </p:nvSpPr>
          <p:spPr>
            <a:xfrm>
              <a:off x="4192300" y="181523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57" name="Oval 56"/>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8" name="Straight Arrow Connector 57"/>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grpSp>
      <p:sp>
        <p:nvSpPr>
          <p:cNvPr id="1308676"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sp>
        <p:nvSpPr>
          <p:cNvPr id="1308678" name="Text Box 6"/>
          <p:cNvSpPr txBox="1">
            <a:spLocks noChangeArrowheads="1"/>
          </p:cNvSpPr>
          <p:nvPr/>
        </p:nvSpPr>
        <p:spPr bwMode="auto">
          <a:xfrm>
            <a:off x="457200" y="3027363"/>
            <a:ext cx="8686800" cy="2678112"/>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The current configuration of the machine is specified by </a:t>
            </a:r>
          </a:p>
          <a:p>
            <a:pPr lvl="1" eaLnBrk="0" hangingPunct="0">
              <a:buFontTx/>
              <a:buChar char="•"/>
              <a:defRPr/>
            </a:pPr>
            <a:r>
              <a:rPr lang="en-US" dirty="0">
                <a:effectLst>
                  <a:outerShdw blurRad="38100" dist="38100" dir="2700000" algn="tl">
                    <a:srgbClr val="000000"/>
                  </a:outerShdw>
                </a:effectLst>
                <a:cs typeface="+mn-cs"/>
              </a:rPr>
              <a:t>The contents of tape</a:t>
            </a:r>
          </a:p>
          <a:p>
            <a:pPr lvl="1" eaLnBrk="0" hangingPunct="0">
              <a:buFontTx/>
              <a:buChar char="•"/>
              <a:defRPr/>
            </a:pPr>
            <a:r>
              <a:rPr lang="en-US" dirty="0">
                <a:effectLst>
                  <a:outerShdw blurRad="38100" dist="38100" dir="2700000" algn="tl">
                    <a:srgbClr val="000000"/>
                  </a:outerShdw>
                </a:effectLst>
                <a:cs typeface="+mn-cs"/>
              </a:rPr>
              <a:t>The current state </a:t>
            </a:r>
            <a:r>
              <a:rPr lang="en-US" i="1" dirty="0">
                <a:solidFill>
                  <a:schemeClr val="accent2"/>
                </a:solidFill>
                <a:cs typeface="+mn-cs"/>
              </a:rPr>
              <a:t>q</a:t>
            </a:r>
          </a:p>
          <a:p>
            <a:pPr lvl="2" eaLnBrk="0" hangingPunct="0">
              <a:buFontTx/>
              <a:buChar char="•"/>
              <a:defRPr/>
            </a:pPr>
            <a:r>
              <a:rPr lang="en-US" dirty="0">
                <a:effectLst>
                  <a:outerShdw blurRad="38100" dist="38100" dir="2700000" algn="tl">
                    <a:srgbClr val="000000"/>
                  </a:outerShdw>
                </a:effectLst>
                <a:cs typeface="+mn-cs"/>
              </a:rPr>
              <a:t>One of some fixed number</a:t>
            </a:r>
          </a:p>
          <a:p>
            <a:pPr lvl="2" eaLnBrk="0" hangingPunct="0">
              <a:buFontTx/>
              <a:buChar char="•"/>
              <a:defRPr/>
            </a:pPr>
            <a:r>
              <a:rPr lang="en-US" dirty="0">
                <a:effectLst>
                  <a:outerShdw blurRad="38100" dist="38100" dir="2700000" algn="tl">
                    <a:srgbClr val="000000"/>
                  </a:outerShdw>
                </a:effectLst>
                <a:cs typeface="+mn-cs"/>
              </a:rPr>
              <a:t>One of which is the start state </a:t>
            </a:r>
          </a:p>
          <a:p>
            <a:pPr lvl="2" eaLnBrk="0" hangingPunct="0">
              <a:buFontTx/>
              <a:buChar char="•"/>
              <a:defRPr/>
            </a:pPr>
            <a:r>
              <a:rPr lang="en-US" dirty="0">
                <a:effectLst>
                  <a:outerShdw blurRad="38100" dist="38100" dir="2700000" algn="tl">
                    <a:srgbClr val="000000"/>
                  </a:outerShdw>
                </a:effectLst>
                <a:cs typeface="+mn-cs"/>
              </a:rPr>
              <a:t>And one of which is the halting state</a:t>
            </a:r>
          </a:p>
        </p:txBody>
      </p:sp>
      <p:sp>
        <p:nvSpPr>
          <p:cNvPr id="1308680" name="Rectangle 8"/>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11" name="Text Box 4"/>
          <p:cNvSpPr txBox="1">
            <a:spLocks noChangeArrowheads="1"/>
          </p:cNvSpPr>
          <p:nvPr/>
        </p:nvSpPr>
        <p:spPr bwMode="auto">
          <a:xfrm>
            <a:off x="2362200" y="2103989"/>
            <a:ext cx="2286000" cy="307777"/>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1400" dirty="0">
                <a:solidFill>
                  <a:srgbClr val="FF00FF"/>
                </a:solidFill>
                <a:cs typeface="+mn-cs"/>
              </a:rPr>
              <a:t>Has no outgoing edges.</a:t>
            </a:r>
          </a:p>
        </p:txBody>
      </p:sp>
      <p:sp>
        <p:nvSpPr>
          <p:cNvPr id="13" name="Text Box 4"/>
          <p:cNvSpPr txBox="1">
            <a:spLocks noChangeArrowheads="1"/>
          </p:cNvSpPr>
          <p:nvPr/>
        </p:nvSpPr>
        <p:spPr bwMode="auto">
          <a:xfrm>
            <a:off x="1219200" y="2092912"/>
            <a:ext cx="2286000" cy="30777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1400" dirty="0">
                <a:solidFill>
                  <a:srgbClr val="FF00FF"/>
                </a:solidFill>
                <a:cs typeface="+mn-cs"/>
              </a:rPr>
              <a:t>Small arrow in</a:t>
            </a:r>
          </a:p>
        </p:txBody>
      </p:sp>
      <p:sp>
        <p:nvSpPr>
          <p:cNvPr id="20" name="Rectangle 19"/>
          <p:cNvSpPr/>
          <p:nvPr/>
        </p:nvSpPr>
        <p:spPr>
          <a:xfrm>
            <a:off x="2822112" y="1755128"/>
            <a:ext cx="192024" cy="187032"/>
          </a:xfrm>
          <a:prstGeom prst="rect">
            <a:avLst/>
          </a:prstGeom>
          <a:ln w="19050">
            <a:solidFill>
              <a:srgbClr val="FF00FF"/>
            </a:solidFill>
          </a:ln>
        </p:spPr>
        <p:txBody>
          <a:bodyPr wrap="square" rtlCol="0" anchor="ctr">
            <a:spAutoFit/>
          </a:bodyPr>
          <a:lstStyle/>
          <a:p>
            <a:pPr algn="l"/>
            <a:endParaRPr lang="en-US" sz="2400" dirty="0"/>
          </a:p>
        </p:txBody>
      </p:sp>
      <p:grpSp>
        <p:nvGrpSpPr>
          <p:cNvPr id="32" name="Group 31"/>
          <p:cNvGrpSpPr/>
          <p:nvPr/>
        </p:nvGrpSpPr>
        <p:grpSpPr>
          <a:xfrm>
            <a:off x="1965960" y="1661162"/>
            <a:ext cx="1739992" cy="259078"/>
            <a:chOff x="1965960" y="1661162"/>
            <a:chExt cx="1739992" cy="259078"/>
          </a:xfrm>
        </p:grpSpPr>
        <p:cxnSp>
          <p:nvCxnSpPr>
            <p:cNvPr id="33" name="Straight Arrow Connector 32"/>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34" name="Straight Arrow Connector 33"/>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35" name="Straight Arrow Connector 34"/>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36" name="Straight Arrow Connector 35"/>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sp>
        <p:nvSpPr>
          <p:cNvPr id="8" name="Rectangle 7"/>
          <p:cNvSpPr/>
          <p:nvPr/>
        </p:nvSpPr>
        <p:spPr>
          <a:xfrm>
            <a:off x="1823570" y="1730076"/>
            <a:ext cx="381000" cy="396876"/>
          </a:xfrm>
          <a:prstGeom prst="rect">
            <a:avLst/>
          </a:prstGeom>
          <a:ln w="19050">
            <a:solidFill>
              <a:srgbClr val="FF00FF"/>
            </a:solidFill>
          </a:ln>
        </p:spPr>
        <p:txBody>
          <a:bodyPr wrap="square" rtlCol="0" anchor="ctr">
            <a:spAutoFit/>
          </a:bodyPr>
          <a:lstStyle/>
          <a:p>
            <a:pPr algn="l"/>
            <a:endParaRPr lang="en-US" sz="2400" dirty="0"/>
          </a:p>
        </p:txBody>
      </p:sp>
      <p:sp>
        <p:nvSpPr>
          <p:cNvPr id="9" name="Rectangle 8"/>
          <p:cNvSpPr/>
          <p:nvPr/>
        </p:nvSpPr>
        <p:spPr>
          <a:xfrm>
            <a:off x="2736980" y="1731196"/>
            <a:ext cx="381000" cy="396876"/>
          </a:xfrm>
          <a:prstGeom prst="rect">
            <a:avLst/>
          </a:prstGeom>
          <a:ln w="19050">
            <a:solidFill>
              <a:srgbClr val="FF00FF"/>
            </a:solidFill>
          </a:ln>
        </p:spPr>
        <p:txBody>
          <a:bodyPr wrap="square" rtlCol="0" anchor="ctr">
            <a:spAutoFit/>
          </a:bodyPr>
          <a:lstStyle/>
          <a:p>
            <a:pPr algn="l"/>
            <a:endParaRPr lang="en-US" sz="2400" dirty="0"/>
          </a:p>
        </p:txBody>
      </p:sp>
      <p:sp>
        <p:nvSpPr>
          <p:cNvPr id="10" name="Rectangle 9"/>
          <p:cNvSpPr/>
          <p:nvPr/>
        </p:nvSpPr>
        <p:spPr>
          <a:xfrm>
            <a:off x="3652146" y="1724846"/>
            <a:ext cx="381000" cy="396876"/>
          </a:xfrm>
          <a:prstGeom prst="rect">
            <a:avLst/>
          </a:prstGeom>
          <a:ln w="19050">
            <a:solidFill>
              <a:srgbClr val="FF00FF"/>
            </a:solidFill>
          </a:ln>
        </p:spPr>
        <p:txBody>
          <a:bodyPr wrap="square" rtlCol="0" anchor="ctr">
            <a:spAutoFit/>
          </a:bodyPr>
          <a:lstStyle/>
          <a:p>
            <a:pPr algn="l"/>
            <a:endParaRPr lang="en-US" sz="2400" dirty="0"/>
          </a:p>
        </p:txBody>
      </p:sp>
      <p:sp>
        <p:nvSpPr>
          <p:cNvPr id="14" name="Text Box 4"/>
          <p:cNvSpPr txBox="1">
            <a:spLocks noChangeArrowheads="1"/>
          </p:cNvSpPr>
          <p:nvPr/>
        </p:nvSpPr>
        <p:spPr bwMode="auto">
          <a:xfrm>
            <a:off x="1634238" y="2106113"/>
            <a:ext cx="2286000" cy="30777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1400" dirty="0">
                <a:solidFill>
                  <a:srgbClr val="FF00FF"/>
                </a:solidFill>
                <a:cs typeface="+mn-cs"/>
              </a:rPr>
              <a:t>See node with red dot.</a:t>
            </a:r>
          </a:p>
        </p:txBody>
      </p:sp>
      <p:grpSp>
        <p:nvGrpSpPr>
          <p:cNvPr id="37" name="Group 36"/>
          <p:cNvGrpSpPr/>
          <p:nvPr/>
        </p:nvGrpSpPr>
        <p:grpSpPr>
          <a:xfrm>
            <a:off x="4419600" y="1005380"/>
            <a:ext cx="4616361" cy="2042620"/>
            <a:chOff x="4419600" y="776780"/>
            <a:chExt cx="4616361" cy="2042620"/>
          </a:xfrm>
        </p:grpSpPr>
        <p:pic>
          <p:nvPicPr>
            <p:cNvPr id="38" name="Picture 37"/>
            <p:cNvPicPr>
              <a:picLocks noChangeAspect="1"/>
            </p:cNvPicPr>
            <p:nvPr/>
          </p:nvPicPr>
          <p:blipFill>
            <a:blip r:embed="rId3"/>
            <a:stretch>
              <a:fillRect/>
            </a:stretch>
          </p:blipFill>
          <p:spPr>
            <a:xfrm>
              <a:off x="6060002" y="776780"/>
              <a:ext cx="1636168" cy="1159970"/>
            </a:xfrm>
            <a:prstGeom prst="rect">
              <a:avLst/>
            </a:prstGeom>
          </p:spPr>
        </p:pic>
        <p:sp>
          <p:nvSpPr>
            <p:cNvPr id="59" name="Text Box 4"/>
            <p:cNvSpPr txBox="1">
              <a:spLocks noChangeArrowheads="1"/>
            </p:cNvSpPr>
            <p:nvPr/>
          </p:nvSpPr>
          <p:spPr bwMode="auto">
            <a:xfrm>
              <a:off x="5372100" y="2108200"/>
              <a:ext cx="13335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current</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char</a:t>
              </a:r>
            </a:p>
          </p:txBody>
        </p:sp>
        <p:sp>
          <p:nvSpPr>
            <p:cNvPr id="60" name="Text Box 4"/>
            <p:cNvSpPr txBox="1">
              <a:spLocks noChangeArrowheads="1"/>
            </p:cNvSpPr>
            <p:nvPr/>
          </p:nvSpPr>
          <p:spPr bwMode="auto">
            <a:xfrm>
              <a:off x="6159500" y="21082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61" name="Text Box 4"/>
            <p:cNvSpPr txBox="1">
              <a:spLocks noChangeArrowheads="1"/>
            </p:cNvSpPr>
            <p:nvPr/>
          </p:nvSpPr>
          <p:spPr bwMode="auto">
            <a:xfrm>
              <a:off x="7035800" y="21115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62" name="Straight Arrow Connector 61"/>
            <p:cNvCxnSpPr/>
            <p:nvPr/>
          </p:nvCxnSpPr>
          <p:spPr bwMode="auto">
            <a:xfrm flipV="1">
              <a:off x="6159500" y="1589088"/>
              <a:ext cx="508001" cy="646112"/>
            </a:xfrm>
            <a:prstGeom prst="straightConnector1">
              <a:avLst/>
            </a:prstGeom>
            <a:noFill/>
            <a:ln w="12700" cap="sq" cmpd="sng" algn="ctr">
              <a:solidFill>
                <a:schemeClr val="hlink"/>
              </a:solidFill>
              <a:prstDash val="solid"/>
              <a:round/>
              <a:headEnd type="none" w="med" len="med"/>
              <a:tailEnd type="arrow"/>
            </a:ln>
            <a:effectLst/>
          </p:spPr>
        </p:cxnSp>
        <p:cxnSp>
          <p:nvCxnSpPr>
            <p:cNvPr id="63" name="Straight Arrow Connector 62"/>
            <p:cNvCxnSpPr/>
            <p:nvPr/>
          </p:nvCxnSpPr>
          <p:spPr bwMode="auto">
            <a:xfrm flipV="1">
              <a:off x="6826265" y="1589089"/>
              <a:ext cx="6305" cy="678353"/>
            </a:xfrm>
            <a:prstGeom prst="straightConnector1">
              <a:avLst/>
            </a:prstGeom>
            <a:noFill/>
            <a:ln w="12700" cap="sq" cmpd="sng" algn="ctr">
              <a:solidFill>
                <a:schemeClr val="hlink"/>
              </a:solidFill>
              <a:prstDash val="solid"/>
              <a:round/>
              <a:headEnd type="none" w="med" len="med"/>
              <a:tailEnd type="arrow"/>
            </a:ln>
            <a:effectLst/>
          </p:spPr>
        </p:cxnSp>
        <p:cxnSp>
          <p:nvCxnSpPr>
            <p:cNvPr id="64" name="Straight Arrow Connector 63"/>
            <p:cNvCxnSpPr/>
            <p:nvPr/>
          </p:nvCxnSpPr>
          <p:spPr bwMode="auto">
            <a:xfrm flipH="1" flipV="1">
              <a:off x="7086615" y="1550832"/>
              <a:ext cx="419086" cy="646268"/>
            </a:xfrm>
            <a:prstGeom prst="straightConnector1">
              <a:avLst/>
            </a:prstGeom>
            <a:noFill/>
            <a:ln w="12700" cap="sq" cmpd="sng" algn="ctr">
              <a:solidFill>
                <a:schemeClr val="hlink"/>
              </a:solidFill>
              <a:prstDash val="solid"/>
              <a:round/>
              <a:headEnd type="none" w="med" len="med"/>
              <a:tailEnd type="arrow"/>
            </a:ln>
            <a:effectLst/>
          </p:spPr>
        </p:cxnSp>
        <p:sp>
          <p:nvSpPr>
            <p:cNvPr id="65" name="Text Box 4"/>
            <p:cNvSpPr txBox="1">
              <a:spLocks noChangeArrowheads="1"/>
            </p:cNvSpPr>
            <p:nvPr/>
          </p:nvSpPr>
          <p:spPr bwMode="auto">
            <a:xfrm>
              <a:off x="4419600" y="2111514"/>
              <a:ext cx="1547373"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current</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cxnSp>
          <p:nvCxnSpPr>
            <p:cNvPr id="66" name="Straight Arrow Connector 65"/>
            <p:cNvCxnSpPr/>
            <p:nvPr/>
          </p:nvCxnSpPr>
          <p:spPr bwMode="auto">
            <a:xfrm flipV="1">
              <a:off x="5453768" y="1716088"/>
              <a:ext cx="908902" cy="526932"/>
            </a:xfrm>
            <a:prstGeom prst="straightConnector1">
              <a:avLst/>
            </a:prstGeom>
            <a:noFill/>
            <a:ln w="12700" cap="sq" cmpd="sng" algn="ctr">
              <a:solidFill>
                <a:schemeClr val="hlink"/>
              </a:solidFill>
              <a:prstDash val="solid"/>
              <a:round/>
              <a:headEnd type="none" w="med" len="med"/>
              <a:tailEnd type="arrow"/>
            </a:ln>
            <a:effectLst/>
          </p:spPr>
        </p:cxnSp>
        <p:sp>
          <p:nvSpPr>
            <p:cNvPr id="67" name="Text Box 4"/>
            <p:cNvSpPr txBox="1">
              <a:spLocks noChangeArrowheads="1"/>
            </p:cNvSpPr>
            <p:nvPr/>
          </p:nvSpPr>
          <p:spPr bwMode="auto">
            <a:xfrm>
              <a:off x="8001000" y="2099402"/>
              <a:ext cx="1034961"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cxnSp>
          <p:nvCxnSpPr>
            <p:cNvPr id="68" name="Straight Arrow Connector 67"/>
            <p:cNvCxnSpPr/>
            <p:nvPr/>
          </p:nvCxnSpPr>
          <p:spPr bwMode="auto">
            <a:xfrm flipH="1" flipV="1">
              <a:off x="7431497" y="1726873"/>
              <a:ext cx="1026703" cy="499530"/>
            </a:xfrm>
            <a:prstGeom prst="straightConnector1">
              <a:avLst/>
            </a:prstGeom>
            <a:noFill/>
            <a:ln w="12700" cap="sq" cmpd="sng" algn="ctr">
              <a:solidFill>
                <a:schemeClr val="hlink"/>
              </a:solidFill>
              <a:prstDash val="solid"/>
              <a:round/>
              <a:headEnd type="none" w="med" len="med"/>
              <a:tailEnd type="arrow"/>
            </a:ln>
            <a:effectLst/>
          </p:spPr>
        </p:cxnSp>
        <p:pic>
          <p:nvPicPr>
            <p:cNvPr id="69" name="Picture 68"/>
            <p:cNvPicPr>
              <a:picLocks noChangeAspect="1"/>
            </p:cNvPicPr>
            <p:nvPr/>
          </p:nvPicPr>
          <p:blipFill>
            <a:blip r:embed="rId4"/>
            <a:stretch>
              <a:fillRect/>
            </a:stretch>
          </p:blipFill>
          <p:spPr>
            <a:xfrm>
              <a:off x="6056219" y="1432312"/>
              <a:ext cx="180000" cy="180000"/>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08678">
                                            <p:txEl>
                                              <p:pRg st="2" end="2"/>
                                            </p:txEl>
                                          </p:spTgt>
                                        </p:tgtEl>
                                        <p:attrNameLst>
                                          <p:attrName>style.visibility</p:attrName>
                                        </p:attrNameLst>
                                      </p:cBhvr>
                                      <p:to>
                                        <p:strVal val="visible"/>
                                      </p:to>
                                    </p:set>
                                    <p:anim calcmode="lin" valueType="num">
                                      <p:cBhvr additive="base">
                                        <p:cTn id="7" dur="500" fill="hold"/>
                                        <p:tgtEl>
                                          <p:spTgt spid="1308678">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08678">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fill="hold"/>
                                        <p:tgtEl>
                                          <p:spTgt spid="20"/>
                                        </p:tgtEl>
                                        <p:attrNameLst>
                                          <p:attrName>ppt_x</p:attrName>
                                        </p:attrNameLst>
                                      </p:cBhvr>
                                      <p:tavLst>
                                        <p:tav tm="0">
                                          <p:val>
                                            <p:strVal val="#ppt_x"/>
                                          </p:val>
                                        </p:tav>
                                        <p:tav tm="100000">
                                          <p:val>
                                            <p:strVal val="#ppt_x"/>
                                          </p:val>
                                        </p:tav>
                                      </p:tavLst>
                                    </p:anim>
                                    <p:anim calcmode="lin" valueType="num">
                                      <p:cBhvr additive="base">
                                        <p:cTn id="1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308678">
                                            <p:txEl>
                                              <p:pRg st="3" end="3"/>
                                            </p:txEl>
                                          </p:spTgt>
                                        </p:tgtEl>
                                        <p:attrNameLst>
                                          <p:attrName>style.visibility</p:attrName>
                                        </p:attrNameLst>
                                      </p:cBhvr>
                                      <p:to>
                                        <p:strVal val="visible"/>
                                      </p:to>
                                    </p:set>
                                    <p:anim calcmode="lin" valueType="num">
                                      <p:cBhvr additive="base">
                                        <p:cTn id="21" dur="500" fill="hold"/>
                                        <p:tgtEl>
                                          <p:spTgt spid="1308678">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308678">
                                            <p:txEl>
                                              <p:pRg st="3" end="3"/>
                                            </p:txEl>
                                          </p:spTgt>
                                        </p:tgtEl>
                                        <p:attrNameLst>
                                          <p:attrName>ppt_y</p:attrName>
                                        </p:attrNameLst>
                                      </p:cBhvr>
                                      <p:tavLst>
                                        <p:tav tm="0">
                                          <p:val>
                                            <p:strVal val="1+#ppt_h/2"/>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20"/>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14"/>
                                        </p:tgtEl>
                                        <p:attrNameLst>
                                          <p:attrName>style.visibility</p:attrName>
                                        </p:attrNameLst>
                                      </p:cBhvr>
                                      <p:to>
                                        <p:strVal val="hidden"/>
                                      </p:to>
                                    </p:set>
                                  </p:childTnLst>
                                </p:cTn>
                              </p:par>
                              <p:par>
                                <p:cTn id="27" presetID="2" presetClass="entr" presetSubtype="4"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ppt_x"/>
                                          </p:val>
                                        </p:tav>
                                        <p:tav tm="100000">
                                          <p:val>
                                            <p:strVal val="#ppt_x"/>
                                          </p:val>
                                        </p:tav>
                                      </p:tavLst>
                                    </p:anim>
                                    <p:anim calcmode="lin" valueType="num">
                                      <p:cBhvr additive="base">
                                        <p:cTn id="3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308678">
                                            <p:txEl>
                                              <p:pRg st="4" end="4"/>
                                            </p:txEl>
                                          </p:spTgt>
                                        </p:tgtEl>
                                        <p:attrNameLst>
                                          <p:attrName>style.visibility</p:attrName>
                                        </p:attrNameLst>
                                      </p:cBhvr>
                                      <p:to>
                                        <p:strVal val="visible"/>
                                      </p:to>
                                    </p:set>
                                    <p:anim calcmode="lin" valueType="num">
                                      <p:cBhvr additive="base">
                                        <p:cTn id="43" dur="500" fill="hold"/>
                                        <p:tgtEl>
                                          <p:spTgt spid="1308678">
                                            <p:txEl>
                                              <p:pRg st="4" end="4"/>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308678">
                                            <p:txEl>
                                              <p:pRg st="4" end="4"/>
                                            </p:txEl>
                                          </p:spTgt>
                                        </p:tgtEl>
                                        <p:attrNameLst>
                                          <p:attrName>ppt_y</p:attrName>
                                        </p:attrNameLst>
                                      </p:cBhvr>
                                      <p:tavLst>
                                        <p:tav tm="0">
                                          <p:val>
                                            <p:strVal val="1+#ppt_h/2"/>
                                          </p:val>
                                        </p:tav>
                                        <p:tav tm="100000">
                                          <p:val>
                                            <p:strVal val="#ppt_y"/>
                                          </p:val>
                                        </p:tav>
                                      </p:tavLst>
                                    </p:anim>
                                  </p:childTnLst>
                                </p:cTn>
                              </p:par>
                              <p:par>
                                <p:cTn id="45" presetID="1" presetClass="exit" presetSubtype="0" fill="hold" grpId="1" nodeType="withEffect">
                                  <p:stCondLst>
                                    <p:cond delay="0"/>
                                  </p:stCondLst>
                                  <p:childTnLst>
                                    <p:set>
                                      <p:cBhvr>
                                        <p:cTn id="46" dur="1" fill="hold">
                                          <p:stCondLst>
                                            <p:cond delay="0"/>
                                          </p:stCondLst>
                                        </p:cTn>
                                        <p:tgtEl>
                                          <p:spTgt spid="8"/>
                                        </p:tgtEl>
                                        <p:attrNameLst>
                                          <p:attrName>style.visibility</p:attrName>
                                        </p:attrNameLst>
                                      </p:cBhvr>
                                      <p:to>
                                        <p:strVal val="hidden"/>
                                      </p:to>
                                    </p:set>
                                  </p:childTnLst>
                                </p:cTn>
                              </p:par>
                              <p:par>
                                <p:cTn id="47" presetID="1" presetClass="exit" presetSubtype="0" fill="hold" grpId="1" nodeType="withEffect">
                                  <p:stCondLst>
                                    <p:cond delay="0"/>
                                  </p:stCondLst>
                                  <p:childTnLst>
                                    <p:set>
                                      <p:cBhvr>
                                        <p:cTn id="48" dur="1" fill="hold">
                                          <p:stCondLst>
                                            <p:cond delay="0"/>
                                          </p:stCondLst>
                                        </p:cTn>
                                        <p:tgtEl>
                                          <p:spTgt spid="9"/>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10"/>
                                        </p:tgtEl>
                                        <p:attrNameLst>
                                          <p:attrName>style.visibility</p:attrName>
                                        </p:attrNameLst>
                                      </p:cBhvr>
                                      <p:to>
                                        <p:strVal val="hidden"/>
                                      </p:to>
                                    </p:set>
                                  </p:childTnLst>
                                </p:cTn>
                              </p:par>
                              <p:par>
                                <p:cTn id="51" presetID="2" presetClass="entr" presetSubtype="4" fill="hold" grpId="2" nodeType="with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ppt_x"/>
                                          </p:val>
                                        </p:tav>
                                        <p:tav tm="100000">
                                          <p:val>
                                            <p:strVal val="#ppt_x"/>
                                          </p:val>
                                        </p:tav>
                                      </p:tavLst>
                                    </p:anim>
                                    <p:anim calcmode="lin" valueType="num">
                                      <p:cBhvr additive="base">
                                        <p:cTn id="54" dur="500" fill="hold"/>
                                        <p:tgtEl>
                                          <p:spTgt spid="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500" fill="hold"/>
                                        <p:tgtEl>
                                          <p:spTgt spid="13"/>
                                        </p:tgtEl>
                                        <p:attrNameLst>
                                          <p:attrName>ppt_x</p:attrName>
                                        </p:attrNameLst>
                                      </p:cBhvr>
                                      <p:tavLst>
                                        <p:tav tm="0">
                                          <p:val>
                                            <p:strVal val="#ppt_x"/>
                                          </p:val>
                                        </p:tav>
                                        <p:tav tm="100000">
                                          <p:val>
                                            <p:strVal val="#ppt_x"/>
                                          </p:val>
                                        </p:tav>
                                      </p:tavLst>
                                    </p:anim>
                                    <p:anim calcmode="lin" valueType="num">
                                      <p:cBhvr additive="base">
                                        <p:cTn id="5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1308678">
                                            <p:txEl>
                                              <p:pRg st="5" end="5"/>
                                            </p:txEl>
                                          </p:spTgt>
                                        </p:tgtEl>
                                        <p:attrNameLst>
                                          <p:attrName>style.visibility</p:attrName>
                                        </p:attrNameLst>
                                      </p:cBhvr>
                                      <p:to>
                                        <p:strVal val="visible"/>
                                      </p:to>
                                    </p:set>
                                    <p:anim calcmode="lin" valueType="num">
                                      <p:cBhvr additive="base">
                                        <p:cTn id="63" dur="500" fill="hold"/>
                                        <p:tgtEl>
                                          <p:spTgt spid="1308678">
                                            <p:txEl>
                                              <p:pRg st="5" end="5"/>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308678">
                                            <p:txEl>
                                              <p:pRg st="5" end="5"/>
                                            </p:txEl>
                                          </p:spTgt>
                                        </p:tgtEl>
                                        <p:attrNameLst>
                                          <p:attrName>ppt_y</p:attrName>
                                        </p:attrNameLst>
                                      </p:cBhvr>
                                      <p:tavLst>
                                        <p:tav tm="0">
                                          <p:val>
                                            <p:strVal val="1+#ppt_h/2"/>
                                          </p:val>
                                        </p:tav>
                                        <p:tav tm="100000">
                                          <p:val>
                                            <p:strVal val="#ppt_y"/>
                                          </p:val>
                                        </p:tav>
                                      </p:tavLst>
                                    </p:anim>
                                  </p:childTnLst>
                                </p:cTn>
                              </p:par>
                              <p:par>
                                <p:cTn id="65" presetID="1" presetClass="exit" presetSubtype="0" fill="hold" grpId="3" nodeType="withEffect">
                                  <p:stCondLst>
                                    <p:cond delay="0"/>
                                  </p:stCondLst>
                                  <p:childTnLst>
                                    <p:set>
                                      <p:cBhvr>
                                        <p:cTn id="66" dur="1" fill="hold">
                                          <p:stCondLst>
                                            <p:cond delay="0"/>
                                          </p:stCondLst>
                                        </p:cTn>
                                        <p:tgtEl>
                                          <p:spTgt spid="8"/>
                                        </p:tgtEl>
                                        <p:attrNameLst>
                                          <p:attrName>style.visibility</p:attrName>
                                        </p:attrNameLst>
                                      </p:cBhvr>
                                      <p:to>
                                        <p:strVal val="hidden"/>
                                      </p:to>
                                    </p:set>
                                  </p:childTnLst>
                                </p:cTn>
                              </p:par>
                              <p:par>
                                <p:cTn id="67" presetID="2" presetClass="entr" presetSubtype="4" fill="hold" grpId="2" nodeType="withEffect">
                                  <p:stCondLst>
                                    <p:cond delay="0"/>
                                  </p:stCondLst>
                                  <p:childTnLst>
                                    <p:set>
                                      <p:cBhvr>
                                        <p:cTn id="68" dur="1" fill="hold">
                                          <p:stCondLst>
                                            <p:cond delay="0"/>
                                          </p:stCondLst>
                                        </p:cTn>
                                        <p:tgtEl>
                                          <p:spTgt spid="10"/>
                                        </p:tgtEl>
                                        <p:attrNameLst>
                                          <p:attrName>style.visibility</p:attrName>
                                        </p:attrNameLst>
                                      </p:cBhvr>
                                      <p:to>
                                        <p:strVal val="visible"/>
                                      </p:to>
                                    </p:set>
                                    <p:anim calcmode="lin" valueType="num">
                                      <p:cBhvr additive="base">
                                        <p:cTn id="69" dur="500" fill="hold"/>
                                        <p:tgtEl>
                                          <p:spTgt spid="10"/>
                                        </p:tgtEl>
                                        <p:attrNameLst>
                                          <p:attrName>ppt_x</p:attrName>
                                        </p:attrNameLst>
                                      </p:cBhvr>
                                      <p:tavLst>
                                        <p:tav tm="0">
                                          <p:val>
                                            <p:strVal val="#ppt_x"/>
                                          </p:val>
                                        </p:tav>
                                        <p:tav tm="100000">
                                          <p:val>
                                            <p:strVal val="#ppt_x"/>
                                          </p:val>
                                        </p:tav>
                                      </p:tavLst>
                                    </p:anim>
                                    <p:anim calcmode="lin" valueType="num">
                                      <p:cBhvr additive="base">
                                        <p:cTn id="70" dur="500" fill="hold"/>
                                        <p:tgtEl>
                                          <p:spTgt spid="10"/>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 calcmode="lin" valueType="num">
                                      <p:cBhvr additive="base">
                                        <p:cTn id="73" dur="500" fill="hold"/>
                                        <p:tgtEl>
                                          <p:spTgt spid="11"/>
                                        </p:tgtEl>
                                        <p:attrNameLst>
                                          <p:attrName>ppt_x</p:attrName>
                                        </p:attrNameLst>
                                      </p:cBhvr>
                                      <p:tavLst>
                                        <p:tav tm="0">
                                          <p:val>
                                            <p:strVal val="#ppt_x"/>
                                          </p:val>
                                        </p:tav>
                                        <p:tav tm="100000">
                                          <p:val>
                                            <p:strVal val="#ppt_x"/>
                                          </p:val>
                                        </p:tav>
                                      </p:tavLst>
                                    </p:anim>
                                    <p:anim calcmode="lin" valueType="num">
                                      <p:cBhvr additive="base">
                                        <p:cTn id="74" dur="500" fill="hold"/>
                                        <p:tgtEl>
                                          <p:spTgt spid="11"/>
                                        </p:tgtEl>
                                        <p:attrNameLst>
                                          <p:attrName>ppt_y</p:attrName>
                                        </p:attrNameLst>
                                      </p:cBhvr>
                                      <p:tavLst>
                                        <p:tav tm="0">
                                          <p:val>
                                            <p:strVal val="1+#ppt_h/2"/>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3" grpId="1"/>
      <p:bldP spid="20" grpId="0" animBg="1"/>
      <p:bldP spid="20" grpId="1" animBg="1"/>
      <p:bldP spid="8" grpId="0" animBg="1"/>
      <p:bldP spid="8" grpId="1" animBg="1"/>
      <p:bldP spid="8" grpId="2" animBg="1"/>
      <p:bldP spid="8" grpId="3" animBg="1"/>
      <p:bldP spid="9" grpId="0" animBg="1"/>
      <p:bldP spid="9" grpId="1" animBg="1"/>
      <p:bldP spid="10" grpId="0" animBg="1"/>
      <p:bldP spid="10" grpId="1" animBg="1"/>
      <p:bldP spid="10" grpId="2" animBg="1"/>
      <p:bldP spid="14" grpId="0"/>
      <p:bldP spid="14"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5" name="Rectangle 4"/>
          <p:cNvSpPr>
            <a:spLocks noChangeArrowheads="1"/>
          </p:cNvSpPr>
          <p:nvPr/>
        </p:nvSpPr>
        <p:spPr bwMode="auto">
          <a:xfrm>
            <a:off x="914400" y="3863975"/>
            <a:ext cx="78486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a:latin typeface="Times New Roman" pitchFamily="18" charset="0"/>
              </a:rPr>
              <a:t>Charles Babbage’s Analytical Engine (1837) </a:t>
            </a:r>
          </a:p>
          <a:p>
            <a:pPr lvl="1">
              <a:spcBef>
                <a:spcPct val="0"/>
              </a:spcBef>
            </a:pPr>
            <a:r>
              <a:rPr lang="en-CA" altLang="en-US" sz="2400">
                <a:latin typeface="Times New Roman" pitchFamily="18" charset="0"/>
              </a:rPr>
              <a:t> Memory</a:t>
            </a:r>
          </a:p>
          <a:p>
            <a:pPr lvl="1">
              <a:spcBef>
                <a:spcPct val="0"/>
              </a:spcBef>
            </a:pPr>
            <a:r>
              <a:rPr lang="en-CA" altLang="en-US" sz="2400">
                <a:latin typeface="Times New Roman" pitchFamily="18" charset="0"/>
              </a:rPr>
              <a:t> An arithmetical unit, </a:t>
            </a:r>
          </a:p>
          <a:p>
            <a:pPr lvl="1">
              <a:spcBef>
                <a:spcPct val="0"/>
              </a:spcBef>
            </a:pPr>
            <a:r>
              <a:rPr lang="en-CA" altLang="en-US" sz="2400">
                <a:latin typeface="Times New Roman" pitchFamily="18" charset="0"/>
              </a:rPr>
              <a:t> Conditional branching and loops, </a:t>
            </a:r>
          </a:p>
          <a:p>
            <a:pPr>
              <a:spcBef>
                <a:spcPct val="0"/>
              </a:spcBef>
            </a:pPr>
            <a:r>
              <a:rPr lang="en-CA" altLang="en-US" sz="2400">
                <a:latin typeface="Times New Roman" pitchFamily="18" charset="0"/>
              </a:rPr>
              <a:t>Making it the first Turing-complete general-purpose computer.</a:t>
            </a:r>
          </a:p>
        </p:txBody>
      </p:sp>
      <p:pic>
        <p:nvPicPr>
          <p:cNvPr id="378882" name="Picture 2" descr="http://upload.wikimedia.org/wikipedia/commons/thumb/a/ac/AnalyticalMachine_Babbage_London.jpg/220px-AnalyticalMachine_Babbage_Londo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19338" y="665163"/>
            <a:ext cx="4157662" cy="311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78882"/>
                                        </p:tgtEl>
                                        <p:attrNameLst>
                                          <p:attrName>style.visibility</p:attrName>
                                        </p:attrNameLst>
                                      </p:cBhvr>
                                      <p:to>
                                        <p:strVal val="visible"/>
                                      </p:to>
                                    </p:set>
                                    <p:anim calcmode="lin" valueType="num">
                                      <p:cBhvr additive="base">
                                        <p:cTn id="7" dur="500" fill="hold"/>
                                        <p:tgtEl>
                                          <p:spTgt spid="378882"/>
                                        </p:tgtEl>
                                        <p:attrNameLst>
                                          <p:attrName>ppt_x</p:attrName>
                                        </p:attrNameLst>
                                      </p:cBhvr>
                                      <p:tavLst>
                                        <p:tav tm="0">
                                          <p:val>
                                            <p:strVal val="#ppt_x"/>
                                          </p:val>
                                        </p:tav>
                                        <p:tav tm="100000">
                                          <p:val>
                                            <p:strVal val="#ppt_x"/>
                                          </p:val>
                                        </p:tav>
                                      </p:tavLst>
                                    </p:anim>
                                    <p:anim calcmode="lin" valueType="num">
                                      <p:cBhvr additive="base">
                                        <p:cTn id="8" dur="500" fill="hold"/>
                                        <p:tgtEl>
                                          <p:spTgt spid="37888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 35"/>
          <p:cNvGrpSpPr/>
          <p:nvPr/>
        </p:nvGrpSpPr>
        <p:grpSpPr>
          <a:xfrm>
            <a:off x="1371600" y="1022350"/>
            <a:ext cx="3075653" cy="1981200"/>
            <a:chOff x="2667000" y="1022350"/>
            <a:chExt cx="3075653" cy="1981200"/>
          </a:xfrm>
        </p:grpSpPr>
        <p:pic>
          <p:nvPicPr>
            <p:cNvPr id="3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 name="Rectangle 37"/>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9" name="Rectangle 38"/>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42"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43"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44" name="Rectangle 43"/>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5" name="Rectangle 44"/>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6" name="Rectangle 45"/>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7" name="Rectangle 46"/>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8"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9"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50"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51"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cxnSp>
          <p:nvCxnSpPr>
            <p:cNvPr id="52" name="Straight Arrow Connector 51"/>
            <p:cNvCxnSpPr/>
            <p:nvPr/>
          </p:nvCxnSpPr>
          <p:spPr bwMode="auto">
            <a:xfrm flipV="1">
              <a:off x="4012504"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53" name="Oval 52"/>
            <p:cNvSpPr/>
            <p:nvPr/>
          </p:nvSpPr>
          <p:spPr>
            <a:xfrm>
              <a:off x="4192300" y="181523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54" name="Oval 53"/>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5" name="Straight Arrow Connector 54"/>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grpSp>
      <p:sp>
        <p:nvSpPr>
          <p:cNvPr id="1309700"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Model of Computation:</a:t>
            </a:r>
            <a:r>
              <a:rPr lang="en-US">
                <a:solidFill>
                  <a:schemeClr val="accent2"/>
                </a:solidFill>
                <a:effectLst>
                  <a:outerShdw blurRad="38100" dist="38100" dir="2700000" algn="tl">
                    <a:srgbClr val="000000"/>
                  </a:outerShdw>
                </a:effectLst>
                <a:cs typeface="+mn-cs"/>
              </a:rPr>
              <a:t> Turing Machine</a:t>
            </a:r>
            <a:r>
              <a:rPr lang="en-US">
                <a:effectLst>
                  <a:outerShdw blurRad="38100" dist="38100" dir="2700000" algn="tl">
                    <a:srgbClr val="000000"/>
                  </a:outerShdw>
                </a:effectLst>
                <a:cs typeface="+mn-cs"/>
              </a:rPr>
              <a:t> </a:t>
            </a:r>
          </a:p>
        </p:txBody>
      </p:sp>
      <p:sp>
        <p:nvSpPr>
          <p:cNvPr id="1309702" name="Text Box 6"/>
          <p:cNvSpPr txBox="1">
            <a:spLocks noChangeArrowheads="1"/>
          </p:cNvSpPr>
          <p:nvPr/>
        </p:nvSpPr>
        <p:spPr bwMode="auto">
          <a:xfrm>
            <a:off x="457200" y="3027363"/>
            <a:ext cx="8686800" cy="3108325"/>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The current configuration of the machine is specified by </a:t>
            </a:r>
          </a:p>
          <a:p>
            <a:pPr lvl="1" eaLnBrk="0" hangingPunct="0">
              <a:buFontTx/>
              <a:buChar char="•"/>
              <a:defRPr/>
            </a:pPr>
            <a:r>
              <a:rPr lang="en-US" dirty="0">
                <a:effectLst>
                  <a:outerShdw blurRad="38100" dist="38100" dir="2700000" algn="tl">
                    <a:srgbClr val="000000"/>
                  </a:outerShdw>
                </a:effectLst>
                <a:cs typeface="+mn-cs"/>
              </a:rPr>
              <a:t>The contents of tape</a:t>
            </a:r>
          </a:p>
          <a:p>
            <a:pPr lvl="1" eaLnBrk="0" hangingPunct="0">
              <a:buFontTx/>
              <a:buChar char="•"/>
              <a:defRPr/>
            </a:pPr>
            <a:r>
              <a:rPr lang="en-US" dirty="0">
                <a:effectLst>
                  <a:outerShdw blurRad="38100" dist="38100" dir="2700000" algn="tl">
                    <a:srgbClr val="000000"/>
                  </a:outerShdw>
                </a:effectLst>
                <a:cs typeface="+mn-cs"/>
              </a:rPr>
              <a:t>The current state</a:t>
            </a:r>
          </a:p>
          <a:p>
            <a:pPr lvl="1" eaLnBrk="0" hangingPunct="0">
              <a:buFontTx/>
              <a:buChar char="•"/>
              <a:defRPr/>
            </a:pPr>
            <a:r>
              <a:rPr lang="en-US" dirty="0">
                <a:effectLst>
                  <a:outerShdw blurRad="38100" dist="38100" dir="2700000" algn="tl">
                    <a:srgbClr val="000000"/>
                  </a:outerShdw>
                </a:effectLst>
                <a:cs typeface="+mn-cs"/>
              </a:rPr>
              <a:t>The current location of the head.</a:t>
            </a:r>
          </a:p>
          <a:p>
            <a:pPr lvl="2" eaLnBrk="0" hangingPunct="0">
              <a:buFontTx/>
              <a:buChar char="•"/>
              <a:defRPr/>
            </a:pPr>
            <a:r>
              <a:rPr lang="en-US" dirty="0">
                <a:effectLst>
                  <a:outerShdw blurRad="38100" dist="38100" dir="2700000" algn="tl">
                    <a:srgbClr val="000000"/>
                  </a:outerShdw>
                </a:effectLst>
                <a:cs typeface="+mn-cs"/>
              </a:rPr>
              <a:t>The machine can move this head left or right.</a:t>
            </a:r>
          </a:p>
          <a:p>
            <a:pPr lvl="2" eaLnBrk="0" hangingPunct="0">
              <a:buFontTx/>
              <a:buChar char="•"/>
              <a:defRPr/>
            </a:pPr>
            <a:r>
              <a:rPr lang="en-US" dirty="0">
                <a:effectLst>
                  <a:outerShdw blurRad="38100" dist="38100" dir="2700000" algn="tl">
                    <a:srgbClr val="000000"/>
                  </a:outerShdw>
                </a:effectLst>
                <a:cs typeface="+mn-cs"/>
              </a:rPr>
              <a:t>But does not “know” its current location.</a:t>
            </a:r>
          </a:p>
          <a:p>
            <a:pPr lvl="2" eaLnBrk="0" hangingPunct="0">
              <a:buFontTx/>
              <a:buChar char="•"/>
              <a:defRPr/>
            </a:pPr>
            <a:r>
              <a:rPr lang="en-US" dirty="0">
                <a:effectLst>
                  <a:outerShdw blurRad="38100" dist="38100" dir="2700000" algn="tl">
                    <a:srgbClr val="000000"/>
                  </a:outerShdw>
                </a:effectLst>
                <a:cs typeface="+mn-cs"/>
              </a:rPr>
              <a:t>It only knows the value of this current cell. </a:t>
            </a:r>
          </a:p>
        </p:txBody>
      </p:sp>
      <p:sp>
        <p:nvSpPr>
          <p:cNvPr id="1309703"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sp>
        <p:nvSpPr>
          <p:cNvPr id="8" name="Rectangle 7"/>
          <p:cNvSpPr/>
          <p:nvPr/>
        </p:nvSpPr>
        <p:spPr>
          <a:xfrm>
            <a:off x="2564704" y="2415434"/>
            <a:ext cx="304800" cy="457200"/>
          </a:xfrm>
          <a:prstGeom prst="rect">
            <a:avLst/>
          </a:prstGeom>
          <a:ln w="19050">
            <a:solidFill>
              <a:srgbClr val="FF00FF"/>
            </a:solidFill>
          </a:ln>
        </p:spPr>
        <p:txBody>
          <a:bodyPr wrap="square" rtlCol="0" anchor="ctr">
            <a:spAutoFit/>
          </a:bodyPr>
          <a:lstStyle/>
          <a:p>
            <a:pPr algn="l"/>
            <a:endParaRPr lang="en-US" sz="2400" dirty="0"/>
          </a:p>
        </p:txBody>
      </p:sp>
      <p:grpSp>
        <p:nvGrpSpPr>
          <p:cNvPr id="3" name="Group 2"/>
          <p:cNvGrpSpPr/>
          <p:nvPr/>
        </p:nvGrpSpPr>
        <p:grpSpPr>
          <a:xfrm>
            <a:off x="2324622" y="2667000"/>
            <a:ext cx="760956" cy="114300"/>
            <a:chOff x="3620022" y="2667000"/>
            <a:chExt cx="760956" cy="114300"/>
          </a:xfrm>
        </p:grpSpPr>
        <p:sp>
          <p:nvSpPr>
            <p:cNvPr id="2" name="Right Arrow 1"/>
            <p:cNvSpPr/>
            <p:nvPr/>
          </p:nvSpPr>
          <p:spPr>
            <a:xfrm>
              <a:off x="4228578" y="2667000"/>
              <a:ext cx="152400" cy="114300"/>
            </a:xfrm>
            <a:prstGeom prst="rightArrow">
              <a:avLst/>
            </a:prstGeom>
            <a:ln w="22225">
              <a:solidFill>
                <a:srgbClr val="FF00FF"/>
              </a:solidFill>
            </a:ln>
          </p:spPr>
          <p:txBody>
            <a:bodyPr wrap="square" rtlCol="0" anchor="ctr">
              <a:spAutoFit/>
            </a:bodyPr>
            <a:lstStyle/>
            <a:p>
              <a:pPr algn="l"/>
              <a:endParaRPr lang="en-US" sz="2400" dirty="0"/>
            </a:p>
          </p:txBody>
        </p:sp>
        <p:sp>
          <p:nvSpPr>
            <p:cNvPr id="14" name="Right Arrow 13"/>
            <p:cNvSpPr/>
            <p:nvPr/>
          </p:nvSpPr>
          <p:spPr>
            <a:xfrm flipH="1">
              <a:off x="3620022" y="2667000"/>
              <a:ext cx="152400" cy="114300"/>
            </a:xfrm>
            <a:prstGeom prst="rightArrow">
              <a:avLst/>
            </a:prstGeom>
            <a:ln w="22225">
              <a:solidFill>
                <a:srgbClr val="FF00FF"/>
              </a:solidFill>
            </a:ln>
          </p:spPr>
          <p:txBody>
            <a:bodyPr wrap="square" rtlCol="0" anchor="ctr">
              <a:spAutoFit/>
            </a:bodyPr>
            <a:lstStyle/>
            <a:p>
              <a:pPr algn="l"/>
              <a:endParaRPr lang="en-US" sz="2400" dirty="0"/>
            </a:p>
          </p:txBody>
        </p:sp>
      </p:grpSp>
      <p:sp>
        <p:nvSpPr>
          <p:cNvPr id="4" name="TextBox 3"/>
          <p:cNvSpPr txBox="1"/>
          <p:nvPr/>
        </p:nvSpPr>
        <p:spPr>
          <a:xfrm>
            <a:off x="2780836" y="2590800"/>
            <a:ext cx="343364" cy="523220"/>
          </a:xfrm>
          <a:prstGeom prst="rect">
            <a:avLst/>
          </a:prstGeom>
          <a:noFill/>
        </p:spPr>
        <p:txBody>
          <a:bodyPr wrap="none" rtlCol="0">
            <a:spAutoFit/>
          </a:bodyPr>
          <a:lstStyle/>
          <a:p>
            <a:r>
              <a:rPr lang="en-US" dirty="0">
                <a:solidFill>
                  <a:srgbClr val="FF00FF"/>
                </a:solidFill>
              </a:rPr>
              <a:t>?</a:t>
            </a:r>
          </a:p>
        </p:txBody>
      </p:sp>
      <p:sp>
        <p:nvSpPr>
          <p:cNvPr id="17" name="Rectangle 16"/>
          <p:cNvSpPr/>
          <p:nvPr/>
        </p:nvSpPr>
        <p:spPr>
          <a:xfrm>
            <a:off x="2628378" y="2449882"/>
            <a:ext cx="182880" cy="182880"/>
          </a:xfrm>
          <a:prstGeom prst="rect">
            <a:avLst/>
          </a:prstGeom>
          <a:ln w="19050">
            <a:solidFill>
              <a:srgbClr val="FF00FF"/>
            </a:solidFill>
          </a:ln>
        </p:spPr>
        <p:txBody>
          <a:bodyPr wrap="square" rtlCol="0" anchor="ctr">
            <a:spAutoFit/>
          </a:bodyPr>
          <a:lstStyle/>
          <a:p>
            <a:pPr algn="l"/>
            <a:endParaRPr lang="en-US" sz="2400" dirty="0"/>
          </a:p>
        </p:txBody>
      </p:sp>
      <p:grpSp>
        <p:nvGrpSpPr>
          <p:cNvPr id="31" name="Group 30"/>
          <p:cNvGrpSpPr/>
          <p:nvPr/>
        </p:nvGrpSpPr>
        <p:grpSpPr>
          <a:xfrm>
            <a:off x="1965960" y="1661162"/>
            <a:ext cx="1739992" cy="259078"/>
            <a:chOff x="1965960" y="1661162"/>
            <a:chExt cx="1739992" cy="259078"/>
          </a:xfrm>
        </p:grpSpPr>
        <p:cxnSp>
          <p:nvCxnSpPr>
            <p:cNvPr id="32" name="Straight Arrow Connector 31"/>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33" name="Straight Arrow Connector 32"/>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34" name="Straight Arrow Connector 33"/>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35" name="Straight Arrow Connector 34"/>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grpSp>
        <p:nvGrpSpPr>
          <p:cNvPr id="56" name="Group 55"/>
          <p:cNvGrpSpPr/>
          <p:nvPr/>
        </p:nvGrpSpPr>
        <p:grpSpPr>
          <a:xfrm>
            <a:off x="4419600" y="1005380"/>
            <a:ext cx="4616361" cy="2042620"/>
            <a:chOff x="4419600" y="776780"/>
            <a:chExt cx="4616361" cy="2042620"/>
          </a:xfrm>
        </p:grpSpPr>
        <p:pic>
          <p:nvPicPr>
            <p:cNvPr id="57" name="Picture 56"/>
            <p:cNvPicPr>
              <a:picLocks noChangeAspect="1"/>
            </p:cNvPicPr>
            <p:nvPr/>
          </p:nvPicPr>
          <p:blipFill>
            <a:blip r:embed="rId4"/>
            <a:stretch>
              <a:fillRect/>
            </a:stretch>
          </p:blipFill>
          <p:spPr>
            <a:xfrm>
              <a:off x="6060002" y="776780"/>
              <a:ext cx="1636168" cy="1159970"/>
            </a:xfrm>
            <a:prstGeom prst="rect">
              <a:avLst/>
            </a:prstGeom>
          </p:spPr>
        </p:pic>
        <p:sp>
          <p:nvSpPr>
            <p:cNvPr id="58" name="Text Box 4"/>
            <p:cNvSpPr txBox="1">
              <a:spLocks noChangeArrowheads="1"/>
            </p:cNvSpPr>
            <p:nvPr/>
          </p:nvSpPr>
          <p:spPr bwMode="auto">
            <a:xfrm>
              <a:off x="5372100" y="2108200"/>
              <a:ext cx="13335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current</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char</a:t>
              </a:r>
            </a:p>
          </p:txBody>
        </p:sp>
        <p:sp>
          <p:nvSpPr>
            <p:cNvPr id="59" name="Text Box 4"/>
            <p:cNvSpPr txBox="1">
              <a:spLocks noChangeArrowheads="1"/>
            </p:cNvSpPr>
            <p:nvPr/>
          </p:nvSpPr>
          <p:spPr bwMode="auto">
            <a:xfrm>
              <a:off x="6159500" y="21082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60" name="Text Box 4"/>
            <p:cNvSpPr txBox="1">
              <a:spLocks noChangeArrowheads="1"/>
            </p:cNvSpPr>
            <p:nvPr/>
          </p:nvSpPr>
          <p:spPr bwMode="auto">
            <a:xfrm>
              <a:off x="7035800" y="21115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61" name="Straight Arrow Connector 60"/>
            <p:cNvCxnSpPr/>
            <p:nvPr/>
          </p:nvCxnSpPr>
          <p:spPr bwMode="auto">
            <a:xfrm flipV="1">
              <a:off x="6159500" y="1589088"/>
              <a:ext cx="508001" cy="646112"/>
            </a:xfrm>
            <a:prstGeom prst="straightConnector1">
              <a:avLst/>
            </a:prstGeom>
            <a:noFill/>
            <a:ln w="12700" cap="sq" cmpd="sng" algn="ctr">
              <a:solidFill>
                <a:schemeClr val="hlink"/>
              </a:solidFill>
              <a:prstDash val="solid"/>
              <a:round/>
              <a:headEnd type="none" w="med" len="med"/>
              <a:tailEnd type="arrow"/>
            </a:ln>
            <a:effectLst/>
          </p:spPr>
        </p:cxnSp>
        <p:cxnSp>
          <p:nvCxnSpPr>
            <p:cNvPr id="62" name="Straight Arrow Connector 61"/>
            <p:cNvCxnSpPr/>
            <p:nvPr/>
          </p:nvCxnSpPr>
          <p:spPr bwMode="auto">
            <a:xfrm flipV="1">
              <a:off x="6826265" y="1589089"/>
              <a:ext cx="6305" cy="678353"/>
            </a:xfrm>
            <a:prstGeom prst="straightConnector1">
              <a:avLst/>
            </a:prstGeom>
            <a:noFill/>
            <a:ln w="12700" cap="sq" cmpd="sng" algn="ctr">
              <a:solidFill>
                <a:schemeClr val="hlink"/>
              </a:solidFill>
              <a:prstDash val="solid"/>
              <a:round/>
              <a:headEnd type="none" w="med" len="med"/>
              <a:tailEnd type="arrow"/>
            </a:ln>
            <a:effectLst/>
          </p:spPr>
        </p:cxnSp>
        <p:cxnSp>
          <p:nvCxnSpPr>
            <p:cNvPr id="63" name="Straight Arrow Connector 62"/>
            <p:cNvCxnSpPr/>
            <p:nvPr/>
          </p:nvCxnSpPr>
          <p:spPr bwMode="auto">
            <a:xfrm flipH="1" flipV="1">
              <a:off x="7086615" y="1550832"/>
              <a:ext cx="419086" cy="646268"/>
            </a:xfrm>
            <a:prstGeom prst="straightConnector1">
              <a:avLst/>
            </a:prstGeom>
            <a:noFill/>
            <a:ln w="12700" cap="sq" cmpd="sng" algn="ctr">
              <a:solidFill>
                <a:schemeClr val="hlink"/>
              </a:solidFill>
              <a:prstDash val="solid"/>
              <a:round/>
              <a:headEnd type="none" w="med" len="med"/>
              <a:tailEnd type="arrow"/>
            </a:ln>
            <a:effectLst/>
          </p:spPr>
        </p:cxnSp>
        <p:sp>
          <p:nvSpPr>
            <p:cNvPr id="64" name="Text Box 4"/>
            <p:cNvSpPr txBox="1">
              <a:spLocks noChangeArrowheads="1"/>
            </p:cNvSpPr>
            <p:nvPr/>
          </p:nvSpPr>
          <p:spPr bwMode="auto">
            <a:xfrm>
              <a:off x="4419600" y="2111514"/>
              <a:ext cx="1547373"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current</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cxnSp>
          <p:nvCxnSpPr>
            <p:cNvPr id="65" name="Straight Arrow Connector 64"/>
            <p:cNvCxnSpPr/>
            <p:nvPr/>
          </p:nvCxnSpPr>
          <p:spPr bwMode="auto">
            <a:xfrm flipV="1">
              <a:off x="5453768" y="1716088"/>
              <a:ext cx="908902" cy="526932"/>
            </a:xfrm>
            <a:prstGeom prst="straightConnector1">
              <a:avLst/>
            </a:prstGeom>
            <a:noFill/>
            <a:ln w="12700" cap="sq" cmpd="sng" algn="ctr">
              <a:solidFill>
                <a:schemeClr val="hlink"/>
              </a:solidFill>
              <a:prstDash val="solid"/>
              <a:round/>
              <a:headEnd type="none" w="med" len="med"/>
              <a:tailEnd type="arrow"/>
            </a:ln>
            <a:effectLst/>
          </p:spPr>
        </p:cxnSp>
        <p:sp>
          <p:nvSpPr>
            <p:cNvPr id="66" name="Text Box 4"/>
            <p:cNvSpPr txBox="1">
              <a:spLocks noChangeArrowheads="1"/>
            </p:cNvSpPr>
            <p:nvPr/>
          </p:nvSpPr>
          <p:spPr bwMode="auto">
            <a:xfrm>
              <a:off x="8001000" y="2099402"/>
              <a:ext cx="1034961"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cxnSp>
          <p:nvCxnSpPr>
            <p:cNvPr id="67" name="Straight Arrow Connector 66"/>
            <p:cNvCxnSpPr/>
            <p:nvPr/>
          </p:nvCxnSpPr>
          <p:spPr bwMode="auto">
            <a:xfrm flipH="1" flipV="1">
              <a:off x="7431497" y="1726873"/>
              <a:ext cx="1026703" cy="499530"/>
            </a:xfrm>
            <a:prstGeom prst="straightConnector1">
              <a:avLst/>
            </a:prstGeom>
            <a:noFill/>
            <a:ln w="12700" cap="sq" cmpd="sng" algn="ctr">
              <a:solidFill>
                <a:schemeClr val="hlink"/>
              </a:solidFill>
              <a:prstDash val="solid"/>
              <a:round/>
              <a:headEnd type="none" w="med" len="med"/>
              <a:tailEnd type="arrow"/>
            </a:ln>
            <a:effectLst/>
          </p:spPr>
        </p:cxnSp>
        <p:pic>
          <p:nvPicPr>
            <p:cNvPr id="68" name="Picture 67"/>
            <p:cNvPicPr>
              <a:picLocks noChangeAspect="1"/>
            </p:cNvPicPr>
            <p:nvPr/>
          </p:nvPicPr>
          <p:blipFill>
            <a:blip r:embed="rId5"/>
            <a:stretch>
              <a:fillRect/>
            </a:stretch>
          </p:blipFill>
          <p:spPr>
            <a:xfrm>
              <a:off x="6056219" y="1432312"/>
              <a:ext cx="180000" cy="180000"/>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09702">
                                            <p:txEl>
                                              <p:pRg st="3" end="3"/>
                                            </p:txEl>
                                          </p:spTgt>
                                        </p:tgtEl>
                                        <p:attrNameLst>
                                          <p:attrName>style.visibility</p:attrName>
                                        </p:attrNameLst>
                                      </p:cBhvr>
                                      <p:to>
                                        <p:strVal val="visible"/>
                                      </p:to>
                                    </p:set>
                                    <p:anim calcmode="lin" valueType="num">
                                      <p:cBhvr additive="base">
                                        <p:cTn id="7" dur="500" fill="hold"/>
                                        <p:tgtEl>
                                          <p:spTgt spid="1309702">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09702">
                                            <p:txEl>
                                              <p:pRg st="3" end="3"/>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309702">
                                            <p:txEl>
                                              <p:pRg st="4" end="4"/>
                                            </p:txEl>
                                          </p:spTgt>
                                        </p:tgtEl>
                                        <p:attrNameLst>
                                          <p:attrName>style.visibility</p:attrName>
                                        </p:attrNameLst>
                                      </p:cBhvr>
                                      <p:to>
                                        <p:strVal val="visible"/>
                                      </p:to>
                                    </p:set>
                                    <p:anim calcmode="lin" valueType="num">
                                      <p:cBhvr additive="base">
                                        <p:cTn id="17" dur="500" fill="hold"/>
                                        <p:tgtEl>
                                          <p:spTgt spid="1309702">
                                            <p:txEl>
                                              <p:pRg st="4" end="4"/>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09702">
                                            <p:txEl>
                                              <p:pRg st="4" end="4"/>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309702">
                                            <p:txEl>
                                              <p:pRg st="5" end="5"/>
                                            </p:txEl>
                                          </p:spTgt>
                                        </p:tgtEl>
                                        <p:attrNameLst>
                                          <p:attrName>style.visibility</p:attrName>
                                        </p:attrNameLst>
                                      </p:cBhvr>
                                      <p:to>
                                        <p:strVal val="visible"/>
                                      </p:to>
                                    </p:set>
                                    <p:anim calcmode="lin" valueType="num">
                                      <p:cBhvr additive="base">
                                        <p:cTn id="27" dur="500" fill="hold"/>
                                        <p:tgtEl>
                                          <p:spTgt spid="1309702">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309702">
                                            <p:txEl>
                                              <p:pRg st="5" end="5"/>
                                            </p:txEl>
                                          </p:spTgt>
                                        </p:tgtEl>
                                        <p:attrNameLst>
                                          <p:attrName>ppt_y</p:attrName>
                                        </p:attrNameLst>
                                      </p:cBhvr>
                                      <p:tavLst>
                                        <p:tav tm="0">
                                          <p:val>
                                            <p:strVal val="1+#ppt_h/2"/>
                                          </p:val>
                                        </p:tav>
                                        <p:tav tm="100000">
                                          <p:val>
                                            <p:strVal val="#ppt_y"/>
                                          </p:val>
                                        </p:tav>
                                      </p:tavLst>
                                    </p:anim>
                                  </p:childTnLst>
                                </p:cTn>
                              </p:par>
                              <p:par>
                                <p:cTn id="29" presetID="1" presetClass="exit" presetSubtype="0" fill="hold" nodeType="withEffect">
                                  <p:stCondLst>
                                    <p:cond delay="0"/>
                                  </p:stCondLst>
                                  <p:childTnLst>
                                    <p:set>
                                      <p:cBhvr>
                                        <p:cTn id="30" dur="1" fill="hold">
                                          <p:stCondLst>
                                            <p:cond delay="0"/>
                                          </p:stCondLst>
                                        </p:cTn>
                                        <p:tgtEl>
                                          <p:spTgt spid="3"/>
                                        </p:tgtEl>
                                        <p:attrNameLst>
                                          <p:attrName>style.visibility</p:attrName>
                                        </p:attrNameLst>
                                      </p:cBhvr>
                                      <p:to>
                                        <p:strVal val="hidden"/>
                                      </p:to>
                                    </p:set>
                                  </p:childTnLst>
                                </p:cTn>
                              </p:par>
                              <p:par>
                                <p:cTn id="31" presetID="2" presetClass="entr" presetSubtype="4"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500" fill="hold"/>
                                        <p:tgtEl>
                                          <p:spTgt spid="4"/>
                                        </p:tgtEl>
                                        <p:attrNameLst>
                                          <p:attrName>ppt_x</p:attrName>
                                        </p:attrNameLst>
                                      </p:cBhvr>
                                      <p:tavLst>
                                        <p:tav tm="0">
                                          <p:val>
                                            <p:strVal val="#ppt_x"/>
                                          </p:val>
                                        </p:tav>
                                        <p:tav tm="100000">
                                          <p:val>
                                            <p:strVal val="#ppt_x"/>
                                          </p:val>
                                        </p:tav>
                                      </p:tavLst>
                                    </p:anim>
                                    <p:anim calcmode="lin" valueType="num">
                                      <p:cBhvr additive="base">
                                        <p:cTn id="3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309702">
                                            <p:txEl>
                                              <p:pRg st="6" end="6"/>
                                            </p:txEl>
                                          </p:spTgt>
                                        </p:tgtEl>
                                        <p:attrNameLst>
                                          <p:attrName>style.visibility</p:attrName>
                                        </p:attrNameLst>
                                      </p:cBhvr>
                                      <p:to>
                                        <p:strVal val="visible"/>
                                      </p:to>
                                    </p:set>
                                    <p:anim calcmode="lin" valueType="num">
                                      <p:cBhvr additive="base">
                                        <p:cTn id="39" dur="500" fill="hold"/>
                                        <p:tgtEl>
                                          <p:spTgt spid="1309702">
                                            <p:txEl>
                                              <p:pRg st="6" end="6"/>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309702">
                                            <p:txEl>
                                              <p:pRg st="6" end="6"/>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ppt_x"/>
                                          </p:val>
                                        </p:tav>
                                        <p:tav tm="100000">
                                          <p:val>
                                            <p:strVal val="#ppt_x"/>
                                          </p:val>
                                        </p:tav>
                                      </p:tavLst>
                                    </p:anim>
                                    <p:anim calcmode="lin" valueType="num">
                                      <p:cBhvr additive="base">
                                        <p:cTn id="44" dur="500" fill="hold"/>
                                        <p:tgtEl>
                                          <p:spTgt spid="17"/>
                                        </p:tgtEl>
                                        <p:attrNameLst>
                                          <p:attrName>ppt_y</p:attrName>
                                        </p:attrNameLst>
                                      </p:cBhvr>
                                      <p:tavLst>
                                        <p:tav tm="0">
                                          <p:val>
                                            <p:strVal val="1+#ppt_h/2"/>
                                          </p:val>
                                        </p:tav>
                                        <p:tav tm="100000">
                                          <p:val>
                                            <p:strVal val="#ppt_y"/>
                                          </p:val>
                                        </p:tav>
                                      </p:tavLst>
                                    </p:anim>
                                  </p:childTnLst>
                                </p:cTn>
                              </p:par>
                              <p:par>
                                <p:cTn id="45" presetID="1" presetClass="exit" presetSubtype="0" fill="hold" grpId="1" nodeType="withEffect">
                                  <p:stCondLst>
                                    <p:cond delay="0"/>
                                  </p:stCondLst>
                                  <p:childTnLst>
                                    <p:set>
                                      <p:cBhvr>
                                        <p:cTn id="46" dur="1" fill="hold">
                                          <p:stCondLst>
                                            <p:cond delay="0"/>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4" grpId="0"/>
      <p:bldP spid="1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6" name="Text Box 6"/>
          <p:cNvSpPr txBox="1">
            <a:spLocks noChangeArrowheads="1"/>
          </p:cNvSpPr>
          <p:nvPr/>
        </p:nvSpPr>
        <p:spPr bwMode="auto">
          <a:xfrm>
            <a:off x="457200" y="2908300"/>
            <a:ext cx="8686800" cy="3970318"/>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The legal operations are:</a:t>
            </a:r>
          </a:p>
          <a:p>
            <a:pPr lvl="1" eaLnBrk="0" hangingPunct="0">
              <a:buFontTx/>
              <a:buChar char="•"/>
              <a:defRPr/>
            </a:pPr>
            <a:r>
              <a:rPr lang="en-US" dirty="0">
                <a:effectLst>
                  <a:outerShdw blurRad="38100" dist="38100" dir="2700000" algn="tl">
                    <a:srgbClr val="000000"/>
                  </a:outerShdw>
                </a:effectLst>
                <a:cs typeface="+mn-cs"/>
              </a:rPr>
              <a:t>Given the current state </a:t>
            </a:r>
            <a:r>
              <a:rPr lang="en-US" i="1" dirty="0">
                <a:solidFill>
                  <a:schemeClr val="accent2"/>
                </a:solidFill>
                <a:effectLst>
                  <a:outerShdw blurRad="38100" dist="38100" dir="2700000" algn="tl">
                    <a:srgbClr val="000000"/>
                  </a:outerShdw>
                </a:effectLst>
                <a:cs typeface="+mn-cs"/>
              </a:rPr>
              <a:t>q</a:t>
            </a:r>
          </a:p>
          <a:p>
            <a:pPr lvl="1" eaLnBrk="0" hangingPunct="0">
              <a:buFontTx/>
              <a:buChar char="•"/>
              <a:defRPr/>
            </a:pPr>
            <a:r>
              <a:rPr lang="en-US" dirty="0">
                <a:effectLst>
                  <a:outerShdw blurRad="38100" dist="38100" dir="2700000" algn="tl">
                    <a:srgbClr val="000000"/>
                  </a:outerShdw>
                </a:effectLst>
                <a:cs typeface="+mn-cs"/>
              </a:rPr>
              <a:t>And value </a:t>
            </a:r>
            <a:r>
              <a:rPr lang="en-US" i="1" dirty="0">
                <a:solidFill>
                  <a:schemeClr val="accent2"/>
                </a:solidFill>
                <a:effectLst>
                  <a:outerShdw blurRad="38100" dist="38100" dir="2700000" algn="tl">
                    <a:srgbClr val="000000"/>
                  </a:outerShdw>
                </a:effectLst>
                <a:cs typeface="+mn-cs"/>
              </a:rPr>
              <a:t>c</a:t>
            </a:r>
            <a:r>
              <a:rPr lang="en-US" dirty="0">
                <a:effectLst>
                  <a:outerShdw blurRad="38100" dist="38100" dir="2700000" algn="tl">
                    <a:srgbClr val="000000"/>
                  </a:outerShdw>
                </a:effectLst>
                <a:cs typeface="+mn-cs"/>
              </a:rPr>
              <a:t> of the cell with the head</a:t>
            </a:r>
          </a:p>
          <a:p>
            <a:pPr eaLnBrk="0" hangingPunct="0">
              <a:buFontTx/>
              <a:buChar char="•"/>
              <a:defRPr/>
            </a:pPr>
            <a:r>
              <a:rPr lang="en-US" dirty="0">
                <a:effectLst>
                  <a:outerShdw blurRad="38100" dist="38100" dir="2700000" algn="tl">
                    <a:srgbClr val="000000"/>
                  </a:outerShdw>
                </a:effectLst>
                <a:cs typeface="+mn-cs"/>
              </a:rPr>
              <a:t>The TM uses state transition diagram to determine</a:t>
            </a:r>
          </a:p>
          <a:p>
            <a:pPr lvl="1" eaLnBrk="0" hangingPunct="0">
              <a:buFontTx/>
              <a:buChar char="•"/>
              <a:defRPr/>
            </a:pPr>
            <a:r>
              <a:rPr lang="en-US" dirty="0">
                <a:effectLst>
                  <a:outerShdw blurRad="38100" dist="38100" dir="2700000" algn="tl">
                    <a:srgbClr val="000000"/>
                  </a:outerShdw>
                </a:effectLst>
                <a:cs typeface="+mn-cs"/>
              </a:rPr>
              <a:t>The next state </a:t>
            </a:r>
            <a:r>
              <a:rPr lang="en-US" i="1" dirty="0">
                <a:solidFill>
                  <a:schemeClr val="accent2"/>
                </a:solidFill>
                <a:effectLst>
                  <a:outerShdw blurRad="38100" dist="38100" dir="2700000" algn="tl">
                    <a:srgbClr val="000000"/>
                  </a:outerShdw>
                </a:effectLst>
                <a:cs typeface="+mn-cs"/>
              </a:rPr>
              <a:t>q’</a:t>
            </a:r>
          </a:p>
          <a:p>
            <a:pPr lvl="1" eaLnBrk="0" hangingPunct="0">
              <a:buFontTx/>
              <a:buChar char="•"/>
              <a:defRPr/>
            </a:pPr>
            <a:r>
              <a:rPr lang="en-US" dirty="0">
                <a:effectLst>
                  <a:outerShdw blurRad="38100" dist="38100" dir="2700000" algn="tl">
                    <a:srgbClr val="000000"/>
                  </a:outerShdw>
                </a:effectLst>
                <a:cs typeface="+mn-cs"/>
              </a:rPr>
              <a:t>Character to write a new value to the current cell</a:t>
            </a:r>
          </a:p>
          <a:p>
            <a:pPr lvl="1" eaLnBrk="0" hangingPunct="0">
              <a:buFontTx/>
              <a:buChar char="•"/>
              <a:defRPr/>
            </a:pPr>
            <a:r>
              <a:rPr lang="en-US" dirty="0">
                <a:effectLst>
                  <a:outerShdw blurRad="38100" dist="38100" dir="2700000" algn="tl">
                    <a:srgbClr val="000000"/>
                  </a:outerShdw>
                </a:effectLst>
                <a:cs typeface="+mn-cs"/>
              </a:rPr>
              <a:t>Whether to move the head one cell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to the right or left</a:t>
            </a:r>
          </a:p>
          <a:p>
            <a:pPr eaLnBrk="0" hangingPunct="0">
              <a:defRPr/>
            </a:pP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1" name="Group 30"/>
          <p:cNvGrpSpPr/>
          <p:nvPr/>
        </p:nvGrpSpPr>
        <p:grpSpPr>
          <a:xfrm>
            <a:off x="1371600" y="1022350"/>
            <a:ext cx="3075653" cy="1981200"/>
            <a:chOff x="2667000" y="1022350"/>
            <a:chExt cx="3075653" cy="1981200"/>
          </a:xfrm>
        </p:grpSpPr>
        <p:pic>
          <p:nvPicPr>
            <p:cNvPr id="3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Rectangle 32"/>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33"/>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5" name="Rectangle 34"/>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37"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38"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39" name="Rectangle 38"/>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40"/>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4"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5"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46"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cxnSp>
          <p:nvCxnSpPr>
            <p:cNvPr id="47" name="Straight Arrow Connector 46"/>
            <p:cNvCxnSpPr/>
            <p:nvPr/>
          </p:nvCxnSpPr>
          <p:spPr bwMode="auto">
            <a:xfrm flipV="1">
              <a:off x="4012504"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48" name="Oval 47"/>
            <p:cNvSpPr/>
            <p:nvPr/>
          </p:nvSpPr>
          <p:spPr>
            <a:xfrm>
              <a:off x="4192300" y="181523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49" name="Oval 48"/>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0" name="Straight Arrow Connector 49"/>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sp>
          <p:nvSpPr>
            <p:cNvPr id="73" name="Rectangle 8"/>
            <p:cNvSpPr>
              <a:spLocks noChangeArrowheads="1"/>
            </p:cNvSpPr>
            <p:nvPr/>
          </p:nvSpPr>
          <p:spPr bwMode="auto">
            <a:xfrm>
              <a:off x="3962400" y="2428845"/>
              <a:ext cx="77082" cy="200055"/>
            </a:xfrm>
            <a:prstGeom prst="rect">
              <a:avLst/>
            </a:prstGeom>
            <a:noFill/>
            <a:ln w="38100" cap="sq">
              <a:noFill/>
              <a:miter lim="800000"/>
              <a:headEnd/>
              <a:tailEnd/>
            </a:ln>
            <a:effectLst/>
          </p:spPr>
          <p:txBody>
            <a:bodyPr wrap="square" lIns="274320" rIns="274320">
              <a:spAutoFit/>
            </a:bodyPr>
            <a:lstStyle/>
            <a:p>
              <a:pPr eaLnBrk="0" hangingPunct="0">
                <a:defRPr/>
              </a:pPr>
              <a:r>
                <a:rPr lang="en-US" sz="700" dirty="0">
                  <a:solidFill>
                    <a:schemeClr val="bg2"/>
                  </a:solidFill>
                  <a:cs typeface="+mn-cs"/>
                  <a:sym typeface="Symbol"/>
                </a:rPr>
                <a:t>0</a:t>
              </a:r>
              <a:endParaRPr lang="en-US" sz="700" baseline="-25000" dirty="0">
                <a:solidFill>
                  <a:schemeClr val="bg2"/>
                </a:solidFill>
                <a:cs typeface="+mn-cs"/>
              </a:endParaRPr>
            </a:p>
          </p:txBody>
        </p:sp>
      </p:grpSp>
      <p:sp>
        <p:nvSpPr>
          <p:cNvPr id="81" name="Rectangle 80"/>
          <p:cNvSpPr/>
          <p:nvPr/>
        </p:nvSpPr>
        <p:spPr>
          <a:xfrm>
            <a:off x="2628378" y="2449882"/>
            <a:ext cx="182880" cy="182880"/>
          </a:xfrm>
          <a:prstGeom prst="rect">
            <a:avLst/>
          </a:prstGeom>
          <a:ln w="19050">
            <a:solidFill>
              <a:srgbClr val="FF00FF"/>
            </a:solidFill>
          </a:ln>
        </p:spPr>
        <p:txBody>
          <a:bodyPr wrap="square" rtlCol="0" anchor="ctr">
            <a:spAutoFit/>
          </a:bodyPr>
          <a:lstStyle/>
          <a:p>
            <a:pPr algn="l"/>
            <a:endParaRPr lang="en-US" sz="2400" dirty="0"/>
          </a:p>
        </p:txBody>
      </p:sp>
      <p:grpSp>
        <p:nvGrpSpPr>
          <p:cNvPr id="129" name="Group 128"/>
          <p:cNvGrpSpPr/>
          <p:nvPr/>
        </p:nvGrpSpPr>
        <p:grpSpPr>
          <a:xfrm>
            <a:off x="2324622" y="2667000"/>
            <a:ext cx="760956" cy="114300"/>
            <a:chOff x="3620022" y="2667000"/>
            <a:chExt cx="760956" cy="114300"/>
          </a:xfrm>
        </p:grpSpPr>
        <p:sp>
          <p:nvSpPr>
            <p:cNvPr id="130" name="Right Arrow 129"/>
            <p:cNvSpPr/>
            <p:nvPr/>
          </p:nvSpPr>
          <p:spPr>
            <a:xfrm>
              <a:off x="4228578" y="2667000"/>
              <a:ext cx="152400" cy="114300"/>
            </a:xfrm>
            <a:prstGeom prst="rightArrow">
              <a:avLst/>
            </a:prstGeom>
            <a:ln w="22225">
              <a:solidFill>
                <a:srgbClr val="FF00FF"/>
              </a:solidFill>
            </a:ln>
          </p:spPr>
          <p:txBody>
            <a:bodyPr wrap="square" rtlCol="0" anchor="ctr">
              <a:spAutoFit/>
            </a:bodyPr>
            <a:lstStyle/>
            <a:p>
              <a:pPr algn="l"/>
              <a:endParaRPr lang="en-US" sz="2400" dirty="0"/>
            </a:p>
          </p:txBody>
        </p:sp>
        <p:sp>
          <p:nvSpPr>
            <p:cNvPr id="131" name="Right Arrow 130"/>
            <p:cNvSpPr/>
            <p:nvPr/>
          </p:nvSpPr>
          <p:spPr>
            <a:xfrm flipH="1">
              <a:off x="3620022" y="2667000"/>
              <a:ext cx="152400" cy="114300"/>
            </a:xfrm>
            <a:prstGeom prst="rightArrow">
              <a:avLst/>
            </a:prstGeom>
            <a:ln w="22225">
              <a:solidFill>
                <a:srgbClr val="FF00FF"/>
              </a:solidFill>
            </a:ln>
          </p:spPr>
          <p:txBody>
            <a:bodyPr wrap="square" rtlCol="0" anchor="ctr">
              <a:spAutoFit/>
            </a:bodyPr>
            <a:lstStyle/>
            <a:p>
              <a:pPr algn="l"/>
              <a:endParaRPr lang="en-US" sz="2400" dirty="0"/>
            </a:p>
          </p:txBody>
        </p:sp>
      </p:grpSp>
      <p:sp>
        <p:nvSpPr>
          <p:cNvPr id="132" name="Text Box 4"/>
          <p:cNvSpPr txBox="1">
            <a:spLocks noChangeArrowheads="1"/>
          </p:cNvSpPr>
          <p:nvPr/>
        </p:nvSpPr>
        <p:spPr bwMode="auto">
          <a:xfrm>
            <a:off x="2286000" y="2136776"/>
            <a:ext cx="2286000" cy="307777"/>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1400" dirty="0">
                <a:solidFill>
                  <a:srgbClr val="FF00FF"/>
                </a:solidFill>
                <a:cs typeface="+mn-cs"/>
              </a:rPr>
              <a:t>Not changing</a:t>
            </a:r>
          </a:p>
        </p:txBody>
      </p:sp>
      <p:cxnSp>
        <p:nvCxnSpPr>
          <p:cNvPr id="133" name="Straight Arrow Connector 132"/>
          <p:cNvCxnSpPr/>
          <p:nvPr/>
        </p:nvCxnSpPr>
        <p:spPr bwMode="auto">
          <a:xfrm flipH="1">
            <a:off x="2744082" y="1866378"/>
            <a:ext cx="476638" cy="648222"/>
          </a:xfrm>
          <a:prstGeom prst="straightConnector1">
            <a:avLst/>
          </a:prstGeom>
          <a:noFill/>
          <a:ln w="19050" cap="sq" cmpd="sng" algn="ctr">
            <a:solidFill>
              <a:srgbClr val="FF00FF"/>
            </a:solidFill>
            <a:prstDash val="solid"/>
            <a:round/>
            <a:headEnd type="none" w="med" len="med"/>
            <a:tailEnd type="arrow"/>
          </a:ln>
          <a:effectLst/>
        </p:spPr>
      </p:cxnSp>
      <p:cxnSp>
        <p:nvCxnSpPr>
          <p:cNvPr id="141" name="Straight Arrow Connector 140"/>
          <p:cNvCxnSpPr>
            <a:endCxn id="87" idx="2"/>
          </p:cNvCxnSpPr>
          <p:nvPr/>
        </p:nvCxnSpPr>
        <p:spPr bwMode="auto">
          <a:xfrm flipV="1">
            <a:off x="2744082" y="1854200"/>
            <a:ext cx="428378" cy="595682"/>
          </a:xfrm>
          <a:prstGeom prst="straightConnector1">
            <a:avLst/>
          </a:prstGeom>
          <a:noFill/>
          <a:ln w="19050" cap="sq" cmpd="sng" algn="ctr">
            <a:solidFill>
              <a:srgbClr val="FF00FF"/>
            </a:solidFill>
            <a:prstDash val="solid"/>
            <a:round/>
            <a:headEnd type="none" w="med" len="med"/>
            <a:tailEnd type="arrow"/>
          </a:ln>
          <a:effectLst/>
        </p:spPr>
      </p:cxnSp>
      <p:grpSp>
        <p:nvGrpSpPr>
          <p:cNvPr id="51" name="Group 50"/>
          <p:cNvGrpSpPr/>
          <p:nvPr/>
        </p:nvGrpSpPr>
        <p:grpSpPr>
          <a:xfrm>
            <a:off x="1965960" y="1661162"/>
            <a:ext cx="1739992" cy="259078"/>
            <a:chOff x="1965960" y="1661162"/>
            <a:chExt cx="1739992" cy="259078"/>
          </a:xfrm>
        </p:grpSpPr>
        <p:cxnSp>
          <p:nvCxnSpPr>
            <p:cNvPr id="52" name="Straight Arrow Connector 51"/>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53" name="Straight Arrow Connector 52"/>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54" name="Straight Arrow Connector 53"/>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55" name="Straight Arrow Connector 54"/>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sp>
        <p:nvSpPr>
          <p:cNvPr id="83" name="Rectangle 82"/>
          <p:cNvSpPr/>
          <p:nvPr/>
        </p:nvSpPr>
        <p:spPr>
          <a:xfrm>
            <a:off x="2736980" y="1731196"/>
            <a:ext cx="381000" cy="396876"/>
          </a:xfrm>
          <a:prstGeom prst="rect">
            <a:avLst/>
          </a:prstGeom>
          <a:ln w="19050">
            <a:solidFill>
              <a:srgbClr val="FF00FF"/>
            </a:solidFill>
          </a:ln>
        </p:spPr>
        <p:txBody>
          <a:bodyPr wrap="square" rtlCol="0" anchor="ctr">
            <a:spAutoFit/>
          </a:bodyPr>
          <a:lstStyle/>
          <a:p>
            <a:pPr algn="l"/>
            <a:endParaRPr lang="en-US" sz="2400" dirty="0"/>
          </a:p>
        </p:txBody>
      </p:sp>
      <p:sp>
        <p:nvSpPr>
          <p:cNvPr id="87" name="Rectangle 86"/>
          <p:cNvSpPr/>
          <p:nvPr/>
        </p:nvSpPr>
        <p:spPr>
          <a:xfrm>
            <a:off x="3081020" y="1671320"/>
            <a:ext cx="182880" cy="182880"/>
          </a:xfrm>
          <a:prstGeom prst="rect">
            <a:avLst/>
          </a:prstGeom>
          <a:ln w="19050">
            <a:solidFill>
              <a:srgbClr val="FF00FF"/>
            </a:solidFill>
          </a:ln>
        </p:spPr>
        <p:txBody>
          <a:bodyPr wrap="square" rtlCol="0" anchor="ctr">
            <a:spAutoFit/>
          </a:bodyPr>
          <a:lstStyle/>
          <a:p>
            <a:pPr algn="l"/>
            <a:endParaRPr lang="en-US" sz="2400" dirty="0"/>
          </a:p>
        </p:txBody>
      </p:sp>
      <p:sp>
        <p:nvSpPr>
          <p:cNvPr id="118" name="Rectangle 117"/>
          <p:cNvSpPr/>
          <p:nvPr/>
        </p:nvSpPr>
        <p:spPr>
          <a:xfrm>
            <a:off x="3657600" y="1739900"/>
            <a:ext cx="381000" cy="396876"/>
          </a:xfrm>
          <a:prstGeom prst="rect">
            <a:avLst/>
          </a:prstGeom>
          <a:ln w="19050">
            <a:solidFill>
              <a:srgbClr val="FF00FF"/>
            </a:solidFill>
          </a:ln>
        </p:spPr>
        <p:txBody>
          <a:bodyPr wrap="square" rtlCol="0" anchor="ctr">
            <a:spAutoFit/>
          </a:bodyPr>
          <a:lstStyle/>
          <a:p>
            <a:pPr algn="l"/>
            <a:endParaRPr lang="en-US" sz="2400" dirty="0"/>
          </a:p>
        </p:txBody>
      </p:sp>
      <p:sp>
        <p:nvSpPr>
          <p:cNvPr id="123" name="Rectangle 122"/>
          <p:cNvSpPr/>
          <p:nvPr/>
        </p:nvSpPr>
        <p:spPr>
          <a:xfrm>
            <a:off x="3220720" y="1676400"/>
            <a:ext cx="182880" cy="182880"/>
          </a:xfrm>
          <a:prstGeom prst="rect">
            <a:avLst/>
          </a:prstGeom>
          <a:ln w="19050">
            <a:solidFill>
              <a:srgbClr val="FF00FF"/>
            </a:solidFill>
          </a:ln>
        </p:spPr>
        <p:txBody>
          <a:bodyPr wrap="square" rtlCol="0" anchor="ctr">
            <a:spAutoFit/>
          </a:bodyPr>
          <a:lstStyle/>
          <a:p>
            <a:pPr algn="l"/>
            <a:endParaRPr lang="en-US" sz="2400" dirty="0"/>
          </a:p>
        </p:txBody>
      </p:sp>
      <p:sp>
        <p:nvSpPr>
          <p:cNvPr id="124" name="Rectangle 123"/>
          <p:cNvSpPr/>
          <p:nvPr/>
        </p:nvSpPr>
        <p:spPr>
          <a:xfrm>
            <a:off x="3423920" y="1676400"/>
            <a:ext cx="182880" cy="182880"/>
          </a:xfrm>
          <a:prstGeom prst="rect">
            <a:avLst/>
          </a:prstGeom>
          <a:ln w="19050">
            <a:solidFill>
              <a:srgbClr val="FF00FF"/>
            </a:solidFill>
          </a:ln>
        </p:spPr>
        <p:txBody>
          <a:bodyPr wrap="square" rtlCol="0" anchor="ctr">
            <a:spAutoFit/>
          </a:bodyPr>
          <a:lstStyle/>
          <a:p>
            <a:pPr algn="l"/>
            <a:endParaRPr lang="en-US" sz="2400" dirty="0"/>
          </a:p>
        </p:txBody>
      </p:sp>
      <p:cxnSp>
        <p:nvCxnSpPr>
          <p:cNvPr id="50184" name="Straight Arrow Connector 50183"/>
          <p:cNvCxnSpPr/>
          <p:nvPr/>
        </p:nvCxnSpPr>
        <p:spPr bwMode="auto">
          <a:xfrm flipV="1">
            <a:off x="2996852" y="1929634"/>
            <a:ext cx="660748" cy="8704"/>
          </a:xfrm>
          <a:prstGeom prst="straightConnector1">
            <a:avLst/>
          </a:prstGeom>
          <a:noFill/>
          <a:ln w="19050" cap="sq" cmpd="sng" algn="ctr">
            <a:solidFill>
              <a:srgbClr val="FF00FF"/>
            </a:solidFill>
            <a:prstDash val="solid"/>
            <a:round/>
            <a:headEnd type="none" w="med" len="med"/>
            <a:tailEnd type="arrow"/>
          </a:ln>
          <a:effectLst/>
        </p:spPr>
      </p:cxnSp>
      <p:grpSp>
        <p:nvGrpSpPr>
          <p:cNvPr id="56" name="Group 55"/>
          <p:cNvGrpSpPr/>
          <p:nvPr/>
        </p:nvGrpSpPr>
        <p:grpSpPr>
          <a:xfrm>
            <a:off x="4419600" y="1005380"/>
            <a:ext cx="4616361" cy="2042620"/>
            <a:chOff x="4419600" y="776780"/>
            <a:chExt cx="4616361" cy="2042620"/>
          </a:xfrm>
        </p:grpSpPr>
        <p:pic>
          <p:nvPicPr>
            <p:cNvPr id="57" name="Picture 56"/>
            <p:cNvPicPr>
              <a:picLocks noChangeAspect="1"/>
            </p:cNvPicPr>
            <p:nvPr/>
          </p:nvPicPr>
          <p:blipFill>
            <a:blip r:embed="rId4"/>
            <a:stretch>
              <a:fillRect/>
            </a:stretch>
          </p:blipFill>
          <p:spPr>
            <a:xfrm>
              <a:off x="6060002" y="776780"/>
              <a:ext cx="1636168" cy="1159970"/>
            </a:xfrm>
            <a:prstGeom prst="rect">
              <a:avLst/>
            </a:prstGeom>
          </p:spPr>
        </p:pic>
        <p:sp>
          <p:nvSpPr>
            <p:cNvPr id="58" name="Text Box 4"/>
            <p:cNvSpPr txBox="1">
              <a:spLocks noChangeArrowheads="1"/>
            </p:cNvSpPr>
            <p:nvPr/>
          </p:nvSpPr>
          <p:spPr bwMode="auto">
            <a:xfrm>
              <a:off x="5372100" y="2108200"/>
              <a:ext cx="13335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current</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char</a:t>
              </a:r>
            </a:p>
          </p:txBody>
        </p:sp>
        <p:sp>
          <p:nvSpPr>
            <p:cNvPr id="59" name="Text Box 4"/>
            <p:cNvSpPr txBox="1">
              <a:spLocks noChangeArrowheads="1"/>
            </p:cNvSpPr>
            <p:nvPr/>
          </p:nvSpPr>
          <p:spPr bwMode="auto">
            <a:xfrm>
              <a:off x="6159500" y="21082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60" name="Text Box 4"/>
            <p:cNvSpPr txBox="1">
              <a:spLocks noChangeArrowheads="1"/>
            </p:cNvSpPr>
            <p:nvPr/>
          </p:nvSpPr>
          <p:spPr bwMode="auto">
            <a:xfrm>
              <a:off x="7035800" y="21115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61" name="Straight Arrow Connector 60"/>
            <p:cNvCxnSpPr/>
            <p:nvPr/>
          </p:nvCxnSpPr>
          <p:spPr bwMode="auto">
            <a:xfrm flipV="1">
              <a:off x="6159500" y="1589088"/>
              <a:ext cx="508001" cy="646112"/>
            </a:xfrm>
            <a:prstGeom prst="straightConnector1">
              <a:avLst/>
            </a:prstGeom>
            <a:noFill/>
            <a:ln w="12700" cap="sq" cmpd="sng" algn="ctr">
              <a:solidFill>
                <a:schemeClr val="hlink"/>
              </a:solidFill>
              <a:prstDash val="solid"/>
              <a:round/>
              <a:headEnd type="none" w="med" len="med"/>
              <a:tailEnd type="arrow"/>
            </a:ln>
            <a:effectLst/>
          </p:spPr>
        </p:cxnSp>
        <p:cxnSp>
          <p:nvCxnSpPr>
            <p:cNvPr id="62" name="Straight Arrow Connector 61"/>
            <p:cNvCxnSpPr/>
            <p:nvPr/>
          </p:nvCxnSpPr>
          <p:spPr bwMode="auto">
            <a:xfrm flipV="1">
              <a:off x="6826265" y="1589089"/>
              <a:ext cx="6305" cy="678353"/>
            </a:xfrm>
            <a:prstGeom prst="straightConnector1">
              <a:avLst/>
            </a:prstGeom>
            <a:noFill/>
            <a:ln w="12700" cap="sq" cmpd="sng" algn="ctr">
              <a:solidFill>
                <a:schemeClr val="hlink"/>
              </a:solidFill>
              <a:prstDash val="solid"/>
              <a:round/>
              <a:headEnd type="none" w="med" len="med"/>
              <a:tailEnd type="arrow"/>
            </a:ln>
            <a:effectLst/>
          </p:spPr>
        </p:cxnSp>
        <p:cxnSp>
          <p:nvCxnSpPr>
            <p:cNvPr id="63" name="Straight Arrow Connector 62"/>
            <p:cNvCxnSpPr/>
            <p:nvPr/>
          </p:nvCxnSpPr>
          <p:spPr bwMode="auto">
            <a:xfrm flipH="1" flipV="1">
              <a:off x="7086615" y="1550832"/>
              <a:ext cx="419086" cy="646268"/>
            </a:xfrm>
            <a:prstGeom prst="straightConnector1">
              <a:avLst/>
            </a:prstGeom>
            <a:noFill/>
            <a:ln w="12700" cap="sq" cmpd="sng" algn="ctr">
              <a:solidFill>
                <a:schemeClr val="hlink"/>
              </a:solidFill>
              <a:prstDash val="solid"/>
              <a:round/>
              <a:headEnd type="none" w="med" len="med"/>
              <a:tailEnd type="arrow"/>
            </a:ln>
            <a:effectLst/>
          </p:spPr>
        </p:cxnSp>
        <p:sp>
          <p:nvSpPr>
            <p:cNvPr id="64" name="Text Box 4"/>
            <p:cNvSpPr txBox="1">
              <a:spLocks noChangeArrowheads="1"/>
            </p:cNvSpPr>
            <p:nvPr/>
          </p:nvSpPr>
          <p:spPr bwMode="auto">
            <a:xfrm>
              <a:off x="4419600" y="2111514"/>
              <a:ext cx="1547373"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current</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cxnSp>
          <p:nvCxnSpPr>
            <p:cNvPr id="65" name="Straight Arrow Connector 64"/>
            <p:cNvCxnSpPr/>
            <p:nvPr/>
          </p:nvCxnSpPr>
          <p:spPr bwMode="auto">
            <a:xfrm flipV="1">
              <a:off x="5453768" y="1716088"/>
              <a:ext cx="908902" cy="526932"/>
            </a:xfrm>
            <a:prstGeom prst="straightConnector1">
              <a:avLst/>
            </a:prstGeom>
            <a:noFill/>
            <a:ln w="12700" cap="sq" cmpd="sng" algn="ctr">
              <a:solidFill>
                <a:schemeClr val="hlink"/>
              </a:solidFill>
              <a:prstDash val="solid"/>
              <a:round/>
              <a:headEnd type="none" w="med" len="med"/>
              <a:tailEnd type="arrow"/>
            </a:ln>
            <a:effectLst/>
          </p:spPr>
        </p:cxnSp>
        <p:sp>
          <p:nvSpPr>
            <p:cNvPr id="66" name="Text Box 4"/>
            <p:cNvSpPr txBox="1">
              <a:spLocks noChangeArrowheads="1"/>
            </p:cNvSpPr>
            <p:nvPr/>
          </p:nvSpPr>
          <p:spPr bwMode="auto">
            <a:xfrm>
              <a:off x="8001000" y="2099402"/>
              <a:ext cx="1034961"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cxnSp>
          <p:nvCxnSpPr>
            <p:cNvPr id="67" name="Straight Arrow Connector 66"/>
            <p:cNvCxnSpPr/>
            <p:nvPr/>
          </p:nvCxnSpPr>
          <p:spPr bwMode="auto">
            <a:xfrm flipH="1" flipV="1">
              <a:off x="7431497" y="1726873"/>
              <a:ext cx="1026703" cy="499530"/>
            </a:xfrm>
            <a:prstGeom prst="straightConnector1">
              <a:avLst/>
            </a:prstGeom>
            <a:noFill/>
            <a:ln w="12700" cap="sq" cmpd="sng" algn="ctr">
              <a:solidFill>
                <a:schemeClr val="hlink"/>
              </a:solidFill>
              <a:prstDash val="solid"/>
              <a:round/>
              <a:headEnd type="none" w="med" len="med"/>
              <a:tailEnd type="arrow"/>
            </a:ln>
            <a:effectLst/>
          </p:spPr>
        </p:cxnSp>
        <p:pic>
          <p:nvPicPr>
            <p:cNvPr id="68" name="Picture 67"/>
            <p:cNvPicPr>
              <a:picLocks noChangeAspect="1"/>
            </p:cNvPicPr>
            <p:nvPr/>
          </p:nvPicPr>
          <p:blipFill>
            <a:blip r:embed="rId5"/>
            <a:stretch>
              <a:fillRect/>
            </a:stretch>
          </p:blipFill>
          <p:spPr>
            <a:xfrm>
              <a:off x="6056219" y="1432312"/>
              <a:ext cx="180000" cy="180000"/>
            </a:xfrm>
            <a:prstGeom prst="rect">
              <a:avLst/>
            </a:prstGeom>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10726">
                                            <p:txEl>
                                              <p:pRg st="0" end="0"/>
                                            </p:txEl>
                                          </p:spTgt>
                                        </p:tgtEl>
                                        <p:attrNameLst>
                                          <p:attrName>style.visibility</p:attrName>
                                        </p:attrNameLst>
                                      </p:cBhvr>
                                      <p:to>
                                        <p:strVal val="visible"/>
                                      </p:to>
                                    </p:set>
                                    <p:anim calcmode="lin" valueType="num">
                                      <p:cBhvr additive="base">
                                        <p:cTn id="7" dur="500" fill="hold"/>
                                        <p:tgtEl>
                                          <p:spTgt spid="131072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107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10726">
                                            <p:txEl>
                                              <p:pRg st="1" end="1"/>
                                            </p:txEl>
                                          </p:spTgt>
                                        </p:tgtEl>
                                        <p:attrNameLst>
                                          <p:attrName>style.visibility</p:attrName>
                                        </p:attrNameLst>
                                      </p:cBhvr>
                                      <p:to>
                                        <p:strVal val="visible"/>
                                      </p:to>
                                    </p:set>
                                    <p:anim calcmode="lin" valueType="num">
                                      <p:cBhvr additive="base">
                                        <p:cTn id="13" dur="500" fill="hold"/>
                                        <p:tgtEl>
                                          <p:spTgt spid="131072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1072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83"/>
                                        </p:tgtEl>
                                        <p:attrNameLst>
                                          <p:attrName>style.visibility</p:attrName>
                                        </p:attrNameLst>
                                      </p:cBhvr>
                                      <p:to>
                                        <p:strVal val="visible"/>
                                      </p:to>
                                    </p:set>
                                    <p:anim calcmode="lin" valueType="num">
                                      <p:cBhvr additive="base">
                                        <p:cTn id="17" dur="500" fill="hold"/>
                                        <p:tgtEl>
                                          <p:spTgt spid="83"/>
                                        </p:tgtEl>
                                        <p:attrNameLst>
                                          <p:attrName>ppt_x</p:attrName>
                                        </p:attrNameLst>
                                      </p:cBhvr>
                                      <p:tavLst>
                                        <p:tav tm="0">
                                          <p:val>
                                            <p:strVal val="#ppt_x"/>
                                          </p:val>
                                        </p:tav>
                                        <p:tav tm="100000">
                                          <p:val>
                                            <p:strVal val="#ppt_x"/>
                                          </p:val>
                                        </p:tav>
                                      </p:tavLst>
                                    </p:anim>
                                    <p:anim calcmode="lin" valueType="num">
                                      <p:cBhvr additive="base">
                                        <p:cTn id="18"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310726">
                                            <p:txEl>
                                              <p:pRg st="2" end="2"/>
                                            </p:txEl>
                                          </p:spTgt>
                                        </p:tgtEl>
                                        <p:attrNameLst>
                                          <p:attrName>style.visibility</p:attrName>
                                        </p:attrNameLst>
                                      </p:cBhvr>
                                      <p:to>
                                        <p:strVal val="visible"/>
                                      </p:to>
                                    </p:set>
                                    <p:anim calcmode="lin" valueType="num">
                                      <p:cBhvr additive="base">
                                        <p:cTn id="23" dur="500" fill="hold"/>
                                        <p:tgtEl>
                                          <p:spTgt spid="1310726">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310726">
                                            <p:txEl>
                                              <p:pRg st="2" end="2"/>
                                            </p:txEl>
                                          </p:spTgt>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83"/>
                                        </p:tgtEl>
                                        <p:attrNameLst>
                                          <p:attrName>style.visibility</p:attrName>
                                        </p:attrNameLst>
                                      </p:cBhvr>
                                      <p:to>
                                        <p:strVal val="hidden"/>
                                      </p:to>
                                    </p:set>
                                  </p:childTnLst>
                                </p:cTn>
                              </p:par>
                              <p:par>
                                <p:cTn id="27" presetID="2" presetClass="entr" presetSubtype="4" fill="hold" nodeType="withEffect">
                                  <p:stCondLst>
                                    <p:cond delay="0"/>
                                  </p:stCondLst>
                                  <p:childTnLst>
                                    <p:set>
                                      <p:cBhvr>
                                        <p:cTn id="28" dur="1" fill="hold">
                                          <p:stCondLst>
                                            <p:cond delay="0"/>
                                          </p:stCondLst>
                                        </p:cTn>
                                        <p:tgtEl>
                                          <p:spTgt spid="141"/>
                                        </p:tgtEl>
                                        <p:attrNameLst>
                                          <p:attrName>style.visibility</p:attrName>
                                        </p:attrNameLst>
                                      </p:cBhvr>
                                      <p:to>
                                        <p:strVal val="visible"/>
                                      </p:to>
                                    </p:set>
                                    <p:anim calcmode="lin" valueType="num">
                                      <p:cBhvr additive="base">
                                        <p:cTn id="29" dur="500" fill="hold"/>
                                        <p:tgtEl>
                                          <p:spTgt spid="141"/>
                                        </p:tgtEl>
                                        <p:attrNameLst>
                                          <p:attrName>ppt_x</p:attrName>
                                        </p:attrNameLst>
                                      </p:cBhvr>
                                      <p:tavLst>
                                        <p:tav tm="0">
                                          <p:val>
                                            <p:strVal val="#ppt_x"/>
                                          </p:val>
                                        </p:tav>
                                        <p:tav tm="100000">
                                          <p:val>
                                            <p:strVal val="#ppt_x"/>
                                          </p:val>
                                        </p:tav>
                                      </p:tavLst>
                                    </p:anim>
                                    <p:anim calcmode="lin" valueType="num">
                                      <p:cBhvr additive="base">
                                        <p:cTn id="30" dur="500" fill="hold"/>
                                        <p:tgtEl>
                                          <p:spTgt spid="141"/>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81"/>
                                        </p:tgtEl>
                                        <p:attrNameLst>
                                          <p:attrName>style.visibility</p:attrName>
                                        </p:attrNameLst>
                                      </p:cBhvr>
                                      <p:to>
                                        <p:strVal val="visible"/>
                                      </p:to>
                                    </p:set>
                                    <p:anim calcmode="lin" valueType="num">
                                      <p:cBhvr additive="base">
                                        <p:cTn id="33" dur="500" fill="hold"/>
                                        <p:tgtEl>
                                          <p:spTgt spid="81"/>
                                        </p:tgtEl>
                                        <p:attrNameLst>
                                          <p:attrName>ppt_x</p:attrName>
                                        </p:attrNameLst>
                                      </p:cBhvr>
                                      <p:tavLst>
                                        <p:tav tm="0">
                                          <p:val>
                                            <p:strVal val="#ppt_x"/>
                                          </p:val>
                                        </p:tav>
                                        <p:tav tm="100000">
                                          <p:val>
                                            <p:strVal val="#ppt_x"/>
                                          </p:val>
                                        </p:tav>
                                      </p:tavLst>
                                    </p:anim>
                                    <p:anim calcmode="lin" valueType="num">
                                      <p:cBhvr additive="base">
                                        <p:cTn id="34" dur="500" fill="hold"/>
                                        <p:tgtEl>
                                          <p:spTgt spid="81"/>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87"/>
                                        </p:tgtEl>
                                        <p:attrNameLst>
                                          <p:attrName>style.visibility</p:attrName>
                                        </p:attrNameLst>
                                      </p:cBhvr>
                                      <p:to>
                                        <p:strVal val="visible"/>
                                      </p:to>
                                    </p:set>
                                    <p:anim calcmode="lin" valueType="num">
                                      <p:cBhvr additive="base">
                                        <p:cTn id="37" dur="500" fill="hold"/>
                                        <p:tgtEl>
                                          <p:spTgt spid="87"/>
                                        </p:tgtEl>
                                        <p:attrNameLst>
                                          <p:attrName>ppt_x</p:attrName>
                                        </p:attrNameLst>
                                      </p:cBhvr>
                                      <p:tavLst>
                                        <p:tav tm="0">
                                          <p:val>
                                            <p:strVal val="#ppt_x"/>
                                          </p:val>
                                        </p:tav>
                                        <p:tav tm="100000">
                                          <p:val>
                                            <p:strVal val="#ppt_x"/>
                                          </p:val>
                                        </p:tav>
                                      </p:tavLst>
                                    </p:anim>
                                    <p:anim calcmode="lin" valueType="num">
                                      <p:cBhvr additive="base">
                                        <p:cTn id="38" dur="500" fill="hold"/>
                                        <p:tgtEl>
                                          <p:spTgt spid="8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310726">
                                            <p:txEl>
                                              <p:pRg st="3" end="3"/>
                                            </p:txEl>
                                          </p:spTgt>
                                        </p:tgtEl>
                                        <p:attrNameLst>
                                          <p:attrName>style.visibility</p:attrName>
                                        </p:attrNameLst>
                                      </p:cBhvr>
                                      <p:to>
                                        <p:strVal val="visible"/>
                                      </p:to>
                                    </p:set>
                                    <p:anim calcmode="lin" valueType="num">
                                      <p:cBhvr additive="base">
                                        <p:cTn id="43" dur="500" fill="hold"/>
                                        <p:tgtEl>
                                          <p:spTgt spid="1310726">
                                            <p:txEl>
                                              <p:pRg st="3" end="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310726">
                                            <p:txEl>
                                              <p:pRg st="3" end="3"/>
                                            </p:txEl>
                                          </p:spTgt>
                                        </p:tgtEl>
                                        <p:attrNameLst>
                                          <p:attrName>ppt_y</p:attrName>
                                        </p:attrNameLst>
                                      </p:cBhvr>
                                      <p:tavLst>
                                        <p:tav tm="0">
                                          <p:val>
                                            <p:strVal val="1+#ppt_h/2"/>
                                          </p:val>
                                        </p:tav>
                                        <p:tav tm="100000">
                                          <p:val>
                                            <p:strVal val="#ppt_y"/>
                                          </p:val>
                                        </p:tav>
                                      </p:tavLst>
                                    </p:anim>
                                  </p:childTnLst>
                                </p:cTn>
                              </p:par>
                              <p:par>
                                <p:cTn id="45" presetID="1" presetClass="exit" presetSubtype="0" fill="hold" nodeType="withEffect">
                                  <p:stCondLst>
                                    <p:cond delay="0"/>
                                  </p:stCondLst>
                                  <p:childTnLst>
                                    <p:set>
                                      <p:cBhvr>
                                        <p:cTn id="46" dur="1" fill="hold">
                                          <p:stCondLst>
                                            <p:cond delay="0"/>
                                          </p:stCondLst>
                                        </p:cTn>
                                        <p:tgtEl>
                                          <p:spTgt spid="141"/>
                                        </p:tgtEl>
                                        <p:attrNameLst>
                                          <p:attrName>style.visibility</p:attrName>
                                        </p:attrNameLst>
                                      </p:cBhvr>
                                      <p:to>
                                        <p:strVal val="hidden"/>
                                      </p:to>
                                    </p:set>
                                  </p:childTnLst>
                                </p:cTn>
                              </p:par>
                              <p:par>
                                <p:cTn id="47" presetID="1" presetClass="exit" presetSubtype="0" fill="hold" grpId="1" nodeType="withEffect">
                                  <p:stCondLst>
                                    <p:cond delay="0"/>
                                  </p:stCondLst>
                                  <p:childTnLst>
                                    <p:set>
                                      <p:cBhvr>
                                        <p:cTn id="48" dur="1" fill="hold">
                                          <p:stCondLst>
                                            <p:cond delay="0"/>
                                          </p:stCondLst>
                                        </p:cTn>
                                        <p:tgtEl>
                                          <p:spTgt spid="81"/>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87"/>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310726">
                                            <p:txEl>
                                              <p:pRg st="4" end="4"/>
                                            </p:txEl>
                                          </p:spTgt>
                                        </p:tgtEl>
                                        <p:attrNameLst>
                                          <p:attrName>style.visibility</p:attrName>
                                        </p:attrNameLst>
                                      </p:cBhvr>
                                      <p:to>
                                        <p:strVal val="visible"/>
                                      </p:to>
                                    </p:set>
                                    <p:anim calcmode="lin" valueType="num">
                                      <p:cBhvr additive="base">
                                        <p:cTn id="55" dur="500" fill="hold"/>
                                        <p:tgtEl>
                                          <p:spTgt spid="1310726">
                                            <p:txEl>
                                              <p:pRg st="4" end="4"/>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310726">
                                            <p:txEl>
                                              <p:pRg st="4" end="4"/>
                                            </p:txEl>
                                          </p:spTgt>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18"/>
                                        </p:tgtEl>
                                        <p:attrNameLst>
                                          <p:attrName>style.visibility</p:attrName>
                                        </p:attrNameLst>
                                      </p:cBhvr>
                                      <p:to>
                                        <p:strVal val="visible"/>
                                      </p:to>
                                    </p:set>
                                    <p:anim calcmode="lin" valueType="num">
                                      <p:cBhvr additive="base">
                                        <p:cTn id="59" dur="500" fill="hold"/>
                                        <p:tgtEl>
                                          <p:spTgt spid="118"/>
                                        </p:tgtEl>
                                        <p:attrNameLst>
                                          <p:attrName>ppt_x</p:attrName>
                                        </p:attrNameLst>
                                      </p:cBhvr>
                                      <p:tavLst>
                                        <p:tav tm="0">
                                          <p:val>
                                            <p:strVal val="#ppt_x"/>
                                          </p:val>
                                        </p:tav>
                                        <p:tav tm="100000">
                                          <p:val>
                                            <p:strVal val="#ppt_x"/>
                                          </p:val>
                                        </p:tav>
                                      </p:tavLst>
                                    </p:anim>
                                    <p:anim calcmode="lin" valueType="num">
                                      <p:cBhvr additive="base">
                                        <p:cTn id="60" dur="500" fill="hold"/>
                                        <p:tgtEl>
                                          <p:spTgt spid="118"/>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50184"/>
                                        </p:tgtEl>
                                        <p:attrNameLst>
                                          <p:attrName>style.visibility</p:attrName>
                                        </p:attrNameLst>
                                      </p:cBhvr>
                                      <p:to>
                                        <p:strVal val="visible"/>
                                      </p:to>
                                    </p:set>
                                    <p:anim calcmode="lin" valueType="num">
                                      <p:cBhvr additive="base">
                                        <p:cTn id="63" dur="500" fill="hold"/>
                                        <p:tgtEl>
                                          <p:spTgt spid="50184"/>
                                        </p:tgtEl>
                                        <p:attrNameLst>
                                          <p:attrName>ppt_x</p:attrName>
                                        </p:attrNameLst>
                                      </p:cBhvr>
                                      <p:tavLst>
                                        <p:tav tm="0">
                                          <p:val>
                                            <p:strVal val="#ppt_x"/>
                                          </p:val>
                                        </p:tav>
                                        <p:tav tm="100000">
                                          <p:val>
                                            <p:strVal val="#ppt_x"/>
                                          </p:val>
                                        </p:tav>
                                      </p:tavLst>
                                    </p:anim>
                                    <p:anim calcmode="lin" valueType="num">
                                      <p:cBhvr additive="base">
                                        <p:cTn id="64" dur="500" fill="hold"/>
                                        <p:tgtEl>
                                          <p:spTgt spid="50184"/>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310726">
                                            <p:txEl>
                                              <p:pRg st="5" end="5"/>
                                            </p:txEl>
                                          </p:spTgt>
                                        </p:tgtEl>
                                        <p:attrNameLst>
                                          <p:attrName>style.visibility</p:attrName>
                                        </p:attrNameLst>
                                      </p:cBhvr>
                                      <p:to>
                                        <p:strVal val="visible"/>
                                      </p:to>
                                    </p:set>
                                    <p:anim calcmode="lin" valueType="num">
                                      <p:cBhvr additive="base">
                                        <p:cTn id="69" dur="500" fill="hold"/>
                                        <p:tgtEl>
                                          <p:spTgt spid="1310726">
                                            <p:txEl>
                                              <p:pRg st="5" end="5"/>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1310726">
                                            <p:txEl>
                                              <p:pRg st="5" end="5"/>
                                            </p:txEl>
                                          </p:spTgt>
                                        </p:tgtEl>
                                        <p:attrNameLst>
                                          <p:attrName>ppt_y</p:attrName>
                                        </p:attrNameLst>
                                      </p:cBhvr>
                                      <p:tavLst>
                                        <p:tav tm="0">
                                          <p:val>
                                            <p:strVal val="1+#ppt_h/2"/>
                                          </p:val>
                                        </p:tav>
                                        <p:tav tm="100000">
                                          <p:val>
                                            <p:strVal val="#ppt_y"/>
                                          </p:val>
                                        </p:tav>
                                      </p:tavLst>
                                    </p:anim>
                                  </p:childTnLst>
                                </p:cTn>
                              </p:par>
                              <p:par>
                                <p:cTn id="71" presetID="1" presetClass="exit" presetSubtype="0" fill="hold" grpId="1" nodeType="withEffect">
                                  <p:stCondLst>
                                    <p:cond delay="0"/>
                                  </p:stCondLst>
                                  <p:childTnLst>
                                    <p:set>
                                      <p:cBhvr>
                                        <p:cTn id="72" dur="1" fill="hold">
                                          <p:stCondLst>
                                            <p:cond delay="0"/>
                                          </p:stCondLst>
                                        </p:cTn>
                                        <p:tgtEl>
                                          <p:spTgt spid="118"/>
                                        </p:tgtEl>
                                        <p:attrNameLst>
                                          <p:attrName>style.visibility</p:attrName>
                                        </p:attrNameLst>
                                      </p:cBhvr>
                                      <p:to>
                                        <p:strVal val="hidden"/>
                                      </p:to>
                                    </p:set>
                                  </p:childTnLst>
                                </p:cTn>
                              </p:par>
                              <p:par>
                                <p:cTn id="73" presetID="1" presetClass="exit" presetSubtype="0" fill="hold" nodeType="withEffect">
                                  <p:stCondLst>
                                    <p:cond delay="0"/>
                                  </p:stCondLst>
                                  <p:childTnLst>
                                    <p:set>
                                      <p:cBhvr>
                                        <p:cTn id="74" dur="1" fill="hold">
                                          <p:stCondLst>
                                            <p:cond delay="0"/>
                                          </p:stCondLst>
                                        </p:cTn>
                                        <p:tgtEl>
                                          <p:spTgt spid="50184"/>
                                        </p:tgtEl>
                                        <p:attrNameLst>
                                          <p:attrName>style.visibility</p:attrName>
                                        </p:attrNameLst>
                                      </p:cBhvr>
                                      <p:to>
                                        <p:strVal val="hidden"/>
                                      </p:to>
                                    </p:set>
                                  </p:childTnLst>
                                </p:cTn>
                              </p:par>
                              <p:par>
                                <p:cTn id="75" presetID="2" presetClass="entr" presetSubtype="4" fill="hold" grpId="0" nodeType="withEffect">
                                  <p:stCondLst>
                                    <p:cond delay="0"/>
                                  </p:stCondLst>
                                  <p:childTnLst>
                                    <p:set>
                                      <p:cBhvr>
                                        <p:cTn id="76" dur="1" fill="hold">
                                          <p:stCondLst>
                                            <p:cond delay="0"/>
                                          </p:stCondLst>
                                        </p:cTn>
                                        <p:tgtEl>
                                          <p:spTgt spid="123"/>
                                        </p:tgtEl>
                                        <p:attrNameLst>
                                          <p:attrName>style.visibility</p:attrName>
                                        </p:attrNameLst>
                                      </p:cBhvr>
                                      <p:to>
                                        <p:strVal val="visible"/>
                                      </p:to>
                                    </p:set>
                                    <p:anim calcmode="lin" valueType="num">
                                      <p:cBhvr additive="base">
                                        <p:cTn id="77" dur="500" fill="hold"/>
                                        <p:tgtEl>
                                          <p:spTgt spid="123"/>
                                        </p:tgtEl>
                                        <p:attrNameLst>
                                          <p:attrName>ppt_x</p:attrName>
                                        </p:attrNameLst>
                                      </p:cBhvr>
                                      <p:tavLst>
                                        <p:tav tm="0">
                                          <p:val>
                                            <p:strVal val="#ppt_x"/>
                                          </p:val>
                                        </p:tav>
                                        <p:tav tm="100000">
                                          <p:val>
                                            <p:strVal val="#ppt_x"/>
                                          </p:val>
                                        </p:tav>
                                      </p:tavLst>
                                    </p:anim>
                                    <p:anim calcmode="lin" valueType="num">
                                      <p:cBhvr additive="base">
                                        <p:cTn id="78" dur="500" fill="hold"/>
                                        <p:tgtEl>
                                          <p:spTgt spid="123"/>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132"/>
                                        </p:tgtEl>
                                        <p:attrNameLst>
                                          <p:attrName>style.visibility</p:attrName>
                                        </p:attrNameLst>
                                      </p:cBhvr>
                                      <p:to>
                                        <p:strVal val="visible"/>
                                      </p:to>
                                    </p:set>
                                    <p:anim calcmode="lin" valueType="num">
                                      <p:cBhvr additive="base">
                                        <p:cTn id="81" dur="500" fill="hold"/>
                                        <p:tgtEl>
                                          <p:spTgt spid="132"/>
                                        </p:tgtEl>
                                        <p:attrNameLst>
                                          <p:attrName>ppt_x</p:attrName>
                                        </p:attrNameLst>
                                      </p:cBhvr>
                                      <p:tavLst>
                                        <p:tav tm="0">
                                          <p:val>
                                            <p:strVal val="#ppt_x"/>
                                          </p:val>
                                        </p:tav>
                                        <p:tav tm="100000">
                                          <p:val>
                                            <p:strVal val="#ppt_x"/>
                                          </p:val>
                                        </p:tav>
                                      </p:tavLst>
                                    </p:anim>
                                    <p:anim calcmode="lin" valueType="num">
                                      <p:cBhvr additive="base">
                                        <p:cTn id="82" dur="500" fill="hold"/>
                                        <p:tgtEl>
                                          <p:spTgt spid="132"/>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133"/>
                                        </p:tgtEl>
                                        <p:attrNameLst>
                                          <p:attrName>style.visibility</p:attrName>
                                        </p:attrNameLst>
                                      </p:cBhvr>
                                      <p:to>
                                        <p:strVal val="visible"/>
                                      </p:to>
                                    </p:set>
                                    <p:anim calcmode="lin" valueType="num">
                                      <p:cBhvr additive="base">
                                        <p:cTn id="85" dur="500" fill="hold"/>
                                        <p:tgtEl>
                                          <p:spTgt spid="133"/>
                                        </p:tgtEl>
                                        <p:attrNameLst>
                                          <p:attrName>ppt_x</p:attrName>
                                        </p:attrNameLst>
                                      </p:cBhvr>
                                      <p:tavLst>
                                        <p:tav tm="0">
                                          <p:val>
                                            <p:strVal val="#ppt_x"/>
                                          </p:val>
                                        </p:tav>
                                        <p:tav tm="100000">
                                          <p:val>
                                            <p:strVal val="#ppt_x"/>
                                          </p:val>
                                        </p:tav>
                                      </p:tavLst>
                                    </p:anim>
                                    <p:anim calcmode="lin" valueType="num">
                                      <p:cBhvr additive="base">
                                        <p:cTn id="86" dur="500" fill="hold"/>
                                        <p:tgtEl>
                                          <p:spTgt spid="133"/>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1310726">
                                            <p:txEl>
                                              <p:pRg st="6" end="6"/>
                                            </p:txEl>
                                          </p:spTgt>
                                        </p:tgtEl>
                                        <p:attrNameLst>
                                          <p:attrName>style.visibility</p:attrName>
                                        </p:attrNameLst>
                                      </p:cBhvr>
                                      <p:to>
                                        <p:strVal val="visible"/>
                                      </p:to>
                                    </p:set>
                                    <p:anim calcmode="lin" valueType="num">
                                      <p:cBhvr additive="base">
                                        <p:cTn id="91" dur="500" fill="hold"/>
                                        <p:tgtEl>
                                          <p:spTgt spid="1310726">
                                            <p:txEl>
                                              <p:pRg st="6" end="6"/>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1310726">
                                            <p:txEl>
                                              <p:pRg st="6" end="6"/>
                                            </p:txEl>
                                          </p:spTgt>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129"/>
                                        </p:tgtEl>
                                        <p:attrNameLst>
                                          <p:attrName>style.visibility</p:attrName>
                                        </p:attrNameLst>
                                      </p:cBhvr>
                                      <p:to>
                                        <p:strVal val="visible"/>
                                      </p:to>
                                    </p:set>
                                    <p:anim calcmode="lin" valueType="num">
                                      <p:cBhvr additive="base">
                                        <p:cTn id="95" dur="500" fill="hold"/>
                                        <p:tgtEl>
                                          <p:spTgt spid="129"/>
                                        </p:tgtEl>
                                        <p:attrNameLst>
                                          <p:attrName>ppt_x</p:attrName>
                                        </p:attrNameLst>
                                      </p:cBhvr>
                                      <p:tavLst>
                                        <p:tav tm="0">
                                          <p:val>
                                            <p:strVal val="#ppt_x"/>
                                          </p:val>
                                        </p:tav>
                                        <p:tav tm="100000">
                                          <p:val>
                                            <p:strVal val="#ppt_x"/>
                                          </p:val>
                                        </p:tav>
                                      </p:tavLst>
                                    </p:anim>
                                    <p:anim calcmode="lin" valueType="num">
                                      <p:cBhvr additive="base">
                                        <p:cTn id="96" dur="500" fill="hold"/>
                                        <p:tgtEl>
                                          <p:spTgt spid="129"/>
                                        </p:tgtEl>
                                        <p:attrNameLst>
                                          <p:attrName>ppt_y</p:attrName>
                                        </p:attrNameLst>
                                      </p:cBhvr>
                                      <p:tavLst>
                                        <p:tav tm="0">
                                          <p:val>
                                            <p:strVal val="1+#ppt_h/2"/>
                                          </p:val>
                                        </p:tav>
                                        <p:tav tm="100000">
                                          <p:val>
                                            <p:strVal val="#ppt_y"/>
                                          </p:val>
                                        </p:tav>
                                      </p:tavLst>
                                    </p:anim>
                                  </p:childTnLst>
                                </p:cTn>
                              </p:par>
                              <p:par>
                                <p:cTn id="97" presetID="1" presetClass="exit" presetSubtype="0" fill="hold" nodeType="withEffect">
                                  <p:stCondLst>
                                    <p:cond delay="0"/>
                                  </p:stCondLst>
                                  <p:childTnLst>
                                    <p:set>
                                      <p:cBhvr>
                                        <p:cTn id="98" dur="1" fill="hold">
                                          <p:stCondLst>
                                            <p:cond delay="0"/>
                                          </p:stCondLst>
                                        </p:cTn>
                                        <p:tgtEl>
                                          <p:spTgt spid="133"/>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132"/>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123"/>
                                        </p:tgtEl>
                                        <p:attrNameLst>
                                          <p:attrName>style.visibility</p:attrName>
                                        </p:attrNameLst>
                                      </p:cBhvr>
                                      <p:to>
                                        <p:strVal val="hidden"/>
                                      </p:to>
                                    </p:set>
                                  </p:childTnLst>
                                </p:cTn>
                              </p:par>
                              <p:par>
                                <p:cTn id="103" presetID="2" presetClass="entr" presetSubtype="4" fill="hold" grpId="0" nodeType="withEffect">
                                  <p:stCondLst>
                                    <p:cond delay="0"/>
                                  </p:stCondLst>
                                  <p:childTnLst>
                                    <p:set>
                                      <p:cBhvr>
                                        <p:cTn id="104" dur="1" fill="hold">
                                          <p:stCondLst>
                                            <p:cond delay="0"/>
                                          </p:stCondLst>
                                        </p:cTn>
                                        <p:tgtEl>
                                          <p:spTgt spid="124"/>
                                        </p:tgtEl>
                                        <p:attrNameLst>
                                          <p:attrName>style.visibility</p:attrName>
                                        </p:attrNameLst>
                                      </p:cBhvr>
                                      <p:to>
                                        <p:strVal val="visible"/>
                                      </p:to>
                                    </p:set>
                                    <p:anim calcmode="lin" valueType="num">
                                      <p:cBhvr additive="base">
                                        <p:cTn id="105" dur="500" fill="hold"/>
                                        <p:tgtEl>
                                          <p:spTgt spid="124"/>
                                        </p:tgtEl>
                                        <p:attrNameLst>
                                          <p:attrName>ppt_x</p:attrName>
                                        </p:attrNameLst>
                                      </p:cBhvr>
                                      <p:tavLst>
                                        <p:tav tm="0">
                                          <p:val>
                                            <p:strVal val="#ppt_x"/>
                                          </p:val>
                                        </p:tav>
                                        <p:tav tm="100000">
                                          <p:val>
                                            <p:strVal val="#ppt_x"/>
                                          </p:val>
                                        </p:tav>
                                      </p:tavLst>
                                    </p:anim>
                                    <p:anim calcmode="lin" valueType="num">
                                      <p:cBhvr additive="base">
                                        <p:cTn id="106" dur="500" fill="hold"/>
                                        <p:tgtEl>
                                          <p:spTgt spid="124"/>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nodeType="clickEffect">
                                  <p:stCondLst>
                                    <p:cond delay="0"/>
                                  </p:stCondLst>
                                  <p:childTnLst>
                                    <p:set>
                                      <p:cBhvr>
                                        <p:cTn id="110" dur="1" fill="hold">
                                          <p:stCondLst>
                                            <p:cond delay="0"/>
                                          </p:stCondLst>
                                        </p:cTn>
                                        <p:tgtEl>
                                          <p:spTgt spid="1310726">
                                            <p:txEl>
                                              <p:pRg st="7" end="7"/>
                                            </p:txEl>
                                          </p:spTgt>
                                        </p:tgtEl>
                                        <p:attrNameLst>
                                          <p:attrName>style.visibility</p:attrName>
                                        </p:attrNameLst>
                                      </p:cBhvr>
                                      <p:to>
                                        <p:strVal val="visible"/>
                                      </p:to>
                                    </p:set>
                                    <p:anim calcmode="lin" valueType="num">
                                      <p:cBhvr additive="base">
                                        <p:cTn id="111" dur="500" fill="hold"/>
                                        <p:tgtEl>
                                          <p:spTgt spid="1310726">
                                            <p:txEl>
                                              <p:pRg st="7" end="7"/>
                                            </p:txEl>
                                          </p:spTgt>
                                        </p:tgtEl>
                                        <p:attrNameLst>
                                          <p:attrName>ppt_x</p:attrName>
                                        </p:attrNameLst>
                                      </p:cBhvr>
                                      <p:tavLst>
                                        <p:tav tm="0">
                                          <p:val>
                                            <p:strVal val="#ppt_x"/>
                                          </p:val>
                                        </p:tav>
                                        <p:tav tm="100000">
                                          <p:val>
                                            <p:strVal val="#ppt_x"/>
                                          </p:val>
                                        </p:tav>
                                      </p:tavLst>
                                    </p:anim>
                                    <p:anim calcmode="lin" valueType="num">
                                      <p:cBhvr additive="base">
                                        <p:cTn id="112" dur="500" fill="hold"/>
                                        <p:tgtEl>
                                          <p:spTgt spid="1310726">
                                            <p:txEl>
                                              <p:pRg st="7" end="7"/>
                                            </p:txEl>
                                          </p:spTgt>
                                        </p:tgtEl>
                                        <p:attrNameLst>
                                          <p:attrName>ppt_y</p:attrName>
                                        </p:attrNameLst>
                                      </p:cBhvr>
                                      <p:tavLst>
                                        <p:tav tm="0">
                                          <p:val>
                                            <p:strVal val="1+#ppt_h/2"/>
                                          </p:val>
                                        </p:tav>
                                        <p:tav tm="100000">
                                          <p:val>
                                            <p:strVal val="#ppt_y"/>
                                          </p:val>
                                        </p:tav>
                                      </p:tavLst>
                                    </p:anim>
                                  </p:childTnLst>
                                </p:cTn>
                              </p:par>
                              <p:par>
                                <p:cTn id="113" presetID="1" presetClass="exit" presetSubtype="0" fill="hold" nodeType="withEffect">
                                  <p:stCondLst>
                                    <p:cond delay="0"/>
                                  </p:stCondLst>
                                  <p:childTnLst>
                                    <p:set>
                                      <p:cBhvr>
                                        <p:cTn id="114" dur="1" fill="hold">
                                          <p:stCondLst>
                                            <p:cond delay="0"/>
                                          </p:stCondLst>
                                        </p:cTn>
                                        <p:tgtEl>
                                          <p:spTgt spid="129"/>
                                        </p:tgtEl>
                                        <p:attrNameLst>
                                          <p:attrName>style.visibility</p:attrName>
                                        </p:attrNameLst>
                                      </p:cBhvr>
                                      <p:to>
                                        <p:strVal val="hidden"/>
                                      </p:to>
                                    </p:set>
                                  </p:childTnLst>
                                </p:cTn>
                              </p:par>
                              <p:par>
                                <p:cTn id="115" presetID="1" presetClass="exit" presetSubtype="0" fill="hold" grpId="1" nodeType="withEffect">
                                  <p:stCondLst>
                                    <p:cond delay="0"/>
                                  </p:stCondLst>
                                  <p:childTnLst>
                                    <p:set>
                                      <p:cBhvr>
                                        <p:cTn id="116" dur="1" fill="hold">
                                          <p:stCondLst>
                                            <p:cond delay="0"/>
                                          </p:stCondLst>
                                        </p:cTn>
                                        <p:tgtEl>
                                          <p:spTgt spid="1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32" grpId="0"/>
      <p:bldP spid="132" grpId="1"/>
      <p:bldP spid="83" grpId="0" animBg="1"/>
      <p:bldP spid="83" grpId="1" animBg="1"/>
      <p:bldP spid="87" grpId="0" animBg="1"/>
      <p:bldP spid="87" grpId="1" animBg="1"/>
      <p:bldP spid="118" grpId="0" animBg="1"/>
      <p:bldP spid="118" grpId="1" animBg="1"/>
      <p:bldP spid="123" grpId="0" animBg="1"/>
      <p:bldP spid="123" grpId="1" animBg="1"/>
      <p:bldP spid="124" grpId="0" animBg="1"/>
      <p:bldP spid="124" grpId="1"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6" name="Text Box 6"/>
          <p:cNvSpPr txBox="1">
            <a:spLocks noChangeArrowheads="1"/>
          </p:cNvSpPr>
          <p:nvPr/>
        </p:nvSpPr>
        <p:spPr bwMode="auto">
          <a:xfrm>
            <a:off x="457200" y="2908300"/>
            <a:ext cx="8686800" cy="3935412"/>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The legal operations are:</a:t>
            </a:r>
          </a:p>
          <a:p>
            <a:pPr lvl="1" eaLnBrk="0" hangingPunct="0">
              <a:buFontTx/>
              <a:buChar char="•"/>
              <a:defRPr/>
            </a:pPr>
            <a:r>
              <a:rPr lang="en-US" dirty="0">
                <a:effectLst>
                  <a:outerShdw blurRad="38100" dist="38100" dir="2700000" algn="tl">
                    <a:srgbClr val="000000"/>
                  </a:outerShdw>
                </a:effectLst>
                <a:cs typeface="+mn-cs"/>
              </a:rPr>
              <a:t>Given the current state </a:t>
            </a:r>
            <a:r>
              <a:rPr lang="en-US" i="1" dirty="0">
                <a:solidFill>
                  <a:schemeClr val="accent2"/>
                </a:solidFill>
                <a:effectLst>
                  <a:outerShdw blurRad="38100" dist="38100" dir="2700000" algn="tl">
                    <a:srgbClr val="000000"/>
                  </a:outerShdw>
                </a:effectLst>
                <a:cs typeface="+mn-cs"/>
              </a:rPr>
              <a:t>q</a:t>
            </a:r>
          </a:p>
          <a:p>
            <a:pPr lvl="1" eaLnBrk="0" hangingPunct="0">
              <a:buFontTx/>
              <a:buChar char="•"/>
              <a:defRPr/>
            </a:pPr>
            <a:r>
              <a:rPr lang="en-US" dirty="0">
                <a:effectLst>
                  <a:outerShdw blurRad="38100" dist="38100" dir="2700000" algn="tl">
                    <a:srgbClr val="000000"/>
                  </a:outerShdw>
                </a:effectLst>
                <a:cs typeface="+mn-cs"/>
              </a:rPr>
              <a:t>And value </a:t>
            </a:r>
            <a:r>
              <a:rPr lang="en-US" i="1" dirty="0">
                <a:solidFill>
                  <a:schemeClr val="accent2"/>
                </a:solidFill>
                <a:effectLst>
                  <a:outerShdw blurRad="38100" dist="38100" dir="2700000" algn="tl">
                    <a:srgbClr val="000000"/>
                  </a:outerShdw>
                </a:effectLst>
                <a:cs typeface="+mn-cs"/>
              </a:rPr>
              <a:t>c</a:t>
            </a:r>
            <a:r>
              <a:rPr lang="en-US" dirty="0">
                <a:effectLst>
                  <a:outerShdw blurRad="38100" dist="38100" dir="2700000" algn="tl">
                    <a:srgbClr val="000000"/>
                  </a:outerShdw>
                </a:effectLst>
                <a:cs typeface="+mn-cs"/>
              </a:rPr>
              <a:t> of the cell with the head</a:t>
            </a:r>
          </a:p>
          <a:p>
            <a:pPr eaLnBrk="0" hangingPunct="0">
              <a:buFontTx/>
              <a:buChar char="•"/>
              <a:defRPr/>
            </a:pPr>
            <a:r>
              <a:rPr lang="en-US" dirty="0">
                <a:effectLst>
                  <a:outerShdw blurRad="38100" dist="38100" dir="2700000" algn="tl">
                    <a:srgbClr val="000000"/>
                  </a:outerShdw>
                </a:effectLst>
                <a:cs typeface="+mn-cs"/>
              </a:rPr>
              <a:t>The TM looks up in a preset table</a:t>
            </a:r>
          </a:p>
          <a:p>
            <a:pPr lvl="1" eaLnBrk="0" hangingPunct="0">
              <a:buFontTx/>
              <a:buChar char="•"/>
              <a:defRPr/>
            </a:pPr>
            <a:r>
              <a:rPr lang="en-US" dirty="0">
                <a:effectLst>
                  <a:outerShdw blurRad="38100" dist="38100" dir="2700000" algn="tl">
                    <a:srgbClr val="000000"/>
                  </a:outerShdw>
                </a:effectLst>
                <a:cs typeface="+mn-cs"/>
              </a:rPr>
              <a:t>The next state </a:t>
            </a:r>
            <a:r>
              <a:rPr lang="en-US" i="1" dirty="0">
                <a:solidFill>
                  <a:schemeClr val="accent2"/>
                </a:solidFill>
                <a:effectLst>
                  <a:outerShdw blurRad="38100" dist="38100" dir="2700000" algn="tl">
                    <a:srgbClr val="000000"/>
                  </a:outerShdw>
                </a:effectLst>
                <a:cs typeface="+mn-cs"/>
              </a:rPr>
              <a:t>q’</a:t>
            </a:r>
          </a:p>
          <a:p>
            <a:pPr lvl="1" eaLnBrk="0" hangingPunct="0">
              <a:buFontTx/>
              <a:buChar char="•"/>
              <a:defRPr/>
            </a:pPr>
            <a:r>
              <a:rPr lang="en-US" dirty="0">
                <a:effectLst>
                  <a:outerShdw blurRad="38100" dist="38100" dir="2700000" algn="tl">
                    <a:srgbClr val="000000"/>
                  </a:outerShdw>
                </a:effectLst>
                <a:cs typeface="+mn-cs"/>
              </a:rPr>
              <a:t>Character to write a new value to the current cell</a:t>
            </a:r>
          </a:p>
          <a:p>
            <a:pPr lvl="1" eaLnBrk="0" hangingPunct="0">
              <a:buFontTx/>
              <a:buChar char="•"/>
              <a:defRPr/>
            </a:pPr>
            <a:r>
              <a:rPr lang="en-US" dirty="0">
                <a:effectLst>
                  <a:outerShdw blurRad="38100" dist="38100" dir="2700000" algn="tl">
                    <a:srgbClr val="000000"/>
                  </a:outerShdw>
                </a:effectLst>
                <a:cs typeface="+mn-cs"/>
              </a:rPr>
              <a:t>Whether to move the head one cell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to the right or left</a:t>
            </a:r>
          </a:p>
          <a:p>
            <a:pPr eaLnBrk="0" hangingPunct="0">
              <a:defRPr/>
            </a:pP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1" name="Group 30"/>
          <p:cNvGrpSpPr/>
          <p:nvPr/>
        </p:nvGrpSpPr>
        <p:grpSpPr>
          <a:xfrm>
            <a:off x="1371600" y="1022350"/>
            <a:ext cx="3075653" cy="1981200"/>
            <a:chOff x="2667000" y="1022350"/>
            <a:chExt cx="3075653" cy="1981200"/>
          </a:xfrm>
        </p:grpSpPr>
        <p:pic>
          <p:nvPicPr>
            <p:cNvPr id="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Rectangle 32"/>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33"/>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5" name="Rectangle 34"/>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37"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38"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39" name="Rectangle 38"/>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40"/>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4"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5"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46"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cxnSp>
          <p:nvCxnSpPr>
            <p:cNvPr id="47" name="Straight Arrow Connector 46"/>
            <p:cNvCxnSpPr/>
            <p:nvPr/>
          </p:nvCxnSpPr>
          <p:spPr bwMode="auto">
            <a:xfrm flipV="1">
              <a:off x="4012504"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48" name="Oval 47"/>
            <p:cNvSpPr/>
            <p:nvPr/>
          </p:nvSpPr>
          <p:spPr>
            <a:xfrm>
              <a:off x="4192300" y="181523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49" name="Oval 48"/>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0" name="Straight Arrow Connector 49"/>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sp>
          <p:nvSpPr>
            <p:cNvPr id="73" name="Rectangle 8"/>
            <p:cNvSpPr>
              <a:spLocks noChangeArrowheads="1"/>
            </p:cNvSpPr>
            <p:nvPr/>
          </p:nvSpPr>
          <p:spPr bwMode="auto">
            <a:xfrm>
              <a:off x="3962400" y="2428845"/>
              <a:ext cx="77082" cy="200055"/>
            </a:xfrm>
            <a:prstGeom prst="rect">
              <a:avLst/>
            </a:prstGeom>
            <a:noFill/>
            <a:ln w="38100" cap="sq">
              <a:noFill/>
              <a:miter lim="800000"/>
              <a:headEnd/>
              <a:tailEnd/>
            </a:ln>
            <a:effectLst/>
          </p:spPr>
          <p:txBody>
            <a:bodyPr wrap="square" lIns="274320" rIns="274320">
              <a:spAutoFit/>
            </a:bodyPr>
            <a:lstStyle/>
            <a:p>
              <a:pPr eaLnBrk="0" hangingPunct="0">
                <a:defRPr/>
              </a:pPr>
              <a:r>
                <a:rPr lang="en-US" sz="700" dirty="0">
                  <a:solidFill>
                    <a:schemeClr val="bg2"/>
                  </a:solidFill>
                  <a:cs typeface="+mn-cs"/>
                  <a:sym typeface="Symbol"/>
                </a:rPr>
                <a:t>0</a:t>
              </a:r>
              <a:endParaRPr lang="en-US" sz="700" baseline="-25000" dirty="0">
                <a:solidFill>
                  <a:schemeClr val="bg2"/>
                </a:solidFill>
                <a:cs typeface="+mn-cs"/>
              </a:endParaRPr>
            </a:p>
          </p:txBody>
        </p:sp>
      </p:grpSp>
      <p:sp>
        <p:nvSpPr>
          <p:cNvPr id="82" name="Rectangle 81"/>
          <p:cNvSpPr/>
          <p:nvPr/>
        </p:nvSpPr>
        <p:spPr>
          <a:xfrm>
            <a:off x="4554219" y="6497637"/>
            <a:ext cx="278263" cy="254000"/>
          </a:xfrm>
          <a:prstGeom prst="rect">
            <a:avLst/>
          </a:prstGeom>
          <a:ln w="19050">
            <a:solidFill>
              <a:srgbClr val="FF00FF"/>
            </a:solidFill>
          </a:ln>
        </p:spPr>
        <p:txBody>
          <a:bodyPr wrap="square" rtlCol="0" anchor="ctr">
            <a:spAutoFit/>
          </a:bodyPr>
          <a:lstStyle/>
          <a:p>
            <a:pPr algn="l"/>
            <a:endParaRPr lang="en-US" sz="2400" dirty="0"/>
          </a:p>
        </p:txBody>
      </p:sp>
      <p:sp>
        <p:nvSpPr>
          <p:cNvPr id="86" name="Rectangle 85"/>
          <p:cNvSpPr/>
          <p:nvPr/>
        </p:nvSpPr>
        <p:spPr>
          <a:xfrm>
            <a:off x="4343400" y="6502400"/>
            <a:ext cx="278263" cy="254000"/>
          </a:xfrm>
          <a:prstGeom prst="rect">
            <a:avLst/>
          </a:prstGeom>
          <a:ln w="19050">
            <a:solidFill>
              <a:srgbClr val="FF00FF"/>
            </a:solidFill>
          </a:ln>
        </p:spPr>
        <p:txBody>
          <a:bodyPr wrap="square" rtlCol="0" anchor="ctr">
            <a:spAutoFit/>
          </a:bodyPr>
          <a:lstStyle/>
          <a:p>
            <a:pPr algn="l"/>
            <a:endParaRPr lang="en-US" sz="2400" dirty="0"/>
          </a:p>
        </p:txBody>
      </p:sp>
      <p:sp>
        <p:nvSpPr>
          <p:cNvPr id="119" name="Rectangle 118"/>
          <p:cNvSpPr/>
          <p:nvPr/>
        </p:nvSpPr>
        <p:spPr>
          <a:xfrm>
            <a:off x="5524500" y="6426200"/>
            <a:ext cx="342900" cy="368300"/>
          </a:xfrm>
          <a:prstGeom prst="rect">
            <a:avLst/>
          </a:prstGeom>
          <a:ln w="19050">
            <a:solidFill>
              <a:srgbClr val="FF00FF"/>
            </a:solidFill>
          </a:ln>
        </p:spPr>
        <p:txBody>
          <a:bodyPr wrap="square" rtlCol="0" anchor="ctr">
            <a:spAutoFit/>
          </a:bodyPr>
          <a:lstStyle/>
          <a:p>
            <a:pPr algn="l"/>
            <a:endParaRPr lang="en-US" sz="2400" dirty="0"/>
          </a:p>
        </p:txBody>
      </p:sp>
      <p:sp>
        <p:nvSpPr>
          <p:cNvPr id="121" name="Rectangle 120"/>
          <p:cNvSpPr/>
          <p:nvPr/>
        </p:nvSpPr>
        <p:spPr>
          <a:xfrm>
            <a:off x="5943600" y="6413500"/>
            <a:ext cx="342900" cy="368300"/>
          </a:xfrm>
          <a:prstGeom prst="rect">
            <a:avLst/>
          </a:prstGeom>
          <a:ln w="19050">
            <a:solidFill>
              <a:srgbClr val="FF00FF"/>
            </a:solidFill>
          </a:ln>
        </p:spPr>
        <p:txBody>
          <a:bodyPr wrap="square" rtlCol="0" anchor="ctr">
            <a:spAutoFit/>
          </a:bodyPr>
          <a:lstStyle/>
          <a:p>
            <a:pPr algn="l"/>
            <a:endParaRPr lang="en-US" sz="2400" dirty="0"/>
          </a:p>
        </p:txBody>
      </p:sp>
      <p:sp>
        <p:nvSpPr>
          <p:cNvPr id="125" name="Rectangle 124"/>
          <p:cNvSpPr/>
          <p:nvPr/>
        </p:nvSpPr>
        <p:spPr>
          <a:xfrm>
            <a:off x="6210300" y="6413500"/>
            <a:ext cx="1409700" cy="381000"/>
          </a:xfrm>
          <a:prstGeom prst="rect">
            <a:avLst/>
          </a:prstGeom>
          <a:ln w="19050">
            <a:solidFill>
              <a:srgbClr val="FF00FF"/>
            </a:solidFill>
          </a:ln>
        </p:spPr>
        <p:txBody>
          <a:bodyPr wrap="square" rtlCol="0" anchor="ctr">
            <a:spAutoFit/>
          </a:bodyPr>
          <a:lstStyle/>
          <a:p>
            <a:pPr algn="l"/>
            <a:endParaRPr lang="en-US" sz="2400" dirty="0"/>
          </a:p>
        </p:txBody>
      </p:sp>
      <p:grpSp>
        <p:nvGrpSpPr>
          <p:cNvPr id="51" name="Group 50"/>
          <p:cNvGrpSpPr/>
          <p:nvPr/>
        </p:nvGrpSpPr>
        <p:grpSpPr>
          <a:xfrm>
            <a:off x="1965960" y="1661162"/>
            <a:ext cx="1739992" cy="259078"/>
            <a:chOff x="1965960" y="1661162"/>
            <a:chExt cx="1739992" cy="259078"/>
          </a:xfrm>
        </p:grpSpPr>
        <p:cxnSp>
          <p:nvCxnSpPr>
            <p:cNvPr id="52" name="Straight Arrow Connector 51"/>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53" name="Straight Arrow Connector 52"/>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54" name="Straight Arrow Connector 53"/>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55" name="Straight Arrow Connector 54"/>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grpSp>
        <p:nvGrpSpPr>
          <p:cNvPr id="56" name="Group 55"/>
          <p:cNvGrpSpPr/>
          <p:nvPr/>
        </p:nvGrpSpPr>
        <p:grpSpPr>
          <a:xfrm>
            <a:off x="4419600" y="1005380"/>
            <a:ext cx="4616361" cy="2042620"/>
            <a:chOff x="4419600" y="776780"/>
            <a:chExt cx="4616361" cy="2042620"/>
          </a:xfrm>
        </p:grpSpPr>
        <p:pic>
          <p:nvPicPr>
            <p:cNvPr id="57" name="Picture 56"/>
            <p:cNvPicPr>
              <a:picLocks noChangeAspect="1"/>
            </p:cNvPicPr>
            <p:nvPr/>
          </p:nvPicPr>
          <p:blipFill>
            <a:blip r:embed="rId3"/>
            <a:stretch>
              <a:fillRect/>
            </a:stretch>
          </p:blipFill>
          <p:spPr>
            <a:xfrm>
              <a:off x="6060002" y="776780"/>
              <a:ext cx="1636168" cy="1159970"/>
            </a:xfrm>
            <a:prstGeom prst="rect">
              <a:avLst/>
            </a:prstGeom>
          </p:spPr>
        </p:pic>
        <p:sp>
          <p:nvSpPr>
            <p:cNvPr id="58" name="Text Box 4"/>
            <p:cNvSpPr txBox="1">
              <a:spLocks noChangeArrowheads="1"/>
            </p:cNvSpPr>
            <p:nvPr/>
          </p:nvSpPr>
          <p:spPr bwMode="auto">
            <a:xfrm>
              <a:off x="5372100" y="2108200"/>
              <a:ext cx="13335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current</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char</a:t>
              </a:r>
            </a:p>
          </p:txBody>
        </p:sp>
        <p:sp>
          <p:nvSpPr>
            <p:cNvPr id="59" name="Text Box 4"/>
            <p:cNvSpPr txBox="1">
              <a:spLocks noChangeArrowheads="1"/>
            </p:cNvSpPr>
            <p:nvPr/>
          </p:nvSpPr>
          <p:spPr bwMode="auto">
            <a:xfrm>
              <a:off x="6159500" y="21082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60" name="Text Box 4"/>
            <p:cNvSpPr txBox="1">
              <a:spLocks noChangeArrowheads="1"/>
            </p:cNvSpPr>
            <p:nvPr/>
          </p:nvSpPr>
          <p:spPr bwMode="auto">
            <a:xfrm>
              <a:off x="7035800" y="21115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61" name="Straight Arrow Connector 60"/>
            <p:cNvCxnSpPr/>
            <p:nvPr/>
          </p:nvCxnSpPr>
          <p:spPr bwMode="auto">
            <a:xfrm flipV="1">
              <a:off x="6159500" y="1589088"/>
              <a:ext cx="508001" cy="646112"/>
            </a:xfrm>
            <a:prstGeom prst="straightConnector1">
              <a:avLst/>
            </a:prstGeom>
            <a:noFill/>
            <a:ln w="12700" cap="sq" cmpd="sng" algn="ctr">
              <a:solidFill>
                <a:schemeClr val="hlink"/>
              </a:solidFill>
              <a:prstDash val="solid"/>
              <a:round/>
              <a:headEnd type="none" w="med" len="med"/>
              <a:tailEnd type="arrow"/>
            </a:ln>
            <a:effectLst/>
          </p:spPr>
        </p:cxnSp>
        <p:cxnSp>
          <p:nvCxnSpPr>
            <p:cNvPr id="62" name="Straight Arrow Connector 61"/>
            <p:cNvCxnSpPr/>
            <p:nvPr/>
          </p:nvCxnSpPr>
          <p:spPr bwMode="auto">
            <a:xfrm flipV="1">
              <a:off x="6826265" y="1589089"/>
              <a:ext cx="6305" cy="678353"/>
            </a:xfrm>
            <a:prstGeom prst="straightConnector1">
              <a:avLst/>
            </a:prstGeom>
            <a:noFill/>
            <a:ln w="12700" cap="sq" cmpd="sng" algn="ctr">
              <a:solidFill>
                <a:schemeClr val="hlink"/>
              </a:solidFill>
              <a:prstDash val="solid"/>
              <a:round/>
              <a:headEnd type="none" w="med" len="med"/>
              <a:tailEnd type="arrow"/>
            </a:ln>
            <a:effectLst/>
          </p:spPr>
        </p:cxnSp>
        <p:cxnSp>
          <p:nvCxnSpPr>
            <p:cNvPr id="63" name="Straight Arrow Connector 62"/>
            <p:cNvCxnSpPr/>
            <p:nvPr/>
          </p:nvCxnSpPr>
          <p:spPr bwMode="auto">
            <a:xfrm flipH="1" flipV="1">
              <a:off x="7086615" y="1550832"/>
              <a:ext cx="419086" cy="646268"/>
            </a:xfrm>
            <a:prstGeom prst="straightConnector1">
              <a:avLst/>
            </a:prstGeom>
            <a:noFill/>
            <a:ln w="12700" cap="sq" cmpd="sng" algn="ctr">
              <a:solidFill>
                <a:schemeClr val="hlink"/>
              </a:solidFill>
              <a:prstDash val="solid"/>
              <a:round/>
              <a:headEnd type="none" w="med" len="med"/>
              <a:tailEnd type="arrow"/>
            </a:ln>
            <a:effectLst/>
          </p:spPr>
        </p:cxnSp>
        <p:sp>
          <p:nvSpPr>
            <p:cNvPr id="64" name="Text Box 4"/>
            <p:cNvSpPr txBox="1">
              <a:spLocks noChangeArrowheads="1"/>
            </p:cNvSpPr>
            <p:nvPr/>
          </p:nvSpPr>
          <p:spPr bwMode="auto">
            <a:xfrm>
              <a:off x="4419600" y="2111514"/>
              <a:ext cx="1547373"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current</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cxnSp>
          <p:nvCxnSpPr>
            <p:cNvPr id="65" name="Straight Arrow Connector 64"/>
            <p:cNvCxnSpPr/>
            <p:nvPr/>
          </p:nvCxnSpPr>
          <p:spPr bwMode="auto">
            <a:xfrm flipV="1">
              <a:off x="5453768" y="1716088"/>
              <a:ext cx="908902" cy="526932"/>
            </a:xfrm>
            <a:prstGeom prst="straightConnector1">
              <a:avLst/>
            </a:prstGeom>
            <a:noFill/>
            <a:ln w="12700" cap="sq" cmpd="sng" algn="ctr">
              <a:solidFill>
                <a:schemeClr val="hlink"/>
              </a:solidFill>
              <a:prstDash val="solid"/>
              <a:round/>
              <a:headEnd type="none" w="med" len="med"/>
              <a:tailEnd type="arrow"/>
            </a:ln>
            <a:effectLst/>
          </p:spPr>
        </p:cxnSp>
        <p:sp>
          <p:nvSpPr>
            <p:cNvPr id="66" name="Text Box 4"/>
            <p:cNvSpPr txBox="1">
              <a:spLocks noChangeArrowheads="1"/>
            </p:cNvSpPr>
            <p:nvPr/>
          </p:nvSpPr>
          <p:spPr bwMode="auto">
            <a:xfrm>
              <a:off x="8001000" y="2099402"/>
              <a:ext cx="1034961"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cxnSp>
          <p:nvCxnSpPr>
            <p:cNvPr id="67" name="Straight Arrow Connector 66"/>
            <p:cNvCxnSpPr/>
            <p:nvPr/>
          </p:nvCxnSpPr>
          <p:spPr bwMode="auto">
            <a:xfrm flipH="1" flipV="1">
              <a:off x="7431497" y="1726873"/>
              <a:ext cx="1026703" cy="499530"/>
            </a:xfrm>
            <a:prstGeom prst="straightConnector1">
              <a:avLst/>
            </a:prstGeom>
            <a:noFill/>
            <a:ln w="12700" cap="sq" cmpd="sng" algn="ctr">
              <a:solidFill>
                <a:schemeClr val="hlink"/>
              </a:solidFill>
              <a:prstDash val="solid"/>
              <a:round/>
              <a:headEnd type="none" w="med" len="med"/>
              <a:tailEnd type="arrow"/>
            </a:ln>
            <a:effectLst/>
          </p:spPr>
        </p:cxnSp>
        <p:pic>
          <p:nvPicPr>
            <p:cNvPr id="68" name="Picture 67"/>
            <p:cNvPicPr>
              <a:picLocks noChangeAspect="1"/>
            </p:cNvPicPr>
            <p:nvPr/>
          </p:nvPicPr>
          <p:blipFill>
            <a:blip r:embed="rId4"/>
            <a:stretch>
              <a:fillRect/>
            </a:stretch>
          </p:blipFill>
          <p:spPr>
            <a:xfrm>
              <a:off x="6056219" y="1432312"/>
              <a:ext cx="180000" cy="180000"/>
            </a:xfrm>
            <a:prstGeom prst="rect">
              <a:avLst/>
            </a:prstGeom>
          </p:spPr>
        </p:pic>
      </p:grpSp>
    </p:spTree>
    <p:extLst>
      <p:ext uri="{BB962C8B-B14F-4D97-AF65-F5344CB8AC3E}">
        <p14:creationId xmlns:p14="http://schemas.microsoft.com/office/powerpoint/2010/main" val="3455010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0726">
                                            <p:txEl>
                                              <p:pRg st="1" end="1"/>
                                            </p:txEl>
                                          </p:spTgt>
                                        </p:tgtEl>
                                        <p:attrNameLst>
                                          <p:attrName>style.visibility</p:attrName>
                                        </p:attrNameLst>
                                      </p:cBhvr>
                                      <p:to>
                                        <p:strVal val="visible"/>
                                      </p:to>
                                    </p:set>
                                    <p:anim calcmode="lin" valueType="num">
                                      <p:cBhvr additive="base">
                                        <p:cTn id="7" dur="500" fill="hold"/>
                                        <p:tgtEl>
                                          <p:spTgt spid="1310726">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10726">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6"/>
                                        </p:tgtEl>
                                        <p:attrNameLst>
                                          <p:attrName>style.visibility</p:attrName>
                                        </p:attrNameLst>
                                      </p:cBhvr>
                                      <p:to>
                                        <p:strVal val="visible"/>
                                      </p:to>
                                    </p:set>
                                    <p:anim calcmode="lin" valueType="num">
                                      <p:cBhvr additive="base">
                                        <p:cTn id="11" dur="500" fill="hold"/>
                                        <p:tgtEl>
                                          <p:spTgt spid="86"/>
                                        </p:tgtEl>
                                        <p:attrNameLst>
                                          <p:attrName>ppt_x</p:attrName>
                                        </p:attrNameLst>
                                      </p:cBhvr>
                                      <p:tavLst>
                                        <p:tav tm="0">
                                          <p:val>
                                            <p:strVal val="#ppt_x"/>
                                          </p:val>
                                        </p:tav>
                                        <p:tav tm="100000">
                                          <p:val>
                                            <p:strVal val="#ppt_x"/>
                                          </p:val>
                                        </p:tav>
                                      </p:tavLst>
                                    </p:anim>
                                    <p:anim calcmode="lin" valueType="num">
                                      <p:cBhvr additive="base">
                                        <p:cTn id="12"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310726">
                                            <p:txEl>
                                              <p:pRg st="2" end="2"/>
                                            </p:txEl>
                                          </p:spTgt>
                                        </p:tgtEl>
                                        <p:attrNameLst>
                                          <p:attrName>style.visibility</p:attrName>
                                        </p:attrNameLst>
                                      </p:cBhvr>
                                      <p:to>
                                        <p:strVal val="visible"/>
                                      </p:to>
                                    </p:set>
                                    <p:anim calcmode="lin" valueType="num">
                                      <p:cBhvr additive="base">
                                        <p:cTn id="17" dur="500" fill="hold"/>
                                        <p:tgtEl>
                                          <p:spTgt spid="1310726">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10726">
                                            <p:txEl>
                                              <p:pRg st="2" end="2"/>
                                            </p:txEl>
                                          </p:spTgt>
                                        </p:tgtEl>
                                        <p:attrNameLst>
                                          <p:attrName>ppt_y</p:attrName>
                                        </p:attrNameLst>
                                      </p:cBhvr>
                                      <p:tavLst>
                                        <p:tav tm="0">
                                          <p:val>
                                            <p:strVal val="1+#ppt_h/2"/>
                                          </p:val>
                                        </p:tav>
                                        <p:tav tm="100000">
                                          <p:val>
                                            <p:strVal val="#ppt_y"/>
                                          </p:val>
                                        </p:tav>
                                      </p:tavLst>
                                    </p:anim>
                                  </p:childTnLst>
                                </p:cTn>
                              </p:par>
                              <p:par>
                                <p:cTn id="19" presetID="1" presetClass="exit" presetSubtype="0" fill="hold" grpId="1" nodeType="withEffect">
                                  <p:stCondLst>
                                    <p:cond delay="0"/>
                                  </p:stCondLst>
                                  <p:childTnLst>
                                    <p:set>
                                      <p:cBhvr>
                                        <p:cTn id="20" dur="1" fill="hold">
                                          <p:stCondLst>
                                            <p:cond delay="0"/>
                                          </p:stCondLst>
                                        </p:cTn>
                                        <p:tgtEl>
                                          <p:spTgt spid="86"/>
                                        </p:tgtEl>
                                        <p:attrNameLst>
                                          <p:attrName>style.visibility</p:attrName>
                                        </p:attrNameLst>
                                      </p:cBhvr>
                                      <p:to>
                                        <p:strVal val="hidden"/>
                                      </p:to>
                                    </p:set>
                                  </p:childTnLst>
                                </p:cTn>
                              </p:par>
                              <p:par>
                                <p:cTn id="21" presetID="2" presetClass="entr" presetSubtype="4" fill="hold" grpId="0" nodeType="withEffect">
                                  <p:stCondLst>
                                    <p:cond delay="0"/>
                                  </p:stCondLst>
                                  <p:childTnLst>
                                    <p:set>
                                      <p:cBhvr>
                                        <p:cTn id="22" dur="1" fill="hold">
                                          <p:stCondLst>
                                            <p:cond delay="0"/>
                                          </p:stCondLst>
                                        </p:cTn>
                                        <p:tgtEl>
                                          <p:spTgt spid="82"/>
                                        </p:tgtEl>
                                        <p:attrNameLst>
                                          <p:attrName>style.visibility</p:attrName>
                                        </p:attrNameLst>
                                      </p:cBhvr>
                                      <p:to>
                                        <p:strVal val="visible"/>
                                      </p:to>
                                    </p:set>
                                    <p:anim calcmode="lin" valueType="num">
                                      <p:cBhvr additive="base">
                                        <p:cTn id="23" dur="500" fill="hold"/>
                                        <p:tgtEl>
                                          <p:spTgt spid="82"/>
                                        </p:tgtEl>
                                        <p:attrNameLst>
                                          <p:attrName>ppt_x</p:attrName>
                                        </p:attrNameLst>
                                      </p:cBhvr>
                                      <p:tavLst>
                                        <p:tav tm="0">
                                          <p:val>
                                            <p:strVal val="#ppt_x"/>
                                          </p:val>
                                        </p:tav>
                                        <p:tav tm="100000">
                                          <p:val>
                                            <p:strVal val="#ppt_x"/>
                                          </p:val>
                                        </p:tav>
                                      </p:tavLst>
                                    </p:anim>
                                    <p:anim calcmode="lin" valueType="num">
                                      <p:cBhvr additive="base">
                                        <p:cTn id="24"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310726">
                                            <p:txEl>
                                              <p:pRg st="3" end="3"/>
                                            </p:txEl>
                                          </p:spTgt>
                                        </p:tgtEl>
                                        <p:attrNameLst>
                                          <p:attrName>style.visibility</p:attrName>
                                        </p:attrNameLst>
                                      </p:cBhvr>
                                      <p:to>
                                        <p:strVal val="visible"/>
                                      </p:to>
                                    </p:set>
                                    <p:anim calcmode="lin" valueType="num">
                                      <p:cBhvr additive="base">
                                        <p:cTn id="29" dur="500" fill="hold"/>
                                        <p:tgtEl>
                                          <p:spTgt spid="1310726">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10726">
                                            <p:txEl>
                                              <p:pRg st="3" end="3"/>
                                            </p:txEl>
                                          </p:spTgt>
                                        </p:tgtEl>
                                        <p:attrNameLst>
                                          <p:attrName>ppt_y</p:attrName>
                                        </p:attrNameLst>
                                      </p:cBhvr>
                                      <p:tavLst>
                                        <p:tav tm="0">
                                          <p:val>
                                            <p:strVal val="1+#ppt_h/2"/>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82"/>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310726">
                                            <p:txEl>
                                              <p:pRg st="4" end="4"/>
                                            </p:txEl>
                                          </p:spTgt>
                                        </p:tgtEl>
                                        <p:attrNameLst>
                                          <p:attrName>style.visibility</p:attrName>
                                        </p:attrNameLst>
                                      </p:cBhvr>
                                      <p:to>
                                        <p:strVal val="visible"/>
                                      </p:to>
                                    </p:set>
                                    <p:anim calcmode="lin" valueType="num">
                                      <p:cBhvr additive="base">
                                        <p:cTn id="37" dur="500" fill="hold"/>
                                        <p:tgtEl>
                                          <p:spTgt spid="1310726">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10726">
                                            <p:txEl>
                                              <p:pRg st="4" end="4"/>
                                            </p:txEl>
                                          </p:spTgt>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19"/>
                                        </p:tgtEl>
                                        <p:attrNameLst>
                                          <p:attrName>style.visibility</p:attrName>
                                        </p:attrNameLst>
                                      </p:cBhvr>
                                      <p:to>
                                        <p:strVal val="visible"/>
                                      </p:to>
                                    </p:set>
                                    <p:anim calcmode="lin" valueType="num">
                                      <p:cBhvr additive="base">
                                        <p:cTn id="41" dur="500" fill="hold"/>
                                        <p:tgtEl>
                                          <p:spTgt spid="119"/>
                                        </p:tgtEl>
                                        <p:attrNameLst>
                                          <p:attrName>ppt_x</p:attrName>
                                        </p:attrNameLst>
                                      </p:cBhvr>
                                      <p:tavLst>
                                        <p:tav tm="0">
                                          <p:val>
                                            <p:strVal val="#ppt_x"/>
                                          </p:val>
                                        </p:tav>
                                        <p:tav tm="100000">
                                          <p:val>
                                            <p:strVal val="#ppt_x"/>
                                          </p:val>
                                        </p:tav>
                                      </p:tavLst>
                                    </p:anim>
                                    <p:anim calcmode="lin" valueType="num">
                                      <p:cBhvr additive="base">
                                        <p:cTn id="42" dur="500" fill="hold"/>
                                        <p:tgtEl>
                                          <p:spTgt spid="119"/>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310726">
                                            <p:txEl>
                                              <p:pRg st="5" end="5"/>
                                            </p:txEl>
                                          </p:spTgt>
                                        </p:tgtEl>
                                        <p:attrNameLst>
                                          <p:attrName>style.visibility</p:attrName>
                                        </p:attrNameLst>
                                      </p:cBhvr>
                                      <p:to>
                                        <p:strVal val="visible"/>
                                      </p:to>
                                    </p:set>
                                    <p:anim calcmode="lin" valueType="num">
                                      <p:cBhvr additive="base">
                                        <p:cTn id="47" dur="500" fill="hold"/>
                                        <p:tgtEl>
                                          <p:spTgt spid="1310726">
                                            <p:txEl>
                                              <p:pRg st="5" end="5"/>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310726">
                                            <p:txEl>
                                              <p:pRg st="5" end="5"/>
                                            </p:txEl>
                                          </p:spTgt>
                                        </p:tgtEl>
                                        <p:attrNameLst>
                                          <p:attrName>ppt_y</p:attrName>
                                        </p:attrNameLst>
                                      </p:cBhvr>
                                      <p:tavLst>
                                        <p:tav tm="0">
                                          <p:val>
                                            <p:strVal val="1+#ppt_h/2"/>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119"/>
                                        </p:tgtEl>
                                        <p:attrNameLst>
                                          <p:attrName>style.visibility</p:attrName>
                                        </p:attrNameLst>
                                      </p:cBhvr>
                                      <p:to>
                                        <p:strVal val="hidden"/>
                                      </p:to>
                                    </p:set>
                                  </p:childTnLst>
                                </p:cTn>
                              </p:par>
                              <p:par>
                                <p:cTn id="51" presetID="2" presetClass="entr" presetSubtype="4" fill="hold" grpId="0" nodeType="withEffect">
                                  <p:stCondLst>
                                    <p:cond delay="0"/>
                                  </p:stCondLst>
                                  <p:childTnLst>
                                    <p:set>
                                      <p:cBhvr>
                                        <p:cTn id="52" dur="1" fill="hold">
                                          <p:stCondLst>
                                            <p:cond delay="0"/>
                                          </p:stCondLst>
                                        </p:cTn>
                                        <p:tgtEl>
                                          <p:spTgt spid="121"/>
                                        </p:tgtEl>
                                        <p:attrNameLst>
                                          <p:attrName>style.visibility</p:attrName>
                                        </p:attrNameLst>
                                      </p:cBhvr>
                                      <p:to>
                                        <p:strVal val="visible"/>
                                      </p:to>
                                    </p:set>
                                    <p:anim calcmode="lin" valueType="num">
                                      <p:cBhvr additive="base">
                                        <p:cTn id="53" dur="500" fill="hold"/>
                                        <p:tgtEl>
                                          <p:spTgt spid="121"/>
                                        </p:tgtEl>
                                        <p:attrNameLst>
                                          <p:attrName>ppt_x</p:attrName>
                                        </p:attrNameLst>
                                      </p:cBhvr>
                                      <p:tavLst>
                                        <p:tav tm="0">
                                          <p:val>
                                            <p:strVal val="#ppt_x"/>
                                          </p:val>
                                        </p:tav>
                                        <p:tav tm="100000">
                                          <p:val>
                                            <p:strVal val="#ppt_x"/>
                                          </p:val>
                                        </p:tav>
                                      </p:tavLst>
                                    </p:anim>
                                    <p:anim calcmode="lin" valueType="num">
                                      <p:cBhvr additive="base">
                                        <p:cTn id="54" dur="500" fill="hold"/>
                                        <p:tgtEl>
                                          <p:spTgt spid="121"/>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310726">
                                            <p:txEl>
                                              <p:pRg st="6" end="6"/>
                                            </p:txEl>
                                          </p:spTgt>
                                        </p:tgtEl>
                                        <p:attrNameLst>
                                          <p:attrName>style.visibility</p:attrName>
                                        </p:attrNameLst>
                                      </p:cBhvr>
                                      <p:to>
                                        <p:strVal val="visible"/>
                                      </p:to>
                                    </p:set>
                                    <p:anim calcmode="lin" valueType="num">
                                      <p:cBhvr additive="base">
                                        <p:cTn id="59" dur="500" fill="hold"/>
                                        <p:tgtEl>
                                          <p:spTgt spid="1310726">
                                            <p:txEl>
                                              <p:pRg st="6" end="6"/>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310726">
                                            <p:txEl>
                                              <p:pRg st="6" end="6"/>
                                            </p:txEl>
                                          </p:spTgt>
                                        </p:tgtEl>
                                        <p:attrNameLst>
                                          <p:attrName>ppt_y</p:attrName>
                                        </p:attrNameLst>
                                      </p:cBhvr>
                                      <p:tavLst>
                                        <p:tav tm="0">
                                          <p:val>
                                            <p:strVal val="1+#ppt_h/2"/>
                                          </p:val>
                                        </p:tav>
                                        <p:tav tm="100000">
                                          <p:val>
                                            <p:strVal val="#ppt_y"/>
                                          </p:val>
                                        </p:tav>
                                      </p:tavLst>
                                    </p:anim>
                                  </p:childTnLst>
                                </p:cTn>
                              </p:par>
                              <p:par>
                                <p:cTn id="61" presetID="1" presetClass="exit" presetSubtype="0" fill="hold" grpId="1" nodeType="withEffect">
                                  <p:stCondLst>
                                    <p:cond delay="0"/>
                                  </p:stCondLst>
                                  <p:childTnLst>
                                    <p:set>
                                      <p:cBhvr>
                                        <p:cTn id="62" dur="1" fill="hold">
                                          <p:stCondLst>
                                            <p:cond delay="0"/>
                                          </p:stCondLst>
                                        </p:cTn>
                                        <p:tgtEl>
                                          <p:spTgt spid="121"/>
                                        </p:tgtEl>
                                        <p:attrNameLst>
                                          <p:attrName>style.visibility</p:attrName>
                                        </p:attrNameLst>
                                      </p:cBhvr>
                                      <p:to>
                                        <p:strVal val="hidden"/>
                                      </p:to>
                                    </p:set>
                                  </p:childTnLst>
                                </p:cTn>
                              </p:par>
                              <p:par>
                                <p:cTn id="63" presetID="2" presetClass="entr" presetSubtype="4" fill="hold" grpId="0" nodeType="withEffect">
                                  <p:stCondLst>
                                    <p:cond delay="0"/>
                                  </p:stCondLst>
                                  <p:childTnLst>
                                    <p:set>
                                      <p:cBhvr>
                                        <p:cTn id="64" dur="1" fill="hold">
                                          <p:stCondLst>
                                            <p:cond delay="0"/>
                                          </p:stCondLst>
                                        </p:cTn>
                                        <p:tgtEl>
                                          <p:spTgt spid="125"/>
                                        </p:tgtEl>
                                        <p:attrNameLst>
                                          <p:attrName>style.visibility</p:attrName>
                                        </p:attrNameLst>
                                      </p:cBhvr>
                                      <p:to>
                                        <p:strVal val="visible"/>
                                      </p:to>
                                    </p:set>
                                    <p:anim calcmode="lin" valueType="num">
                                      <p:cBhvr additive="base">
                                        <p:cTn id="65" dur="500" fill="hold"/>
                                        <p:tgtEl>
                                          <p:spTgt spid="125"/>
                                        </p:tgtEl>
                                        <p:attrNameLst>
                                          <p:attrName>ppt_x</p:attrName>
                                        </p:attrNameLst>
                                      </p:cBhvr>
                                      <p:tavLst>
                                        <p:tav tm="0">
                                          <p:val>
                                            <p:strVal val="#ppt_x"/>
                                          </p:val>
                                        </p:tav>
                                        <p:tav tm="100000">
                                          <p:val>
                                            <p:strVal val="#ppt_x"/>
                                          </p:val>
                                        </p:tav>
                                      </p:tavLst>
                                    </p:anim>
                                    <p:anim calcmode="lin" valueType="num">
                                      <p:cBhvr additive="base">
                                        <p:cTn id="66" dur="500" fill="hold"/>
                                        <p:tgtEl>
                                          <p:spTgt spid="1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2" grpId="1" animBg="1"/>
      <p:bldP spid="86" grpId="0" animBg="1"/>
      <p:bldP spid="86" grpId="1" animBg="1"/>
      <p:bldP spid="119" grpId="0" animBg="1"/>
      <p:bldP spid="119" grpId="1" animBg="1"/>
      <p:bldP spid="121" grpId="0" animBg="1"/>
      <p:bldP spid="121" grpId="1" animBg="1"/>
      <p:bldP spid="12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1" name="Group 30"/>
          <p:cNvGrpSpPr/>
          <p:nvPr/>
        </p:nvGrpSpPr>
        <p:grpSpPr>
          <a:xfrm>
            <a:off x="1371600" y="1022350"/>
            <a:ext cx="3075653" cy="1981200"/>
            <a:chOff x="2667000" y="1022350"/>
            <a:chExt cx="3075653" cy="1981200"/>
          </a:xfrm>
        </p:grpSpPr>
        <p:pic>
          <p:nvPicPr>
            <p:cNvPr id="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Rectangle 32"/>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33"/>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5" name="Rectangle 34"/>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37"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38"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39" name="Rectangle 38"/>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40"/>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4"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5"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46"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cxnSp>
          <p:nvCxnSpPr>
            <p:cNvPr id="47" name="Straight Arrow Connector 46"/>
            <p:cNvCxnSpPr/>
            <p:nvPr/>
          </p:nvCxnSpPr>
          <p:spPr bwMode="auto">
            <a:xfrm flipV="1">
              <a:off x="4012504"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48" name="Oval 47"/>
            <p:cNvSpPr/>
            <p:nvPr/>
          </p:nvSpPr>
          <p:spPr>
            <a:xfrm>
              <a:off x="4192300" y="181523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49" name="Oval 48"/>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0" name="Straight Arrow Connector 49"/>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sp>
          <p:nvSpPr>
            <p:cNvPr id="73" name="Rectangle 8"/>
            <p:cNvSpPr>
              <a:spLocks noChangeArrowheads="1"/>
            </p:cNvSpPr>
            <p:nvPr/>
          </p:nvSpPr>
          <p:spPr bwMode="auto">
            <a:xfrm>
              <a:off x="3962400" y="2428845"/>
              <a:ext cx="77082" cy="200055"/>
            </a:xfrm>
            <a:prstGeom prst="rect">
              <a:avLst/>
            </a:prstGeom>
            <a:noFill/>
            <a:ln w="38100" cap="sq">
              <a:noFill/>
              <a:miter lim="800000"/>
              <a:headEnd/>
              <a:tailEnd/>
            </a:ln>
            <a:effectLst/>
          </p:spPr>
          <p:txBody>
            <a:bodyPr wrap="square" lIns="274320" rIns="274320">
              <a:spAutoFit/>
            </a:bodyPr>
            <a:lstStyle/>
            <a:p>
              <a:pPr eaLnBrk="0" hangingPunct="0">
                <a:defRPr/>
              </a:pPr>
              <a:r>
                <a:rPr lang="en-US" sz="700" dirty="0">
                  <a:solidFill>
                    <a:schemeClr val="bg2"/>
                  </a:solidFill>
                  <a:cs typeface="+mn-cs"/>
                  <a:sym typeface="Symbol"/>
                </a:rPr>
                <a:t>0</a:t>
              </a:r>
              <a:endParaRPr lang="en-US" sz="700" baseline="-25000" dirty="0">
                <a:solidFill>
                  <a:schemeClr val="bg2"/>
                </a:solidFill>
                <a:cs typeface="+mn-cs"/>
              </a:endParaRPr>
            </a:p>
          </p:txBody>
        </p:sp>
      </p:grpSp>
      <p:sp>
        <p:nvSpPr>
          <p:cNvPr id="81" name="Rectangle 80"/>
          <p:cNvSpPr/>
          <p:nvPr/>
        </p:nvSpPr>
        <p:spPr>
          <a:xfrm>
            <a:off x="2628378" y="2449882"/>
            <a:ext cx="182880" cy="182880"/>
          </a:xfrm>
          <a:prstGeom prst="rect">
            <a:avLst/>
          </a:prstGeom>
          <a:ln w="19050">
            <a:solidFill>
              <a:srgbClr val="FF00FF"/>
            </a:solidFill>
          </a:ln>
        </p:spPr>
        <p:txBody>
          <a:bodyPr wrap="square" rtlCol="0" anchor="ctr">
            <a:spAutoFit/>
          </a:bodyPr>
          <a:lstStyle/>
          <a:p>
            <a:pPr algn="l"/>
            <a:endParaRPr lang="en-US" sz="2400" dirty="0"/>
          </a:p>
        </p:txBody>
      </p:sp>
      <p:sp>
        <p:nvSpPr>
          <p:cNvPr id="82" name="Rectangle 81"/>
          <p:cNvSpPr/>
          <p:nvPr/>
        </p:nvSpPr>
        <p:spPr>
          <a:xfrm>
            <a:off x="4554219" y="6497637"/>
            <a:ext cx="278263" cy="254000"/>
          </a:xfrm>
          <a:prstGeom prst="rect">
            <a:avLst/>
          </a:prstGeom>
          <a:ln w="19050">
            <a:solidFill>
              <a:srgbClr val="FF00FF"/>
            </a:solidFill>
          </a:ln>
        </p:spPr>
        <p:txBody>
          <a:bodyPr wrap="square" rtlCol="0" anchor="ctr">
            <a:spAutoFit/>
          </a:bodyPr>
          <a:lstStyle/>
          <a:p>
            <a:pPr algn="l"/>
            <a:endParaRPr lang="en-US" sz="2400" dirty="0"/>
          </a:p>
        </p:txBody>
      </p:sp>
      <p:sp>
        <p:nvSpPr>
          <p:cNvPr id="86" name="Rectangle 85"/>
          <p:cNvSpPr/>
          <p:nvPr/>
        </p:nvSpPr>
        <p:spPr>
          <a:xfrm>
            <a:off x="4343400" y="6502400"/>
            <a:ext cx="278263" cy="254000"/>
          </a:xfrm>
          <a:prstGeom prst="rect">
            <a:avLst/>
          </a:prstGeom>
          <a:ln w="19050">
            <a:solidFill>
              <a:srgbClr val="FF00FF"/>
            </a:solidFill>
          </a:ln>
        </p:spPr>
        <p:txBody>
          <a:bodyPr wrap="square" rtlCol="0" anchor="ctr">
            <a:spAutoFit/>
          </a:bodyPr>
          <a:lstStyle/>
          <a:p>
            <a:pPr algn="l"/>
            <a:endParaRPr lang="en-US" sz="2400" dirty="0"/>
          </a:p>
        </p:txBody>
      </p:sp>
      <p:graphicFrame>
        <p:nvGraphicFramePr>
          <p:cNvPr id="88" name="Table 87"/>
          <p:cNvGraphicFramePr>
            <a:graphicFrameLocks noGrp="1"/>
          </p:cNvGraphicFramePr>
          <p:nvPr>
            <p:extLst>
              <p:ext uri="{D42A27DB-BD31-4B8C-83A1-F6EECF244321}">
                <p14:modId xmlns:p14="http://schemas.microsoft.com/office/powerpoint/2010/main" val="719804491"/>
              </p:ext>
            </p:extLst>
          </p:nvPr>
        </p:nvGraphicFramePr>
        <p:xfrm>
          <a:off x="5105400" y="1406643"/>
          <a:ext cx="3733800" cy="1463040"/>
        </p:xfrm>
        <a:graphic>
          <a:graphicData uri="http://schemas.openxmlformats.org/drawingml/2006/table">
            <a:tbl>
              <a:tblPr firstRow="1" firstCol="1" bandRow="1">
                <a:tableStyleId>{5C22544A-7EE6-4342-B048-85BDC9FD1C3A}</a:tableStyleId>
              </a:tblPr>
              <a:tblGrid>
                <a:gridCol w="589151">
                  <a:extLst>
                    <a:ext uri="{9D8B030D-6E8A-4147-A177-3AD203B41FA5}">
                      <a16:colId xmlns:a16="http://schemas.microsoft.com/office/drawing/2014/main" val="20000"/>
                    </a:ext>
                  </a:extLst>
                </a:gridCol>
                <a:gridCol w="992603">
                  <a:extLst>
                    <a:ext uri="{9D8B030D-6E8A-4147-A177-3AD203B41FA5}">
                      <a16:colId xmlns:a16="http://schemas.microsoft.com/office/drawing/2014/main" val="20001"/>
                    </a:ext>
                  </a:extLst>
                </a:gridCol>
                <a:gridCol w="1076023">
                  <a:extLst>
                    <a:ext uri="{9D8B030D-6E8A-4147-A177-3AD203B41FA5}">
                      <a16:colId xmlns:a16="http://schemas.microsoft.com/office/drawing/2014/main" val="20002"/>
                    </a:ext>
                  </a:extLst>
                </a:gridCol>
                <a:gridCol w="1076023">
                  <a:extLst>
                    <a:ext uri="{9D8B030D-6E8A-4147-A177-3AD203B41FA5}">
                      <a16:colId xmlns:a16="http://schemas.microsoft.com/office/drawing/2014/main" val="20003"/>
                    </a:ext>
                  </a:extLst>
                </a:gridCol>
              </a:tblGrid>
              <a:tr h="20320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sz="1600"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baseline="0" dirty="0">
                          <a:solidFill>
                            <a:schemeClr val="bg2"/>
                          </a:solidFill>
                          <a:latin typeface="Times New Roman" panose="02020603050405020304" pitchFamily="18" charset="0"/>
                          <a:cs typeface="Times New Roman" panose="02020603050405020304" pitchFamily="18" charset="0"/>
                          <a:sym typeface="Symbol"/>
                        </a:rPr>
                        <a:t>1</a:t>
                      </a:r>
                      <a:r>
                        <a:rPr lang="en-US" sz="1800" dirty="0">
                          <a:solidFill>
                            <a:schemeClr val="bg2"/>
                          </a:solidFill>
                          <a:latin typeface="Times New Roman" panose="02020603050405020304" pitchFamily="18" charset="0"/>
                          <a:cs typeface="Times New Roman" panose="02020603050405020304" pitchFamily="18" charset="0"/>
                          <a:sym typeface="Symbol"/>
                        </a:rPr>
                        <a:t>,</a:t>
                      </a:r>
                      <a:r>
                        <a:rPr lang="en-US" sz="1800" dirty="0">
                          <a:solidFill>
                            <a:schemeClr val="bg2"/>
                          </a:solidFill>
                          <a:cs typeface="+mn-cs"/>
                          <a:sym typeface="Symbol"/>
                        </a:rPr>
                        <a:t></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0</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2</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r>
                        <a:rPr lang="en-US" sz="1800" dirty="0">
                          <a:solidFill>
                            <a:schemeClr val="bg2"/>
                          </a:solidFill>
                          <a:cs typeface="+mn-cs"/>
                          <a:sym typeface="Symbol"/>
                        </a:rPr>
                        <a:t> </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116" name="Rectangle 115"/>
          <p:cNvSpPr/>
          <p:nvPr/>
        </p:nvSpPr>
        <p:spPr>
          <a:xfrm>
            <a:off x="6059037" y="1460500"/>
            <a:ext cx="278263" cy="254000"/>
          </a:xfrm>
          <a:prstGeom prst="rect">
            <a:avLst/>
          </a:prstGeom>
          <a:ln w="19050">
            <a:solidFill>
              <a:srgbClr val="FF00FF"/>
            </a:solidFill>
          </a:ln>
        </p:spPr>
        <p:txBody>
          <a:bodyPr wrap="square" rtlCol="0" anchor="ctr">
            <a:spAutoFit/>
          </a:bodyPr>
          <a:lstStyle/>
          <a:p>
            <a:pPr algn="l"/>
            <a:endParaRPr lang="en-US" sz="2400" dirty="0"/>
          </a:p>
        </p:txBody>
      </p:sp>
      <p:sp>
        <p:nvSpPr>
          <p:cNvPr id="117" name="Rectangle 116"/>
          <p:cNvSpPr/>
          <p:nvPr/>
        </p:nvSpPr>
        <p:spPr>
          <a:xfrm>
            <a:off x="5289418" y="2247900"/>
            <a:ext cx="278263" cy="254000"/>
          </a:xfrm>
          <a:prstGeom prst="rect">
            <a:avLst/>
          </a:prstGeom>
          <a:ln w="19050">
            <a:solidFill>
              <a:srgbClr val="FF00FF"/>
            </a:solidFill>
          </a:ln>
        </p:spPr>
        <p:txBody>
          <a:bodyPr wrap="square" rtlCol="0" anchor="ctr">
            <a:spAutoFit/>
          </a:bodyPr>
          <a:lstStyle/>
          <a:p>
            <a:pPr algn="l"/>
            <a:endParaRPr lang="en-US" sz="2400" dirty="0"/>
          </a:p>
        </p:txBody>
      </p:sp>
      <p:sp>
        <p:nvSpPr>
          <p:cNvPr id="119" name="Rectangle 118"/>
          <p:cNvSpPr/>
          <p:nvPr/>
        </p:nvSpPr>
        <p:spPr>
          <a:xfrm>
            <a:off x="5524500" y="6426200"/>
            <a:ext cx="342900" cy="368300"/>
          </a:xfrm>
          <a:prstGeom prst="rect">
            <a:avLst/>
          </a:prstGeom>
          <a:ln w="19050">
            <a:solidFill>
              <a:srgbClr val="FF00FF"/>
            </a:solidFill>
          </a:ln>
        </p:spPr>
        <p:txBody>
          <a:bodyPr wrap="square" rtlCol="0" anchor="ctr">
            <a:spAutoFit/>
          </a:bodyPr>
          <a:lstStyle/>
          <a:p>
            <a:pPr algn="l"/>
            <a:endParaRPr lang="en-US" sz="2400" dirty="0"/>
          </a:p>
        </p:txBody>
      </p:sp>
      <p:sp>
        <p:nvSpPr>
          <p:cNvPr id="120" name="Rectangle 119"/>
          <p:cNvSpPr/>
          <p:nvPr/>
        </p:nvSpPr>
        <p:spPr>
          <a:xfrm>
            <a:off x="5830437" y="2247900"/>
            <a:ext cx="278263" cy="254000"/>
          </a:xfrm>
          <a:prstGeom prst="rect">
            <a:avLst/>
          </a:prstGeom>
          <a:ln w="19050">
            <a:solidFill>
              <a:srgbClr val="FF00FF"/>
            </a:solidFill>
          </a:ln>
        </p:spPr>
        <p:txBody>
          <a:bodyPr wrap="square" rtlCol="0" anchor="ctr">
            <a:spAutoFit/>
          </a:bodyPr>
          <a:lstStyle/>
          <a:p>
            <a:pPr algn="l"/>
            <a:endParaRPr lang="en-US" sz="2400" dirty="0"/>
          </a:p>
        </p:txBody>
      </p:sp>
      <p:sp>
        <p:nvSpPr>
          <p:cNvPr id="121" name="Rectangle 120"/>
          <p:cNvSpPr/>
          <p:nvPr/>
        </p:nvSpPr>
        <p:spPr>
          <a:xfrm>
            <a:off x="5943600" y="6413500"/>
            <a:ext cx="342900" cy="368300"/>
          </a:xfrm>
          <a:prstGeom prst="rect">
            <a:avLst/>
          </a:prstGeom>
          <a:ln w="19050">
            <a:solidFill>
              <a:srgbClr val="FF00FF"/>
            </a:solidFill>
          </a:ln>
        </p:spPr>
        <p:txBody>
          <a:bodyPr wrap="square" rtlCol="0" anchor="ctr">
            <a:spAutoFit/>
          </a:bodyPr>
          <a:lstStyle/>
          <a:p>
            <a:pPr algn="l"/>
            <a:endParaRPr lang="en-US" sz="2400" dirty="0"/>
          </a:p>
        </p:txBody>
      </p:sp>
      <p:sp>
        <p:nvSpPr>
          <p:cNvPr id="122" name="Rectangle 121"/>
          <p:cNvSpPr/>
          <p:nvPr/>
        </p:nvSpPr>
        <p:spPr>
          <a:xfrm>
            <a:off x="6020937" y="2209800"/>
            <a:ext cx="278263" cy="254000"/>
          </a:xfrm>
          <a:prstGeom prst="rect">
            <a:avLst/>
          </a:prstGeom>
          <a:ln w="19050">
            <a:solidFill>
              <a:srgbClr val="FF00FF"/>
            </a:solidFill>
          </a:ln>
        </p:spPr>
        <p:txBody>
          <a:bodyPr wrap="square" rtlCol="0" anchor="ctr">
            <a:spAutoFit/>
          </a:bodyPr>
          <a:lstStyle/>
          <a:p>
            <a:pPr algn="l"/>
            <a:endParaRPr lang="en-US" sz="2400" dirty="0"/>
          </a:p>
        </p:txBody>
      </p:sp>
      <p:sp>
        <p:nvSpPr>
          <p:cNvPr id="125" name="Rectangle 124"/>
          <p:cNvSpPr/>
          <p:nvPr/>
        </p:nvSpPr>
        <p:spPr>
          <a:xfrm>
            <a:off x="6210300" y="6413500"/>
            <a:ext cx="1409700" cy="381000"/>
          </a:xfrm>
          <a:prstGeom prst="rect">
            <a:avLst/>
          </a:prstGeom>
          <a:ln w="19050">
            <a:solidFill>
              <a:srgbClr val="FF00FF"/>
            </a:solidFill>
          </a:ln>
        </p:spPr>
        <p:txBody>
          <a:bodyPr wrap="square" rtlCol="0" anchor="ctr">
            <a:spAutoFit/>
          </a:bodyPr>
          <a:lstStyle/>
          <a:p>
            <a:pPr algn="l"/>
            <a:endParaRPr lang="en-US" sz="2400" dirty="0"/>
          </a:p>
        </p:txBody>
      </p:sp>
      <p:sp>
        <p:nvSpPr>
          <p:cNvPr id="126" name="Rectangle 125"/>
          <p:cNvSpPr/>
          <p:nvPr/>
        </p:nvSpPr>
        <p:spPr>
          <a:xfrm>
            <a:off x="6262237" y="2209800"/>
            <a:ext cx="278263" cy="254000"/>
          </a:xfrm>
          <a:prstGeom prst="rect">
            <a:avLst/>
          </a:prstGeom>
          <a:ln w="19050">
            <a:solidFill>
              <a:srgbClr val="FF00FF"/>
            </a:solidFill>
          </a:ln>
        </p:spPr>
        <p:txBody>
          <a:bodyPr wrap="square" rtlCol="0" anchor="ctr">
            <a:spAutoFit/>
          </a:bodyPr>
          <a:lstStyle/>
          <a:p>
            <a:pPr algn="l"/>
            <a:endParaRPr lang="en-US" sz="2400" dirty="0"/>
          </a:p>
        </p:txBody>
      </p:sp>
      <p:sp>
        <p:nvSpPr>
          <p:cNvPr id="51" name="Text Box 4"/>
          <p:cNvSpPr txBox="1">
            <a:spLocks noChangeArrowheads="1"/>
          </p:cNvSpPr>
          <p:nvPr/>
        </p:nvSpPr>
        <p:spPr bwMode="auto">
          <a:xfrm>
            <a:off x="2286000" y="2136776"/>
            <a:ext cx="2286000" cy="307777"/>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1400" dirty="0">
                <a:solidFill>
                  <a:srgbClr val="FF00FF"/>
                </a:solidFill>
                <a:cs typeface="+mn-cs"/>
              </a:rPr>
              <a:t>Not changing</a:t>
            </a:r>
          </a:p>
        </p:txBody>
      </p:sp>
      <p:cxnSp>
        <p:nvCxnSpPr>
          <p:cNvPr id="52" name="Straight Arrow Connector 51"/>
          <p:cNvCxnSpPr/>
          <p:nvPr/>
        </p:nvCxnSpPr>
        <p:spPr bwMode="auto">
          <a:xfrm flipH="1">
            <a:off x="2744082" y="1866378"/>
            <a:ext cx="476638" cy="648222"/>
          </a:xfrm>
          <a:prstGeom prst="straightConnector1">
            <a:avLst/>
          </a:prstGeom>
          <a:noFill/>
          <a:ln w="19050" cap="sq" cmpd="sng" algn="ctr">
            <a:solidFill>
              <a:srgbClr val="FF00FF"/>
            </a:solidFill>
            <a:prstDash val="solid"/>
            <a:round/>
            <a:headEnd type="none" w="med" len="med"/>
            <a:tailEnd type="arrow"/>
          </a:ln>
          <a:effectLst/>
        </p:spPr>
      </p:cxnSp>
      <p:cxnSp>
        <p:nvCxnSpPr>
          <p:cNvPr id="53" name="Straight Arrow Connector 52"/>
          <p:cNvCxnSpPr/>
          <p:nvPr/>
        </p:nvCxnSpPr>
        <p:spPr bwMode="auto">
          <a:xfrm flipV="1">
            <a:off x="2744082" y="1854200"/>
            <a:ext cx="428378" cy="595682"/>
          </a:xfrm>
          <a:prstGeom prst="straightConnector1">
            <a:avLst/>
          </a:prstGeom>
          <a:noFill/>
          <a:ln w="19050" cap="sq" cmpd="sng" algn="ctr">
            <a:solidFill>
              <a:srgbClr val="FF00FF"/>
            </a:solidFill>
            <a:prstDash val="solid"/>
            <a:round/>
            <a:headEnd type="none" w="med" len="med"/>
            <a:tailEnd type="arrow"/>
          </a:ln>
          <a:effectLst/>
        </p:spPr>
      </p:cxnSp>
      <p:grpSp>
        <p:nvGrpSpPr>
          <p:cNvPr id="54" name="Group 53"/>
          <p:cNvGrpSpPr/>
          <p:nvPr/>
        </p:nvGrpSpPr>
        <p:grpSpPr>
          <a:xfrm>
            <a:off x="2324622" y="2667000"/>
            <a:ext cx="760956" cy="114300"/>
            <a:chOff x="3620022" y="2667000"/>
            <a:chExt cx="760956" cy="114300"/>
          </a:xfrm>
        </p:grpSpPr>
        <p:sp>
          <p:nvSpPr>
            <p:cNvPr id="55" name="Right Arrow 54"/>
            <p:cNvSpPr/>
            <p:nvPr/>
          </p:nvSpPr>
          <p:spPr>
            <a:xfrm>
              <a:off x="4228578" y="2667000"/>
              <a:ext cx="152400" cy="114300"/>
            </a:xfrm>
            <a:prstGeom prst="rightArrow">
              <a:avLst/>
            </a:prstGeom>
            <a:ln w="22225">
              <a:solidFill>
                <a:srgbClr val="FF00FF"/>
              </a:solidFill>
            </a:ln>
          </p:spPr>
          <p:txBody>
            <a:bodyPr wrap="square" rtlCol="0" anchor="ctr">
              <a:spAutoFit/>
            </a:bodyPr>
            <a:lstStyle/>
            <a:p>
              <a:pPr algn="l"/>
              <a:endParaRPr lang="en-US" sz="2400" dirty="0"/>
            </a:p>
          </p:txBody>
        </p:sp>
        <p:sp>
          <p:nvSpPr>
            <p:cNvPr id="56" name="Right Arrow 55"/>
            <p:cNvSpPr/>
            <p:nvPr/>
          </p:nvSpPr>
          <p:spPr>
            <a:xfrm flipH="1">
              <a:off x="3620022" y="2667000"/>
              <a:ext cx="152400" cy="114300"/>
            </a:xfrm>
            <a:prstGeom prst="rightArrow">
              <a:avLst/>
            </a:prstGeom>
            <a:ln w="22225">
              <a:solidFill>
                <a:srgbClr val="FF00FF"/>
              </a:solidFill>
            </a:ln>
          </p:spPr>
          <p:txBody>
            <a:bodyPr wrap="square" rtlCol="0" anchor="ctr">
              <a:spAutoFit/>
            </a:bodyPr>
            <a:lstStyle/>
            <a:p>
              <a:pPr algn="l"/>
              <a:endParaRPr lang="en-US" sz="2400" dirty="0"/>
            </a:p>
          </p:txBody>
        </p:sp>
      </p:grpSp>
      <p:grpSp>
        <p:nvGrpSpPr>
          <p:cNvPr id="58" name="Group 57"/>
          <p:cNvGrpSpPr/>
          <p:nvPr/>
        </p:nvGrpSpPr>
        <p:grpSpPr>
          <a:xfrm>
            <a:off x="1965960" y="1661162"/>
            <a:ext cx="1739992" cy="259078"/>
            <a:chOff x="1965960" y="1661162"/>
            <a:chExt cx="1739992" cy="259078"/>
          </a:xfrm>
        </p:grpSpPr>
        <p:cxnSp>
          <p:nvCxnSpPr>
            <p:cNvPr id="59" name="Straight Arrow Connector 58"/>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0" name="Straight Arrow Connector 59"/>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1" name="Straight Arrow Connector 60"/>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62" name="Straight Arrow Connector 61"/>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sp>
        <p:nvSpPr>
          <p:cNvPr id="83" name="Rectangle 82"/>
          <p:cNvSpPr/>
          <p:nvPr/>
        </p:nvSpPr>
        <p:spPr>
          <a:xfrm>
            <a:off x="2736980" y="1731196"/>
            <a:ext cx="381000" cy="396876"/>
          </a:xfrm>
          <a:prstGeom prst="rect">
            <a:avLst/>
          </a:prstGeom>
          <a:ln w="19050">
            <a:solidFill>
              <a:srgbClr val="FF00FF"/>
            </a:solidFill>
          </a:ln>
        </p:spPr>
        <p:txBody>
          <a:bodyPr wrap="square" rtlCol="0" anchor="ctr">
            <a:spAutoFit/>
          </a:bodyPr>
          <a:lstStyle/>
          <a:p>
            <a:pPr algn="l"/>
            <a:endParaRPr lang="en-US" sz="2400" dirty="0"/>
          </a:p>
        </p:txBody>
      </p:sp>
      <p:sp>
        <p:nvSpPr>
          <p:cNvPr id="87" name="Rectangle 86"/>
          <p:cNvSpPr/>
          <p:nvPr/>
        </p:nvSpPr>
        <p:spPr>
          <a:xfrm>
            <a:off x="3081020" y="1671320"/>
            <a:ext cx="182880" cy="182880"/>
          </a:xfrm>
          <a:prstGeom prst="rect">
            <a:avLst/>
          </a:prstGeom>
          <a:ln w="19050">
            <a:solidFill>
              <a:srgbClr val="FF00FF"/>
            </a:solidFill>
          </a:ln>
        </p:spPr>
        <p:txBody>
          <a:bodyPr wrap="square" rtlCol="0" anchor="ctr">
            <a:spAutoFit/>
          </a:bodyPr>
          <a:lstStyle/>
          <a:p>
            <a:pPr algn="l"/>
            <a:endParaRPr lang="en-US" sz="2400" dirty="0"/>
          </a:p>
        </p:txBody>
      </p:sp>
      <p:sp>
        <p:nvSpPr>
          <p:cNvPr id="118" name="Rectangle 117"/>
          <p:cNvSpPr/>
          <p:nvPr/>
        </p:nvSpPr>
        <p:spPr>
          <a:xfrm>
            <a:off x="3657600" y="1739900"/>
            <a:ext cx="381000" cy="396876"/>
          </a:xfrm>
          <a:prstGeom prst="rect">
            <a:avLst/>
          </a:prstGeom>
          <a:ln w="19050">
            <a:solidFill>
              <a:srgbClr val="FF00FF"/>
            </a:solidFill>
          </a:ln>
        </p:spPr>
        <p:txBody>
          <a:bodyPr wrap="square" rtlCol="0" anchor="ctr">
            <a:spAutoFit/>
          </a:bodyPr>
          <a:lstStyle/>
          <a:p>
            <a:pPr algn="l"/>
            <a:endParaRPr lang="en-US" sz="2400" dirty="0"/>
          </a:p>
        </p:txBody>
      </p:sp>
      <p:sp>
        <p:nvSpPr>
          <p:cNvPr id="123" name="Rectangle 122"/>
          <p:cNvSpPr/>
          <p:nvPr/>
        </p:nvSpPr>
        <p:spPr>
          <a:xfrm>
            <a:off x="3220720" y="1676400"/>
            <a:ext cx="182880" cy="182880"/>
          </a:xfrm>
          <a:prstGeom prst="rect">
            <a:avLst/>
          </a:prstGeom>
          <a:ln w="19050">
            <a:solidFill>
              <a:srgbClr val="FF00FF"/>
            </a:solidFill>
          </a:ln>
        </p:spPr>
        <p:txBody>
          <a:bodyPr wrap="square" rtlCol="0" anchor="ctr">
            <a:spAutoFit/>
          </a:bodyPr>
          <a:lstStyle/>
          <a:p>
            <a:pPr algn="l"/>
            <a:endParaRPr lang="en-US" sz="2400" dirty="0"/>
          </a:p>
        </p:txBody>
      </p:sp>
      <p:sp>
        <p:nvSpPr>
          <p:cNvPr id="124" name="Rectangle 123"/>
          <p:cNvSpPr/>
          <p:nvPr/>
        </p:nvSpPr>
        <p:spPr>
          <a:xfrm>
            <a:off x="3423920" y="1676400"/>
            <a:ext cx="182880" cy="182880"/>
          </a:xfrm>
          <a:prstGeom prst="rect">
            <a:avLst/>
          </a:prstGeom>
          <a:ln w="19050">
            <a:solidFill>
              <a:srgbClr val="FF00FF"/>
            </a:solidFill>
          </a:ln>
        </p:spPr>
        <p:txBody>
          <a:bodyPr wrap="square" rtlCol="0" anchor="ctr">
            <a:spAutoFit/>
          </a:bodyPr>
          <a:lstStyle/>
          <a:p>
            <a:pPr algn="l"/>
            <a:endParaRPr lang="en-US" sz="2400" dirty="0"/>
          </a:p>
        </p:txBody>
      </p:sp>
      <p:cxnSp>
        <p:nvCxnSpPr>
          <p:cNvPr id="57" name="Straight Arrow Connector 56"/>
          <p:cNvCxnSpPr/>
          <p:nvPr/>
        </p:nvCxnSpPr>
        <p:spPr bwMode="auto">
          <a:xfrm flipV="1">
            <a:off x="2996852" y="1929634"/>
            <a:ext cx="660748" cy="8704"/>
          </a:xfrm>
          <a:prstGeom prst="straightConnector1">
            <a:avLst/>
          </a:prstGeom>
          <a:noFill/>
          <a:ln w="19050" cap="sq" cmpd="sng" algn="ctr">
            <a:solidFill>
              <a:srgbClr val="FF00FF"/>
            </a:solidFill>
            <a:prstDash val="solid"/>
            <a:round/>
            <a:headEnd type="none" w="med" len="med"/>
            <a:tailEnd type="arrow"/>
          </a:ln>
          <a:effectLst/>
        </p:spPr>
      </p:cxnSp>
    </p:spTree>
    <p:extLst>
      <p:ext uri="{BB962C8B-B14F-4D97-AF65-F5344CB8AC3E}">
        <p14:creationId xmlns:p14="http://schemas.microsoft.com/office/powerpoint/2010/main" val="1742697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8"/>
                                        </p:tgtEl>
                                        <p:attrNameLst>
                                          <p:attrName>style.visibility</p:attrName>
                                        </p:attrNameLst>
                                      </p:cBhvr>
                                      <p:to>
                                        <p:strVal val="visible"/>
                                      </p:to>
                                    </p:set>
                                    <p:anim calcmode="lin" valueType="num">
                                      <p:cBhvr additive="base">
                                        <p:cTn id="7" dur="500" fill="hold"/>
                                        <p:tgtEl>
                                          <p:spTgt spid="88"/>
                                        </p:tgtEl>
                                        <p:attrNameLst>
                                          <p:attrName>ppt_x</p:attrName>
                                        </p:attrNameLst>
                                      </p:cBhvr>
                                      <p:tavLst>
                                        <p:tav tm="0">
                                          <p:val>
                                            <p:strVal val="#ppt_x"/>
                                          </p:val>
                                        </p:tav>
                                        <p:tav tm="100000">
                                          <p:val>
                                            <p:strVal val="#ppt_x"/>
                                          </p:val>
                                        </p:tav>
                                      </p:tavLst>
                                    </p:anim>
                                    <p:anim calcmode="lin" valueType="num">
                                      <p:cBhvr additive="base">
                                        <p:cTn id="8" dur="500" fill="hold"/>
                                        <p:tgtEl>
                                          <p:spTgt spid="8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additive="base">
                                        <p:cTn id="11" dur="500" fill="hold"/>
                                        <p:tgtEl>
                                          <p:spTgt spid="83"/>
                                        </p:tgtEl>
                                        <p:attrNameLst>
                                          <p:attrName>ppt_x</p:attrName>
                                        </p:attrNameLst>
                                      </p:cBhvr>
                                      <p:tavLst>
                                        <p:tav tm="0">
                                          <p:val>
                                            <p:strVal val="#ppt_x"/>
                                          </p:val>
                                        </p:tav>
                                        <p:tav tm="100000">
                                          <p:val>
                                            <p:strVal val="#ppt_x"/>
                                          </p:val>
                                        </p:tav>
                                      </p:tavLst>
                                    </p:anim>
                                    <p:anim calcmode="lin" valueType="num">
                                      <p:cBhvr additive="base">
                                        <p:cTn id="12" dur="500" fill="hold"/>
                                        <p:tgtEl>
                                          <p:spTgt spid="8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additive="base">
                                        <p:cTn id="15" dur="500" fill="hold"/>
                                        <p:tgtEl>
                                          <p:spTgt spid="86"/>
                                        </p:tgtEl>
                                        <p:attrNameLst>
                                          <p:attrName>ppt_x</p:attrName>
                                        </p:attrNameLst>
                                      </p:cBhvr>
                                      <p:tavLst>
                                        <p:tav tm="0">
                                          <p:val>
                                            <p:strVal val="#ppt_x"/>
                                          </p:val>
                                        </p:tav>
                                        <p:tav tm="100000">
                                          <p:val>
                                            <p:strVal val="#ppt_x"/>
                                          </p:val>
                                        </p:tav>
                                      </p:tavLst>
                                    </p:anim>
                                    <p:anim calcmode="lin" valueType="num">
                                      <p:cBhvr additive="base">
                                        <p:cTn id="16" dur="500" fill="hold"/>
                                        <p:tgtEl>
                                          <p:spTgt spid="8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500" fill="hold"/>
                                        <p:tgtEl>
                                          <p:spTgt spid="117"/>
                                        </p:tgtEl>
                                        <p:attrNameLst>
                                          <p:attrName>ppt_x</p:attrName>
                                        </p:attrNameLst>
                                      </p:cBhvr>
                                      <p:tavLst>
                                        <p:tav tm="0">
                                          <p:val>
                                            <p:strVal val="#ppt_x"/>
                                          </p:val>
                                        </p:tav>
                                        <p:tav tm="100000">
                                          <p:val>
                                            <p:strVal val="#ppt_x"/>
                                          </p:val>
                                        </p:tav>
                                      </p:tavLst>
                                    </p:anim>
                                    <p:anim calcmode="lin" valueType="num">
                                      <p:cBhvr additive="base">
                                        <p:cTn id="20" dur="500" fill="hold"/>
                                        <p:tgtEl>
                                          <p:spTgt spid="117"/>
                                        </p:tgtEl>
                                        <p:attrNameLst>
                                          <p:attrName>ppt_y</p:attrName>
                                        </p:attrNameLst>
                                      </p:cBhvr>
                                      <p:tavLst>
                                        <p:tav tm="0">
                                          <p:val>
                                            <p:strVal val="1+#ppt_h/2"/>
                                          </p:val>
                                        </p:tav>
                                        <p:tav tm="100000">
                                          <p:val>
                                            <p:strVal val="#ppt_y"/>
                                          </p:val>
                                        </p:tav>
                                      </p:tavLst>
                                    </p:anim>
                                  </p:childTnLst>
                                </p:cTn>
                              </p:par>
                              <p:par>
                                <p:cTn id="21" presetID="1" presetClass="exit" presetSubtype="0" fill="hold" grpId="1" nodeType="withEffect">
                                  <p:stCondLst>
                                    <p:cond delay="0"/>
                                  </p:stCondLst>
                                  <p:childTnLst>
                                    <p:set>
                                      <p:cBhvr>
                                        <p:cTn id="22" dur="1" fill="hold">
                                          <p:stCondLst>
                                            <p:cond delay="0"/>
                                          </p:stCondLst>
                                        </p:cTn>
                                        <p:tgtEl>
                                          <p:spTgt spid="83"/>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6"/>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117"/>
                                        </p:tgtEl>
                                        <p:attrNameLst>
                                          <p:attrName>style.visibility</p:attrName>
                                        </p:attrNameLst>
                                      </p:cBhvr>
                                      <p:to>
                                        <p:strVal val="hidden"/>
                                      </p:to>
                                    </p:set>
                                  </p:childTnLst>
                                </p:cTn>
                              </p:par>
                              <p:par>
                                <p:cTn id="27" presetID="2" presetClass="entr" presetSubtype="4" fill="hold" nodeType="with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additive="base">
                                        <p:cTn id="29" dur="500" fill="hold"/>
                                        <p:tgtEl>
                                          <p:spTgt spid="53"/>
                                        </p:tgtEl>
                                        <p:attrNameLst>
                                          <p:attrName>ppt_x</p:attrName>
                                        </p:attrNameLst>
                                      </p:cBhvr>
                                      <p:tavLst>
                                        <p:tav tm="0">
                                          <p:val>
                                            <p:strVal val="#ppt_x"/>
                                          </p:val>
                                        </p:tav>
                                        <p:tav tm="100000">
                                          <p:val>
                                            <p:strVal val="#ppt_x"/>
                                          </p:val>
                                        </p:tav>
                                      </p:tavLst>
                                    </p:anim>
                                    <p:anim calcmode="lin" valueType="num">
                                      <p:cBhvr additive="base">
                                        <p:cTn id="30" dur="500" fill="hold"/>
                                        <p:tgtEl>
                                          <p:spTgt spid="53"/>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81"/>
                                        </p:tgtEl>
                                        <p:attrNameLst>
                                          <p:attrName>style.visibility</p:attrName>
                                        </p:attrNameLst>
                                      </p:cBhvr>
                                      <p:to>
                                        <p:strVal val="visible"/>
                                      </p:to>
                                    </p:set>
                                    <p:anim calcmode="lin" valueType="num">
                                      <p:cBhvr additive="base">
                                        <p:cTn id="33" dur="500" fill="hold"/>
                                        <p:tgtEl>
                                          <p:spTgt spid="81"/>
                                        </p:tgtEl>
                                        <p:attrNameLst>
                                          <p:attrName>ppt_x</p:attrName>
                                        </p:attrNameLst>
                                      </p:cBhvr>
                                      <p:tavLst>
                                        <p:tav tm="0">
                                          <p:val>
                                            <p:strVal val="#ppt_x"/>
                                          </p:val>
                                        </p:tav>
                                        <p:tav tm="100000">
                                          <p:val>
                                            <p:strVal val="#ppt_x"/>
                                          </p:val>
                                        </p:tav>
                                      </p:tavLst>
                                    </p:anim>
                                    <p:anim calcmode="lin" valueType="num">
                                      <p:cBhvr additive="base">
                                        <p:cTn id="34" dur="500" fill="hold"/>
                                        <p:tgtEl>
                                          <p:spTgt spid="81"/>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500" fill="hold"/>
                                        <p:tgtEl>
                                          <p:spTgt spid="82"/>
                                        </p:tgtEl>
                                        <p:attrNameLst>
                                          <p:attrName>ppt_x</p:attrName>
                                        </p:attrNameLst>
                                      </p:cBhvr>
                                      <p:tavLst>
                                        <p:tav tm="0">
                                          <p:val>
                                            <p:strVal val="#ppt_x"/>
                                          </p:val>
                                        </p:tav>
                                        <p:tav tm="100000">
                                          <p:val>
                                            <p:strVal val="#ppt_x"/>
                                          </p:val>
                                        </p:tav>
                                      </p:tavLst>
                                    </p:anim>
                                    <p:anim calcmode="lin" valueType="num">
                                      <p:cBhvr additive="base">
                                        <p:cTn id="38" dur="500" fill="hold"/>
                                        <p:tgtEl>
                                          <p:spTgt spid="82"/>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87"/>
                                        </p:tgtEl>
                                        <p:attrNameLst>
                                          <p:attrName>style.visibility</p:attrName>
                                        </p:attrNameLst>
                                      </p:cBhvr>
                                      <p:to>
                                        <p:strVal val="visible"/>
                                      </p:to>
                                    </p:set>
                                    <p:anim calcmode="lin" valueType="num">
                                      <p:cBhvr additive="base">
                                        <p:cTn id="41" dur="500" fill="hold"/>
                                        <p:tgtEl>
                                          <p:spTgt spid="87"/>
                                        </p:tgtEl>
                                        <p:attrNameLst>
                                          <p:attrName>ppt_x</p:attrName>
                                        </p:attrNameLst>
                                      </p:cBhvr>
                                      <p:tavLst>
                                        <p:tav tm="0">
                                          <p:val>
                                            <p:strVal val="#ppt_x"/>
                                          </p:val>
                                        </p:tav>
                                        <p:tav tm="100000">
                                          <p:val>
                                            <p:strVal val="#ppt_x"/>
                                          </p:val>
                                        </p:tav>
                                      </p:tavLst>
                                    </p:anim>
                                    <p:anim calcmode="lin" valueType="num">
                                      <p:cBhvr additive="base">
                                        <p:cTn id="42" dur="500" fill="hold"/>
                                        <p:tgtEl>
                                          <p:spTgt spid="87"/>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16"/>
                                        </p:tgtEl>
                                        <p:attrNameLst>
                                          <p:attrName>style.visibility</p:attrName>
                                        </p:attrNameLst>
                                      </p:cBhvr>
                                      <p:to>
                                        <p:strVal val="visible"/>
                                      </p:to>
                                    </p:set>
                                    <p:anim calcmode="lin" valueType="num">
                                      <p:cBhvr additive="base">
                                        <p:cTn id="45" dur="500" fill="hold"/>
                                        <p:tgtEl>
                                          <p:spTgt spid="116"/>
                                        </p:tgtEl>
                                        <p:attrNameLst>
                                          <p:attrName>ppt_x</p:attrName>
                                        </p:attrNameLst>
                                      </p:cBhvr>
                                      <p:tavLst>
                                        <p:tav tm="0">
                                          <p:val>
                                            <p:strVal val="#ppt_x"/>
                                          </p:val>
                                        </p:tav>
                                        <p:tav tm="100000">
                                          <p:val>
                                            <p:strVal val="#ppt_x"/>
                                          </p:val>
                                        </p:tav>
                                      </p:tavLst>
                                    </p:anim>
                                    <p:anim calcmode="lin" valueType="num">
                                      <p:cBhvr additive="base">
                                        <p:cTn id="46" dur="500" fill="hold"/>
                                        <p:tgtEl>
                                          <p:spTgt spid="116"/>
                                        </p:tgtEl>
                                        <p:attrNameLst>
                                          <p:attrName>ppt_y</p:attrName>
                                        </p:attrNameLst>
                                      </p:cBhvr>
                                      <p:tavLst>
                                        <p:tav tm="0">
                                          <p:val>
                                            <p:strVal val="1+#ppt_h/2"/>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53"/>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82"/>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81"/>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87"/>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116"/>
                                        </p:tgtEl>
                                        <p:attrNameLst>
                                          <p:attrName>style.visibility</p:attrName>
                                        </p:attrNameLst>
                                      </p:cBhvr>
                                      <p:to>
                                        <p:strVal val="hidden"/>
                                      </p:to>
                                    </p:set>
                                  </p:childTnLst>
                                </p:cTn>
                              </p:par>
                              <p:par>
                                <p:cTn id="57" presetID="2" presetClass="entr" presetSubtype="4" fill="hold"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500" fill="hold"/>
                                        <p:tgtEl>
                                          <p:spTgt spid="57"/>
                                        </p:tgtEl>
                                        <p:attrNameLst>
                                          <p:attrName>ppt_x</p:attrName>
                                        </p:attrNameLst>
                                      </p:cBhvr>
                                      <p:tavLst>
                                        <p:tav tm="0">
                                          <p:val>
                                            <p:strVal val="#ppt_x"/>
                                          </p:val>
                                        </p:tav>
                                        <p:tav tm="100000">
                                          <p:val>
                                            <p:strVal val="#ppt_x"/>
                                          </p:val>
                                        </p:tav>
                                      </p:tavLst>
                                    </p:anim>
                                    <p:anim calcmode="lin" valueType="num">
                                      <p:cBhvr additive="base">
                                        <p:cTn id="60" dur="500" fill="hold"/>
                                        <p:tgtEl>
                                          <p:spTgt spid="57"/>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18"/>
                                        </p:tgtEl>
                                        <p:attrNameLst>
                                          <p:attrName>style.visibility</p:attrName>
                                        </p:attrNameLst>
                                      </p:cBhvr>
                                      <p:to>
                                        <p:strVal val="visible"/>
                                      </p:to>
                                    </p:set>
                                    <p:anim calcmode="lin" valueType="num">
                                      <p:cBhvr additive="base">
                                        <p:cTn id="63" dur="500" fill="hold"/>
                                        <p:tgtEl>
                                          <p:spTgt spid="118"/>
                                        </p:tgtEl>
                                        <p:attrNameLst>
                                          <p:attrName>ppt_x</p:attrName>
                                        </p:attrNameLst>
                                      </p:cBhvr>
                                      <p:tavLst>
                                        <p:tav tm="0">
                                          <p:val>
                                            <p:strVal val="#ppt_x"/>
                                          </p:val>
                                        </p:tav>
                                        <p:tav tm="100000">
                                          <p:val>
                                            <p:strVal val="#ppt_x"/>
                                          </p:val>
                                        </p:tav>
                                      </p:tavLst>
                                    </p:anim>
                                    <p:anim calcmode="lin" valueType="num">
                                      <p:cBhvr additive="base">
                                        <p:cTn id="64" dur="500" fill="hold"/>
                                        <p:tgtEl>
                                          <p:spTgt spid="118"/>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19"/>
                                        </p:tgtEl>
                                        <p:attrNameLst>
                                          <p:attrName>style.visibility</p:attrName>
                                        </p:attrNameLst>
                                      </p:cBhvr>
                                      <p:to>
                                        <p:strVal val="visible"/>
                                      </p:to>
                                    </p:set>
                                    <p:anim calcmode="lin" valueType="num">
                                      <p:cBhvr additive="base">
                                        <p:cTn id="67" dur="500" fill="hold"/>
                                        <p:tgtEl>
                                          <p:spTgt spid="119"/>
                                        </p:tgtEl>
                                        <p:attrNameLst>
                                          <p:attrName>ppt_x</p:attrName>
                                        </p:attrNameLst>
                                      </p:cBhvr>
                                      <p:tavLst>
                                        <p:tav tm="0">
                                          <p:val>
                                            <p:strVal val="#ppt_x"/>
                                          </p:val>
                                        </p:tav>
                                        <p:tav tm="100000">
                                          <p:val>
                                            <p:strVal val="#ppt_x"/>
                                          </p:val>
                                        </p:tav>
                                      </p:tavLst>
                                    </p:anim>
                                    <p:anim calcmode="lin" valueType="num">
                                      <p:cBhvr additive="base">
                                        <p:cTn id="68" dur="500" fill="hold"/>
                                        <p:tgtEl>
                                          <p:spTgt spid="119"/>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20"/>
                                        </p:tgtEl>
                                        <p:attrNameLst>
                                          <p:attrName>style.visibility</p:attrName>
                                        </p:attrNameLst>
                                      </p:cBhvr>
                                      <p:to>
                                        <p:strVal val="visible"/>
                                      </p:to>
                                    </p:set>
                                    <p:anim calcmode="lin" valueType="num">
                                      <p:cBhvr additive="base">
                                        <p:cTn id="71" dur="500" fill="hold"/>
                                        <p:tgtEl>
                                          <p:spTgt spid="120"/>
                                        </p:tgtEl>
                                        <p:attrNameLst>
                                          <p:attrName>ppt_x</p:attrName>
                                        </p:attrNameLst>
                                      </p:cBhvr>
                                      <p:tavLst>
                                        <p:tav tm="0">
                                          <p:val>
                                            <p:strVal val="#ppt_x"/>
                                          </p:val>
                                        </p:tav>
                                        <p:tav tm="100000">
                                          <p:val>
                                            <p:strVal val="#ppt_x"/>
                                          </p:val>
                                        </p:tav>
                                      </p:tavLst>
                                    </p:anim>
                                    <p:anim calcmode="lin" valueType="num">
                                      <p:cBhvr additive="base">
                                        <p:cTn id="72" dur="500" fill="hold"/>
                                        <p:tgtEl>
                                          <p:spTgt spid="120"/>
                                        </p:tgtEl>
                                        <p:attrNameLst>
                                          <p:attrName>ppt_y</p:attrName>
                                        </p:attrNameLst>
                                      </p:cBhvr>
                                      <p:tavLst>
                                        <p:tav tm="0">
                                          <p:val>
                                            <p:strVal val="1+#ppt_h/2"/>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118"/>
                                        </p:tgtEl>
                                        <p:attrNameLst>
                                          <p:attrName>style.visibility</p:attrName>
                                        </p:attrNameLst>
                                      </p:cBhvr>
                                      <p:to>
                                        <p:strVal val="hidden"/>
                                      </p:to>
                                    </p:set>
                                  </p:childTnLst>
                                </p:cTn>
                              </p:par>
                              <p:par>
                                <p:cTn id="75" presetID="1" presetClass="exit" presetSubtype="0" fill="hold" grpId="1" nodeType="withEffect">
                                  <p:stCondLst>
                                    <p:cond delay="0"/>
                                  </p:stCondLst>
                                  <p:childTnLst>
                                    <p:set>
                                      <p:cBhvr>
                                        <p:cTn id="76" dur="1" fill="hold">
                                          <p:stCondLst>
                                            <p:cond delay="0"/>
                                          </p:stCondLst>
                                        </p:cTn>
                                        <p:tgtEl>
                                          <p:spTgt spid="119"/>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120"/>
                                        </p:tgtEl>
                                        <p:attrNameLst>
                                          <p:attrName>style.visibility</p:attrName>
                                        </p:attrNameLst>
                                      </p:cBhvr>
                                      <p:to>
                                        <p:strVal val="hidden"/>
                                      </p:to>
                                    </p:set>
                                  </p:childTnLst>
                                </p:cTn>
                              </p:par>
                              <p:par>
                                <p:cTn id="79" presetID="1" presetClass="exit" presetSubtype="0" fill="hold" nodeType="withEffect">
                                  <p:stCondLst>
                                    <p:cond delay="0"/>
                                  </p:stCondLst>
                                  <p:childTnLst>
                                    <p:set>
                                      <p:cBhvr>
                                        <p:cTn id="80" dur="1" fill="hold">
                                          <p:stCondLst>
                                            <p:cond delay="0"/>
                                          </p:stCondLst>
                                        </p:cTn>
                                        <p:tgtEl>
                                          <p:spTgt spid="57"/>
                                        </p:tgtEl>
                                        <p:attrNameLst>
                                          <p:attrName>style.visibility</p:attrName>
                                        </p:attrNameLst>
                                      </p:cBhvr>
                                      <p:to>
                                        <p:strVal val="hidden"/>
                                      </p:to>
                                    </p:set>
                                  </p:childTnLst>
                                </p:cTn>
                              </p:par>
                              <p:par>
                                <p:cTn id="81" presetID="2" presetClass="entr" presetSubtype="4" fill="hold" grpId="0" nodeType="withEffect">
                                  <p:stCondLst>
                                    <p:cond delay="0"/>
                                  </p:stCondLst>
                                  <p:childTnLst>
                                    <p:set>
                                      <p:cBhvr>
                                        <p:cTn id="82" dur="1" fill="hold">
                                          <p:stCondLst>
                                            <p:cond delay="0"/>
                                          </p:stCondLst>
                                        </p:cTn>
                                        <p:tgtEl>
                                          <p:spTgt spid="51"/>
                                        </p:tgtEl>
                                        <p:attrNameLst>
                                          <p:attrName>style.visibility</p:attrName>
                                        </p:attrNameLst>
                                      </p:cBhvr>
                                      <p:to>
                                        <p:strVal val="visible"/>
                                      </p:to>
                                    </p:set>
                                    <p:anim calcmode="lin" valueType="num">
                                      <p:cBhvr additive="base">
                                        <p:cTn id="83" dur="500" fill="hold"/>
                                        <p:tgtEl>
                                          <p:spTgt spid="51"/>
                                        </p:tgtEl>
                                        <p:attrNameLst>
                                          <p:attrName>ppt_x</p:attrName>
                                        </p:attrNameLst>
                                      </p:cBhvr>
                                      <p:tavLst>
                                        <p:tav tm="0">
                                          <p:val>
                                            <p:strVal val="#ppt_x"/>
                                          </p:val>
                                        </p:tav>
                                        <p:tav tm="100000">
                                          <p:val>
                                            <p:strVal val="#ppt_x"/>
                                          </p:val>
                                        </p:tav>
                                      </p:tavLst>
                                    </p:anim>
                                    <p:anim calcmode="lin" valueType="num">
                                      <p:cBhvr additive="base">
                                        <p:cTn id="84" dur="500" fill="hold"/>
                                        <p:tgtEl>
                                          <p:spTgt spid="51"/>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52"/>
                                        </p:tgtEl>
                                        <p:attrNameLst>
                                          <p:attrName>style.visibility</p:attrName>
                                        </p:attrNameLst>
                                      </p:cBhvr>
                                      <p:to>
                                        <p:strVal val="visible"/>
                                      </p:to>
                                    </p:set>
                                    <p:anim calcmode="lin" valueType="num">
                                      <p:cBhvr additive="base">
                                        <p:cTn id="87" dur="500" fill="hold"/>
                                        <p:tgtEl>
                                          <p:spTgt spid="52"/>
                                        </p:tgtEl>
                                        <p:attrNameLst>
                                          <p:attrName>ppt_x</p:attrName>
                                        </p:attrNameLst>
                                      </p:cBhvr>
                                      <p:tavLst>
                                        <p:tav tm="0">
                                          <p:val>
                                            <p:strVal val="#ppt_x"/>
                                          </p:val>
                                        </p:tav>
                                        <p:tav tm="100000">
                                          <p:val>
                                            <p:strVal val="#ppt_x"/>
                                          </p:val>
                                        </p:tav>
                                      </p:tavLst>
                                    </p:anim>
                                    <p:anim calcmode="lin" valueType="num">
                                      <p:cBhvr additive="base">
                                        <p:cTn id="88" dur="500" fill="hold"/>
                                        <p:tgtEl>
                                          <p:spTgt spid="52"/>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21"/>
                                        </p:tgtEl>
                                        <p:attrNameLst>
                                          <p:attrName>style.visibility</p:attrName>
                                        </p:attrNameLst>
                                      </p:cBhvr>
                                      <p:to>
                                        <p:strVal val="visible"/>
                                      </p:to>
                                    </p:set>
                                    <p:anim calcmode="lin" valueType="num">
                                      <p:cBhvr additive="base">
                                        <p:cTn id="91" dur="500" fill="hold"/>
                                        <p:tgtEl>
                                          <p:spTgt spid="121"/>
                                        </p:tgtEl>
                                        <p:attrNameLst>
                                          <p:attrName>ppt_x</p:attrName>
                                        </p:attrNameLst>
                                      </p:cBhvr>
                                      <p:tavLst>
                                        <p:tav tm="0">
                                          <p:val>
                                            <p:strVal val="#ppt_x"/>
                                          </p:val>
                                        </p:tav>
                                        <p:tav tm="100000">
                                          <p:val>
                                            <p:strVal val="#ppt_x"/>
                                          </p:val>
                                        </p:tav>
                                      </p:tavLst>
                                    </p:anim>
                                    <p:anim calcmode="lin" valueType="num">
                                      <p:cBhvr additive="base">
                                        <p:cTn id="92" dur="500" fill="hold"/>
                                        <p:tgtEl>
                                          <p:spTgt spid="12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22"/>
                                        </p:tgtEl>
                                        <p:attrNameLst>
                                          <p:attrName>style.visibility</p:attrName>
                                        </p:attrNameLst>
                                      </p:cBhvr>
                                      <p:to>
                                        <p:strVal val="visible"/>
                                      </p:to>
                                    </p:set>
                                    <p:anim calcmode="lin" valueType="num">
                                      <p:cBhvr additive="base">
                                        <p:cTn id="95" dur="500" fill="hold"/>
                                        <p:tgtEl>
                                          <p:spTgt spid="122"/>
                                        </p:tgtEl>
                                        <p:attrNameLst>
                                          <p:attrName>ppt_x</p:attrName>
                                        </p:attrNameLst>
                                      </p:cBhvr>
                                      <p:tavLst>
                                        <p:tav tm="0">
                                          <p:val>
                                            <p:strVal val="#ppt_x"/>
                                          </p:val>
                                        </p:tav>
                                        <p:tav tm="100000">
                                          <p:val>
                                            <p:strVal val="#ppt_x"/>
                                          </p:val>
                                        </p:tav>
                                      </p:tavLst>
                                    </p:anim>
                                    <p:anim calcmode="lin" valueType="num">
                                      <p:cBhvr additive="base">
                                        <p:cTn id="96" dur="500" fill="hold"/>
                                        <p:tgtEl>
                                          <p:spTgt spid="12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23"/>
                                        </p:tgtEl>
                                        <p:attrNameLst>
                                          <p:attrName>style.visibility</p:attrName>
                                        </p:attrNameLst>
                                      </p:cBhvr>
                                      <p:to>
                                        <p:strVal val="visible"/>
                                      </p:to>
                                    </p:set>
                                    <p:anim calcmode="lin" valueType="num">
                                      <p:cBhvr additive="base">
                                        <p:cTn id="99" dur="500" fill="hold"/>
                                        <p:tgtEl>
                                          <p:spTgt spid="123"/>
                                        </p:tgtEl>
                                        <p:attrNameLst>
                                          <p:attrName>ppt_x</p:attrName>
                                        </p:attrNameLst>
                                      </p:cBhvr>
                                      <p:tavLst>
                                        <p:tav tm="0">
                                          <p:val>
                                            <p:strVal val="#ppt_x"/>
                                          </p:val>
                                        </p:tav>
                                        <p:tav tm="100000">
                                          <p:val>
                                            <p:strVal val="#ppt_x"/>
                                          </p:val>
                                        </p:tav>
                                      </p:tavLst>
                                    </p:anim>
                                    <p:anim calcmode="lin" valueType="num">
                                      <p:cBhvr additive="base">
                                        <p:cTn id="100" dur="500" fill="hold"/>
                                        <p:tgtEl>
                                          <p:spTgt spid="123"/>
                                        </p:tgtEl>
                                        <p:attrNameLst>
                                          <p:attrName>ppt_y</p:attrName>
                                        </p:attrNameLst>
                                      </p:cBhvr>
                                      <p:tavLst>
                                        <p:tav tm="0">
                                          <p:val>
                                            <p:strVal val="1+#ppt_h/2"/>
                                          </p:val>
                                        </p:tav>
                                        <p:tav tm="100000">
                                          <p:val>
                                            <p:strVal val="#ppt_y"/>
                                          </p:val>
                                        </p:tav>
                                      </p:tavLst>
                                    </p:anim>
                                  </p:childTnLst>
                                </p:cTn>
                              </p:par>
                              <p:par>
                                <p:cTn id="101" presetID="1" presetClass="exit" presetSubtype="0" fill="hold" grpId="1" nodeType="withEffect">
                                  <p:stCondLst>
                                    <p:cond delay="0"/>
                                  </p:stCondLst>
                                  <p:childTnLst>
                                    <p:set>
                                      <p:cBhvr>
                                        <p:cTn id="102" dur="1" fill="hold">
                                          <p:stCondLst>
                                            <p:cond delay="0"/>
                                          </p:stCondLst>
                                        </p:cTn>
                                        <p:tgtEl>
                                          <p:spTgt spid="51"/>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52"/>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121"/>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122"/>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123"/>
                                        </p:tgtEl>
                                        <p:attrNameLst>
                                          <p:attrName>style.visibility</p:attrName>
                                        </p:attrNameLst>
                                      </p:cBhvr>
                                      <p:to>
                                        <p:strVal val="hidden"/>
                                      </p:to>
                                    </p:set>
                                  </p:childTnLst>
                                </p:cTn>
                              </p:par>
                              <p:par>
                                <p:cTn id="111" presetID="2" presetClass="entr" presetSubtype="4" fill="hold" grpId="0" nodeType="withEffect">
                                  <p:stCondLst>
                                    <p:cond delay="0"/>
                                  </p:stCondLst>
                                  <p:childTnLst>
                                    <p:set>
                                      <p:cBhvr>
                                        <p:cTn id="112" dur="1" fill="hold">
                                          <p:stCondLst>
                                            <p:cond delay="0"/>
                                          </p:stCondLst>
                                        </p:cTn>
                                        <p:tgtEl>
                                          <p:spTgt spid="125"/>
                                        </p:tgtEl>
                                        <p:attrNameLst>
                                          <p:attrName>style.visibility</p:attrName>
                                        </p:attrNameLst>
                                      </p:cBhvr>
                                      <p:to>
                                        <p:strVal val="visible"/>
                                      </p:to>
                                    </p:set>
                                    <p:anim calcmode="lin" valueType="num">
                                      <p:cBhvr additive="base">
                                        <p:cTn id="113" dur="500" fill="hold"/>
                                        <p:tgtEl>
                                          <p:spTgt spid="125"/>
                                        </p:tgtEl>
                                        <p:attrNameLst>
                                          <p:attrName>ppt_x</p:attrName>
                                        </p:attrNameLst>
                                      </p:cBhvr>
                                      <p:tavLst>
                                        <p:tav tm="0">
                                          <p:val>
                                            <p:strVal val="#ppt_x"/>
                                          </p:val>
                                        </p:tav>
                                        <p:tav tm="100000">
                                          <p:val>
                                            <p:strVal val="#ppt_x"/>
                                          </p:val>
                                        </p:tav>
                                      </p:tavLst>
                                    </p:anim>
                                    <p:anim calcmode="lin" valueType="num">
                                      <p:cBhvr additive="base">
                                        <p:cTn id="114" dur="500" fill="hold"/>
                                        <p:tgtEl>
                                          <p:spTgt spid="125"/>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124"/>
                                        </p:tgtEl>
                                        <p:attrNameLst>
                                          <p:attrName>style.visibility</p:attrName>
                                        </p:attrNameLst>
                                      </p:cBhvr>
                                      <p:to>
                                        <p:strVal val="visible"/>
                                      </p:to>
                                    </p:set>
                                    <p:anim calcmode="lin" valueType="num">
                                      <p:cBhvr additive="base">
                                        <p:cTn id="117" dur="500" fill="hold"/>
                                        <p:tgtEl>
                                          <p:spTgt spid="124"/>
                                        </p:tgtEl>
                                        <p:attrNameLst>
                                          <p:attrName>ppt_x</p:attrName>
                                        </p:attrNameLst>
                                      </p:cBhvr>
                                      <p:tavLst>
                                        <p:tav tm="0">
                                          <p:val>
                                            <p:strVal val="#ppt_x"/>
                                          </p:val>
                                        </p:tav>
                                        <p:tav tm="100000">
                                          <p:val>
                                            <p:strVal val="#ppt_x"/>
                                          </p:val>
                                        </p:tav>
                                      </p:tavLst>
                                    </p:anim>
                                    <p:anim calcmode="lin" valueType="num">
                                      <p:cBhvr additive="base">
                                        <p:cTn id="118" dur="500" fill="hold"/>
                                        <p:tgtEl>
                                          <p:spTgt spid="124"/>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126"/>
                                        </p:tgtEl>
                                        <p:attrNameLst>
                                          <p:attrName>style.visibility</p:attrName>
                                        </p:attrNameLst>
                                      </p:cBhvr>
                                      <p:to>
                                        <p:strVal val="visible"/>
                                      </p:to>
                                    </p:set>
                                    <p:anim calcmode="lin" valueType="num">
                                      <p:cBhvr additive="base">
                                        <p:cTn id="121" dur="500" fill="hold"/>
                                        <p:tgtEl>
                                          <p:spTgt spid="126"/>
                                        </p:tgtEl>
                                        <p:attrNameLst>
                                          <p:attrName>ppt_x</p:attrName>
                                        </p:attrNameLst>
                                      </p:cBhvr>
                                      <p:tavLst>
                                        <p:tav tm="0">
                                          <p:val>
                                            <p:strVal val="#ppt_x"/>
                                          </p:val>
                                        </p:tav>
                                        <p:tav tm="100000">
                                          <p:val>
                                            <p:strVal val="#ppt_x"/>
                                          </p:val>
                                        </p:tav>
                                      </p:tavLst>
                                    </p:anim>
                                    <p:anim calcmode="lin" valueType="num">
                                      <p:cBhvr additive="base">
                                        <p:cTn id="122" dur="500" fill="hold"/>
                                        <p:tgtEl>
                                          <p:spTgt spid="126"/>
                                        </p:tgtEl>
                                        <p:attrNameLst>
                                          <p:attrName>ppt_y</p:attrName>
                                        </p:attrNameLst>
                                      </p:cBhvr>
                                      <p:tavLst>
                                        <p:tav tm="0">
                                          <p:val>
                                            <p:strVal val="1+#ppt_h/2"/>
                                          </p:val>
                                        </p:tav>
                                        <p:tav tm="100000">
                                          <p:val>
                                            <p:strVal val="#ppt_y"/>
                                          </p:val>
                                        </p:tav>
                                      </p:tavLst>
                                    </p:anim>
                                  </p:childTnLst>
                                </p:cTn>
                              </p:par>
                              <p:par>
                                <p:cTn id="123" presetID="2" presetClass="entr" presetSubtype="4" fill="hold" nodeType="withEffect">
                                  <p:stCondLst>
                                    <p:cond delay="0"/>
                                  </p:stCondLst>
                                  <p:childTnLst>
                                    <p:set>
                                      <p:cBhvr>
                                        <p:cTn id="124" dur="1" fill="hold">
                                          <p:stCondLst>
                                            <p:cond delay="0"/>
                                          </p:stCondLst>
                                        </p:cTn>
                                        <p:tgtEl>
                                          <p:spTgt spid="54"/>
                                        </p:tgtEl>
                                        <p:attrNameLst>
                                          <p:attrName>style.visibility</p:attrName>
                                        </p:attrNameLst>
                                      </p:cBhvr>
                                      <p:to>
                                        <p:strVal val="visible"/>
                                      </p:to>
                                    </p:set>
                                    <p:anim calcmode="lin" valueType="num">
                                      <p:cBhvr additive="base">
                                        <p:cTn id="125" dur="500" fill="hold"/>
                                        <p:tgtEl>
                                          <p:spTgt spid="54"/>
                                        </p:tgtEl>
                                        <p:attrNameLst>
                                          <p:attrName>ppt_x</p:attrName>
                                        </p:attrNameLst>
                                      </p:cBhvr>
                                      <p:tavLst>
                                        <p:tav tm="0">
                                          <p:val>
                                            <p:strVal val="#ppt_x"/>
                                          </p:val>
                                        </p:tav>
                                        <p:tav tm="100000">
                                          <p:val>
                                            <p:strVal val="#ppt_x"/>
                                          </p:val>
                                        </p:tav>
                                      </p:tavLst>
                                    </p:anim>
                                    <p:anim calcmode="lin" valueType="num">
                                      <p:cBhvr additive="base">
                                        <p:cTn id="126"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82" grpId="0" animBg="1"/>
      <p:bldP spid="82" grpId="1" animBg="1"/>
      <p:bldP spid="86" grpId="0" animBg="1"/>
      <p:bldP spid="86" grpId="1" animBg="1"/>
      <p:bldP spid="116" grpId="0" animBg="1"/>
      <p:bldP spid="116" grpId="1" animBg="1"/>
      <p:bldP spid="117" grpId="0" animBg="1"/>
      <p:bldP spid="117" grpId="1" animBg="1"/>
      <p:bldP spid="119" grpId="0" animBg="1"/>
      <p:bldP spid="119" grpId="1" animBg="1"/>
      <p:bldP spid="120" grpId="0" animBg="1"/>
      <p:bldP spid="120" grpId="1" animBg="1"/>
      <p:bldP spid="121" grpId="0" animBg="1"/>
      <p:bldP spid="121" grpId="1" animBg="1"/>
      <p:bldP spid="122" grpId="0" animBg="1"/>
      <p:bldP spid="122" grpId="1" animBg="1"/>
      <p:bldP spid="125" grpId="0" animBg="1"/>
      <p:bldP spid="126" grpId="0" animBg="1"/>
      <p:bldP spid="51" grpId="0"/>
      <p:bldP spid="51" grpId="1"/>
      <p:bldP spid="83" grpId="0" animBg="1"/>
      <p:bldP spid="83" grpId="1" animBg="1"/>
      <p:bldP spid="87" grpId="0" animBg="1"/>
      <p:bldP spid="87" grpId="1" animBg="1"/>
      <p:bldP spid="118" grpId="0" animBg="1"/>
      <p:bldP spid="118" grpId="1" animBg="1"/>
      <p:bldP spid="123" grpId="0" animBg="1"/>
      <p:bldP spid="123" grpId="1" animBg="1"/>
      <p:bldP spid="124"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1" name="Group 30"/>
          <p:cNvGrpSpPr/>
          <p:nvPr/>
        </p:nvGrpSpPr>
        <p:grpSpPr>
          <a:xfrm>
            <a:off x="1371600" y="1022350"/>
            <a:ext cx="3075653" cy="1981200"/>
            <a:chOff x="2667000" y="1022350"/>
            <a:chExt cx="3075653" cy="1981200"/>
          </a:xfrm>
        </p:grpSpPr>
        <p:pic>
          <p:nvPicPr>
            <p:cNvPr id="3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Rectangle 32"/>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33"/>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5" name="Rectangle 34"/>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37"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38"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39" name="Rectangle 38"/>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40"/>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4"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5"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46"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cxnSp>
          <p:nvCxnSpPr>
            <p:cNvPr id="47" name="Straight Arrow Connector 46"/>
            <p:cNvCxnSpPr/>
            <p:nvPr/>
          </p:nvCxnSpPr>
          <p:spPr bwMode="auto">
            <a:xfrm flipV="1">
              <a:off x="4012504"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48" name="Oval 47"/>
            <p:cNvSpPr/>
            <p:nvPr/>
          </p:nvSpPr>
          <p:spPr>
            <a:xfrm>
              <a:off x="4192300" y="181523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49" name="Oval 48"/>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0" name="Straight Arrow Connector 49"/>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sp>
          <p:nvSpPr>
            <p:cNvPr id="73" name="Rectangle 8"/>
            <p:cNvSpPr>
              <a:spLocks noChangeArrowheads="1"/>
            </p:cNvSpPr>
            <p:nvPr/>
          </p:nvSpPr>
          <p:spPr bwMode="auto">
            <a:xfrm>
              <a:off x="3962400" y="2428845"/>
              <a:ext cx="77082" cy="200055"/>
            </a:xfrm>
            <a:prstGeom prst="rect">
              <a:avLst/>
            </a:prstGeom>
            <a:noFill/>
            <a:ln w="38100" cap="sq">
              <a:noFill/>
              <a:miter lim="800000"/>
              <a:headEnd/>
              <a:tailEnd/>
            </a:ln>
            <a:effectLst/>
          </p:spPr>
          <p:txBody>
            <a:bodyPr wrap="square" lIns="274320" rIns="274320">
              <a:spAutoFit/>
            </a:bodyPr>
            <a:lstStyle/>
            <a:p>
              <a:pPr eaLnBrk="0" hangingPunct="0">
                <a:defRPr/>
              </a:pPr>
              <a:r>
                <a:rPr lang="en-US" sz="700" dirty="0">
                  <a:solidFill>
                    <a:schemeClr val="bg2"/>
                  </a:solidFill>
                  <a:cs typeface="+mn-cs"/>
                  <a:sym typeface="Symbol"/>
                </a:rPr>
                <a:t>0</a:t>
              </a:r>
              <a:endParaRPr lang="en-US" sz="700" baseline="-25000" dirty="0">
                <a:solidFill>
                  <a:schemeClr val="bg2"/>
                </a:solidFill>
                <a:cs typeface="+mn-cs"/>
              </a:endParaRPr>
            </a:p>
          </p:txBody>
        </p:sp>
      </p:grpSp>
      <p:graphicFrame>
        <p:nvGraphicFramePr>
          <p:cNvPr id="88" name="Table 87"/>
          <p:cNvGraphicFramePr>
            <a:graphicFrameLocks noGrp="1"/>
          </p:cNvGraphicFramePr>
          <p:nvPr>
            <p:extLst>
              <p:ext uri="{D42A27DB-BD31-4B8C-83A1-F6EECF244321}">
                <p14:modId xmlns:p14="http://schemas.microsoft.com/office/powerpoint/2010/main" val="3192453391"/>
              </p:ext>
            </p:extLst>
          </p:nvPr>
        </p:nvGraphicFramePr>
        <p:xfrm>
          <a:off x="5105400" y="1406643"/>
          <a:ext cx="3733800" cy="1463040"/>
        </p:xfrm>
        <a:graphic>
          <a:graphicData uri="http://schemas.openxmlformats.org/drawingml/2006/table">
            <a:tbl>
              <a:tblPr firstRow="1" firstCol="1" bandRow="1">
                <a:tableStyleId>{5C22544A-7EE6-4342-B048-85BDC9FD1C3A}</a:tableStyleId>
              </a:tblPr>
              <a:tblGrid>
                <a:gridCol w="589151">
                  <a:extLst>
                    <a:ext uri="{9D8B030D-6E8A-4147-A177-3AD203B41FA5}">
                      <a16:colId xmlns:a16="http://schemas.microsoft.com/office/drawing/2014/main" val="20000"/>
                    </a:ext>
                  </a:extLst>
                </a:gridCol>
                <a:gridCol w="992603">
                  <a:extLst>
                    <a:ext uri="{9D8B030D-6E8A-4147-A177-3AD203B41FA5}">
                      <a16:colId xmlns:a16="http://schemas.microsoft.com/office/drawing/2014/main" val="20001"/>
                    </a:ext>
                  </a:extLst>
                </a:gridCol>
                <a:gridCol w="1076023">
                  <a:extLst>
                    <a:ext uri="{9D8B030D-6E8A-4147-A177-3AD203B41FA5}">
                      <a16:colId xmlns:a16="http://schemas.microsoft.com/office/drawing/2014/main" val="20002"/>
                    </a:ext>
                  </a:extLst>
                </a:gridCol>
                <a:gridCol w="1076023">
                  <a:extLst>
                    <a:ext uri="{9D8B030D-6E8A-4147-A177-3AD203B41FA5}">
                      <a16:colId xmlns:a16="http://schemas.microsoft.com/office/drawing/2014/main" val="20003"/>
                    </a:ext>
                  </a:extLst>
                </a:gridCol>
              </a:tblGrid>
              <a:tr h="20320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sz="1600"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baseline="0" dirty="0">
                          <a:solidFill>
                            <a:schemeClr val="bg2"/>
                          </a:solidFill>
                          <a:latin typeface="Times New Roman" panose="02020603050405020304" pitchFamily="18" charset="0"/>
                          <a:cs typeface="Times New Roman" panose="02020603050405020304" pitchFamily="18" charset="0"/>
                          <a:sym typeface="Symbol"/>
                        </a:rPr>
                        <a:t>1</a:t>
                      </a:r>
                      <a:r>
                        <a:rPr lang="en-US" sz="1800" dirty="0">
                          <a:solidFill>
                            <a:schemeClr val="bg2"/>
                          </a:solidFill>
                          <a:latin typeface="Times New Roman" panose="02020603050405020304" pitchFamily="18" charset="0"/>
                          <a:cs typeface="Times New Roman" panose="02020603050405020304" pitchFamily="18" charset="0"/>
                          <a:sym typeface="Symbol"/>
                        </a:rPr>
                        <a:t>,</a:t>
                      </a:r>
                      <a:r>
                        <a:rPr lang="en-US" sz="1800" dirty="0">
                          <a:solidFill>
                            <a:schemeClr val="bg2"/>
                          </a:solidFill>
                          <a:cs typeface="+mn-cs"/>
                          <a:sym typeface="Symbol"/>
                        </a:rPr>
                        <a:t></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0</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2</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r>
                        <a:rPr lang="en-US" sz="1800" dirty="0">
                          <a:solidFill>
                            <a:schemeClr val="bg2"/>
                          </a:solidFill>
                          <a:cs typeface="+mn-cs"/>
                          <a:sym typeface="Symbol"/>
                        </a:rPr>
                        <a:t> </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89" name="Text Box 4"/>
          <p:cNvSpPr txBox="1">
            <a:spLocks noChangeArrowheads="1"/>
          </p:cNvSpPr>
          <p:nvPr/>
        </p:nvSpPr>
        <p:spPr bwMode="auto">
          <a:xfrm>
            <a:off x="6172200" y="1066800"/>
            <a:ext cx="2324028"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1800" dirty="0">
                <a:effectLst>
                  <a:outerShdw blurRad="38100" dist="38100" dir="2700000" algn="tl">
                    <a:srgbClr val="000000"/>
                  </a:outerShdw>
                </a:effectLst>
                <a:cs typeface="+mn-cs"/>
              </a:rPr>
              <a:t>c</a:t>
            </a:r>
            <a:r>
              <a:rPr lang="el-GR" sz="1800" dirty="0">
                <a:effectLst>
                  <a:outerShdw blurRad="38100" dist="38100" dir="2700000" algn="tl">
                    <a:srgbClr val="000000"/>
                  </a:outerShdw>
                </a:effectLst>
                <a:cs typeface="+mn-cs"/>
              </a:rPr>
              <a:t>ϵ∑</a:t>
            </a:r>
            <a:r>
              <a:rPr lang="en-CA" sz="1800" dirty="0">
                <a:effectLst>
                  <a:outerShdw blurRad="38100" dist="38100" dir="2700000" algn="tl">
                    <a:srgbClr val="000000"/>
                  </a:outerShdw>
                </a:effectLst>
                <a:cs typeface="+mn-cs"/>
              </a:rPr>
              <a:t> seen on tape</a:t>
            </a:r>
            <a:endParaRPr lang="en-US" sz="1800" dirty="0">
              <a:effectLst>
                <a:outerShdw blurRad="38100" dist="38100" dir="2700000" algn="tl">
                  <a:srgbClr val="000000"/>
                </a:outerShdw>
              </a:effectLst>
              <a:cs typeface="+mn-cs"/>
            </a:endParaRPr>
          </a:p>
        </p:txBody>
      </p:sp>
      <p:sp>
        <p:nvSpPr>
          <p:cNvPr id="90" name="Text Box 4"/>
          <p:cNvSpPr txBox="1">
            <a:spLocks noChangeArrowheads="1"/>
          </p:cNvSpPr>
          <p:nvPr/>
        </p:nvSpPr>
        <p:spPr bwMode="auto">
          <a:xfrm rot="16200000">
            <a:off x="3976775" y="1999663"/>
            <a:ext cx="1938717"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1800" dirty="0">
                <a:effectLst>
                  <a:outerShdw blurRad="38100" dist="38100" dir="2700000" algn="tl">
                    <a:srgbClr val="000000"/>
                  </a:outerShdw>
                </a:effectLst>
                <a:cs typeface="+mn-cs"/>
              </a:rPr>
              <a:t>Current State</a:t>
            </a:r>
            <a:endParaRPr lang="en-US" sz="1800" dirty="0">
              <a:effectLst>
                <a:outerShdw blurRad="38100" dist="38100" dir="2700000" algn="tl">
                  <a:srgbClr val="000000"/>
                </a:outerShdw>
              </a:effectLst>
              <a:cs typeface="+mn-cs"/>
            </a:endParaRPr>
          </a:p>
        </p:txBody>
      </p:sp>
      <p:sp>
        <p:nvSpPr>
          <p:cNvPr id="51" name="Text Box 6"/>
          <p:cNvSpPr txBox="1">
            <a:spLocks noChangeArrowheads="1"/>
          </p:cNvSpPr>
          <p:nvPr/>
        </p:nvSpPr>
        <p:spPr bwMode="auto">
          <a:xfrm>
            <a:off x="457200" y="6334780"/>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sp>
        <p:nvSpPr>
          <p:cNvPr id="52" name="Text Box 4"/>
          <p:cNvSpPr txBox="1">
            <a:spLocks noChangeArrowheads="1"/>
          </p:cNvSpPr>
          <p:nvPr/>
        </p:nvSpPr>
        <p:spPr bwMode="auto">
          <a:xfrm>
            <a:off x="1600200" y="3312616"/>
            <a:ext cx="8077200" cy="2677656"/>
          </a:xfrm>
          <a:prstGeom prst="rect">
            <a:avLst/>
          </a:prstGeom>
          <a:noFill/>
          <a:ln w="38100" cap="sq">
            <a:noFill/>
            <a:miter lim="800000"/>
            <a:headEnd/>
            <a:tailEnd/>
          </a:ln>
          <a:effectLst/>
        </p:spPr>
        <p:txBody>
          <a:bodyPr wrap="square" lIns="274320" rIns="274320">
            <a:spAutoFit/>
          </a:bodyPr>
          <a:lstStyle/>
          <a:p>
            <a:pPr eaLnBrk="0" hangingPunct="0">
              <a:spcBef>
                <a:spcPts val="0"/>
              </a:spcBef>
              <a:defRPr/>
            </a:pPr>
            <a:r>
              <a:rPr lang="en-CA" sz="2400" dirty="0">
                <a:effectLst>
                  <a:outerShdw blurRad="38100" dist="38100" dir="2700000" algn="tl">
                    <a:srgbClr val="000000"/>
                  </a:outerShdw>
                </a:effectLst>
                <a:cs typeface="+mn-cs"/>
              </a:rPr>
              <a:t>This is a TM.</a:t>
            </a:r>
          </a:p>
          <a:p>
            <a:pPr eaLnBrk="0" hangingPunct="0">
              <a:spcBef>
                <a:spcPts val="0"/>
              </a:spcBef>
              <a:defRPr/>
            </a:pPr>
            <a:r>
              <a:rPr lang="en-CA" sz="2400" dirty="0">
                <a:effectLst>
                  <a:outerShdw blurRad="38100" dist="38100" dir="2700000" algn="tl">
                    <a:srgbClr val="000000"/>
                  </a:outerShdw>
                </a:effectLst>
                <a:cs typeface="+mn-cs"/>
              </a:rPr>
              <a:t>Nothing more.</a:t>
            </a:r>
          </a:p>
          <a:p>
            <a:pPr eaLnBrk="0" hangingPunct="0">
              <a:spcBef>
                <a:spcPts val="0"/>
              </a:spcBef>
              <a:defRPr/>
            </a:pPr>
            <a:r>
              <a:rPr lang="en-CA" sz="2400" dirty="0">
                <a:effectLst>
                  <a:outerShdw blurRad="38100" dist="38100" dir="2700000" algn="tl">
                    <a:srgbClr val="000000"/>
                  </a:outerShdw>
                </a:effectLst>
                <a:cs typeface="+mn-cs"/>
              </a:rPr>
              <a:t>Nothing less.</a:t>
            </a:r>
            <a:endParaRPr lang="en-US" sz="2400" dirty="0">
              <a:effectLst>
                <a:outerShdw blurRad="38100" dist="38100" dir="2700000" algn="tl">
                  <a:srgbClr val="000000"/>
                </a:outerShdw>
              </a:effectLst>
              <a:cs typeface="+mn-cs"/>
            </a:endParaRPr>
          </a:p>
          <a:p>
            <a:pPr eaLnBrk="0" hangingPunct="0">
              <a:spcBef>
                <a:spcPts val="0"/>
              </a:spcBef>
              <a:defRPr/>
            </a:pPr>
            <a:r>
              <a:rPr lang="en-US" sz="2400" dirty="0">
                <a:effectLst>
                  <a:outerShdw blurRad="38100" dist="38100" dir="2700000" algn="tl">
                    <a:srgbClr val="000000"/>
                  </a:outerShdw>
                </a:effectLst>
                <a:cs typeface="+mn-cs"/>
              </a:rPr>
              <a:t>It gives instructions</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for “computing”</a:t>
            </a:r>
          </a:p>
          <a:p>
            <a:pPr eaLnBrk="0" hangingPunct="0">
              <a:spcBef>
                <a:spcPts val="0"/>
              </a:spcBef>
              <a:defRPr/>
            </a:pPr>
            <a:r>
              <a:rPr lang="en-US" sz="2400" dirty="0">
                <a:effectLst>
                  <a:outerShdw blurRad="38100" dist="38100" dir="2700000" algn="tl">
                    <a:srgbClr val="000000"/>
                  </a:outerShdw>
                </a:effectLst>
                <a:cs typeface="+mn-cs"/>
              </a:rPr>
              <a:t>It is abstract.</a:t>
            </a:r>
          </a:p>
          <a:p>
            <a:pPr eaLnBrk="0" hangingPunct="0">
              <a:spcBef>
                <a:spcPts val="0"/>
              </a:spcBef>
              <a:defRPr/>
            </a:pPr>
            <a:r>
              <a:rPr lang="en-US" sz="2400" dirty="0">
                <a:effectLst>
                  <a:outerShdw blurRad="38100" dist="38100" dir="2700000" algn="tl">
                    <a:srgbClr val="000000"/>
                  </a:outerShdw>
                </a:effectLst>
                <a:cs typeface="+mn-cs"/>
              </a:rPr>
              <a:t>It is NOT practical.</a:t>
            </a:r>
          </a:p>
        </p:txBody>
      </p:sp>
      <p:grpSp>
        <p:nvGrpSpPr>
          <p:cNvPr id="30" name="Group 29"/>
          <p:cNvGrpSpPr/>
          <p:nvPr/>
        </p:nvGrpSpPr>
        <p:grpSpPr>
          <a:xfrm>
            <a:off x="1965960" y="1661162"/>
            <a:ext cx="1739992" cy="259078"/>
            <a:chOff x="1965960" y="1661162"/>
            <a:chExt cx="1739992" cy="259078"/>
          </a:xfrm>
        </p:grpSpPr>
        <p:cxnSp>
          <p:nvCxnSpPr>
            <p:cNvPr id="53" name="Straight Arrow Connector 52"/>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54" name="Straight Arrow Connector 53"/>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55" name="Straight Arrow Connector 54"/>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56" name="Straight Arrow Connector 55"/>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grpSp>
        <p:nvGrpSpPr>
          <p:cNvPr id="57" name="Group 56"/>
          <p:cNvGrpSpPr/>
          <p:nvPr/>
        </p:nvGrpSpPr>
        <p:grpSpPr>
          <a:xfrm>
            <a:off x="4838700" y="2425700"/>
            <a:ext cx="2857500" cy="1181100"/>
            <a:chOff x="4838700" y="2425700"/>
            <a:chExt cx="2857500" cy="1181100"/>
          </a:xfrm>
        </p:grpSpPr>
        <p:sp>
          <p:nvSpPr>
            <p:cNvPr id="58"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59"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60"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61" name="Straight Arrow Connector 60"/>
            <p:cNvCxnSpPr/>
            <p:nvPr/>
          </p:nvCxnSpPr>
          <p:spPr bwMode="auto">
            <a:xfrm flipV="1">
              <a:off x="5473700" y="2425700"/>
              <a:ext cx="399961" cy="596900"/>
            </a:xfrm>
            <a:prstGeom prst="straightConnector1">
              <a:avLst/>
            </a:prstGeom>
            <a:noFill/>
            <a:ln w="12700" cap="sq" cmpd="sng" algn="ctr">
              <a:solidFill>
                <a:schemeClr val="hlink"/>
              </a:solidFill>
              <a:prstDash val="solid"/>
              <a:round/>
              <a:headEnd type="none" w="med" len="med"/>
              <a:tailEnd type="arrow"/>
            </a:ln>
            <a:effectLst/>
          </p:spPr>
        </p:cxnSp>
        <p:cxnSp>
          <p:nvCxnSpPr>
            <p:cNvPr id="62" name="Straight Arrow Connector 61"/>
            <p:cNvCxnSpPr/>
            <p:nvPr/>
          </p:nvCxnSpPr>
          <p:spPr bwMode="auto">
            <a:xfrm flipV="1">
              <a:off x="6057901" y="2425700"/>
              <a:ext cx="114299" cy="546100"/>
            </a:xfrm>
            <a:prstGeom prst="straightConnector1">
              <a:avLst/>
            </a:prstGeom>
            <a:noFill/>
            <a:ln w="12700" cap="sq" cmpd="sng" algn="ctr">
              <a:solidFill>
                <a:schemeClr val="hlink"/>
              </a:solidFill>
              <a:prstDash val="solid"/>
              <a:round/>
              <a:headEnd type="none" w="med" len="med"/>
              <a:tailEnd type="arrow"/>
            </a:ln>
            <a:effectLst/>
          </p:spPr>
        </p:cxnSp>
        <p:cxnSp>
          <p:nvCxnSpPr>
            <p:cNvPr id="63" name="Straight Arrow Connector 62"/>
            <p:cNvCxnSpPr/>
            <p:nvPr/>
          </p:nvCxnSpPr>
          <p:spPr bwMode="auto">
            <a:xfrm flipH="1" flipV="1">
              <a:off x="6438901" y="2425700"/>
              <a:ext cx="381000" cy="558800"/>
            </a:xfrm>
            <a:prstGeom prst="straightConnector1">
              <a:avLst/>
            </a:prstGeom>
            <a:noFill/>
            <a:ln w="12700" cap="sq" cmpd="sng" algn="ctr">
              <a:solidFill>
                <a:schemeClr val="hlink"/>
              </a:solidFill>
              <a:prstDash val="solid"/>
              <a:round/>
              <a:headEnd type="none" w="med" len="med"/>
              <a:tailEnd type="arrow"/>
            </a:ln>
            <a:effectLst/>
          </p:spPr>
        </p:cxnSp>
      </p:grpSp>
    </p:spTree>
    <p:extLst>
      <p:ext uri="{BB962C8B-B14F-4D97-AF65-F5344CB8AC3E}">
        <p14:creationId xmlns:p14="http://schemas.microsoft.com/office/powerpoint/2010/main" val="678452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2">
                                            <p:txEl>
                                              <p:pRg st="0" end="0"/>
                                            </p:txEl>
                                          </p:spTgt>
                                        </p:tgtEl>
                                        <p:attrNameLst>
                                          <p:attrName>style.visibility</p:attrName>
                                        </p:attrNameLst>
                                      </p:cBhvr>
                                      <p:to>
                                        <p:strVal val="visible"/>
                                      </p:to>
                                    </p:set>
                                    <p:anim calcmode="lin" valueType="num">
                                      <p:cBhvr additive="base">
                                        <p:cTn id="7"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2">
                                            <p:txEl>
                                              <p:pRg st="1" end="1"/>
                                            </p:txEl>
                                          </p:spTgt>
                                        </p:tgtEl>
                                        <p:attrNameLst>
                                          <p:attrName>style.visibility</p:attrName>
                                        </p:attrNameLst>
                                      </p:cBhvr>
                                      <p:to>
                                        <p:strVal val="visible"/>
                                      </p:to>
                                    </p:set>
                                    <p:anim calcmode="lin" valueType="num">
                                      <p:cBhvr additive="base">
                                        <p:cTn id="13" dur="500" fill="hold"/>
                                        <p:tgtEl>
                                          <p:spTgt spid="5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2">
                                            <p:txEl>
                                              <p:pRg st="2" end="2"/>
                                            </p:txEl>
                                          </p:spTgt>
                                        </p:tgtEl>
                                        <p:attrNameLst>
                                          <p:attrName>style.visibility</p:attrName>
                                        </p:attrNameLst>
                                      </p:cBhvr>
                                      <p:to>
                                        <p:strVal val="visible"/>
                                      </p:to>
                                    </p:set>
                                    <p:anim calcmode="lin" valueType="num">
                                      <p:cBhvr additive="base">
                                        <p:cTn id="19" dur="500" fill="hold"/>
                                        <p:tgtEl>
                                          <p:spTgt spid="5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2">
                                            <p:txEl>
                                              <p:pRg st="3" end="3"/>
                                            </p:txEl>
                                          </p:spTgt>
                                        </p:tgtEl>
                                        <p:attrNameLst>
                                          <p:attrName>style.visibility</p:attrName>
                                        </p:attrNameLst>
                                      </p:cBhvr>
                                      <p:to>
                                        <p:strVal val="visible"/>
                                      </p:to>
                                    </p:set>
                                    <p:anim calcmode="lin" valueType="num">
                                      <p:cBhvr additive="base">
                                        <p:cTn id="25" dur="500" fill="hold"/>
                                        <p:tgtEl>
                                          <p:spTgt spid="5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52">
                                            <p:txEl>
                                              <p:pRg st="4" end="4"/>
                                            </p:txEl>
                                          </p:spTgt>
                                        </p:tgtEl>
                                        <p:attrNameLst>
                                          <p:attrName>style.visibility</p:attrName>
                                        </p:attrNameLst>
                                      </p:cBhvr>
                                      <p:to>
                                        <p:strVal val="visible"/>
                                      </p:to>
                                    </p:set>
                                    <p:anim calcmode="lin" valueType="num">
                                      <p:cBhvr additive="base">
                                        <p:cTn id="31" dur="500" fill="hold"/>
                                        <p:tgtEl>
                                          <p:spTgt spid="52">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52">
                                            <p:txEl>
                                              <p:pRg st="5" end="5"/>
                                            </p:txEl>
                                          </p:spTgt>
                                        </p:tgtEl>
                                        <p:attrNameLst>
                                          <p:attrName>style.visibility</p:attrName>
                                        </p:attrNameLst>
                                      </p:cBhvr>
                                      <p:to>
                                        <p:strVal val="visible"/>
                                      </p:to>
                                    </p:set>
                                    <p:anim calcmode="lin" valueType="num">
                                      <p:cBhvr additive="base">
                                        <p:cTn id="37" dur="500" fill="hold"/>
                                        <p:tgtEl>
                                          <p:spTgt spid="52">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2">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1" name="Group 30"/>
          <p:cNvGrpSpPr/>
          <p:nvPr/>
        </p:nvGrpSpPr>
        <p:grpSpPr>
          <a:xfrm>
            <a:off x="1371600" y="1022350"/>
            <a:ext cx="3075653" cy="1981200"/>
            <a:chOff x="2667000" y="1022350"/>
            <a:chExt cx="3075653" cy="1981200"/>
          </a:xfrm>
        </p:grpSpPr>
        <p:pic>
          <p:nvPicPr>
            <p:cNvPr id="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Rectangle 32"/>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33"/>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5" name="Rectangle 34"/>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37"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38"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39" name="Rectangle 38"/>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40"/>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4"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5"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46"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sp>
          <p:nvSpPr>
            <p:cNvPr id="49" name="Oval 48"/>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0" name="Straight Arrow Connector 49"/>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grpSp>
      <p:graphicFrame>
        <p:nvGraphicFramePr>
          <p:cNvPr id="88" name="Table 87"/>
          <p:cNvGraphicFramePr>
            <a:graphicFrameLocks noGrp="1"/>
          </p:cNvGraphicFramePr>
          <p:nvPr>
            <p:extLst>
              <p:ext uri="{D42A27DB-BD31-4B8C-83A1-F6EECF244321}">
                <p14:modId xmlns:p14="http://schemas.microsoft.com/office/powerpoint/2010/main" val="2436407094"/>
              </p:ext>
            </p:extLst>
          </p:nvPr>
        </p:nvGraphicFramePr>
        <p:xfrm>
          <a:off x="5105400" y="1406643"/>
          <a:ext cx="3733800" cy="1463040"/>
        </p:xfrm>
        <a:graphic>
          <a:graphicData uri="http://schemas.openxmlformats.org/drawingml/2006/table">
            <a:tbl>
              <a:tblPr firstRow="1" firstCol="1" bandRow="1">
                <a:tableStyleId>{5C22544A-7EE6-4342-B048-85BDC9FD1C3A}</a:tableStyleId>
              </a:tblPr>
              <a:tblGrid>
                <a:gridCol w="589151">
                  <a:extLst>
                    <a:ext uri="{9D8B030D-6E8A-4147-A177-3AD203B41FA5}">
                      <a16:colId xmlns:a16="http://schemas.microsoft.com/office/drawing/2014/main" val="20000"/>
                    </a:ext>
                  </a:extLst>
                </a:gridCol>
                <a:gridCol w="992603">
                  <a:extLst>
                    <a:ext uri="{9D8B030D-6E8A-4147-A177-3AD203B41FA5}">
                      <a16:colId xmlns:a16="http://schemas.microsoft.com/office/drawing/2014/main" val="20001"/>
                    </a:ext>
                  </a:extLst>
                </a:gridCol>
                <a:gridCol w="1076023">
                  <a:extLst>
                    <a:ext uri="{9D8B030D-6E8A-4147-A177-3AD203B41FA5}">
                      <a16:colId xmlns:a16="http://schemas.microsoft.com/office/drawing/2014/main" val="20002"/>
                    </a:ext>
                  </a:extLst>
                </a:gridCol>
                <a:gridCol w="1076023">
                  <a:extLst>
                    <a:ext uri="{9D8B030D-6E8A-4147-A177-3AD203B41FA5}">
                      <a16:colId xmlns:a16="http://schemas.microsoft.com/office/drawing/2014/main" val="20003"/>
                    </a:ext>
                  </a:extLst>
                </a:gridCol>
              </a:tblGrid>
              <a:tr h="20320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sz="1600"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baseline="0" dirty="0">
                          <a:solidFill>
                            <a:schemeClr val="bg2"/>
                          </a:solidFill>
                          <a:latin typeface="Times New Roman" panose="02020603050405020304" pitchFamily="18" charset="0"/>
                          <a:cs typeface="Times New Roman" panose="02020603050405020304" pitchFamily="18" charset="0"/>
                          <a:sym typeface="Symbol"/>
                        </a:rPr>
                        <a:t>1</a:t>
                      </a:r>
                      <a:r>
                        <a:rPr lang="en-US" sz="1800" dirty="0">
                          <a:solidFill>
                            <a:schemeClr val="bg2"/>
                          </a:solidFill>
                          <a:latin typeface="Times New Roman" panose="02020603050405020304" pitchFamily="18" charset="0"/>
                          <a:cs typeface="Times New Roman" panose="02020603050405020304" pitchFamily="18" charset="0"/>
                          <a:sym typeface="Symbol"/>
                        </a:rPr>
                        <a:t>,</a:t>
                      </a:r>
                      <a:r>
                        <a:rPr lang="en-US" sz="1800" dirty="0">
                          <a:solidFill>
                            <a:schemeClr val="bg2"/>
                          </a:solidFill>
                          <a:cs typeface="+mn-cs"/>
                          <a:sym typeface="Symbol"/>
                        </a:rPr>
                        <a:t></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0</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2</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r>
                        <a:rPr lang="en-US" sz="1800" dirty="0">
                          <a:solidFill>
                            <a:schemeClr val="bg2"/>
                          </a:solidFill>
                          <a:cs typeface="+mn-cs"/>
                          <a:sym typeface="Symbol"/>
                        </a:rPr>
                        <a:t> </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89" name="Text Box 4"/>
          <p:cNvSpPr txBox="1">
            <a:spLocks noChangeArrowheads="1"/>
          </p:cNvSpPr>
          <p:nvPr/>
        </p:nvSpPr>
        <p:spPr bwMode="auto">
          <a:xfrm>
            <a:off x="6172200" y="1066800"/>
            <a:ext cx="2324028"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1800" dirty="0">
                <a:effectLst>
                  <a:outerShdw blurRad="38100" dist="38100" dir="2700000" algn="tl">
                    <a:srgbClr val="000000"/>
                  </a:outerShdw>
                </a:effectLst>
                <a:cs typeface="+mn-cs"/>
              </a:rPr>
              <a:t>c</a:t>
            </a:r>
            <a:r>
              <a:rPr lang="el-GR" sz="1800" dirty="0">
                <a:effectLst>
                  <a:outerShdw blurRad="38100" dist="38100" dir="2700000" algn="tl">
                    <a:srgbClr val="000000"/>
                  </a:outerShdw>
                </a:effectLst>
                <a:cs typeface="+mn-cs"/>
              </a:rPr>
              <a:t>ϵ∑</a:t>
            </a:r>
            <a:r>
              <a:rPr lang="en-CA" sz="1800" dirty="0">
                <a:effectLst>
                  <a:outerShdw blurRad="38100" dist="38100" dir="2700000" algn="tl">
                    <a:srgbClr val="000000"/>
                  </a:outerShdw>
                </a:effectLst>
                <a:cs typeface="+mn-cs"/>
              </a:rPr>
              <a:t> seen on tape</a:t>
            </a:r>
            <a:endParaRPr lang="en-US" sz="1800" dirty="0">
              <a:effectLst>
                <a:outerShdw blurRad="38100" dist="38100" dir="2700000" algn="tl">
                  <a:srgbClr val="000000"/>
                </a:outerShdw>
              </a:effectLst>
              <a:cs typeface="+mn-cs"/>
            </a:endParaRPr>
          </a:p>
        </p:txBody>
      </p:sp>
      <p:sp>
        <p:nvSpPr>
          <p:cNvPr id="90" name="Text Box 4"/>
          <p:cNvSpPr txBox="1">
            <a:spLocks noChangeArrowheads="1"/>
          </p:cNvSpPr>
          <p:nvPr/>
        </p:nvSpPr>
        <p:spPr bwMode="auto">
          <a:xfrm rot="16200000">
            <a:off x="3976775" y="1999663"/>
            <a:ext cx="1938717"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1800" dirty="0">
                <a:effectLst>
                  <a:outerShdw blurRad="38100" dist="38100" dir="2700000" algn="tl">
                    <a:srgbClr val="000000"/>
                  </a:outerShdw>
                </a:effectLst>
                <a:cs typeface="+mn-cs"/>
              </a:rPr>
              <a:t>Current State</a:t>
            </a:r>
            <a:endParaRPr lang="en-US" sz="1800" dirty="0">
              <a:effectLst>
                <a:outerShdw blurRad="38100" dist="38100" dir="2700000" algn="tl">
                  <a:srgbClr val="000000"/>
                </a:outerShdw>
              </a:effectLst>
              <a:cs typeface="+mn-cs"/>
            </a:endParaRPr>
          </a:p>
        </p:txBody>
      </p:sp>
      <p:sp>
        <p:nvSpPr>
          <p:cNvPr id="51" name="Text Box 6"/>
          <p:cNvSpPr txBox="1">
            <a:spLocks noChangeArrowheads="1"/>
          </p:cNvSpPr>
          <p:nvPr/>
        </p:nvSpPr>
        <p:spPr bwMode="auto">
          <a:xfrm>
            <a:off x="457200" y="6334780"/>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cxnSp>
        <p:nvCxnSpPr>
          <p:cNvPr id="53" name="Straight Arrow Connector 52"/>
          <p:cNvCxnSpPr/>
          <p:nvPr/>
        </p:nvCxnSpPr>
        <p:spPr bwMode="auto">
          <a:xfrm flipV="1">
            <a:off x="2717104"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54" name="Oval 53"/>
          <p:cNvSpPr/>
          <p:nvPr/>
        </p:nvSpPr>
        <p:spPr>
          <a:xfrm>
            <a:off x="1986280" y="181523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55" name="Rectangle 54"/>
          <p:cNvSpPr/>
          <p:nvPr/>
        </p:nvSpPr>
        <p:spPr>
          <a:xfrm>
            <a:off x="6718300" y="1765300"/>
            <a:ext cx="1014863" cy="365760"/>
          </a:xfrm>
          <a:prstGeom prst="rect">
            <a:avLst/>
          </a:prstGeom>
          <a:ln w="19050">
            <a:solidFill>
              <a:srgbClr val="FF00FF"/>
            </a:solidFill>
          </a:ln>
        </p:spPr>
        <p:txBody>
          <a:bodyPr wrap="square" rtlCol="0" anchor="ctr">
            <a:spAutoFit/>
          </a:bodyPr>
          <a:lstStyle/>
          <a:p>
            <a:pPr algn="l"/>
            <a:endParaRPr lang="en-US" sz="2400" dirty="0"/>
          </a:p>
        </p:txBody>
      </p:sp>
      <p:grpSp>
        <p:nvGrpSpPr>
          <p:cNvPr id="57" name="Group 56"/>
          <p:cNvGrpSpPr/>
          <p:nvPr/>
        </p:nvGrpSpPr>
        <p:grpSpPr>
          <a:xfrm>
            <a:off x="4838700" y="2425700"/>
            <a:ext cx="2857500" cy="1181100"/>
            <a:chOff x="4838700" y="2425700"/>
            <a:chExt cx="2857500" cy="1181100"/>
          </a:xfrm>
        </p:grpSpPr>
        <p:sp>
          <p:nvSpPr>
            <p:cNvPr id="58"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59"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60"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61" name="Straight Arrow Connector 60"/>
            <p:cNvCxnSpPr/>
            <p:nvPr/>
          </p:nvCxnSpPr>
          <p:spPr bwMode="auto">
            <a:xfrm flipV="1">
              <a:off x="5473700" y="2425700"/>
              <a:ext cx="399961" cy="596900"/>
            </a:xfrm>
            <a:prstGeom prst="straightConnector1">
              <a:avLst/>
            </a:prstGeom>
            <a:noFill/>
            <a:ln w="12700" cap="sq" cmpd="sng" algn="ctr">
              <a:solidFill>
                <a:schemeClr val="hlink"/>
              </a:solidFill>
              <a:prstDash val="solid"/>
              <a:round/>
              <a:headEnd type="none" w="med" len="med"/>
              <a:tailEnd type="arrow"/>
            </a:ln>
            <a:effectLst/>
          </p:spPr>
        </p:cxnSp>
        <p:cxnSp>
          <p:nvCxnSpPr>
            <p:cNvPr id="62" name="Straight Arrow Connector 61"/>
            <p:cNvCxnSpPr/>
            <p:nvPr/>
          </p:nvCxnSpPr>
          <p:spPr bwMode="auto">
            <a:xfrm flipV="1">
              <a:off x="6057901" y="2425700"/>
              <a:ext cx="114299" cy="546100"/>
            </a:xfrm>
            <a:prstGeom prst="straightConnector1">
              <a:avLst/>
            </a:prstGeom>
            <a:noFill/>
            <a:ln w="12700" cap="sq" cmpd="sng" algn="ctr">
              <a:solidFill>
                <a:schemeClr val="hlink"/>
              </a:solidFill>
              <a:prstDash val="solid"/>
              <a:round/>
              <a:headEnd type="none" w="med" len="med"/>
              <a:tailEnd type="arrow"/>
            </a:ln>
            <a:effectLst/>
          </p:spPr>
        </p:cxnSp>
        <p:cxnSp>
          <p:nvCxnSpPr>
            <p:cNvPr id="63" name="Straight Arrow Connector 62"/>
            <p:cNvCxnSpPr/>
            <p:nvPr/>
          </p:nvCxnSpPr>
          <p:spPr bwMode="auto">
            <a:xfrm flipH="1" flipV="1">
              <a:off x="6438901" y="2425700"/>
              <a:ext cx="381000" cy="558800"/>
            </a:xfrm>
            <a:prstGeom prst="straightConnector1">
              <a:avLst/>
            </a:prstGeom>
            <a:noFill/>
            <a:ln w="12700" cap="sq" cmpd="sng" algn="ctr">
              <a:solidFill>
                <a:schemeClr val="hlink"/>
              </a:solidFill>
              <a:prstDash val="solid"/>
              <a:round/>
              <a:headEnd type="none" w="med" len="med"/>
              <a:tailEnd type="arrow"/>
            </a:ln>
            <a:effectLst/>
          </p:spPr>
        </p:cxnSp>
      </p:grpSp>
      <p:grpSp>
        <p:nvGrpSpPr>
          <p:cNvPr id="47" name="Group 46"/>
          <p:cNvGrpSpPr/>
          <p:nvPr/>
        </p:nvGrpSpPr>
        <p:grpSpPr>
          <a:xfrm>
            <a:off x="1965960" y="1661162"/>
            <a:ext cx="1739992" cy="259078"/>
            <a:chOff x="1965960" y="1661162"/>
            <a:chExt cx="1739992" cy="259078"/>
          </a:xfrm>
        </p:grpSpPr>
        <p:cxnSp>
          <p:nvCxnSpPr>
            <p:cNvPr id="48" name="Straight Arrow Connector 47"/>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52" name="Straight Arrow Connector 51"/>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56" name="Straight Arrow Connector 55"/>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64" name="Straight Arrow Connector 63"/>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spTree>
    <p:extLst>
      <p:ext uri="{BB962C8B-B14F-4D97-AF65-F5344CB8AC3E}">
        <p14:creationId xmlns:p14="http://schemas.microsoft.com/office/powerpoint/2010/main" val="125891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1" name="Group 30"/>
          <p:cNvGrpSpPr/>
          <p:nvPr/>
        </p:nvGrpSpPr>
        <p:grpSpPr>
          <a:xfrm>
            <a:off x="1371600" y="1022350"/>
            <a:ext cx="3075653" cy="1981200"/>
            <a:chOff x="2667000" y="1022350"/>
            <a:chExt cx="3075653" cy="1981200"/>
          </a:xfrm>
        </p:grpSpPr>
        <p:pic>
          <p:nvPicPr>
            <p:cNvPr id="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Rectangle 32"/>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33"/>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5" name="Rectangle 34"/>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37"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38"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39" name="Rectangle 38"/>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40"/>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4"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5"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46"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sp>
          <p:nvSpPr>
            <p:cNvPr id="49" name="Oval 48"/>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0" name="Straight Arrow Connector 49"/>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grpSp>
      <p:graphicFrame>
        <p:nvGraphicFramePr>
          <p:cNvPr id="88" name="Table 87"/>
          <p:cNvGraphicFramePr>
            <a:graphicFrameLocks noGrp="1"/>
          </p:cNvGraphicFramePr>
          <p:nvPr>
            <p:extLst>
              <p:ext uri="{D42A27DB-BD31-4B8C-83A1-F6EECF244321}">
                <p14:modId xmlns:p14="http://schemas.microsoft.com/office/powerpoint/2010/main" val="4034299662"/>
              </p:ext>
            </p:extLst>
          </p:nvPr>
        </p:nvGraphicFramePr>
        <p:xfrm>
          <a:off x="5105400" y="1406643"/>
          <a:ext cx="3733800" cy="1463040"/>
        </p:xfrm>
        <a:graphic>
          <a:graphicData uri="http://schemas.openxmlformats.org/drawingml/2006/table">
            <a:tbl>
              <a:tblPr firstRow="1" firstCol="1" bandRow="1">
                <a:tableStyleId>{5C22544A-7EE6-4342-B048-85BDC9FD1C3A}</a:tableStyleId>
              </a:tblPr>
              <a:tblGrid>
                <a:gridCol w="589151">
                  <a:extLst>
                    <a:ext uri="{9D8B030D-6E8A-4147-A177-3AD203B41FA5}">
                      <a16:colId xmlns:a16="http://schemas.microsoft.com/office/drawing/2014/main" val="20000"/>
                    </a:ext>
                  </a:extLst>
                </a:gridCol>
                <a:gridCol w="992603">
                  <a:extLst>
                    <a:ext uri="{9D8B030D-6E8A-4147-A177-3AD203B41FA5}">
                      <a16:colId xmlns:a16="http://schemas.microsoft.com/office/drawing/2014/main" val="20001"/>
                    </a:ext>
                  </a:extLst>
                </a:gridCol>
                <a:gridCol w="1076023">
                  <a:extLst>
                    <a:ext uri="{9D8B030D-6E8A-4147-A177-3AD203B41FA5}">
                      <a16:colId xmlns:a16="http://schemas.microsoft.com/office/drawing/2014/main" val="20002"/>
                    </a:ext>
                  </a:extLst>
                </a:gridCol>
                <a:gridCol w="1076023">
                  <a:extLst>
                    <a:ext uri="{9D8B030D-6E8A-4147-A177-3AD203B41FA5}">
                      <a16:colId xmlns:a16="http://schemas.microsoft.com/office/drawing/2014/main" val="20003"/>
                    </a:ext>
                  </a:extLst>
                </a:gridCol>
              </a:tblGrid>
              <a:tr h="20320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sz="1600"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baseline="0" dirty="0">
                          <a:solidFill>
                            <a:schemeClr val="bg2"/>
                          </a:solidFill>
                          <a:latin typeface="Times New Roman" panose="02020603050405020304" pitchFamily="18" charset="0"/>
                          <a:cs typeface="Times New Roman" panose="02020603050405020304" pitchFamily="18" charset="0"/>
                          <a:sym typeface="Symbol"/>
                        </a:rPr>
                        <a:t>1</a:t>
                      </a:r>
                      <a:r>
                        <a:rPr lang="en-US" sz="1800" dirty="0">
                          <a:solidFill>
                            <a:schemeClr val="bg2"/>
                          </a:solidFill>
                          <a:latin typeface="Times New Roman" panose="02020603050405020304" pitchFamily="18" charset="0"/>
                          <a:cs typeface="Times New Roman" panose="02020603050405020304" pitchFamily="18" charset="0"/>
                          <a:sym typeface="Symbol"/>
                        </a:rPr>
                        <a:t>,</a:t>
                      </a:r>
                      <a:r>
                        <a:rPr lang="en-US" sz="1800" dirty="0">
                          <a:solidFill>
                            <a:schemeClr val="bg2"/>
                          </a:solidFill>
                          <a:cs typeface="+mn-cs"/>
                          <a:sym typeface="Symbol"/>
                        </a:rPr>
                        <a:t></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0</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2</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r>
                        <a:rPr lang="en-US" sz="1800" dirty="0">
                          <a:solidFill>
                            <a:schemeClr val="bg2"/>
                          </a:solidFill>
                          <a:cs typeface="+mn-cs"/>
                          <a:sym typeface="Symbol"/>
                        </a:rPr>
                        <a:t> </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89" name="Text Box 4"/>
          <p:cNvSpPr txBox="1">
            <a:spLocks noChangeArrowheads="1"/>
          </p:cNvSpPr>
          <p:nvPr/>
        </p:nvSpPr>
        <p:spPr bwMode="auto">
          <a:xfrm>
            <a:off x="6172200" y="1066800"/>
            <a:ext cx="2324028"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1800" dirty="0">
                <a:effectLst>
                  <a:outerShdw blurRad="38100" dist="38100" dir="2700000" algn="tl">
                    <a:srgbClr val="000000"/>
                  </a:outerShdw>
                </a:effectLst>
                <a:cs typeface="+mn-cs"/>
              </a:rPr>
              <a:t>c</a:t>
            </a:r>
            <a:r>
              <a:rPr lang="el-GR" sz="1800" dirty="0">
                <a:effectLst>
                  <a:outerShdw blurRad="38100" dist="38100" dir="2700000" algn="tl">
                    <a:srgbClr val="000000"/>
                  </a:outerShdw>
                </a:effectLst>
                <a:cs typeface="+mn-cs"/>
              </a:rPr>
              <a:t>ϵ∑</a:t>
            </a:r>
            <a:r>
              <a:rPr lang="en-CA" sz="1800" dirty="0">
                <a:effectLst>
                  <a:outerShdw blurRad="38100" dist="38100" dir="2700000" algn="tl">
                    <a:srgbClr val="000000"/>
                  </a:outerShdw>
                </a:effectLst>
                <a:cs typeface="+mn-cs"/>
              </a:rPr>
              <a:t> seen on tape</a:t>
            </a:r>
            <a:endParaRPr lang="en-US" sz="1800" dirty="0">
              <a:effectLst>
                <a:outerShdw blurRad="38100" dist="38100" dir="2700000" algn="tl">
                  <a:srgbClr val="000000"/>
                </a:outerShdw>
              </a:effectLst>
              <a:cs typeface="+mn-cs"/>
            </a:endParaRPr>
          </a:p>
        </p:txBody>
      </p:sp>
      <p:sp>
        <p:nvSpPr>
          <p:cNvPr id="90" name="Text Box 4"/>
          <p:cNvSpPr txBox="1">
            <a:spLocks noChangeArrowheads="1"/>
          </p:cNvSpPr>
          <p:nvPr/>
        </p:nvSpPr>
        <p:spPr bwMode="auto">
          <a:xfrm rot="16200000">
            <a:off x="3976775" y="1999663"/>
            <a:ext cx="1938717"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1800" dirty="0">
                <a:effectLst>
                  <a:outerShdw blurRad="38100" dist="38100" dir="2700000" algn="tl">
                    <a:srgbClr val="000000"/>
                  </a:outerShdw>
                </a:effectLst>
                <a:cs typeface="+mn-cs"/>
              </a:rPr>
              <a:t>Current State</a:t>
            </a:r>
            <a:endParaRPr lang="en-US" sz="1800" dirty="0">
              <a:effectLst>
                <a:outerShdw blurRad="38100" dist="38100" dir="2700000" algn="tl">
                  <a:srgbClr val="000000"/>
                </a:outerShdw>
              </a:effectLst>
              <a:cs typeface="+mn-cs"/>
            </a:endParaRPr>
          </a:p>
        </p:txBody>
      </p:sp>
      <p:sp>
        <p:nvSpPr>
          <p:cNvPr id="51" name="Text Box 6"/>
          <p:cNvSpPr txBox="1">
            <a:spLocks noChangeArrowheads="1"/>
          </p:cNvSpPr>
          <p:nvPr/>
        </p:nvSpPr>
        <p:spPr bwMode="auto">
          <a:xfrm>
            <a:off x="457200" y="6334780"/>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cxnSp>
        <p:nvCxnSpPr>
          <p:cNvPr id="53" name="Straight Arrow Connector 52"/>
          <p:cNvCxnSpPr/>
          <p:nvPr/>
        </p:nvCxnSpPr>
        <p:spPr bwMode="auto">
          <a:xfrm flipV="1">
            <a:off x="2717104"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54" name="Oval 53"/>
          <p:cNvSpPr/>
          <p:nvPr/>
        </p:nvSpPr>
        <p:spPr>
          <a:xfrm>
            <a:off x="1998980" y="137160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29" name="Rectangle 28"/>
          <p:cNvSpPr/>
          <p:nvPr/>
        </p:nvSpPr>
        <p:spPr>
          <a:xfrm>
            <a:off x="6718300" y="1765300"/>
            <a:ext cx="1014863" cy="365760"/>
          </a:xfrm>
          <a:prstGeom prst="rect">
            <a:avLst/>
          </a:prstGeom>
          <a:ln w="19050">
            <a:solidFill>
              <a:srgbClr val="FF00FF"/>
            </a:solidFill>
          </a:ln>
        </p:spPr>
        <p:txBody>
          <a:bodyPr wrap="square" rtlCol="0" anchor="ctr">
            <a:spAutoFit/>
          </a:bodyPr>
          <a:lstStyle/>
          <a:p>
            <a:pPr algn="l"/>
            <a:endParaRPr lang="en-US" sz="2400" dirty="0"/>
          </a:p>
        </p:txBody>
      </p:sp>
      <p:grpSp>
        <p:nvGrpSpPr>
          <p:cNvPr id="30" name="Group 29"/>
          <p:cNvGrpSpPr/>
          <p:nvPr/>
        </p:nvGrpSpPr>
        <p:grpSpPr>
          <a:xfrm>
            <a:off x="4838700" y="2425700"/>
            <a:ext cx="2857500" cy="1181100"/>
            <a:chOff x="4838700" y="2425700"/>
            <a:chExt cx="2857500" cy="1181100"/>
          </a:xfrm>
        </p:grpSpPr>
        <p:sp>
          <p:nvSpPr>
            <p:cNvPr id="47"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48"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52"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56" name="Straight Arrow Connector 55"/>
            <p:cNvCxnSpPr/>
            <p:nvPr/>
          </p:nvCxnSpPr>
          <p:spPr bwMode="auto">
            <a:xfrm flipV="1">
              <a:off x="5473700" y="2425700"/>
              <a:ext cx="399961" cy="596900"/>
            </a:xfrm>
            <a:prstGeom prst="straightConnector1">
              <a:avLst/>
            </a:prstGeom>
            <a:noFill/>
            <a:ln w="12700" cap="sq" cmpd="sng" algn="ctr">
              <a:solidFill>
                <a:schemeClr val="hlink"/>
              </a:solidFill>
              <a:prstDash val="solid"/>
              <a:round/>
              <a:headEnd type="none" w="med" len="med"/>
              <a:tailEnd type="arrow"/>
            </a:ln>
            <a:effectLst/>
          </p:spPr>
        </p:cxnSp>
        <p:cxnSp>
          <p:nvCxnSpPr>
            <p:cNvPr id="57" name="Straight Arrow Connector 56"/>
            <p:cNvCxnSpPr/>
            <p:nvPr/>
          </p:nvCxnSpPr>
          <p:spPr bwMode="auto">
            <a:xfrm flipV="1">
              <a:off x="6057901" y="2425700"/>
              <a:ext cx="114299" cy="546100"/>
            </a:xfrm>
            <a:prstGeom prst="straightConnector1">
              <a:avLst/>
            </a:prstGeom>
            <a:noFill/>
            <a:ln w="12700" cap="sq" cmpd="sng" algn="ctr">
              <a:solidFill>
                <a:schemeClr val="hlink"/>
              </a:solidFill>
              <a:prstDash val="solid"/>
              <a:round/>
              <a:headEnd type="none" w="med" len="med"/>
              <a:tailEnd type="arrow"/>
            </a:ln>
            <a:effectLst/>
          </p:spPr>
        </p:cxnSp>
        <p:cxnSp>
          <p:nvCxnSpPr>
            <p:cNvPr id="58" name="Straight Arrow Connector 57"/>
            <p:cNvCxnSpPr/>
            <p:nvPr/>
          </p:nvCxnSpPr>
          <p:spPr bwMode="auto">
            <a:xfrm flipH="1" flipV="1">
              <a:off x="6438901" y="2425700"/>
              <a:ext cx="381000" cy="558800"/>
            </a:xfrm>
            <a:prstGeom prst="straightConnector1">
              <a:avLst/>
            </a:prstGeom>
            <a:noFill/>
            <a:ln w="12700" cap="sq" cmpd="sng" algn="ctr">
              <a:solidFill>
                <a:schemeClr val="hlink"/>
              </a:solidFill>
              <a:prstDash val="solid"/>
              <a:round/>
              <a:headEnd type="none" w="med" len="med"/>
              <a:tailEnd type="arrow"/>
            </a:ln>
            <a:effectLst/>
          </p:spPr>
        </p:cxnSp>
      </p:grpSp>
      <p:grpSp>
        <p:nvGrpSpPr>
          <p:cNvPr id="55" name="Group 54"/>
          <p:cNvGrpSpPr/>
          <p:nvPr/>
        </p:nvGrpSpPr>
        <p:grpSpPr>
          <a:xfrm>
            <a:off x="1965960" y="1661162"/>
            <a:ext cx="1739992" cy="259078"/>
            <a:chOff x="1965960" y="1661162"/>
            <a:chExt cx="1739992" cy="259078"/>
          </a:xfrm>
        </p:grpSpPr>
        <p:cxnSp>
          <p:nvCxnSpPr>
            <p:cNvPr id="59" name="Straight Arrow Connector 58"/>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0" name="Straight Arrow Connector 59"/>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1" name="Straight Arrow Connector 60"/>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62" name="Straight Arrow Connector 61"/>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spTree>
    <p:extLst>
      <p:ext uri="{BB962C8B-B14F-4D97-AF65-F5344CB8AC3E}">
        <p14:creationId xmlns:p14="http://schemas.microsoft.com/office/powerpoint/2010/main" val="177112255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1" name="Group 30"/>
          <p:cNvGrpSpPr/>
          <p:nvPr/>
        </p:nvGrpSpPr>
        <p:grpSpPr>
          <a:xfrm>
            <a:off x="1371600" y="1022350"/>
            <a:ext cx="3075653" cy="1981200"/>
            <a:chOff x="2667000" y="1022350"/>
            <a:chExt cx="3075653" cy="1981200"/>
          </a:xfrm>
        </p:grpSpPr>
        <p:pic>
          <p:nvPicPr>
            <p:cNvPr id="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Rectangle 32"/>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33"/>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5" name="Rectangle 34"/>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37"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38"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39" name="Rectangle 38"/>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40"/>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4"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5"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46"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sp>
          <p:nvSpPr>
            <p:cNvPr id="49" name="Oval 48"/>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0" name="Straight Arrow Connector 49"/>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grpSp>
      <p:graphicFrame>
        <p:nvGraphicFramePr>
          <p:cNvPr id="88" name="Table 87"/>
          <p:cNvGraphicFramePr>
            <a:graphicFrameLocks noGrp="1"/>
          </p:cNvGraphicFramePr>
          <p:nvPr>
            <p:extLst>
              <p:ext uri="{D42A27DB-BD31-4B8C-83A1-F6EECF244321}">
                <p14:modId xmlns:p14="http://schemas.microsoft.com/office/powerpoint/2010/main" val="393418086"/>
              </p:ext>
            </p:extLst>
          </p:nvPr>
        </p:nvGraphicFramePr>
        <p:xfrm>
          <a:off x="5105400" y="1406643"/>
          <a:ext cx="3733800" cy="1463040"/>
        </p:xfrm>
        <a:graphic>
          <a:graphicData uri="http://schemas.openxmlformats.org/drawingml/2006/table">
            <a:tbl>
              <a:tblPr firstRow="1" firstCol="1" bandRow="1">
                <a:tableStyleId>{5C22544A-7EE6-4342-B048-85BDC9FD1C3A}</a:tableStyleId>
              </a:tblPr>
              <a:tblGrid>
                <a:gridCol w="589151">
                  <a:extLst>
                    <a:ext uri="{9D8B030D-6E8A-4147-A177-3AD203B41FA5}">
                      <a16:colId xmlns:a16="http://schemas.microsoft.com/office/drawing/2014/main" val="20000"/>
                    </a:ext>
                  </a:extLst>
                </a:gridCol>
                <a:gridCol w="992603">
                  <a:extLst>
                    <a:ext uri="{9D8B030D-6E8A-4147-A177-3AD203B41FA5}">
                      <a16:colId xmlns:a16="http://schemas.microsoft.com/office/drawing/2014/main" val="20001"/>
                    </a:ext>
                  </a:extLst>
                </a:gridCol>
                <a:gridCol w="1076023">
                  <a:extLst>
                    <a:ext uri="{9D8B030D-6E8A-4147-A177-3AD203B41FA5}">
                      <a16:colId xmlns:a16="http://schemas.microsoft.com/office/drawing/2014/main" val="20002"/>
                    </a:ext>
                  </a:extLst>
                </a:gridCol>
                <a:gridCol w="1076023">
                  <a:extLst>
                    <a:ext uri="{9D8B030D-6E8A-4147-A177-3AD203B41FA5}">
                      <a16:colId xmlns:a16="http://schemas.microsoft.com/office/drawing/2014/main" val="20003"/>
                    </a:ext>
                  </a:extLst>
                </a:gridCol>
              </a:tblGrid>
              <a:tr h="20320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sz="1600"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baseline="0" dirty="0">
                          <a:solidFill>
                            <a:schemeClr val="bg2"/>
                          </a:solidFill>
                          <a:latin typeface="Times New Roman" panose="02020603050405020304" pitchFamily="18" charset="0"/>
                          <a:cs typeface="Times New Roman" panose="02020603050405020304" pitchFamily="18" charset="0"/>
                          <a:sym typeface="Symbol"/>
                        </a:rPr>
                        <a:t>1</a:t>
                      </a:r>
                      <a:r>
                        <a:rPr lang="en-US" sz="1800" dirty="0">
                          <a:solidFill>
                            <a:schemeClr val="bg2"/>
                          </a:solidFill>
                          <a:latin typeface="Times New Roman" panose="02020603050405020304" pitchFamily="18" charset="0"/>
                          <a:cs typeface="Times New Roman" panose="02020603050405020304" pitchFamily="18" charset="0"/>
                          <a:sym typeface="Symbol"/>
                        </a:rPr>
                        <a:t>,</a:t>
                      </a:r>
                      <a:r>
                        <a:rPr lang="en-US" sz="1800" dirty="0">
                          <a:solidFill>
                            <a:schemeClr val="bg2"/>
                          </a:solidFill>
                          <a:cs typeface="+mn-cs"/>
                          <a:sym typeface="Symbol"/>
                        </a:rPr>
                        <a:t></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0</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2</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r>
                        <a:rPr lang="en-US" sz="1800" dirty="0">
                          <a:solidFill>
                            <a:schemeClr val="bg2"/>
                          </a:solidFill>
                          <a:cs typeface="+mn-cs"/>
                          <a:sym typeface="Symbol"/>
                        </a:rPr>
                        <a:t> </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89" name="Text Box 4"/>
          <p:cNvSpPr txBox="1">
            <a:spLocks noChangeArrowheads="1"/>
          </p:cNvSpPr>
          <p:nvPr/>
        </p:nvSpPr>
        <p:spPr bwMode="auto">
          <a:xfrm>
            <a:off x="6172200" y="1066800"/>
            <a:ext cx="2324028"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1800" dirty="0">
                <a:effectLst>
                  <a:outerShdw blurRad="38100" dist="38100" dir="2700000" algn="tl">
                    <a:srgbClr val="000000"/>
                  </a:outerShdw>
                </a:effectLst>
                <a:cs typeface="+mn-cs"/>
              </a:rPr>
              <a:t>c</a:t>
            </a:r>
            <a:r>
              <a:rPr lang="el-GR" sz="1800" dirty="0">
                <a:effectLst>
                  <a:outerShdw blurRad="38100" dist="38100" dir="2700000" algn="tl">
                    <a:srgbClr val="000000"/>
                  </a:outerShdw>
                </a:effectLst>
                <a:cs typeface="+mn-cs"/>
              </a:rPr>
              <a:t>ϵ∑</a:t>
            </a:r>
            <a:r>
              <a:rPr lang="en-CA" sz="1800" dirty="0">
                <a:effectLst>
                  <a:outerShdw blurRad="38100" dist="38100" dir="2700000" algn="tl">
                    <a:srgbClr val="000000"/>
                  </a:outerShdw>
                </a:effectLst>
                <a:cs typeface="+mn-cs"/>
              </a:rPr>
              <a:t> seen on tape</a:t>
            </a:r>
            <a:endParaRPr lang="en-US" sz="1800" dirty="0">
              <a:effectLst>
                <a:outerShdw blurRad="38100" dist="38100" dir="2700000" algn="tl">
                  <a:srgbClr val="000000"/>
                </a:outerShdw>
              </a:effectLst>
              <a:cs typeface="+mn-cs"/>
            </a:endParaRPr>
          </a:p>
        </p:txBody>
      </p:sp>
      <p:sp>
        <p:nvSpPr>
          <p:cNvPr id="90" name="Text Box 4"/>
          <p:cNvSpPr txBox="1">
            <a:spLocks noChangeArrowheads="1"/>
          </p:cNvSpPr>
          <p:nvPr/>
        </p:nvSpPr>
        <p:spPr bwMode="auto">
          <a:xfrm rot="16200000">
            <a:off x="3976775" y="1999663"/>
            <a:ext cx="1938717"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1800" dirty="0">
                <a:effectLst>
                  <a:outerShdw blurRad="38100" dist="38100" dir="2700000" algn="tl">
                    <a:srgbClr val="000000"/>
                  </a:outerShdw>
                </a:effectLst>
                <a:cs typeface="+mn-cs"/>
              </a:rPr>
              <a:t>Current State</a:t>
            </a:r>
            <a:endParaRPr lang="en-US" sz="1800" dirty="0">
              <a:effectLst>
                <a:outerShdw blurRad="38100" dist="38100" dir="2700000" algn="tl">
                  <a:srgbClr val="000000"/>
                </a:outerShdw>
              </a:effectLst>
              <a:cs typeface="+mn-cs"/>
            </a:endParaRPr>
          </a:p>
        </p:txBody>
      </p:sp>
      <p:sp>
        <p:nvSpPr>
          <p:cNvPr id="51" name="Text Box 6"/>
          <p:cNvSpPr txBox="1">
            <a:spLocks noChangeArrowheads="1"/>
          </p:cNvSpPr>
          <p:nvPr/>
        </p:nvSpPr>
        <p:spPr bwMode="auto">
          <a:xfrm>
            <a:off x="457200" y="6334780"/>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cxnSp>
        <p:nvCxnSpPr>
          <p:cNvPr id="53" name="Straight Arrow Connector 52"/>
          <p:cNvCxnSpPr/>
          <p:nvPr/>
        </p:nvCxnSpPr>
        <p:spPr bwMode="auto">
          <a:xfrm flipV="1">
            <a:off x="2857500"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54" name="Oval 53"/>
          <p:cNvSpPr/>
          <p:nvPr/>
        </p:nvSpPr>
        <p:spPr>
          <a:xfrm>
            <a:off x="1986280" y="181523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29" name="Rectangle 8"/>
          <p:cNvSpPr>
            <a:spLocks noChangeArrowheads="1"/>
          </p:cNvSpPr>
          <p:nvPr/>
        </p:nvSpPr>
        <p:spPr bwMode="auto">
          <a:xfrm>
            <a:off x="26670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0</a:t>
            </a:r>
            <a:endParaRPr lang="en-US" sz="900" baseline="-25000" dirty="0">
              <a:solidFill>
                <a:srgbClr val="FF00FF"/>
              </a:solidFill>
              <a:cs typeface="+mn-cs"/>
            </a:endParaRPr>
          </a:p>
        </p:txBody>
      </p:sp>
      <p:sp>
        <p:nvSpPr>
          <p:cNvPr id="30" name="Rectangle 29"/>
          <p:cNvSpPr/>
          <p:nvPr/>
        </p:nvSpPr>
        <p:spPr>
          <a:xfrm>
            <a:off x="6718300" y="1765300"/>
            <a:ext cx="1014863" cy="365760"/>
          </a:xfrm>
          <a:prstGeom prst="rect">
            <a:avLst/>
          </a:prstGeom>
          <a:ln w="19050">
            <a:solidFill>
              <a:srgbClr val="FF00FF"/>
            </a:solidFill>
          </a:ln>
        </p:spPr>
        <p:txBody>
          <a:bodyPr wrap="square" rtlCol="0" anchor="ctr">
            <a:spAutoFit/>
          </a:bodyPr>
          <a:lstStyle/>
          <a:p>
            <a:pPr algn="l"/>
            <a:endParaRPr lang="en-US" sz="2400" dirty="0"/>
          </a:p>
        </p:txBody>
      </p:sp>
      <p:grpSp>
        <p:nvGrpSpPr>
          <p:cNvPr id="47" name="Group 46"/>
          <p:cNvGrpSpPr/>
          <p:nvPr/>
        </p:nvGrpSpPr>
        <p:grpSpPr>
          <a:xfrm>
            <a:off x="4838700" y="2425700"/>
            <a:ext cx="2857500" cy="1181100"/>
            <a:chOff x="4838700" y="2425700"/>
            <a:chExt cx="2857500" cy="1181100"/>
          </a:xfrm>
        </p:grpSpPr>
        <p:sp>
          <p:nvSpPr>
            <p:cNvPr id="48"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52"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56"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57" name="Straight Arrow Connector 56"/>
            <p:cNvCxnSpPr/>
            <p:nvPr/>
          </p:nvCxnSpPr>
          <p:spPr bwMode="auto">
            <a:xfrm flipV="1">
              <a:off x="5473700" y="2425700"/>
              <a:ext cx="399961" cy="596900"/>
            </a:xfrm>
            <a:prstGeom prst="straightConnector1">
              <a:avLst/>
            </a:prstGeom>
            <a:noFill/>
            <a:ln w="12700" cap="sq" cmpd="sng" algn="ctr">
              <a:solidFill>
                <a:schemeClr val="hlink"/>
              </a:solidFill>
              <a:prstDash val="solid"/>
              <a:round/>
              <a:headEnd type="none" w="med" len="med"/>
              <a:tailEnd type="arrow"/>
            </a:ln>
            <a:effectLst/>
          </p:spPr>
        </p:cxnSp>
        <p:cxnSp>
          <p:nvCxnSpPr>
            <p:cNvPr id="58" name="Straight Arrow Connector 57"/>
            <p:cNvCxnSpPr/>
            <p:nvPr/>
          </p:nvCxnSpPr>
          <p:spPr bwMode="auto">
            <a:xfrm flipV="1">
              <a:off x="6057901" y="2425700"/>
              <a:ext cx="114299" cy="546100"/>
            </a:xfrm>
            <a:prstGeom prst="straightConnector1">
              <a:avLst/>
            </a:prstGeom>
            <a:noFill/>
            <a:ln w="12700" cap="sq" cmpd="sng" algn="ctr">
              <a:solidFill>
                <a:schemeClr val="hlink"/>
              </a:solidFill>
              <a:prstDash val="solid"/>
              <a:round/>
              <a:headEnd type="none" w="med" len="med"/>
              <a:tailEnd type="arrow"/>
            </a:ln>
            <a:effectLst/>
          </p:spPr>
        </p:cxnSp>
        <p:cxnSp>
          <p:nvCxnSpPr>
            <p:cNvPr id="59" name="Straight Arrow Connector 58"/>
            <p:cNvCxnSpPr/>
            <p:nvPr/>
          </p:nvCxnSpPr>
          <p:spPr bwMode="auto">
            <a:xfrm flipH="1" flipV="1">
              <a:off x="6438901" y="2425700"/>
              <a:ext cx="381000" cy="558800"/>
            </a:xfrm>
            <a:prstGeom prst="straightConnector1">
              <a:avLst/>
            </a:prstGeom>
            <a:noFill/>
            <a:ln w="12700" cap="sq" cmpd="sng" algn="ctr">
              <a:solidFill>
                <a:schemeClr val="hlink"/>
              </a:solidFill>
              <a:prstDash val="solid"/>
              <a:round/>
              <a:headEnd type="none" w="med" len="med"/>
              <a:tailEnd type="arrow"/>
            </a:ln>
            <a:effectLst/>
          </p:spPr>
        </p:cxnSp>
      </p:grpSp>
      <p:grpSp>
        <p:nvGrpSpPr>
          <p:cNvPr id="55" name="Group 54"/>
          <p:cNvGrpSpPr/>
          <p:nvPr/>
        </p:nvGrpSpPr>
        <p:grpSpPr>
          <a:xfrm>
            <a:off x="1965960" y="1661162"/>
            <a:ext cx="1739992" cy="259078"/>
            <a:chOff x="1965960" y="1661162"/>
            <a:chExt cx="1739992" cy="259078"/>
          </a:xfrm>
        </p:grpSpPr>
        <p:cxnSp>
          <p:nvCxnSpPr>
            <p:cNvPr id="60" name="Straight Arrow Connector 59"/>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1" name="Straight Arrow Connector 60"/>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2" name="Straight Arrow Connector 61"/>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63" name="Straight Arrow Connector 62"/>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spTree>
    <p:extLst>
      <p:ext uri="{BB962C8B-B14F-4D97-AF65-F5344CB8AC3E}">
        <p14:creationId xmlns:p14="http://schemas.microsoft.com/office/powerpoint/2010/main" val="2773545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1" name="Group 30"/>
          <p:cNvGrpSpPr/>
          <p:nvPr/>
        </p:nvGrpSpPr>
        <p:grpSpPr>
          <a:xfrm>
            <a:off x="1371600" y="1022350"/>
            <a:ext cx="3075653" cy="1981200"/>
            <a:chOff x="2667000" y="1022350"/>
            <a:chExt cx="3075653" cy="1981200"/>
          </a:xfrm>
        </p:grpSpPr>
        <p:pic>
          <p:nvPicPr>
            <p:cNvPr id="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Rectangle 32"/>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33"/>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5" name="Rectangle 34"/>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37"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38"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39" name="Rectangle 38"/>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40"/>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4"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5"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46"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sp>
          <p:nvSpPr>
            <p:cNvPr id="49" name="Oval 48"/>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0" name="Straight Arrow Connector 49"/>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grpSp>
      <p:graphicFrame>
        <p:nvGraphicFramePr>
          <p:cNvPr id="88" name="Table 87"/>
          <p:cNvGraphicFramePr>
            <a:graphicFrameLocks noGrp="1"/>
          </p:cNvGraphicFramePr>
          <p:nvPr>
            <p:extLst>
              <p:ext uri="{D42A27DB-BD31-4B8C-83A1-F6EECF244321}">
                <p14:modId xmlns:p14="http://schemas.microsoft.com/office/powerpoint/2010/main" val="2485321731"/>
              </p:ext>
            </p:extLst>
          </p:nvPr>
        </p:nvGraphicFramePr>
        <p:xfrm>
          <a:off x="5105400" y="1406643"/>
          <a:ext cx="3733800" cy="1463040"/>
        </p:xfrm>
        <a:graphic>
          <a:graphicData uri="http://schemas.openxmlformats.org/drawingml/2006/table">
            <a:tbl>
              <a:tblPr firstRow="1" firstCol="1" bandRow="1">
                <a:tableStyleId>{5C22544A-7EE6-4342-B048-85BDC9FD1C3A}</a:tableStyleId>
              </a:tblPr>
              <a:tblGrid>
                <a:gridCol w="589151">
                  <a:extLst>
                    <a:ext uri="{9D8B030D-6E8A-4147-A177-3AD203B41FA5}">
                      <a16:colId xmlns:a16="http://schemas.microsoft.com/office/drawing/2014/main" val="20000"/>
                    </a:ext>
                  </a:extLst>
                </a:gridCol>
                <a:gridCol w="992603">
                  <a:extLst>
                    <a:ext uri="{9D8B030D-6E8A-4147-A177-3AD203B41FA5}">
                      <a16:colId xmlns:a16="http://schemas.microsoft.com/office/drawing/2014/main" val="20001"/>
                    </a:ext>
                  </a:extLst>
                </a:gridCol>
                <a:gridCol w="1076023">
                  <a:extLst>
                    <a:ext uri="{9D8B030D-6E8A-4147-A177-3AD203B41FA5}">
                      <a16:colId xmlns:a16="http://schemas.microsoft.com/office/drawing/2014/main" val="20002"/>
                    </a:ext>
                  </a:extLst>
                </a:gridCol>
                <a:gridCol w="1076023">
                  <a:extLst>
                    <a:ext uri="{9D8B030D-6E8A-4147-A177-3AD203B41FA5}">
                      <a16:colId xmlns:a16="http://schemas.microsoft.com/office/drawing/2014/main" val="20003"/>
                    </a:ext>
                  </a:extLst>
                </a:gridCol>
              </a:tblGrid>
              <a:tr h="20320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sz="1600"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baseline="0" dirty="0">
                          <a:solidFill>
                            <a:schemeClr val="bg2"/>
                          </a:solidFill>
                          <a:latin typeface="Times New Roman" panose="02020603050405020304" pitchFamily="18" charset="0"/>
                          <a:cs typeface="Times New Roman" panose="02020603050405020304" pitchFamily="18" charset="0"/>
                          <a:sym typeface="Symbol"/>
                        </a:rPr>
                        <a:t>1</a:t>
                      </a:r>
                      <a:r>
                        <a:rPr lang="en-US" sz="1800" dirty="0">
                          <a:solidFill>
                            <a:schemeClr val="bg2"/>
                          </a:solidFill>
                          <a:latin typeface="Times New Roman" panose="02020603050405020304" pitchFamily="18" charset="0"/>
                          <a:cs typeface="Times New Roman" panose="02020603050405020304" pitchFamily="18" charset="0"/>
                          <a:sym typeface="Symbol"/>
                        </a:rPr>
                        <a:t>,</a:t>
                      </a:r>
                      <a:r>
                        <a:rPr lang="en-US" sz="1800" dirty="0">
                          <a:solidFill>
                            <a:schemeClr val="bg2"/>
                          </a:solidFill>
                          <a:cs typeface="+mn-cs"/>
                          <a:sym typeface="Symbol"/>
                        </a:rPr>
                        <a:t></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0</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2</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r>
                        <a:rPr lang="en-US" sz="1800" dirty="0">
                          <a:solidFill>
                            <a:schemeClr val="bg2"/>
                          </a:solidFill>
                          <a:cs typeface="+mn-cs"/>
                          <a:sym typeface="Symbol"/>
                        </a:rPr>
                        <a:t> </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89" name="Text Box 4"/>
          <p:cNvSpPr txBox="1">
            <a:spLocks noChangeArrowheads="1"/>
          </p:cNvSpPr>
          <p:nvPr/>
        </p:nvSpPr>
        <p:spPr bwMode="auto">
          <a:xfrm>
            <a:off x="6172200" y="1066800"/>
            <a:ext cx="2324028"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1800" dirty="0">
                <a:effectLst>
                  <a:outerShdw blurRad="38100" dist="38100" dir="2700000" algn="tl">
                    <a:srgbClr val="000000"/>
                  </a:outerShdw>
                </a:effectLst>
                <a:cs typeface="+mn-cs"/>
              </a:rPr>
              <a:t>c</a:t>
            </a:r>
            <a:r>
              <a:rPr lang="el-GR" sz="1800" dirty="0">
                <a:effectLst>
                  <a:outerShdw blurRad="38100" dist="38100" dir="2700000" algn="tl">
                    <a:srgbClr val="000000"/>
                  </a:outerShdw>
                </a:effectLst>
                <a:cs typeface="+mn-cs"/>
              </a:rPr>
              <a:t>ϵ∑</a:t>
            </a:r>
            <a:r>
              <a:rPr lang="en-CA" sz="1800" dirty="0">
                <a:effectLst>
                  <a:outerShdw blurRad="38100" dist="38100" dir="2700000" algn="tl">
                    <a:srgbClr val="000000"/>
                  </a:outerShdw>
                </a:effectLst>
                <a:cs typeface="+mn-cs"/>
              </a:rPr>
              <a:t> seen on tape</a:t>
            </a:r>
            <a:endParaRPr lang="en-US" sz="1800" dirty="0">
              <a:effectLst>
                <a:outerShdw blurRad="38100" dist="38100" dir="2700000" algn="tl">
                  <a:srgbClr val="000000"/>
                </a:outerShdw>
              </a:effectLst>
              <a:cs typeface="+mn-cs"/>
            </a:endParaRPr>
          </a:p>
        </p:txBody>
      </p:sp>
      <p:sp>
        <p:nvSpPr>
          <p:cNvPr id="90" name="Text Box 4"/>
          <p:cNvSpPr txBox="1">
            <a:spLocks noChangeArrowheads="1"/>
          </p:cNvSpPr>
          <p:nvPr/>
        </p:nvSpPr>
        <p:spPr bwMode="auto">
          <a:xfrm rot="16200000">
            <a:off x="3976775" y="1999663"/>
            <a:ext cx="1938717"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1800" dirty="0">
                <a:effectLst>
                  <a:outerShdw blurRad="38100" dist="38100" dir="2700000" algn="tl">
                    <a:srgbClr val="000000"/>
                  </a:outerShdw>
                </a:effectLst>
                <a:cs typeface="+mn-cs"/>
              </a:rPr>
              <a:t>Current State</a:t>
            </a:r>
            <a:endParaRPr lang="en-US" sz="1800" dirty="0">
              <a:effectLst>
                <a:outerShdw blurRad="38100" dist="38100" dir="2700000" algn="tl">
                  <a:srgbClr val="000000"/>
                </a:outerShdw>
              </a:effectLst>
              <a:cs typeface="+mn-cs"/>
            </a:endParaRPr>
          </a:p>
        </p:txBody>
      </p:sp>
      <p:sp>
        <p:nvSpPr>
          <p:cNvPr id="51" name="Text Box 6"/>
          <p:cNvSpPr txBox="1">
            <a:spLocks noChangeArrowheads="1"/>
          </p:cNvSpPr>
          <p:nvPr/>
        </p:nvSpPr>
        <p:spPr bwMode="auto">
          <a:xfrm>
            <a:off x="457200" y="6334780"/>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cxnSp>
        <p:nvCxnSpPr>
          <p:cNvPr id="53" name="Straight Arrow Connector 52"/>
          <p:cNvCxnSpPr/>
          <p:nvPr/>
        </p:nvCxnSpPr>
        <p:spPr bwMode="auto">
          <a:xfrm flipV="1">
            <a:off x="2997200"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54" name="Oval 53"/>
          <p:cNvSpPr/>
          <p:nvPr/>
        </p:nvSpPr>
        <p:spPr>
          <a:xfrm>
            <a:off x="1986280" y="181523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29" name="Rectangle 8"/>
          <p:cNvSpPr>
            <a:spLocks noChangeArrowheads="1"/>
          </p:cNvSpPr>
          <p:nvPr/>
        </p:nvSpPr>
        <p:spPr bwMode="auto">
          <a:xfrm>
            <a:off x="26670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0</a:t>
            </a:r>
            <a:endParaRPr lang="en-US" sz="900" baseline="-25000" dirty="0">
              <a:solidFill>
                <a:srgbClr val="FF00FF"/>
              </a:solidFill>
              <a:cs typeface="+mn-cs"/>
            </a:endParaRPr>
          </a:p>
        </p:txBody>
      </p:sp>
      <p:sp>
        <p:nvSpPr>
          <p:cNvPr id="30" name="Rectangle 8"/>
          <p:cNvSpPr>
            <a:spLocks noChangeArrowheads="1"/>
          </p:cNvSpPr>
          <p:nvPr/>
        </p:nvSpPr>
        <p:spPr bwMode="auto">
          <a:xfrm>
            <a:off x="28067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0</a:t>
            </a:r>
            <a:endParaRPr lang="en-US" sz="900" baseline="-25000" dirty="0">
              <a:solidFill>
                <a:srgbClr val="FF00FF"/>
              </a:solidFill>
              <a:cs typeface="+mn-cs"/>
            </a:endParaRPr>
          </a:p>
        </p:txBody>
      </p:sp>
      <p:sp>
        <p:nvSpPr>
          <p:cNvPr id="47" name="Rectangle 46"/>
          <p:cNvSpPr/>
          <p:nvPr/>
        </p:nvSpPr>
        <p:spPr>
          <a:xfrm>
            <a:off x="6718300" y="1765300"/>
            <a:ext cx="1014863" cy="365760"/>
          </a:xfrm>
          <a:prstGeom prst="rect">
            <a:avLst/>
          </a:prstGeom>
          <a:ln w="19050">
            <a:solidFill>
              <a:srgbClr val="FF00FF"/>
            </a:solidFill>
          </a:ln>
        </p:spPr>
        <p:txBody>
          <a:bodyPr wrap="square" rtlCol="0" anchor="ctr">
            <a:spAutoFit/>
          </a:bodyPr>
          <a:lstStyle/>
          <a:p>
            <a:pPr algn="l"/>
            <a:endParaRPr lang="en-US" sz="2400" dirty="0"/>
          </a:p>
        </p:txBody>
      </p:sp>
      <p:grpSp>
        <p:nvGrpSpPr>
          <p:cNvPr id="48" name="Group 47"/>
          <p:cNvGrpSpPr/>
          <p:nvPr/>
        </p:nvGrpSpPr>
        <p:grpSpPr>
          <a:xfrm>
            <a:off x="4838700" y="2425700"/>
            <a:ext cx="2857500" cy="1181100"/>
            <a:chOff x="4838700" y="2425700"/>
            <a:chExt cx="2857500" cy="1181100"/>
          </a:xfrm>
        </p:grpSpPr>
        <p:sp>
          <p:nvSpPr>
            <p:cNvPr id="52"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56"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57"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58" name="Straight Arrow Connector 57"/>
            <p:cNvCxnSpPr/>
            <p:nvPr/>
          </p:nvCxnSpPr>
          <p:spPr bwMode="auto">
            <a:xfrm flipV="1">
              <a:off x="5473700" y="2425700"/>
              <a:ext cx="399961" cy="596900"/>
            </a:xfrm>
            <a:prstGeom prst="straightConnector1">
              <a:avLst/>
            </a:prstGeom>
            <a:noFill/>
            <a:ln w="12700" cap="sq" cmpd="sng" algn="ctr">
              <a:solidFill>
                <a:schemeClr val="hlink"/>
              </a:solidFill>
              <a:prstDash val="solid"/>
              <a:round/>
              <a:headEnd type="none" w="med" len="med"/>
              <a:tailEnd type="arrow"/>
            </a:ln>
            <a:effectLst/>
          </p:spPr>
        </p:cxnSp>
        <p:cxnSp>
          <p:nvCxnSpPr>
            <p:cNvPr id="59" name="Straight Arrow Connector 58"/>
            <p:cNvCxnSpPr/>
            <p:nvPr/>
          </p:nvCxnSpPr>
          <p:spPr bwMode="auto">
            <a:xfrm flipV="1">
              <a:off x="6057901" y="2425700"/>
              <a:ext cx="114299" cy="546100"/>
            </a:xfrm>
            <a:prstGeom prst="straightConnector1">
              <a:avLst/>
            </a:prstGeom>
            <a:noFill/>
            <a:ln w="12700" cap="sq" cmpd="sng" algn="ctr">
              <a:solidFill>
                <a:schemeClr val="hlink"/>
              </a:solidFill>
              <a:prstDash val="solid"/>
              <a:round/>
              <a:headEnd type="none" w="med" len="med"/>
              <a:tailEnd type="arrow"/>
            </a:ln>
            <a:effectLst/>
          </p:spPr>
        </p:cxnSp>
        <p:cxnSp>
          <p:nvCxnSpPr>
            <p:cNvPr id="60" name="Straight Arrow Connector 59"/>
            <p:cNvCxnSpPr/>
            <p:nvPr/>
          </p:nvCxnSpPr>
          <p:spPr bwMode="auto">
            <a:xfrm flipH="1" flipV="1">
              <a:off x="6438901" y="2425700"/>
              <a:ext cx="381000" cy="558800"/>
            </a:xfrm>
            <a:prstGeom prst="straightConnector1">
              <a:avLst/>
            </a:prstGeom>
            <a:noFill/>
            <a:ln w="12700" cap="sq" cmpd="sng" algn="ctr">
              <a:solidFill>
                <a:schemeClr val="hlink"/>
              </a:solidFill>
              <a:prstDash val="solid"/>
              <a:round/>
              <a:headEnd type="none" w="med" len="med"/>
              <a:tailEnd type="arrow"/>
            </a:ln>
            <a:effectLst/>
          </p:spPr>
        </p:cxnSp>
      </p:grpSp>
      <p:grpSp>
        <p:nvGrpSpPr>
          <p:cNvPr id="55" name="Group 54"/>
          <p:cNvGrpSpPr/>
          <p:nvPr/>
        </p:nvGrpSpPr>
        <p:grpSpPr>
          <a:xfrm>
            <a:off x="1965960" y="1661162"/>
            <a:ext cx="1739992" cy="259078"/>
            <a:chOff x="1965960" y="1661162"/>
            <a:chExt cx="1739992" cy="259078"/>
          </a:xfrm>
        </p:grpSpPr>
        <p:cxnSp>
          <p:nvCxnSpPr>
            <p:cNvPr id="61" name="Straight Arrow Connector 60"/>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2" name="Straight Arrow Connector 61"/>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3" name="Straight Arrow Connector 62"/>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64" name="Straight Arrow Connector 63"/>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spTree>
    <p:extLst>
      <p:ext uri="{BB962C8B-B14F-4D97-AF65-F5344CB8AC3E}">
        <p14:creationId xmlns:p14="http://schemas.microsoft.com/office/powerpoint/2010/main" val="1951422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1" name="Group 30"/>
          <p:cNvGrpSpPr/>
          <p:nvPr/>
        </p:nvGrpSpPr>
        <p:grpSpPr>
          <a:xfrm>
            <a:off x="1371600" y="1022350"/>
            <a:ext cx="3075653" cy="1981200"/>
            <a:chOff x="2667000" y="1022350"/>
            <a:chExt cx="3075653" cy="1981200"/>
          </a:xfrm>
        </p:grpSpPr>
        <p:pic>
          <p:nvPicPr>
            <p:cNvPr id="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Rectangle 32"/>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33"/>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5" name="Rectangle 34"/>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37"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38"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39" name="Rectangle 38"/>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40"/>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4"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5"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46"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sp>
          <p:nvSpPr>
            <p:cNvPr id="49" name="Oval 48"/>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0" name="Straight Arrow Connector 49"/>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grpSp>
      <p:graphicFrame>
        <p:nvGraphicFramePr>
          <p:cNvPr id="88" name="Table 87"/>
          <p:cNvGraphicFramePr>
            <a:graphicFrameLocks noGrp="1"/>
          </p:cNvGraphicFramePr>
          <p:nvPr>
            <p:extLst>
              <p:ext uri="{D42A27DB-BD31-4B8C-83A1-F6EECF244321}">
                <p14:modId xmlns:p14="http://schemas.microsoft.com/office/powerpoint/2010/main" val="2859038606"/>
              </p:ext>
            </p:extLst>
          </p:nvPr>
        </p:nvGraphicFramePr>
        <p:xfrm>
          <a:off x="5105400" y="1406643"/>
          <a:ext cx="3733800" cy="1463040"/>
        </p:xfrm>
        <a:graphic>
          <a:graphicData uri="http://schemas.openxmlformats.org/drawingml/2006/table">
            <a:tbl>
              <a:tblPr firstRow="1" firstCol="1" bandRow="1">
                <a:tableStyleId>{5C22544A-7EE6-4342-B048-85BDC9FD1C3A}</a:tableStyleId>
              </a:tblPr>
              <a:tblGrid>
                <a:gridCol w="589151">
                  <a:extLst>
                    <a:ext uri="{9D8B030D-6E8A-4147-A177-3AD203B41FA5}">
                      <a16:colId xmlns:a16="http://schemas.microsoft.com/office/drawing/2014/main" val="20000"/>
                    </a:ext>
                  </a:extLst>
                </a:gridCol>
                <a:gridCol w="992603">
                  <a:extLst>
                    <a:ext uri="{9D8B030D-6E8A-4147-A177-3AD203B41FA5}">
                      <a16:colId xmlns:a16="http://schemas.microsoft.com/office/drawing/2014/main" val="20001"/>
                    </a:ext>
                  </a:extLst>
                </a:gridCol>
                <a:gridCol w="1076023">
                  <a:extLst>
                    <a:ext uri="{9D8B030D-6E8A-4147-A177-3AD203B41FA5}">
                      <a16:colId xmlns:a16="http://schemas.microsoft.com/office/drawing/2014/main" val="20002"/>
                    </a:ext>
                  </a:extLst>
                </a:gridCol>
                <a:gridCol w="1076023">
                  <a:extLst>
                    <a:ext uri="{9D8B030D-6E8A-4147-A177-3AD203B41FA5}">
                      <a16:colId xmlns:a16="http://schemas.microsoft.com/office/drawing/2014/main" val="20003"/>
                    </a:ext>
                  </a:extLst>
                </a:gridCol>
              </a:tblGrid>
              <a:tr h="20320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sz="1600"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baseline="0" dirty="0">
                          <a:solidFill>
                            <a:schemeClr val="bg2"/>
                          </a:solidFill>
                          <a:latin typeface="Times New Roman" panose="02020603050405020304" pitchFamily="18" charset="0"/>
                          <a:cs typeface="Times New Roman" panose="02020603050405020304" pitchFamily="18" charset="0"/>
                          <a:sym typeface="Symbol"/>
                        </a:rPr>
                        <a:t>1</a:t>
                      </a:r>
                      <a:r>
                        <a:rPr lang="en-US" sz="1800" dirty="0">
                          <a:solidFill>
                            <a:schemeClr val="bg2"/>
                          </a:solidFill>
                          <a:latin typeface="Times New Roman" panose="02020603050405020304" pitchFamily="18" charset="0"/>
                          <a:cs typeface="Times New Roman" panose="02020603050405020304" pitchFamily="18" charset="0"/>
                          <a:sym typeface="Symbol"/>
                        </a:rPr>
                        <a:t>,</a:t>
                      </a:r>
                      <a:r>
                        <a:rPr lang="en-US" sz="1800" dirty="0">
                          <a:solidFill>
                            <a:schemeClr val="bg2"/>
                          </a:solidFill>
                          <a:cs typeface="+mn-cs"/>
                          <a:sym typeface="Symbol"/>
                        </a:rPr>
                        <a:t></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0</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2</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r>
                        <a:rPr lang="en-US" sz="1800" dirty="0">
                          <a:solidFill>
                            <a:schemeClr val="bg2"/>
                          </a:solidFill>
                          <a:cs typeface="+mn-cs"/>
                          <a:sym typeface="Symbol"/>
                        </a:rPr>
                        <a:t> </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89" name="Text Box 4"/>
          <p:cNvSpPr txBox="1">
            <a:spLocks noChangeArrowheads="1"/>
          </p:cNvSpPr>
          <p:nvPr/>
        </p:nvSpPr>
        <p:spPr bwMode="auto">
          <a:xfrm>
            <a:off x="6172200" y="1066800"/>
            <a:ext cx="2324028"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1800" dirty="0">
                <a:effectLst>
                  <a:outerShdw blurRad="38100" dist="38100" dir="2700000" algn="tl">
                    <a:srgbClr val="000000"/>
                  </a:outerShdw>
                </a:effectLst>
                <a:cs typeface="+mn-cs"/>
              </a:rPr>
              <a:t>c</a:t>
            </a:r>
            <a:r>
              <a:rPr lang="el-GR" sz="1800" dirty="0">
                <a:effectLst>
                  <a:outerShdw blurRad="38100" dist="38100" dir="2700000" algn="tl">
                    <a:srgbClr val="000000"/>
                  </a:outerShdw>
                </a:effectLst>
                <a:cs typeface="+mn-cs"/>
              </a:rPr>
              <a:t>ϵ∑</a:t>
            </a:r>
            <a:r>
              <a:rPr lang="en-CA" sz="1800" dirty="0">
                <a:effectLst>
                  <a:outerShdw blurRad="38100" dist="38100" dir="2700000" algn="tl">
                    <a:srgbClr val="000000"/>
                  </a:outerShdw>
                </a:effectLst>
                <a:cs typeface="+mn-cs"/>
              </a:rPr>
              <a:t> seen on tape</a:t>
            </a:r>
            <a:endParaRPr lang="en-US" sz="1800" dirty="0">
              <a:effectLst>
                <a:outerShdw blurRad="38100" dist="38100" dir="2700000" algn="tl">
                  <a:srgbClr val="000000"/>
                </a:outerShdw>
              </a:effectLst>
              <a:cs typeface="+mn-cs"/>
            </a:endParaRPr>
          </a:p>
        </p:txBody>
      </p:sp>
      <p:sp>
        <p:nvSpPr>
          <p:cNvPr id="90" name="Text Box 4"/>
          <p:cNvSpPr txBox="1">
            <a:spLocks noChangeArrowheads="1"/>
          </p:cNvSpPr>
          <p:nvPr/>
        </p:nvSpPr>
        <p:spPr bwMode="auto">
          <a:xfrm rot="16200000">
            <a:off x="3976775" y="1999663"/>
            <a:ext cx="1938717"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1800" dirty="0">
                <a:effectLst>
                  <a:outerShdw blurRad="38100" dist="38100" dir="2700000" algn="tl">
                    <a:srgbClr val="000000"/>
                  </a:outerShdw>
                </a:effectLst>
                <a:cs typeface="+mn-cs"/>
              </a:rPr>
              <a:t>Current State</a:t>
            </a:r>
            <a:endParaRPr lang="en-US" sz="1800" dirty="0">
              <a:effectLst>
                <a:outerShdw blurRad="38100" dist="38100" dir="2700000" algn="tl">
                  <a:srgbClr val="000000"/>
                </a:outerShdw>
              </a:effectLst>
              <a:cs typeface="+mn-cs"/>
            </a:endParaRPr>
          </a:p>
        </p:txBody>
      </p:sp>
      <p:sp>
        <p:nvSpPr>
          <p:cNvPr id="51" name="Text Box 6"/>
          <p:cNvSpPr txBox="1">
            <a:spLocks noChangeArrowheads="1"/>
          </p:cNvSpPr>
          <p:nvPr/>
        </p:nvSpPr>
        <p:spPr bwMode="auto">
          <a:xfrm>
            <a:off x="457200" y="6334780"/>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cxnSp>
        <p:nvCxnSpPr>
          <p:cNvPr id="53" name="Straight Arrow Connector 52"/>
          <p:cNvCxnSpPr/>
          <p:nvPr/>
        </p:nvCxnSpPr>
        <p:spPr bwMode="auto">
          <a:xfrm flipV="1">
            <a:off x="3136900"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54" name="Oval 53"/>
          <p:cNvSpPr/>
          <p:nvPr/>
        </p:nvSpPr>
        <p:spPr>
          <a:xfrm>
            <a:off x="1986280" y="1815230"/>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29" name="Rectangle 8"/>
          <p:cNvSpPr>
            <a:spLocks noChangeArrowheads="1"/>
          </p:cNvSpPr>
          <p:nvPr/>
        </p:nvSpPr>
        <p:spPr bwMode="auto">
          <a:xfrm>
            <a:off x="26670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0</a:t>
            </a:r>
            <a:endParaRPr lang="en-US" sz="900" baseline="-25000" dirty="0">
              <a:solidFill>
                <a:srgbClr val="FF00FF"/>
              </a:solidFill>
              <a:cs typeface="+mn-cs"/>
            </a:endParaRPr>
          </a:p>
        </p:txBody>
      </p:sp>
      <p:sp>
        <p:nvSpPr>
          <p:cNvPr id="30" name="Rectangle 8"/>
          <p:cNvSpPr>
            <a:spLocks noChangeArrowheads="1"/>
          </p:cNvSpPr>
          <p:nvPr/>
        </p:nvSpPr>
        <p:spPr bwMode="auto">
          <a:xfrm>
            <a:off x="28067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0</a:t>
            </a:r>
            <a:endParaRPr lang="en-US" sz="900" baseline="-25000" dirty="0">
              <a:solidFill>
                <a:srgbClr val="FF00FF"/>
              </a:solidFill>
              <a:cs typeface="+mn-cs"/>
            </a:endParaRPr>
          </a:p>
        </p:txBody>
      </p:sp>
      <p:sp>
        <p:nvSpPr>
          <p:cNvPr id="47" name="Rectangle 8"/>
          <p:cNvSpPr>
            <a:spLocks noChangeArrowheads="1"/>
          </p:cNvSpPr>
          <p:nvPr/>
        </p:nvSpPr>
        <p:spPr bwMode="auto">
          <a:xfrm>
            <a:off x="29464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0</a:t>
            </a:r>
            <a:endParaRPr lang="en-US" sz="900" baseline="-25000" dirty="0">
              <a:solidFill>
                <a:srgbClr val="FF00FF"/>
              </a:solidFill>
              <a:cs typeface="+mn-cs"/>
            </a:endParaRPr>
          </a:p>
        </p:txBody>
      </p:sp>
      <p:sp>
        <p:nvSpPr>
          <p:cNvPr id="52" name="Rectangle 51"/>
          <p:cNvSpPr/>
          <p:nvPr/>
        </p:nvSpPr>
        <p:spPr>
          <a:xfrm>
            <a:off x="5689600" y="1765300"/>
            <a:ext cx="1014863" cy="365760"/>
          </a:xfrm>
          <a:prstGeom prst="rect">
            <a:avLst/>
          </a:prstGeom>
          <a:ln w="19050">
            <a:solidFill>
              <a:srgbClr val="FF00FF"/>
            </a:solidFill>
          </a:ln>
        </p:spPr>
        <p:txBody>
          <a:bodyPr wrap="square" rtlCol="0" anchor="ctr">
            <a:spAutoFit/>
          </a:bodyPr>
          <a:lstStyle/>
          <a:p>
            <a:pPr algn="l"/>
            <a:endParaRPr lang="en-US" sz="2400" dirty="0"/>
          </a:p>
        </p:txBody>
      </p:sp>
      <p:grpSp>
        <p:nvGrpSpPr>
          <p:cNvPr id="56" name="Group 55"/>
          <p:cNvGrpSpPr/>
          <p:nvPr/>
        </p:nvGrpSpPr>
        <p:grpSpPr>
          <a:xfrm>
            <a:off x="4838700" y="2425700"/>
            <a:ext cx="2857500" cy="1181100"/>
            <a:chOff x="4838700" y="2425700"/>
            <a:chExt cx="2857500" cy="1181100"/>
          </a:xfrm>
        </p:grpSpPr>
        <p:sp>
          <p:nvSpPr>
            <p:cNvPr id="57"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58"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59"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60" name="Straight Arrow Connector 59"/>
            <p:cNvCxnSpPr/>
            <p:nvPr/>
          </p:nvCxnSpPr>
          <p:spPr bwMode="auto">
            <a:xfrm flipV="1">
              <a:off x="5473700" y="2425700"/>
              <a:ext cx="399961" cy="596900"/>
            </a:xfrm>
            <a:prstGeom prst="straightConnector1">
              <a:avLst/>
            </a:prstGeom>
            <a:noFill/>
            <a:ln w="12700" cap="sq" cmpd="sng" algn="ctr">
              <a:solidFill>
                <a:schemeClr val="hlink"/>
              </a:solidFill>
              <a:prstDash val="solid"/>
              <a:round/>
              <a:headEnd type="none" w="med" len="med"/>
              <a:tailEnd type="arrow"/>
            </a:ln>
            <a:effectLst/>
          </p:spPr>
        </p:cxnSp>
        <p:cxnSp>
          <p:nvCxnSpPr>
            <p:cNvPr id="61" name="Straight Arrow Connector 60"/>
            <p:cNvCxnSpPr/>
            <p:nvPr/>
          </p:nvCxnSpPr>
          <p:spPr bwMode="auto">
            <a:xfrm flipV="1">
              <a:off x="6057901" y="2425700"/>
              <a:ext cx="114299" cy="546100"/>
            </a:xfrm>
            <a:prstGeom prst="straightConnector1">
              <a:avLst/>
            </a:prstGeom>
            <a:noFill/>
            <a:ln w="12700" cap="sq" cmpd="sng" algn="ctr">
              <a:solidFill>
                <a:schemeClr val="hlink"/>
              </a:solidFill>
              <a:prstDash val="solid"/>
              <a:round/>
              <a:headEnd type="none" w="med" len="med"/>
              <a:tailEnd type="arrow"/>
            </a:ln>
            <a:effectLst/>
          </p:spPr>
        </p:cxnSp>
        <p:cxnSp>
          <p:nvCxnSpPr>
            <p:cNvPr id="62" name="Straight Arrow Connector 61"/>
            <p:cNvCxnSpPr/>
            <p:nvPr/>
          </p:nvCxnSpPr>
          <p:spPr bwMode="auto">
            <a:xfrm flipH="1" flipV="1">
              <a:off x="6438901" y="2425700"/>
              <a:ext cx="381000" cy="558800"/>
            </a:xfrm>
            <a:prstGeom prst="straightConnector1">
              <a:avLst/>
            </a:prstGeom>
            <a:noFill/>
            <a:ln w="12700" cap="sq" cmpd="sng" algn="ctr">
              <a:solidFill>
                <a:schemeClr val="hlink"/>
              </a:solidFill>
              <a:prstDash val="solid"/>
              <a:round/>
              <a:headEnd type="none" w="med" len="med"/>
              <a:tailEnd type="arrow"/>
            </a:ln>
            <a:effectLst/>
          </p:spPr>
        </p:cxnSp>
      </p:grpSp>
      <p:grpSp>
        <p:nvGrpSpPr>
          <p:cNvPr id="48" name="Group 47"/>
          <p:cNvGrpSpPr/>
          <p:nvPr/>
        </p:nvGrpSpPr>
        <p:grpSpPr>
          <a:xfrm>
            <a:off x="1965960" y="1661162"/>
            <a:ext cx="1739992" cy="259078"/>
            <a:chOff x="1965960" y="1661162"/>
            <a:chExt cx="1739992" cy="259078"/>
          </a:xfrm>
        </p:grpSpPr>
        <p:cxnSp>
          <p:nvCxnSpPr>
            <p:cNvPr id="55" name="Straight Arrow Connector 54"/>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3" name="Straight Arrow Connector 62"/>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4" name="Straight Arrow Connector 63"/>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65" name="Straight Arrow Connector 64"/>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spTree>
    <p:extLst>
      <p:ext uri="{BB962C8B-B14F-4D97-AF65-F5344CB8AC3E}">
        <p14:creationId xmlns:p14="http://schemas.microsoft.com/office/powerpoint/2010/main" val="3970818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0-#ppt_w/2"/>
                                          </p:val>
                                        </p:tav>
                                        <p:tav tm="100000">
                                          <p:val>
                                            <p:strVal val="#ppt_x"/>
                                          </p:val>
                                        </p:tav>
                                      </p:tavLst>
                                    </p:anim>
                                    <p:anim calcmode="lin" valueType="num">
                                      <p:cBhvr additive="base">
                                        <p:cTn id="8"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5" name="Rectangle 4"/>
          <p:cNvSpPr>
            <a:spLocks noChangeArrowheads="1"/>
          </p:cNvSpPr>
          <p:nvPr/>
        </p:nvSpPr>
        <p:spPr bwMode="auto">
          <a:xfrm>
            <a:off x="1371600" y="3783013"/>
            <a:ext cx="66294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latin typeface="Times New Roman" pitchFamily="18" charset="0"/>
              </a:rPr>
              <a:t>The 1890 census compiled by machine </a:t>
            </a:r>
            <a:br>
              <a:rPr lang="en-CA" altLang="en-US" sz="2400" dirty="0">
                <a:latin typeface="Times New Roman" pitchFamily="18" charset="0"/>
              </a:rPr>
            </a:br>
            <a:r>
              <a:rPr lang="en-CA" altLang="en-US" sz="2400" dirty="0">
                <a:latin typeface="Times New Roman" pitchFamily="18" charset="0"/>
              </a:rPr>
              <a:t>that sorted punched cards.</a:t>
            </a:r>
          </a:p>
          <a:p>
            <a:pPr>
              <a:spcBef>
                <a:spcPct val="0"/>
              </a:spcBef>
            </a:pPr>
            <a:r>
              <a:rPr lang="en-CA" altLang="en-US" sz="2400" dirty="0">
                <a:latin typeface="Times New Roman" pitchFamily="18" charset="0"/>
              </a:rPr>
              <a:t>Reduced required time from eight to one year</a:t>
            </a:r>
          </a:p>
          <a:p>
            <a:pPr>
              <a:spcBef>
                <a:spcPct val="0"/>
              </a:spcBef>
            </a:pPr>
            <a:r>
              <a:rPr lang="en-CA" altLang="en-US" sz="2400" dirty="0">
                <a:latin typeface="Times New Roman" pitchFamily="18" charset="0"/>
              </a:rPr>
              <a:t>Population of 62,947,714</a:t>
            </a:r>
          </a:p>
        </p:txBody>
      </p:sp>
      <p:pic>
        <p:nvPicPr>
          <p:cNvPr id="380930" name="Picture 2" descr="http://upload.wikimedia.org/wikipedia/commons/thumb/2/22/1890B.jpg/200px-1890B.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24200" y="685800"/>
            <a:ext cx="1905000"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80930"/>
                                        </p:tgtEl>
                                        <p:attrNameLst>
                                          <p:attrName>style.visibility</p:attrName>
                                        </p:attrNameLst>
                                      </p:cBhvr>
                                      <p:to>
                                        <p:strVal val="visible"/>
                                      </p:to>
                                    </p:set>
                                    <p:anim calcmode="lin" valueType="num">
                                      <p:cBhvr additive="base">
                                        <p:cTn id="7" dur="500" fill="hold"/>
                                        <p:tgtEl>
                                          <p:spTgt spid="380930"/>
                                        </p:tgtEl>
                                        <p:attrNameLst>
                                          <p:attrName>ppt_x</p:attrName>
                                        </p:attrNameLst>
                                      </p:cBhvr>
                                      <p:tavLst>
                                        <p:tav tm="0">
                                          <p:val>
                                            <p:strVal val="#ppt_x"/>
                                          </p:val>
                                        </p:tav>
                                        <p:tav tm="100000">
                                          <p:val>
                                            <p:strVal val="#ppt_x"/>
                                          </p:val>
                                        </p:tav>
                                      </p:tavLst>
                                    </p:anim>
                                    <p:anim calcmode="lin" valueType="num">
                                      <p:cBhvr additive="base">
                                        <p:cTn id="8" dur="500" fill="hold"/>
                                        <p:tgtEl>
                                          <p:spTgt spid="38093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additive="base">
                                        <p:cTn id="1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1" name="Group 30"/>
          <p:cNvGrpSpPr/>
          <p:nvPr/>
        </p:nvGrpSpPr>
        <p:grpSpPr>
          <a:xfrm>
            <a:off x="1371600" y="1022350"/>
            <a:ext cx="3075653" cy="1981200"/>
            <a:chOff x="2667000" y="1022350"/>
            <a:chExt cx="3075653" cy="1981200"/>
          </a:xfrm>
        </p:grpSpPr>
        <p:pic>
          <p:nvPicPr>
            <p:cNvPr id="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Rectangle 32"/>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33"/>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5" name="Rectangle 34"/>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37"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38"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39" name="Rectangle 38"/>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40"/>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4"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5"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46"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sp>
          <p:nvSpPr>
            <p:cNvPr id="49" name="Oval 48"/>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0" name="Straight Arrow Connector 49"/>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grpSp>
      <p:graphicFrame>
        <p:nvGraphicFramePr>
          <p:cNvPr id="88" name="Table 87"/>
          <p:cNvGraphicFramePr>
            <a:graphicFrameLocks noGrp="1"/>
          </p:cNvGraphicFramePr>
          <p:nvPr>
            <p:extLst>
              <p:ext uri="{D42A27DB-BD31-4B8C-83A1-F6EECF244321}">
                <p14:modId xmlns:p14="http://schemas.microsoft.com/office/powerpoint/2010/main" val="873668814"/>
              </p:ext>
            </p:extLst>
          </p:nvPr>
        </p:nvGraphicFramePr>
        <p:xfrm>
          <a:off x="5105400" y="1406643"/>
          <a:ext cx="3733800" cy="1463040"/>
        </p:xfrm>
        <a:graphic>
          <a:graphicData uri="http://schemas.openxmlformats.org/drawingml/2006/table">
            <a:tbl>
              <a:tblPr firstRow="1" firstCol="1" bandRow="1">
                <a:tableStyleId>{5C22544A-7EE6-4342-B048-85BDC9FD1C3A}</a:tableStyleId>
              </a:tblPr>
              <a:tblGrid>
                <a:gridCol w="589151">
                  <a:extLst>
                    <a:ext uri="{9D8B030D-6E8A-4147-A177-3AD203B41FA5}">
                      <a16:colId xmlns:a16="http://schemas.microsoft.com/office/drawing/2014/main" val="20000"/>
                    </a:ext>
                  </a:extLst>
                </a:gridCol>
                <a:gridCol w="992603">
                  <a:extLst>
                    <a:ext uri="{9D8B030D-6E8A-4147-A177-3AD203B41FA5}">
                      <a16:colId xmlns:a16="http://schemas.microsoft.com/office/drawing/2014/main" val="20001"/>
                    </a:ext>
                  </a:extLst>
                </a:gridCol>
                <a:gridCol w="1076023">
                  <a:extLst>
                    <a:ext uri="{9D8B030D-6E8A-4147-A177-3AD203B41FA5}">
                      <a16:colId xmlns:a16="http://schemas.microsoft.com/office/drawing/2014/main" val="20002"/>
                    </a:ext>
                  </a:extLst>
                </a:gridCol>
                <a:gridCol w="1076023">
                  <a:extLst>
                    <a:ext uri="{9D8B030D-6E8A-4147-A177-3AD203B41FA5}">
                      <a16:colId xmlns:a16="http://schemas.microsoft.com/office/drawing/2014/main" val="20003"/>
                    </a:ext>
                  </a:extLst>
                </a:gridCol>
              </a:tblGrid>
              <a:tr h="20320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sz="1600"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baseline="0" dirty="0">
                          <a:solidFill>
                            <a:schemeClr val="bg2"/>
                          </a:solidFill>
                          <a:latin typeface="Times New Roman" panose="02020603050405020304" pitchFamily="18" charset="0"/>
                          <a:cs typeface="Times New Roman" panose="02020603050405020304" pitchFamily="18" charset="0"/>
                          <a:sym typeface="Symbol"/>
                        </a:rPr>
                        <a:t>1</a:t>
                      </a:r>
                      <a:r>
                        <a:rPr lang="en-US" sz="1800" dirty="0">
                          <a:solidFill>
                            <a:schemeClr val="bg2"/>
                          </a:solidFill>
                          <a:latin typeface="Times New Roman" panose="02020603050405020304" pitchFamily="18" charset="0"/>
                          <a:cs typeface="Times New Roman" panose="02020603050405020304" pitchFamily="18" charset="0"/>
                          <a:sym typeface="Symbol"/>
                        </a:rPr>
                        <a:t>,</a:t>
                      </a:r>
                      <a:r>
                        <a:rPr lang="en-US" sz="1800" dirty="0">
                          <a:solidFill>
                            <a:schemeClr val="bg2"/>
                          </a:solidFill>
                          <a:cs typeface="+mn-cs"/>
                          <a:sym typeface="Symbol"/>
                        </a:rPr>
                        <a:t></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0</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2</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r>
                        <a:rPr lang="en-US" sz="1800" dirty="0">
                          <a:solidFill>
                            <a:schemeClr val="bg2"/>
                          </a:solidFill>
                          <a:cs typeface="+mn-cs"/>
                          <a:sym typeface="Symbol"/>
                        </a:rPr>
                        <a:t> </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89" name="Text Box 4"/>
          <p:cNvSpPr txBox="1">
            <a:spLocks noChangeArrowheads="1"/>
          </p:cNvSpPr>
          <p:nvPr/>
        </p:nvSpPr>
        <p:spPr bwMode="auto">
          <a:xfrm>
            <a:off x="6172200" y="1066800"/>
            <a:ext cx="2324028"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1800" dirty="0">
                <a:effectLst>
                  <a:outerShdw blurRad="38100" dist="38100" dir="2700000" algn="tl">
                    <a:srgbClr val="000000"/>
                  </a:outerShdw>
                </a:effectLst>
                <a:cs typeface="+mn-cs"/>
              </a:rPr>
              <a:t>c</a:t>
            </a:r>
            <a:r>
              <a:rPr lang="el-GR" sz="1800" dirty="0">
                <a:effectLst>
                  <a:outerShdw blurRad="38100" dist="38100" dir="2700000" algn="tl">
                    <a:srgbClr val="000000"/>
                  </a:outerShdw>
                </a:effectLst>
                <a:cs typeface="+mn-cs"/>
              </a:rPr>
              <a:t>ϵ∑</a:t>
            </a:r>
            <a:r>
              <a:rPr lang="en-CA" sz="1800" dirty="0">
                <a:effectLst>
                  <a:outerShdw blurRad="38100" dist="38100" dir="2700000" algn="tl">
                    <a:srgbClr val="000000"/>
                  </a:outerShdw>
                </a:effectLst>
                <a:cs typeface="+mn-cs"/>
              </a:rPr>
              <a:t> seen on tape</a:t>
            </a:r>
            <a:endParaRPr lang="en-US" sz="1800" dirty="0">
              <a:effectLst>
                <a:outerShdw blurRad="38100" dist="38100" dir="2700000" algn="tl">
                  <a:srgbClr val="000000"/>
                </a:outerShdw>
              </a:effectLst>
              <a:cs typeface="+mn-cs"/>
            </a:endParaRPr>
          </a:p>
        </p:txBody>
      </p:sp>
      <p:sp>
        <p:nvSpPr>
          <p:cNvPr id="90" name="Text Box 4"/>
          <p:cNvSpPr txBox="1">
            <a:spLocks noChangeArrowheads="1"/>
          </p:cNvSpPr>
          <p:nvPr/>
        </p:nvSpPr>
        <p:spPr bwMode="auto">
          <a:xfrm rot="16200000">
            <a:off x="3976775" y="1999663"/>
            <a:ext cx="1938717"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1800" dirty="0">
                <a:effectLst>
                  <a:outerShdw blurRad="38100" dist="38100" dir="2700000" algn="tl">
                    <a:srgbClr val="000000"/>
                  </a:outerShdw>
                </a:effectLst>
                <a:cs typeface="+mn-cs"/>
              </a:rPr>
              <a:t>Current State</a:t>
            </a:r>
            <a:endParaRPr lang="en-US" sz="1800" dirty="0">
              <a:effectLst>
                <a:outerShdw blurRad="38100" dist="38100" dir="2700000" algn="tl">
                  <a:srgbClr val="000000"/>
                </a:outerShdw>
              </a:effectLst>
              <a:cs typeface="+mn-cs"/>
            </a:endParaRPr>
          </a:p>
        </p:txBody>
      </p:sp>
      <p:sp>
        <p:nvSpPr>
          <p:cNvPr id="51" name="Text Box 6"/>
          <p:cNvSpPr txBox="1">
            <a:spLocks noChangeArrowheads="1"/>
          </p:cNvSpPr>
          <p:nvPr/>
        </p:nvSpPr>
        <p:spPr bwMode="auto">
          <a:xfrm>
            <a:off x="457200" y="6334780"/>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cxnSp>
        <p:nvCxnSpPr>
          <p:cNvPr id="53" name="Straight Arrow Connector 52"/>
          <p:cNvCxnSpPr/>
          <p:nvPr/>
        </p:nvCxnSpPr>
        <p:spPr bwMode="auto">
          <a:xfrm flipV="1">
            <a:off x="2997200"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54" name="Oval 53"/>
          <p:cNvSpPr/>
          <p:nvPr/>
        </p:nvSpPr>
        <p:spPr>
          <a:xfrm>
            <a:off x="2923540" y="1808343"/>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29" name="Rectangle 8"/>
          <p:cNvSpPr>
            <a:spLocks noChangeArrowheads="1"/>
          </p:cNvSpPr>
          <p:nvPr/>
        </p:nvSpPr>
        <p:spPr bwMode="auto">
          <a:xfrm>
            <a:off x="26670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0</a:t>
            </a:r>
            <a:endParaRPr lang="en-US" sz="900" baseline="-25000" dirty="0">
              <a:solidFill>
                <a:srgbClr val="FF00FF"/>
              </a:solidFill>
              <a:cs typeface="+mn-cs"/>
            </a:endParaRPr>
          </a:p>
        </p:txBody>
      </p:sp>
      <p:sp>
        <p:nvSpPr>
          <p:cNvPr id="30" name="Rectangle 8"/>
          <p:cNvSpPr>
            <a:spLocks noChangeArrowheads="1"/>
          </p:cNvSpPr>
          <p:nvPr/>
        </p:nvSpPr>
        <p:spPr bwMode="auto">
          <a:xfrm>
            <a:off x="28067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0</a:t>
            </a:r>
            <a:endParaRPr lang="en-US" sz="900" baseline="-25000" dirty="0">
              <a:solidFill>
                <a:srgbClr val="FF00FF"/>
              </a:solidFill>
              <a:cs typeface="+mn-cs"/>
            </a:endParaRPr>
          </a:p>
        </p:txBody>
      </p:sp>
      <p:sp>
        <p:nvSpPr>
          <p:cNvPr id="47" name="Rectangle 8"/>
          <p:cNvSpPr>
            <a:spLocks noChangeArrowheads="1"/>
          </p:cNvSpPr>
          <p:nvPr/>
        </p:nvSpPr>
        <p:spPr bwMode="auto">
          <a:xfrm>
            <a:off x="29464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0</a:t>
            </a:r>
            <a:endParaRPr lang="en-US" sz="900" baseline="-25000" dirty="0">
              <a:solidFill>
                <a:srgbClr val="FF00FF"/>
              </a:solidFill>
              <a:cs typeface="+mn-cs"/>
            </a:endParaRPr>
          </a:p>
        </p:txBody>
      </p:sp>
      <p:sp>
        <p:nvSpPr>
          <p:cNvPr id="52" name="Rectangle 51"/>
          <p:cNvSpPr/>
          <p:nvPr/>
        </p:nvSpPr>
        <p:spPr>
          <a:xfrm>
            <a:off x="5689600" y="2133600"/>
            <a:ext cx="1014863" cy="365760"/>
          </a:xfrm>
          <a:prstGeom prst="rect">
            <a:avLst/>
          </a:prstGeom>
          <a:ln w="19050">
            <a:solidFill>
              <a:srgbClr val="FF00FF"/>
            </a:solidFill>
          </a:ln>
        </p:spPr>
        <p:txBody>
          <a:bodyPr wrap="square" rtlCol="0" anchor="ctr">
            <a:spAutoFit/>
          </a:bodyPr>
          <a:lstStyle/>
          <a:p>
            <a:pPr algn="l"/>
            <a:endParaRPr lang="en-US" sz="2400" dirty="0"/>
          </a:p>
        </p:txBody>
      </p:sp>
      <p:sp>
        <p:nvSpPr>
          <p:cNvPr id="48" name="Rectangle 8"/>
          <p:cNvSpPr>
            <a:spLocks noChangeArrowheads="1"/>
          </p:cNvSpPr>
          <p:nvPr/>
        </p:nvSpPr>
        <p:spPr bwMode="auto">
          <a:xfrm>
            <a:off x="3073317" y="2418557"/>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1</a:t>
            </a:r>
            <a:endParaRPr lang="en-US" sz="900" baseline="-25000" dirty="0">
              <a:solidFill>
                <a:srgbClr val="FF00FF"/>
              </a:solidFill>
              <a:cs typeface="+mn-cs"/>
            </a:endParaRPr>
          </a:p>
        </p:txBody>
      </p:sp>
      <p:grpSp>
        <p:nvGrpSpPr>
          <p:cNvPr id="55" name="Group 54"/>
          <p:cNvGrpSpPr/>
          <p:nvPr/>
        </p:nvGrpSpPr>
        <p:grpSpPr>
          <a:xfrm>
            <a:off x="4838700" y="2425700"/>
            <a:ext cx="2857500" cy="1181100"/>
            <a:chOff x="4838700" y="2425700"/>
            <a:chExt cx="2857500" cy="1181100"/>
          </a:xfrm>
        </p:grpSpPr>
        <p:sp>
          <p:nvSpPr>
            <p:cNvPr id="56"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57"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58"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59" name="Straight Arrow Connector 58"/>
            <p:cNvCxnSpPr/>
            <p:nvPr/>
          </p:nvCxnSpPr>
          <p:spPr bwMode="auto">
            <a:xfrm flipV="1">
              <a:off x="5473700" y="2425700"/>
              <a:ext cx="399961" cy="596900"/>
            </a:xfrm>
            <a:prstGeom prst="straightConnector1">
              <a:avLst/>
            </a:prstGeom>
            <a:noFill/>
            <a:ln w="12700" cap="sq" cmpd="sng" algn="ctr">
              <a:solidFill>
                <a:schemeClr val="hlink"/>
              </a:solidFill>
              <a:prstDash val="solid"/>
              <a:round/>
              <a:headEnd type="none" w="med" len="med"/>
              <a:tailEnd type="arrow"/>
            </a:ln>
            <a:effectLst/>
          </p:spPr>
        </p:cxnSp>
        <p:cxnSp>
          <p:nvCxnSpPr>
            <p:cNvPr id="60" name="Straight Arrow Connector 59"/>
            <p:cNvCxnSpPr/>
            <p:nvPr/>
          </p:nvCxnSpPr>
          <p:spPr bwMode="auto">
            <a:xfrm flipV="1">
              <a:off x="6057901" y="2425700"/>
              <a:ext cx="114299" cy="546100"/>
            </a:xfrm>
            <a:prstGeom prst="straightConnector1">
              <a:avLst/>
            </a:prstGeom>
            <a:noFill/>
            <a:ln w="12700" cap="sq" cmpd="sng" algn="ctr">
              <a:solidFill>
                <a:schemeClr val="hlink"/>
              </a:solidFill>
              <a:prstDash val="solid"/>
              <a:round/>
              <a:headEnd type="none" w="med" len="med"/>
              <a:tailEnd type="arrow"/>
            </a:ln>
            <a:effectLst/>
          </p:spPr>
        </p:cxnSp>
        <p:cxnSp>
          <p:nvCxnSpPr>
            <p:cNvPr id="61" name="Straight Arrow Connector 60"/>
            <p:cNvCxnSpPr/>
            <p:nvPr/>
          </p:nvCxnSpPr>
          <p:spPr bwMode="auto">
            <a:xfrm flipH="1" flipV="1">
              <a:off x="6438901" y="2425700"/>
              <a:ext cx="381000" cy="558800"/>
            </a:xfrm>
            <a:prstGeom prst="straightConnector1">
              <a:avLst/>
            </a:prstGeom>
            <a:noFill/>
            <a:ln w="12700" cap="sq" cmpd="sng" algn="ctr">
              <a:solidFill>
                <a:schemeClr val="hlink"/>
              </a:solidFill>
              <a:prstDash val="solid"/>
              <a:round/>
              <a:headEnd type="none" w="med" len="med"/>
              <a:tailEnd type="arrow"/>
            </a:ln>
            <a:effectLst/>
          </p:spPr>
        </p:cxnSp>
      </p:grpSp>
      <p:grpSp>
        <p:nvGrpSpPr>
          <p:cNvPr id="62" name="Group 61"/>
          <p:cNvGrpSpPr/>
          <p:nvPr/>
        </p:nvGrpSpPr>
        <p:grpSpPr>
          <a:xfrm>
            <a:off x="1965960" y="1661162"/>
            <a:ext cx="1739992" cy="259078"/>
            <a:chOff x="1965960" y="1661162"/>
            <a:chExt cx="1739992" cy="259078"/>
          </a:xfrm>
        </p:grpSpPr>
        <p:cxnSp>
          <p:nvCxnSpPr>
            <p:cNvPr id="63" name="Straight Arrow Connector 62"/>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4" name="Straight Arrow Connector 63"/>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5" name="Straight Arrow Connector 64"/>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66" name="Straight Arrow Connector 65"/>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spTree>
    <p:extLst>
      <p:ext uri="{BB962C8B-B14F-4D97-AF65-F5344CB8AC3E}">
        <p14:creationId xmlns:p14="http://schemas.microsoft.com/office/powerpoint/2010/main" val="1551819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0-#ppt_w/2"/>
                                          </p:val>
                                        </p:tav>
                                        <p:tav tm="100000">
                                          <p:val>
                                            <p:strVal val="#ppt_x"/>
                                          </p:val>
                                        </p:tav>
                                      </p:tavLst>
                                    </p:anim>
                                    <p:anim calcmode="lin" valueType="num">
                                      <p:cBhvr additive="base">
                                        <p:cTn id="8"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4"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of Computation:</a:t>
            </a:r>
            <a:r>
              <a:rPr lang="en-US" dirty="0">
                <a:solidFill>
                  <a:schemeClr val="accent2"/>
                </a:solidFill>
                <a:effectLst>
                  <a:outerShdw blurRad="38100" dist="38100" dir="2700000" algn="tl">
                    <a:srgbClr val="000000"/>
                  </a:outerShdw>
                </a:effectLst>
                <a:cs typeface="+mn-cs"/>
              </a:rPr>
              <a:t> Turing Machine</a:t>
            </a:r>
            <a:r>
              <a:rPr lang="en-US" dirty="0">
                <a:effectLst>
                  <a:outerShdw blurRad="38100" dist="38100" dir="2700000" algn="tl">
                    <a:srgbClr val="000000"/>
                  </a:outerShdw>
                </a:effectLst>
                <a:cs typeface="+mn-cs"/>
              </a:rPr>
              <a:t> </a:t>
            </a:r>
          </a:p>
        </p:txBody>
      </p:sp>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pSp>
        <p:nvGrpSpPr>
          <p:cNvPr id="31" name="Group 30"/>
          <p:cNvGrpSpPr/>
          <p:nvPr/>
        </p:nvGrpSpPr>
        <p:grpSpPr>
          <a:xfrm>
            <a:off x="1371600" y="1022350"/>
            <a:ext cx="3075653" cy="1981200"/>
            <a:chOff x="2667000" y="1022350"/>
            <a:chExt cx="3075653" cy="1981200"/>
          </a:xfrm>
        </p:grpSpPr>
        <p:pic>
          <p:nvPicPr>
            <p:cNvPr id="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3075653" cy="1981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Rectangle 32"/>
            <p:cNvSpPr/>
            <p:nvPr/>
          </p:nvSpPr>
          <p:spPr>
            <a:xfrm>
              <a:off x="3250504" y="1848423"/>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4" name="Rectangle 33"/>
            <p:cNvSpPr/>
            <p:nvPr/>
          </p:nvSpPr>
          <p:spPr>
            <a:xfrm>
              <a:off x="4155092" y="1841326"/>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5" name="Rectangle 34"/>
            <p:cNvSpPr/>
            <p:nvPr/>
          </p:nvSpPr>
          <p:spPr>
            <a:xfrm>
              <a:off x="5072206" y="1846755"/>
              <a:ext cx="137160" cy="137160"/>
            </a:xfrm>
            <a:prstGeom prst="rect">
              <a:avLst/>
            </a:prstGeom>
            <a:solidFill>
              <a:schemeClr val="tx1"/>
            </a:solidFill>
            <a:ln>
              <a:noFill/>
            </a:ln>
          </p:spPr>
          <p:txBody>
            <a:bodyPr wrap="square" rtlCol="0" anchor="ctr">
              <a:spAutoFit/>
            </a:bodyPr>
            <a:lstStyle/>
            <a:p>
              <a:pPr algn="l"/>
              <a:endParaRPr lang="en-US" sz="2400" dirty="0"/>
            </a:p>
          </p:txBody>
        </p:sp>
        <p:sp>
          <p:nvSpPr>
            <p:cNvPr id="36" name="Rectangle 8"/>
            <p:cNvSpPr>
              <a:spLocks noChangeArrowheads="1"/>
            </p:cNvSpPr>
            <p:nvPr/>
          </p:nvSpPr>
          <p:spPr bwMode="auto">
            <a:xfrm>
              <a:off x="2942098" y="1686838"/>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0</a:t>
              </a:r>
            </a:p>
          </p:txBody>
        </p:sp>
        <p:sp>
          <p:nvSpPr>
            <p:cNvPr id="37" name="Rectangle 8"/>
            <p:cNvSpPr>
              <a:spLocks noChangeArrowheads="1"/>
            </p:cNvSpPr>
            <p:nvPr/>
          </p:nvSpPr>
          <p:spPr bwMode="auto">
            <a:xfrm>
              <a:off x="3843972" y="168997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1</a:t>
              </a:r>
            </a:p>
          </p:txBody>
        </p:sp>
        <p:sp>
          <p:nvSpPr>
            <p:cNvPr id="38" name="Rectangle 8"/>
            <p:cNvSpPr>
              <a:spLocks noChangeArrowheads="1"/>
            </p:cNvSpPr>
            <p:nvPr/>
          </p:nvSpPr>
          <p:spPr bwMode="auto">
            <a:xfrm>
              <a:off x="4770898" y="1676400"/>
              <a:ext cx="829280" cy="338554"/>
            </a:xfrm>
            <a:prstGeom prst="rect">
              <a:avLst/>
            </a:prstGeom>
            <a:noFill/>
            <a:ln w="38100" cap="sq">
              <a:noFill/>
              <a:miter lim="800000"/>
              <a:headEnd/>
              <a:tailEnd/>
            </a:ln>
            <a:effectLst/>
          </p:spPr>
          <p:txBody>
            <a:bodyPr wrap="square" lIns="274320" rIns="274320">
              <a:spAutoFit/>
            </a:bodyPr>
            <a:lstStyle/>
            <a:p>
              <a:pPr eaLnBrk="0" hangingPunct="0">
                <a:defRPr/>
              </a:pPr>
              <a:r>
                <a:rPr lang="en-US" sz="1600" i="1" dirty="0">
                  <a:solidFill>
                    <a:schemeClr val="accent2"/>
                  </a:solidFill>
                  <a:effectLst>
                    <a:outerShdw blurRad="38100" dist="38100" dir="2700000" algn="tl">
                      <a:srgbClr val="000000"/>
                    </a:outerShdw>
                  </a:effectLst>
                  <a:cs typeface="+mn-cs"/>
                </a:rPr>
                <a:t>q</a:t>
              </a:r>
              <a:r>
                <a:rPr lang="en-US" sz="1600" i="1" baseline="-25000" dirty="0">
                  <a:solidFill>
                    <a:schemeClr val="accent2"/>
                  </a:solidFill>
                  <a:effectLst>
                    <a:outerShdw blurRad="38100" dist="38100" dir="2700000" algn="tl">
                      <a:srgbClr val="000000"/>
                    </a:outerShdw>
                  </a:effectLst>
                  <a:cs typeface="+mn-cs"/>
                </a:rPr>
                <a:t>2</a:t>
              </a:r>
            </a:p>
          </p:txBody>
        </p:sp>
        <p:sp>
          <p:nvSpPr>
            <p:cNvPr id="39" name="Rectangle 38"/>
            <p:cNvSpPr/>
            <p:nvPr/>
          </p:nvSpPr>
          <p:spPr>
            <a:xfrm>
              <a:off x="3127806" y="1093378"/>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0" name="Rectangle 39"/>
            <p:cNvSpPr/>
            <p:nvPr/>
          </p:nvSpPr>
          <p:spPr>
            <a:xfrm>
              <a:off x="3521332" y="1668181"/>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1" name="Rectangle 40"/>
            <p:cNvSpPr/>
            <p:nvPr/>
          </p:nvSpPr>
          <p:spPr>
            <a:xfrm>
              <a:off x="4432126" y="1650304"/>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2" name="Rectangle 41"/>
            <p:cNvSpPr/>
            <p:nvPr/>
          </p:nvSpPr>
          <p:spPr>
            <a:xfrm>
              <a:off x="4026074" y="1105422"/>
              <a:ext cx="453594" cy="198197"/>
            </a:xfrm>
            <a:prstGeom prst="rect">
              <a:avLst/>
            </a:prstGeom>
            <a:solidFill>
              <a:schemeClr val="tx1"/>
            </a:solidFill>
            <a:ln>
              <a:noFill/>
            </a:ln>
          </p:spPr>
          <p:txBody>
            <a:bodyPr wrap="square" rtlCol="0" anchor="ctr">
              <a:spAutoFit/>
            </a:bodyPr>
            <a:lstStyle/>
            <a:p>
              <a:pPr algn="l"/>
              <a:endParaRPr lang="en-US" sz="2400" dirty="0"/>
            </a:p>
          </p:txBody>
        </p:sp>
        <p:sp>
          <p:nvSpPr>
            <p:cNvPr id="43" name="Rectangle 8"/>
            <p:cNvSpPr>
              <a:spLocks noChangeArrowheads="1"/>
            </p:cNvSpPr>
            <p:nvPr/>
          </p:nvSpPr>
          <p:spPr bwMode="auto">
            <a:xfrm>
              <a:off x="2743200" y="1058098"/>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4" name="Rectangle 8"/>
            <p:cNvSpPr>
              <a:spLocks noChangeArrowheads="1"/>
            </p:cNvSpPr>
            <p:nvPr/>
          </p:nvSpPr>
          <p:spPr bwMode="auto">
            <a:xfrm>
              <a:off x="3670914" y="105323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1;0,</a:t>
              </a:r>
              <a:endParaRPr lang="en-US" sz="1400" baseline="-25000" dirty="0">
                <a:solidFill>
                  <a:schemeClr val="bg2"/>
                </a:solidFill>
                <a:cs typeface="+mn-cs"/>
              </a:endParaRPr>
            </a:p>
          </p:txBody>
        </p:sp>
        <p:sp>
          <p:nvSpPr>
            <p:cNvPr id="45" name="Rectangle 8"/>
            <p:cNvSpPr>
              <a:spLocks noChangeArrowheads="1"/>
            </p:cNvSpPr>
            <p:nvPr/>
          </p:nvSpPr>
          <p:spPr bwMode="auto">
            <a:xfrm>
              <a:off x="3187618" y="162907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0;1,</a:t>
              </a:r>
              <a:endParaRPr lang="en-US" sz="1400" baseline="-25000" dirty="0">
                <a:solidFill>
                  <a:schemeClr val="bg2"/>
                </a:solidFill>
                <a:cs typeface="+mn-cs"/>
              </a:endParaRPr>
            </a:p>
          </p:txBody>
        </p:sp>
        <p:sp>
          <p:nvSpPr>
            <p:cNvPr id="46" name="Rectangle 8"/>
            <p:cNvSpPr>
              <a:spLocks noChangeArrowheads="1"/>
            </p:cNvSpPr>
            <p:nvPr/>
          </p:nvSpPr>
          <p:spPr bwMode="auto">
            <a:xfrm>
              <a:off x="4089492" y="1609749"/>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0;0,</a:t>
              </a:r>
              <a:r>
                <a:rPr lang="en-US" sz="1400" dirty="0">
                  <a:solidFill>
                    <a:schemeClr val="bg2"/>
                  </a:solidFill>
                  <a:sym typeface="Symbol"/>
                </a:rPr>
                <a:t> </a:t>
              </a:r>
              <a:r>
                <a:rPr lang="en-US" sz="1400" dirty="0">
                  <a:solidFill>
                    <a:schemeClr val="bg2"/>
                  </a:solidFill>
                  <a:cs typeface="+mn-cs"/>
                  <a:sym typeface="Symbol"/>
                </a:rPr>
                <a:t></a:t>
              </a:r>
              <a:endParaRPr lang="en-US" sz="1400" baseline="-25000" dirty="0">
                <a:solidFill>
                  <a:schemeClr val="bg2"/>
                </a:solidFill>
                <a:cs typeface="+mn-cs"/>
              </a:endParaRPr>
            </a:p>
          </p:txBody>
        </p:sp>
        <p:sp>
          <p:nvSpPr>
            <p:cNvPr id="49" name="Oval 48"/>
            <p:cNvSpPr/>
            <p:nvPr/>
          </p:nvSpPr>
          <p:spPr>
            <a:xfrm>
              <a:off x="3206750" y="1806674"/>
              <a:ext cx="216074" cy="218976"/>
            </a:xfrm>
            <a:prstGeom prst="ellipse">
              <a:avLst/>
            </a:prstGeom>
            <a:ln w="38100">
              <a:solidFill>
                <a:schemeClr val="tx1"/>
              </a:solidFill>
            </a:ln>
          </p:spPr>
          <p:txBody>
            <a:bodyPr wrap="square" rtlCol="0" anchor="ctr">
              <a:spAutoFit/>
            </a:bodyPr>
            <a:lstStyle/>
            <a:p>
              <a:pPr algn="l"/>
              <a:endParaRPr lang="en-US" sz="2400" dirty="0"/>
            </a:p>
          </p:txBody>
        </p:sp>
        <p:cxnSp>
          <p:nvCxnSpPr>
            <p:cNvPr id="50" name="Straight Arrow Connector 49"/>
            <p:cNvCxnSpPr/>
            <p:nvPr/>
          </p:nvCxnSpPr>
          <p:spPr bwMode="auto">
            <a:xfrm>
              <a:off x="3023076" y="1936853"/>
              <a:ext cx="145492" cy="0"/>
            </a:xfrm>
            <a:prstGeom prst="straightConnector1">
              <a:avLst/>
            </a:prstGeom>
            <a:noFill/>
            <a:ln w="0" cap="sq" cmpd="sng" algn="ctr">
              <a:solidFill>
                <a:schemeClr val="bg2"/>
              </a:solidFill>
              <a:prstDash val="solid"/>
              <a:round/>
              <a:headEnd type="none" w="sm" len="sm"/>
              <a:tailEnd type="triangle" w="sm" len="sm"/>
            </a:ln>
            <a:effectLst/>
          </p:spPr>
        </p:cxnSp>
      </p:grpSp>
      <p:graphicFrame>
        <p:nvGraphicFramePr>
          <p:cNvPr id="88" name="Table 87"/>
          <p:cNvGraphicFramePr>
            <a:graphicFrameLocks noGrp="1"/>
          </p:cNvGraphicFramePr>
          <p:nvPr>
            <p:extLst>
              <p:ext uri="{D42A27DB-BD31-4B8C-83A1-F6EECF244321}">
                <p14:modId xmlns:p14="http://schemas.microsoft.com/office/powerpoint/2010/main" val="1387252980"/>
              </p:ext>
            </p:extLst>
          </p:nvPr>
        </p:nvGraphicFramePr>
        <p:xfrm>
          <a:off x="5105400" y="1406643"/>
          <a:ext cx="3733800" cy="1463040"/>
        </p:xfrm>
        <a:graphic>
          <a:graphicData uri="http://schemas.openxmlformats.org/drawingml/2006/table">
            <a:tbl>
              <a:tblPr firstRow="1" firstCol="1" bandRow="1">
                <a:tableStyleId>{5C22544A-7EE6-4342-B048-85BDC9FD1C3A}</a:tableStyleId>
              </a:tblPr>
              <a:tblGrid>
                <a:gridCol w="589151">
                  <a:extLst>
                    <a:ext uri="{9D8B030D-6E8A-4147-A177-3AD203B41FA5}">
                      <a16:colId xmlns:a16="http://schemas.microsoft.com/office/drawing/2014/main" val="20000"/>
                    </a:ext>
                  </a:extLst>
                </a:gridCol>
                <a:gridCol w="992603">
                  <a:extLst>
                    <a:ext uri="{9D8B030D-6E8A-4147-A177-3AD203B41FA5}">
                      <a16:colId xmlns:a16="http://schemas.microsoft.com/office/drawing/2014/main" val="20001"/>
                    </a:ext>
                  </a:extLst>
                </a:gridCol>
                <a:gridCol w="1076023">
                  <a:extLst>
                    <a:ext uri="{9D8B030D-6E8A-4147-A177-3AD203B41FA5}">
                      <a16:colId xmlns:a16="http://schemas.microsoft.com/office/drawing/2014/main" val="20002"/>
                    </a:ext>
                  </a:extLst>
                </a:gridCol>
                <a:gridCol w="1076023">
                  <a:extLst>
                    <a:ext uri="{9D8B030D-6E8A-4147-A177-3AD203B41FA5}">
                      <a16:colId xmlns:a16="http://schemas.microsoft.com/office/drawing/2014/main" val="20003"/>
                    </a:ext>
                  </a:extLst>
                </a:gridCol>
              </a:tblGrid>
              <a:tr h="20320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sz="1600"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baseline="0" dirty="0">
                          <a:solidFill>
                            <a:schemeClr val="bg2"/>
                          </a:solidFill>
                          <a:latin typeface="Times New Roman" panose="02020603050405020304" pitchFamily="18" charset="0"/>
                          <a:cs typeface="Times New Roman" panose="02020603050405020304" pitchFamily="18" charset="0"/>
                          <a:sym typeface="Symbol"/>
                        </a:rPr>
                        <a:t>1</a:t>
                      </a:r>
                      <a:r>
                        <a:rPr lang="en-US" sz="1800" dirty="0">
                          <a:solidFill>
                            <a:schemeClr val="bg2"/>
                          </a:solidFill>
                          <a:latin typeface="Times New Roman" panose="02020603050405020304" pitchFamily="18" charset="0"/>
                          <a:cs typeface="Times New Roman" panose="02020603050405020304" pitchFamily="18" charset="0"/>
                          <a:sym typeface="Symbol"/>
                        </a:rPr>
                        <a:t>,</a:t>
                      </a:r>
                      <a:r>
                        <a:rPr lang="en-US" sz="1800" dirty="0">
                          <a:solidFill>
                            <a:schemeClr val="bg2"/>
                          </a:solidFill>
                          <a:cs typeface="+mn-cs"/>
                          <a:sym typeface="Symbol"/>
                        </a:rPr>
                        <a:t></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0</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2</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bg2"/>
                          </a:solidFill>
                          <a:latin typeface="Times New Roman" panose="02020603050405020304" pitchFamily="18" charset="0"/>
                          <a:cs typeface="Times New Roman" panose="02020603050405020304" pitchFamily="18" charset="0"/>
                          <a:sym typeface="Symbol"/>
                        </a:rPr>
                        <a:t></a:t>
                      </a:r>
                      <a:r>
                        <a:rPr lang="en-CA" sz="1800" dirty="0">
                          <a:latin typeface="Times New Roman" panose="02020603050405020304" pitchFamily="18" charset="0"/>
                          <a:cs typeface="Times New Roman" panose="02020603050405020304" pitchFamily="18" charset="0"/>
                        </a:rPr>
                        <a:t>q</a:t>
                      </a:r>
                      <a:r>
                        <a:rPr lang="en-CA" sz="1800" baseline="-25000" dirty="0">
                          <a:latin typeface="Times New Roman" panose="02020603050405020304" pitchFamily="18" charset="0"/>
                          <a:cs typeface="Times New Roman" panose="02020603050405020304" pitchFamily="18" charset="0"/>
                        </a:rPr>
                        <a:t>1</a:t>
                      </a:r>
                      <a:r>
                        <a:rPr lang="en-CA" sz="1800" baseline="0" dirty="0">
                          <a:latin typeface="Times New Roman" panose="02020603050405020304" pitchFamily="18" charset="0"/>
                          <a:cs typeface="Times New Roman" panose="02020603050405020304" pitchFamily="18" charset="0"/>
                        </a:rPr>
                        <a:t>,</a:t>
                      </a:r>
                      <a:r>
                        <a:rPr lang="en-US" sz="1800" dirty="0">
                          <a:solidFill>
                            <a:schemeClr val="bg2"/>
                          </a:solidFill>
                          <a:latin typeface="Times New Roman" panose="02020603050405020304" pitchFamily="18" charset="0"/>
                          <a:cs typeface="Times New Roman" panose="02020603050405020304" pitchFamily="18" charset="0"/>
                          <a:sym typeface="Symbol"/>
                        </a:rPr>
                        <a:t>0,</a:t>
                      </a:r>
                      <a:r>
                        <a:rPr lang="en-US" sz="1800" dirty="0">
                          <a:solidFill>
                            <a:schemeClr val="bg2"/>
                          </a:solidFill>
                          <a:cs typeface="+mn-cs"/>
                          <a:sym typeface="Symbol"/>
                        </a:rPr>
                        <a:t> </a:t>
                      </a:r>
                      <a:r>
                        <a:rPr lang="en-US" sz="1800" dirty="0">
                          <a:solidFill>
                            <a:schemeClr val="bg2"/>
                          </a:solidFill>
                          <a:latin typeface="Times New Roman" panose="02020603050405020304" pitchFamily="18" charset="0"/>
                          <a:cs typeface="Times New Roman" panose="02020603050405020304" pitchFamily="18" charset="0"/>
                          <a:sym typeface="Symbol"/>
                        </a:rPr>
                        <a:t></a:t>
                      </a:r>
                      <a:endParaRPr lang="en-US" sz="1800" baseline="-25000" dirty="0">
                        <a:solidFill>
                          <a:schemeClr val="bg2"/>
                        </a:solidFill>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203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algn="ct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baseline="0" dirty="0">
                          <a:latin typeface="Times New Roman" panose="02020603050405020304" pitchFamily="18" charset="0"/>
                          <a:cs typeface="Times New Roman" panose="02020603050405020304" pitchFamily="18" charset="0"/>
                        </a:rPr>
                        <a:t>halt</a:t>
                      </a: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bl>
          </a:graphicData>
        </a:graphic>
      </p:graphicFrame>
      <p:sp>
        <p:nvSpPr>
          <p:cNvPr id="89" name="Text Box 4"/>
          <p:cNvSpPr txBox="1">
            <a:spLocks noChangeArrowheads="1"/>
          </p:cNvSpPr>
          <p:nvPr/>
        </p:nvSpPr>
        <p:spPr bwMode="auto">
          <a:xfrm>
            <a:off x="6172200" y="1066800"/>
            <a:ext cx="2324028"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1800" dirty="0">
                <a:effectLst>
                  <a:outerShdw blurRad="38100" dist="38100" dir="2700000" algn="tl">
                    <a:srgbClr val="000000"/>
                  </a:outerShdw>
                </a:effectLst>
                <a:cs typeface="+mn-cs"/>
              </a:rPr>
              <a:t>c</a:t>
            </a:r>
            <a:r>
              <a:rPr lang="el-GR" sz="1800" dirty="0">
                <a:effectLst>
                  <a:outerShdw blurRad="38100" dist="38100" dir="2700000" algn="tl">
                    <a:srgbClr val="000000"/>
                  </a:outerShdw>
                </a:effectLst>
                <a:cs typeface="+mn-cs"/>
              </a:rPr>
              <a:t>ϵ∑</a:t>
            </a:r>
            <a:r>
              <a:rPr lang="en-CA" sz="1800" dirty="0">
                <a:effectLst>
                  <a:outerShdw blurRad="38100" dist="38100" dir="2700000" algn="tl">
                    <a:srgbClr val="000000"/>
                  </a:outerShdw>
                </a:effectLst>
                <a:cs typeface="+mn-cs"/>
              </a:rPr>
              <a:t> seen on tape</a:t>
            </a:r>
            <a:endParaRPr lang="en-US" sz="1800" dirty="0">
              <a:effectLst>
                <a:outerShdw blurRad="38100" dist="38100" dir="2700000" algn="tl">
                  <a:srgbClr val="000000"/>
                </a:outerShdw>
              </a:effectLst>
              <a:cs typeface="+mn-cs"/>
            </a:endParaRPr>
          </a:p>
        </p:txBody>
      </p:sp>
      <p:sp>
        <p:nvSpPr>
          <p:cNvPr id="90" name="Text Box 4"/>
          <p:cNvSpPr txBox="1">
            <a:spLocks noChangeArrowheads="1"/>
          </p:cNvSpPr>
          <p:nvPr/>
        </p:nvSpPr>
        <p:spPr bwMode="auto">
          <a:xfrm rot="16200000">
            <a:off x="3976775" y="1999663"/>
            <a:ext cx="1938717" cy="335757"/>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1800" dirty="0">
                <a:effectLst>
                  <a:outerShdw blurRad="38100" dist="38100" dir="2700000" algn="tl">
                    <a:srgbClr val="000000"/>
                  </a:outerShdw>
                </a:effectLst>
                <a:cs typeface="+mn-cs"/>
              </a:rPr>
              <a:t>Current State</a:t>
            </a:r>
            <a:endParaRPr lang="en-US" sz="1800" dirty="0">
              <a:effectLst>
                <a:outerShdw blurRad="38100" dist="38100" dir="2700000" algn="tl">
                  <a:srgbClr val="000000"/>
                </a:outerShdw>
              </a:effectLst>
              <a:cs typeface="+mn-cs"/>
            </a:endParaRPr>
          </a:p>
        </p:txBody>
      </p:sp>
      <p:sp>
        <p:nvSpPr>
          <p:cNvPr id="51" name="Text Box 6"/>
          <p:cNvSpPr txBox="1">
            <a:spLocks noChangeArrowheads="1"/>
          </p:cNvSpPr>
          <p:nvPr/>
        </p:nvSpPr>
        <p:spPr bwMode="auto">
          <a:xfrm>
            <a:off x="457200" y="6334780"/>
            <a:ext cx="8686800" cy="523220"/>
          </a:xfrm>
          <a:prstGeom prst="rect">
            <a:avLst/>
          </a:prstGeom>
          <a:noFill/>
          <a:ln w="38100" cap="sq">
            <a:noFill/>
            <a:miter lim="800000"/>
            <a:headEnd/>
            <a:tailEnd/>
          </a:ln>
          <a:effectLst/>
        </p:spPr>
        <p:txBody>
          <a:bodyPr lIns="274320" rIns="274320">
            <a:spAutoFit/>
          </a:bodyPr>
          <a:lstStyle/>
          <a:p>
            <a:pPr eaLnBrk="0" hangingPunct="0">
              <a:defRPr/>
            </a:pP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Transition function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cxnSp>
        <p:nvCxnSpPr>
          <p:cNvPr id="53" name="Straight Arrow Connector 52"/>
          <p:cNvCxnSpPr/>
          <p:nvPr/>
        </p:nvCxnSpPr>
        <p:spPr bwMode="auto">
          <a:xfrm flipV="1">
            <a:off x="3139440" y="2590800"/>
            <a:ext cx="0" cy="228600"/>
          </a:xfrm>
          <a:prstGeom prst="straightConnector1">
            <a:avLst/>
          </a:prstGeom>
          <a:noFill/>
          <a:ln w="38100" cap="sq" cmpd="sng" algn="ctr">
            <a:solidFill>
              <a:schemeClr val="hlink"/>
            </a:solidFill>
            <a:prstDash val="solid"/>
            <a:round/>
            <a:headEnd type="none" w="med" len="med"/>
            <a:tailEnd type="arrow"/>
          </a:ln>
          <a:effectLst/>
        </p:spPr>
      </p:cxnSp>
      <p:sp>
        <p:nvSpPr>
          <p:cNvPr id="54" name="Oval 53"/>
          <p:cNvSpPr/>
          <p:nvPr/>
        </p:nvSpPr>
        <p:spPr>
          <a:xfrm>
            <a:off x="3840480" y="1808343"/>
            <a:ext cx="45720" cy="45719"/>
          </a:xfrm>
          <a:prstGeom prst="ellipse">
            <a:avLst/>
          </a:prstGeom>
          <a:ln w="38100">
            <a:solidFill>
              <a:schemeClr val="hlink"/>
            </a:solidFill>
          </a:ln>
        </p:spPr>
        <p:txBody>
          <a:bodyPr wrap="square" rtlCol="0" anchor="ctr">
            <a:spAutoFit/>
          </a:bodyPr>
          <a:lstStyle/>
          <a:p>
            <a:pPr algn="l"/>
            <a:endParaRPr lang="en-US" sz="2400" dirty="0"/>
          </a:p>
        </p:txBody>
      </p:sp>
      <p:sp>
        <p:nvSpPr>
          <p:cNvPr id="29" name="Rectangle 8"/>
          <p:cNvSpPr>
            <a:spLocks noChangeArrowheads="1"/>
          </p:cNvSpPr>
          <p:nvPr/>
        </p:nvSpPr>
        <p:spPr bwMode="auto">
          <a:xfrm>
            <a:off x="26670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0</a:t>
            </a:r>
            <a:endParaRPr lang="en-US" sz="900" baseline="-25000" dirty="0">
              <a:solidFill>
                <a:srgbClr val="FF00FF"/>
              </a:solidFill>
              <a:cs typeface="+mn-cs"/>
            </a:endParaRPr>
          </a:p>
        </p:txBody>
      </p:sp>
      <p:sp>
        <p:nvSpPr>
          <p:cNvPr id="30" name="Rectangle 8"/>
          <p:cNvSpPr>
            <a:spLocks noChangeArrowheads="1"/>
          </p:cNvSpPr>
          <p:nvPr/>
        </p:nvSpPr>
        <p:spPr bwMode="auto">
          <a:xfrm>
            <a:off x="28067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0</a:t>
            </a:r>
            <a:endParaRPr lang="en-US" sz="900" baseline="-25000" dirty="0">
              <a:solidFill>
                <a:srgbClr val="FF00FF"/>
              </a:solidFill>
              <a:cs typeface="+mn-cs"/>
            </a:endParaRPr>
          </a:p>
        </p:txBody>
      </p:sp>
      <p:sp>
        <p:nvSpPr>
          <p:cNvPr id="47" name="Rectangle 8"/>
          <p:cNvSpPr>
            <a:spLocks noChangeArrowheads="1"/>
          </p:cNvSpPr>
          <p:nvPr/>
        </p:nvSpPr>
        <p:spPr bwMode="auto">
          <a:xfrm>
            <a:off x="2946400" y="2425700"/>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00FFFF"/>
                </a:solidFill>
                <a:cs typeface="+mn-cs"/>
                <a:sym typeface="Symbol"/>
              </a:rPr>
              <a:t>0</a:t>
            </a:r>
            <a:endParaRPr lang="en-US" sz="900" baseline="-25000" dirty="0">
              <a:solidFill>
                <a:srgbClr val="00FFFF"/>
              </a:solidFill>
              <a:cs typeface="+mn-cs"/>
            </a:endParaRPr>
          </a:p>
        </p:txBody>
      </p:sp>
      <p:sp>
        <p:nvSpPr>
          <p:cNvPr id="52" name="Rectangle 51"/>
          <p:cNvSpPr/>
          <p:nvPr/>
        </p:nvSpPr>
        <p:spPr>
          <a:xfrm>
            <a:off x="6730652" y="2529840"/>
            <a:ext cx="1014863" cy="365760"/>
          </a:xfrm>
          <a:prstGeom prst="rect">
            <a:avLst/>
          </a:prstGeom>
          <a:ln w="19050">
            <a:solidFill>
              <a:srgbClr val="FF00FF"/>
            </a:solidFill>
          </a:ln>
        </p:spPr>
        <p:txBody>
          <a:bodyPr wrap="square" rtlCol="0" anchor="ctr">
            <a:spAutoFit/>
          </a:bodyPr>
          <a:lstStyle/>
          <a:p>
            <a:pPr algn="l"/>
            <a:endParaRPr lang="en-US" sz="2400" dirty="0"/>
          </a:p>
        </p:txBody>
      </p:sp>
      <p:sp>
        <p:nvSpPr>
          <p:cNvPr id="48" name="Rectangle 8"/>
          <p:cNvSpPr>
            <a:spLocks noChangeArrowheads="1"/>
          </p:cNvSpPr>
          <p:nvPr/>
        </p:nvSpPr>
        <p:spPr bwMode="auto">
          <a:xfrm>
            <a:off x="3073317" y="2418557"/>
            <a:ext cx="77082" cy="230832"/>
          </a:xfrm>
          <a:prstGeom prst="rect">
            <a:avLst/>
          </a:prstGeom>
          <a:noFill/>
          <a:ln w="38100" cap="sq">
            <a:noFill/>
            <a:miter lim="800000"/>
            <a:headEnd/>
            <a:tailEnd/>
          </a:ln>
          <a:effectLst/>
        </p:spPr>
        <p:txBody>
          <a:bodyPr wrap="square" lIns="274320" rIns="274320">
            <a:spAutoFit/>
          </a:bodyPr>
          <a:lstStyle/>
          <a:p>
            <a:pPr eaLnBrk="0" hangingPunct="0">
              <a:defRPr/>
            </a:pPr>
            <a:r>
              <a:rPr lang="en-US" sz="900" dirty="0">
                <a:solidFill>
                  <a:srgbClr val="FF00FF"/>
                </a:solidFill>
                <a:cs typeface="+mn-cs"/>
                <a:sym typeface="Symbol"/>
              </a:rPr>
              <a:t>1</a:t>
            </a:r>
            <a:endParaRPr lang="en-US" sz="900" baseline="-25000" dirty="0">
              <a:solidFill>
                <a:srgbClr val="FF00FF"/>
              </a:solidFill>
              <a:cs typeface="+mn-cs"/>
            </a:endParaRPr>
          </a:p>
        </p:txBody>
      </p:sp>
      <p:grpSp>
        <p:nvGrpSpPr>
          <p:cNvPr id="5" name="Group 4"/>
          <p:cNvGrpSpPr/>
          <p:nvPr/>
        </p:nvGrpSpPr>
        <p:grpSpPr>
          <a:xfrm>
            <a:off x="4838700" y="2425700"/>
            <a:ext cx="2857500" cy="1181100"/>
            <a:chOff x="4838700" y="2425700"/>
            <a:chExt cx="2857500" cy="1181100"/>
          </a:xfrm>
        </p:grpSpPr>
        <p:sp>
          <p:nvSpPr>
            <p:cNvPr id="58"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59"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60"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cxnSp>
          <p:nvCxnSpPr>
            <p:cNvPr id="61" name="Straight Arrow Connector 60"/>
            <p:cNvCxnSpPr/>
            <p:nvPr/>
          </p:nvCxnSpPr>
          <p:spPr bwMode="auto">
            <a:xfrm flipV="1">
              <a:off x="5473700" y="2425700"/>
              <a:ext cx="399961" cy="596900"/>
            </a:xfrm>
            <a:prstGeom prst="straightConnector1">
              <a:avLst/>
            </a:prstGeom>
            <a:noFill/>
            <a:ln w="12700" cap="sq" cmpd="sng" algn="ctr">
              <a:solidFill>
                <a:schemeClr val="hlink"/>
              </a:solidFill>
              <a:prstDash val="solid"/>
              <a:round/>
              <a:headEnd type="none" w="med" len="med"/>
              <a:tailEnd type="arrow"/>
            </a:ln>
            <a:effectLst/>
          </p:spPr>
        </p:cxnSp>
        <p:cxnSp>
          <p:nvCxnSpPr>
            <p:cNvPr id="62" name="Straight Arrow Connector 61"/>
            <p:cNvCxnSpPr/>
            <p:nvPr/>
          </p:nvCxnSpPr>
          <p:spPr bwMode="auto">
            <a:xfrm flipV="1">
              <a:off x="6057901" y="2425700"/>
              <a:ext cx="114299" cy="546100"/>
            </a:xfrm>
            <a:prstGeom prst="straightConnector1">
              <a:avLst/>
            </a:prstGeom>
            <a:noFill/>
            <a:ln w="12700" cap="sq" cmpd="sng" algn="ctr">
              <a:solidFill>
                <a:schemeClr val="hlink"/>
              </a:solidFill>
              <a:prstDash val="solid"/>
              <a:round/>
              <a:headEnd type="none" w="med" len="med"/>
              <a:tailEnd type="arrow"/>
            </a:ln>
            <a:effectLst/>
          </p:spPr>
        </p:cxnSp>
        <p:cxnSp>
          <p:nvCxnSpPr>
            <p:cNvPr id="63" name="Straight Arrow Connector 62"/>
            <p:cNvCxnSpPr/>
            <p:nvPr/>
          </p:nvCxnSpPr>
          <p:spPr bwMode="auto">
            <a:xfrm flipH="1" flipV="1">
              <a:off x="6438901" y="2425700"/>
              <a:ext cx="381000" cy="558800"/>
            </a:xfrm>
            <a:prstGeom prst="straightConnector1">
              <a:avLst/>
            </a:prstGeom>
            <a:noFill/>
            <a:ln w="12700" cap="sq" cmpd="sng" algn="ctr">
              <a:solidFill>
                <a:schemeClr val="hlink"/>
              </a:solidFill>
              <a:prstDash val="solid"/>
              <a:round/>
              <a:headEnd type="none" w="med" len="med"/>
              <a:tailEnd type="arrow"/>
            </a:ln>
            <a:effectLst/>
          </p:spPr>
        </p:cxnSp>
      </p:grpSp>
      <p:grpSp>
        <p:nvGrpSpPr>
          <p:cNvPr id="55" name="Group 54"/>
          <p:cNvGrpSpPr/>
          <p:nvPr/>
        </p:nvGrpSpPr>
        <p:grpSpPr>
          <a:xfrm>
            <a:off x="1965960" y="1661162"/>
            <a:ext cx="1739992" cy="259078"/>
            <a:chOff x="1965960" y="1661162"/>
            <a:chExt cx="1739992" cy="259078"/>
          </a:xfrm>
        </p:grpSpPr>
        <p:cxnSp>
          <p:nvCxnSpPr>
            <p:cNvPr id="56" name="Straight Arrow Connector 55"/>
            <p:cNvCxnSpPr/>
            <p:nvPr/>
          </p:nvCxnSpPr>
          <p:spPr bwMode="auto">
            <a:xfrm>
              <a:off x="2197100" y="191770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57" name="Straight Arrow Connector 56"/>
            <p:cNvCxnSpPr/>
            <p:nvPr/>
          </p:nvCxnSpPr>
          <p:spPr bwMode="auto">
            <a:xfrm>
              <a:off x="3108960" y="1920240"/>
              <a:ext cx="596992" cy="0"/>
            </a:xfrm>
            <a:prstGeom prst="straightConnector1">
              <a:avLst/>
            </a:prstGeom>
            <a:noFill/>
            <a:ln w="0" cap="sq" cmpd="sng" algn="ctr">
              <a:solidFill>
                <a:schemeClr val="bg2"/>
              </a:solidFill>
              <a:prstDash val="solid"/>
              <a:round/>
              <a:headEnd type="none" w="sm" len="sm"/>
              <a:tailEnd type="triangle" w="sm" len="sm"/>
            </a:ln>
            <a:effectLst/>
          </p:spPr>
        </p:cxnSp>
        <p:cxnSp>
          <p:nvCxnSpPr>
            <p:cNvPr id="64" name="Straight Arrow Connector 63"/>
            <p:cNvCxnSpPr>
              <a:cxnSpLocks noChangeAspect="1"/>
            </p:cNvCxnSpPr>
            <p:nvPr/>
          </p:nvCxnSpPr>
          <p:spPr bwMode="auto">
            <a:xfrm>
              <a:off x="2876199" y="1661162"/>
              <a:ext cx="60379" cy="100947"/>
            </a:xfrm>
            <a:prstGeom prst="straightConnector1">
              <a:avLst/>
            </a:prstGeom>
            <a:noFill/>
            <a:ln w="0" cap="sq" cmpd="sng" algn="ctr">
              <a:solidFill>
                <a:schemeClr val="bg2"/>
              </a:solidFill>
              <a:prstDash val="solid"/>
              <a:round/>
              <a:headEnd type="none" w="sm" len="sm"/>
              <a:tailEnd type="triangle" w="sm" len="sm"/>
            </a:ln>
            <a:effectLst/>
          </p:spPr>
        </p:cxnSp>
        <p:cxnSp>
          <p:nvCxnSpPr>
            <p:cNvPr id="65" name="Straight Arrow Connector 64"/>
            <p:cNvCxnSpPr>
              <a:cxnSpLocks noChangeAspect="1"/>
            </p:cNvCxnSpPr>
            <p:nvPr/>
          </p:nvCxnSpPr>
          <p:spPr bwMode="auto">
            <a:xfrm>
              <a:off x="1965960" y="1676400"/>
              <a:ext cx="60379" cy="100947"/>
            </a:xfrm>
            <a:prstGeom prst="straightConnector1">
              <a:avLst/>
            </a:prstGeom>
            <a:noFill/>
            <a:ln w="0" cap="sq" cmpd="sng" algn="ctr">
              <a:solidFill>
                <a:schemeClr val="bg2"/>
              </a:solidFill>
              <a:prstDash val="solid"/>
              <a:round/>
              <a:headEnd type="none" w="sm" len="sm"/>
              <a:tailEnd type="triangle" w="sm" len="sm"/>
            </a:ln>
            <a:effectLst/>
          </p:spPr>
        </p:cxnSp>
      </p:grpSp>
    </p:spTree>
    <p:extLst>
      <p:ext uri="{BB962C8B-B14F-4D97-AF65-F5344CB8AC3E}">
        <p14:creationId xmlns:p14="http://schemas.microsoft.com/office/powerpoint/2010/main" val="92138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0-#ppt_w/2"/>
                                          </p:val>
                                        </p:tav>
                                        <p:tav tm="100000">
                                          <p:val>
                                            <p:strVal val="#ppt_x"/>
                                          </p:val>
                                        </p:tav>
                                      </p:tavLst>
                                    </p:anim>
                                    <p:anim calcmode="lin" valueType="num">
                                      <p:cBhvr additive="base">
                                        <p:cTn id="8"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7" name="Rectangle 7"/>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aphicFrame>
        <p:nvGraphicFramePr>
          <p:cNvPr id="2" name="Table 1"/>
          <p:cNvGraphicFramePr>
            <a:graphicFrameLocks noGrp="1"/>
          </p:cNvGraphicFramePr>
          <p:nvPr>
            <p:extLst>
              <p:ext uri="{D42A27DB-BD31-4B8C-83A1-F6EECF244321}">
                <p14:modId xmlns:p14="http://schemas.microsoft.com/office/powerpoint/2010/main" val="3458313711"/>
              </p:ext>
            </p:extLst>
          </p:nvPr>
        </p:nvGraphicFramePr>
        <p:xfrm>
          <a:off x="4572000" y="1828799"/>
          <a:ext cx="3308572" cy="1112520"/>
        </p:xfrm>
        <a:graphic>
          <a:graphicData uri="http://schemas.openxmlformats.org/drawingml/2006/table">
            <a:tbl>
              <a:tblPr firstRow="1" firstCol="1" bandRow="1">
                <a:tableStyleId>{5C22544A-7EE6-4342-B048-85BDC9FD1C3A}</a:tableStyleId>
              </a:tblPr>
              <a:tblGrid>
                <a:gridCol w="838200">
                  <a:extLst>
                    <a:ext uri="{9D8B030D-6E8A-4147-A177-3AD203B41FA5}">
                      <a16:colId xmlns:a16="http://schemas.microsoft.com/office/drawing/2014/main" val="20000"/>
                    </a:ext>
                  </a:extLst>
                </a:gridCol>
                <a:gridCol w="1171633">
                  <a:extLst>
                    <a:ext uri="{9D8B030D-6E8A-4147-A177-3AD203B41FA5}">
                      <a16:colId xmlns:a16="http://schemas.microsoft.com/office/drawing/2014/main" val="20001"/>
                    </a:ext>
                  </a:extLst>
                </a:gridCol>
                <a:gridCol w="1298739">
                  <a:extLst>
                    <a:ext uri="{9D8B030D-6E8A-4147-A177-3AD203B41FA5}">
                      <a16:colId xmlns:a16="http://schemas.microsoft.com/office/drawing/2014/main" val="20002"/>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1 = </a:t>
                      </a:r>
                    </a:p>
                  </a:txBody>
                  <a:tcPr/>
                </a:tc>
                <a:tc>
                  <a:txBody>
                    <a:bodyPr/>
                    <a:lstStyle/>
                    <a:p>
                      <a:pPr algn="ctr"/>
                      <a:r>
                        <a:rPr lang="en-CA" dirty="0">
                          <a:latin typeface="Times New Roman" panose="02020603050405020304" pitchFamily="18" charset="0"/>
                          <a:cs typeface="Times New Roman" panose="02020603050405020304" pitchFamily="18" charset="0"/>
                        </a:rPr>
                        <a:t>Blank = </a:t>
                      </a:r>
                    </a:p>
                  </a:txBody>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r>
                        <a:rPr lang="en-CA" baseline="0" dirty="0">
                          <a:latin typeface="Times New Roman" panose="02020603050405020304" pitchFamily="18" charset="0"/>
                          <a:cs typeface="Times New Roman" panose="02020603050405020304" pitchFamily="18" charset="0"/>
                        </a:rPr>
                        <a:t> =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  </a:t>
                      </a:r>
                      <a:r>
                        <a:rPr lang="en-CA" baseline="0" dirty="0">
                          <a:latin typeface="Times New Roman" panose="02020603050405020304" pitchFamily="18" charset="0"/>
                          <a:cs typeface="Times New Roman" panose="02020603050405020304" pitchFamily="18" charset="0"/>
                        </a:rPr>
                        <a:t>=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bl>
          </a:graphicData>
        </a:graphic>
      </p:graphicFrame>
      <p:sp>
        <p:nvSpPr>
          <p:cNvPr id="10" name="Text Box 4"/>
          <p:cNvSpPr txBox="1">
            <a:spLocks noChangeArrowheads="1"/>
          </p:cNvSpPr>
          <p:nvPr/>
        </p:nvSpPr>
        <p:spPr bwMode="auto">
          <a:xfrm>
            <a:off x="5442039" y="137160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c</a:t>
            </a:r>
            <a:r>
              <a:rPr lang="el-GR" sz="2000" dirty="0">
                <a:effectLst>
                  <a:outerShdw blurRad="38100" dist="38100" dir="2700000" algn="tl">
                    <a:srgbClr val="000000"/>
                  </a:outerShdw>
                </a:effectLst>
                <a:cs typeface="+mn-cs"/>
              </a:rPr>
              <a:t>ϵ∑</a:t>
            </a:r>
            <a:r>
              <a:rPr lang="en-CA" sz="2000" dirty="0">
                <a:effectLst>
                  <a:outerShdw blurRad="38100" dist="38100" dir="2700000" algn="tl">
                    <a:srgbClr val="000000"/>
                  </a:outerShdw>
                </a:effectLst>
                <a:cs typeface="+mn-cs"/>
              </a:rPr>
              <a:t> seen on tape</a:t>
            </a:r>
            <a:endParaRPr lang="en-US" sz="2000"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rot="16200000">
            <a:off x="2713717" y="1585279"/>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2000" dirty="0">
                <a:effectLst>
                  <a:outerShdw blurRad="38100" dist="38100" dir="2700000" algn="tl">
                    <a:srgbClr val="000000"/>
                  </a:outerShdw>
                </a:effectLst>
                <a:cs typeface="+mn-cs"/>
              </a:rPr>
              <a:t>Current State</a:t>
            </a:r>
            <a:endParaRPr lang="en-US" sz="2000" dirty="0">
              <a:effectLst>
                <a:outerShdw blurRad="38100" dist="38100" dir="2700000" algn="tl">
                  <a:srgbClr val="000000"/>
                </a:outerShdw>
              </a:effectLst>
              <a:cs typeface="+mn-cs"/>
            </a:endParaRPr>
          </a:p>
        </p:txBody>
      </p:sp>
      <p:pic>
        <p:nvPicPr>
          <p:cNvPr id="257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05400" y="23114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1054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638800" y="229711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64450" y="192405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8"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6172200" y="192405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756400" y="22987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388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53225" y="26257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24700" y="22733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37400" y="26035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2800" y="22987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5500" y="26162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5" name="Straight Arrow Connector 4"/>
          <p:cNvCxnSpPr/>
          <p:nvPr/>
        </p:nvCxnSpPr>
        <p:spPr bwMode="auto">
          <a:xfrm>
            <a:off x="7485647" y="2355849"/>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0" name="Straight Arrow Connector 29"/>
          <p:cNvCxnSpPr/>
          <p:nvPr/>
        </p:nvCxnSpPr>
        <p:spPr bwMode="auto">
          <a:xfrm flipH="1">
            <a:off x="7473950"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3" name="Straight Arrow Connector 32"/>
          <p:cNvCxnSpPr/>
          <p:nvPr/>
        </p:nvCxnSpPr>
        <p:spPr bwMode="auto">
          <a:xfrm>
            <a:off x="6248485"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4" name="Straight Arrow Connector 33"/>
          <p:cNvCxnSpPr/>
          <p:nvPr/>
        </p:nvCxnSpPr>
        <p:spPr bwMode="auto">
          <a:xfrm flipH="1">
            <a:off x="6204035" y="2374900"/>
            <a:ext cx="264527" cy="0"/>
          </a:xfrm>
          <a:prstGeom prst="straightConnector1">
            <a:avLst/>
          </a:prstGeom>
          <a:noFill/>
          <a:ln w="38100" cap="sq" cmpd="sng" algn="ctr">
            <a:solidFill>
              <a:schemeClr val="bg2"/>
            </a:solidFill>
            <a:prstDash val="solid"/>
            <a:round/>
            <a:headEnd type="none" w="med" len="med"/>
            <a:tailEnd type="arrow"/>
          </a:ln>
          <a:effectLst/>
        </p:spPr>
      </p:cxnSp>
      <p:sp>
        <p:nvSpPr>
          <p:cNvPr id="36"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37"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38"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pic>
        <p:nvPicPr>
          <p:cNvPr id="3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1933575"/>
            <a:ext cx="24765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useBgFill="1">
        <p:nvSpPr>
          <p:cNvPr id="6" name="Rectangle 5"/>
          <p:cNvSpPr/>
          <p:nvPr/>
        </p:nvSpPr>
        <p:spPr>
          <a:xfrm>
            <a:off x="579906" y="1816099"/>
            <a:ext cx="2747493" cy="200055"/>
          </a:xfrm>
          <a:prstGeom prst="rect">
            <a:avLst/>
          </a:prstGeom>
          <a:ln>
            <a:noFill/>
          </a:ln>
        </p:spPr>
        <p:txBody>
          <a:bodyPr wrap="square" rtlCol="0" anchor="ctr">
            <a:spAutoFit/>
          </a:bodyPr>
          <a:lstStyle/>
          <a:p>
            <a:pPr algn="l"/>
            <a:endParaRPr lang="en-US" sz="2400" dirty="0"/>
          </a:p>
        </p:txBody>
      </p:sp>
      <p:sp useBgFill="1">
        <p:nvSpPr>
          <p:cNvPr id="43" name="Rectangle 42"/>
          <p:cNvSpPr/>
          <p:nvPr/>
        </p:nvSpPr>
        <p:spPr>
          <a:xfrm>
            <a:off x="609600" y="2247900"/>
            <a:ext cx="2971800" cy="4000500"/>
          </a:xfrm>
          <a:prstGeom prst="rect">
            <a:avLst/>
          </a:prstGeom>
          <a:ln>
            <a:noFill/>
          </a:ln>
        </p:spPr>
        <p:txBody>
          <a:bodyPr wrap="square" rtlCol="0" anchor="ctr">
            <a:spAutoFit/>
          </a:bodyPr>
          <a:lstStyle/>
          <a:p>
            <a:pPr algn="l"/>
            <a:endParaRPr lang="en-US" sz="2400" dirty="0"/>
          </a:p>
        </p:txBody>
      </p:sp>
      <p:sp>
        <p:nvSpPr>
          <p:cNvPr id="44" name="Text Box 4"/>
          <p:cNvSpPr txBox="1">
            <a:spLocks noChangeArrowheads="1"/>
          </p:cNvSpPr>
          <p:nvPr/>
        </p:nvSpPr>
        <p:spPr bwMode="auto">
          <a:xfrm>
            <a:off x="762000" y="2378214"/>
            <a:ext cx="25908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location of head</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&amp; current state </a:t>
            </a:r>
          </a:p>
        </p:txBody>
      </p:sp>
      <p:cxnSp>
        <p:nvCxnSpPr>
          <p:cNvPr id="8" name="Straight Arrow Connector 7"/>
          <p:cNvCxnSpPr/>
          <p:nvPr/>
        </p:nvCxnSpPr>
        <p:spPr bwMode="auto">
          <a:xfrm flipV="1">
            <a:off x="5473700" y="2819400"/>
            <a:ext cx="214709" cy="203200"/>
          </a:xfrm>
          <a:prstGeom prst="straightConnector1">
            <a:avLst/>
          </a:prstGeom>
          <a:noFill/>
          <a:ln w="12700" cap="sq" cmpd="sng" algn="ctr">
            <a:solidFill>
              <a:schemeClr val="hlink"/>
            </a:solidFill>
            <a:prstDash val="solid"/>
            <a:round/>
            <a:headEnd type="none" w="med" len="med"/>
            <a:tailEnd type="arrow"/>
          </a:ln>
          <a:effectLst/>
        </p:spPr>
      </p:cxnSp>
      <p:cxnSp>
        <p:nvCxnSpPr>
          <p:cNvPr id="51" name="Straight Arrow Connector 50"/>
          <p:cNvCxnSpPr/>
          <p:nvPr/>
        </p:nvCxnSpPr>
        <p:spPr bwMode="auto">
          <a:xfrm flipH="1" flipV="1">
            <a:off x="5991225" y="2819400"/>
            <a:ext cx="66675" cy="152400"/>
          </a:xfrm>
          <a:prstGeom prst="straightConnector1">
            <a:avLst/>
          </a:prstGeom>
          <a:noFill/>
          <a:ln w="12700" cap="sq" cmpd="sng" algn="ctr">
            <a:solidFill>
              <a:schemeClr val="hlink"/>
            </a:solidFill>
            <a:prstDash val="solid"/>
            <a:round/>
            <a:headEnd type="none" w="med" len="med"/>
            <a:tailEnd type="arrow"/>
          </a:ln>
          <a:effectLst/>
        </p:spPr>
      </p:cxnSp>
      <p:cxnSp>
        <p:nvCxnSpPr>
          <p:cNvPr id="55" name="Straight Arrow Connector 54"/>
          <p:cNvCxnSpPr/>
          <p:nvPr/>
        </p:nvCxnSpPr>
        <p:spPr bwMode="auto">
          <a:xfrm flipH="1" flipV="1">
            <a:off x="6438901" y="2832100"/>
            <a:ext cx="380999" cy="152400"/>
          </a:xfrm>
          <a:prstGeom prst="straightConnector1">
            <a:avLst/>
          </a:prstGeom>
          <a:noFill/>
          <a:ln w="12700" cap="sq" cmpd="sng" algn="ctr">
            <a:solidFill>
              <a:schemeClr val="hlink"/>
            </a:solidFill>
            <a:prstDash val="solid"/>
            <a:round/>
            <a:headEnd type="none" w="med" len="med"/>
            <a:tailEnd type="arrow"/>
          </a:ln>
          <a:effectLst/>
        </p:spPr>
      </p:cxnSp>
      <p:sp>
        <p:nvSpPr>
          <p:cNvPr id="57" name="Text Box 4"/>
          <p:cNvSpPr txBox="1">
            <a:spLocks noChangeArrowheads="1"/>
          </p:cNvSpPr>
          <p:nvPr/>
        </p:nvSpPr>
        <p:spPr bwMode="auto">
          <a:xfrm>
            <a:off x="4267200" y="5867400"/>
            <a:ext cx="4381500"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Always flip state and tape contents.</a:t>
            </a:r>
          </a:p>
        </p:txBody>
      </p:sp>
      <p:sp>
        <p:nvSpPr>
          <p:cNvPr id="58" name="Text Box 4"/>
          <p:cNvSpPr txBox="1">
            <a:spLocks noChangeArrowheads="1"/>
          </p:cNvSpPr>
          <p:nvPr/>
        </p:nvSpPr>
        <p:spPr bwMode="auto">
          <a:xfrm>
            <a:off x="1039432" y="158109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Tape Cells</a:t>
            </a:r>
          </a:p>
        </p:txBody>
      </p:sp>
      <p:cxnSp>
        <p:nvCxnSpPr>
          <p:cNvPr id="61" name="Straight Arrow Connector 60"/>
          <p:cNvCxnSpPr/>
          <p:nvPr/>
        </p:nvCxnSpPr>
        <p:spPr bwMode="auto">
          <a:xfrm flipV="1">
            <a:off x="2032000" y="2247900"/>
            <a:ext cx="0" cy="203200"/>
          </a:xfrm>
          <a:prstGeom prst="straightConnector1">
            <a:avLst/>
          </a:prstGeom>
          <a:noFill/>
          <a:ln w="12700" cap="sq" cmpd="sng" algn="ctr">
            <a:solidFill>
              <a:schemeClr val="hlink"/>
            </a:solidFill>
            <a:prstDash val="solid"/>
            <a:round/>
            <a:headEnd type="none" w="med" len="med"/>
            <a:tailEnd type="arrow"/>
          </a:ln>
          <a:effectLst/>
        </p:spPr>
      </p:cxnSp>
      <p:sp>
        <p:nvSpPr>
          <p:cNvPr id="52" name="Rectangle 51"/>
          <p:cNvSpPr/>
          <p:nvPr/>
        </p:nvSpPr>
        <p:spPr>
          <a:xfrm>
            <a:off x="6629400" y="2197100"/>
            <a:ext cx="1206500" cy="355600"/>
          </a:xfrm>
          <a:prstGeom prst="rect">
            <a:avLst/>
          </a:prstGeom>
          <a:ln>
            <a:solidFill>
              <a:srgbClr val="FF00FF"/>
            </a:solidFill>
          </a:ln>
        </p:spPr>
        <p:txBody>
          <a:bodyPr wrap="square" rtlCol="0" anchor="ctr">
            <a:spAutoFit/>
          </a:bodyPr>
          <a:lstStyle/>
          <a:p>
            <a:pPr algn="l"/>
            <a:endParaRPr lang="en-US" sz="2400" dirty="0"/>
          </a:p>
        </p:txBody>
      </p:sp>
      <p:grpSp>
        <p:nvGrpSpPr>
          <p:cNvPr id="9" name="Group 8"/>
          <p:cNvGrpSpPr/>
          <p:nvPr/>
        </p:nvGrpSpPr>
        <p:grpSpPr>
          <a:xfrm>
            <a:off x="5374188" y="3943350"/>
            <a:ext cx="1864812" cy="1695450"/>
            <a:chOff x="4648201" y="3943350"/>
            <a:chExt cx="1864812" cy="1695450"/>
          </a:xfrm>
        </p:grpSpPr>
        <p:sp>
          <p:nvSpPr>
            <p:cNvPr id="3" name="Rectangle 2"/>
            <p:cNvSpPr/>
            <p:nvPr/>
          </p:nvSpPr>
          <p:spPr>
            <a:xfrm>
              <a:off x="4648201" y="3943350"/>
              <a:ext cx="1864812" cy="1695450"/>
            </a:xfrm>
            <a:prstGeom prst="rect">
              <a:avLst/>
            </a:prstGeom>
            <a:solidFill>
              <a:schemeClr val="tx1"/>
            </a:solidFill>
            <a:ln>
              <a:noFill/>
            </a:ln>
          </p:spPr>
          <p:txBody>
            <a:bodyPr wrap="square" rtlCol="0" anchor="ctr">
              <a:spAutoFit/>
            </a:bodyPr>
            <a:lstStyle/>
            <a:p>
              <a:pPr algn="l"/>
              <a:endParaRPr lang="en-US" sz="2400" dirty="0"/>
            </a:p>
          </p:txBody>
        </p:sp>
        <p:sp>
          <p:nvSpPr>
            <p:cNvPr id="4" name="Oval 3"/>
            <p:cNvSpPr/>
            <p:nvPr/>
          </p:nvSpPr>
          <p:spPr>
            <a:xfrm>
              <a:off x="4720108" y="4533037"/>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88074" y="4594573"/>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7" name="Oval 66"/>
            <p:cNvSpPr/>
            <p:nvPr/>
          </p:nvSpPr>
          <p:spPr>
            <a:xfrm>
              <a:off x="6101754" y="4533378"/>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6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168677" y="459705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9" name="Rectangle 8"/>
            <p:cNvSpPr>
              <a:spLocks noChangeArrowheads="1"/>
            </p:cNvSpPr>
            <p:nvPr/>
          </p:nvSpPr>
          <p:spPr bwMode="auto">
            <a:xfrm>
              <a:off x="4831080" y="417195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endParaRPr lang="en-US" sz="1400" baseline="-25000" dirty="0">
                <a:solidFill>
                  <a:schemeClr val="bg2"/>
                </a:solidFill>
                <a:cs typeface="+mn-cs"/>
              </a:endParaRPr>
            </a:p>
          </p:txBody>
        </p:sp>
        <p:sp>
          <p:nvSpPr>
            <p:cNvPr id="7" name="Freeform 6"/>
            <p:cNvSpPr/>
            <p:nvPr/>
          </p:nvSpPr>
          <p:spPr>
            <a:xfrm>
              <a:off x="4997885" y="4446134"/>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pic>
          <p:nvPicPr>
            <p:cNvPr id="7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1046" y="424434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1"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451556" y="42291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2" name="Rectangle 8"/>
            <p:cNvSpPr>
              <a:spLocks noChangeArrowheads="1"/>
            </p:cNvSpPr>
            <p:nvPr/>
          </p:nvSpPr>
          <p:spPr bwMode="auto">
            <a:xfrm>
              <a:off x="4831080" y="395478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7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7746" y="4027164"/>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181600" y="4011924"/>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5" name="Rectangle 8"/>
            <p:cNvSpPr>
              <a:spLocks noChangeArrowheads="1"/>
            </p:cNvSpPr>
            <p:nvPr/>
          </p:nvSpPr>
          <p:spPr bwMode="auto">
            <a:xfrm>
              <a:off x="4892040" y="5140523"/>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7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42006" y="5212907"/>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7"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512516" y="5197667"/>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8" name="Rectangle 8"/>
            <p:cNvSpPr>
              <a:spLocks noChangeArrowheads="1"/>
            </p:cNvSpPr>
            <p:nvPr/>
          </p:nvSpPr>
          <p:spPr bwMode="auto">
            <a:xfrm>
              <a:off x="4892040" y="4923347"/>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  </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7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8706" y="4995731"/>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0"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242560" y="4980491"/>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1" name="Freeform 80"/>
            <p:cNvSpPr/>
            <p:nvPr/>
          </p:nvSpPr>
          <p:spPr>
            <a:xfrm flipH="1" flipV="1">
              <a:off x="4983480" y="4740789"/>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82" name="Oval 81"/>
          <p:cNvSpPr/>
          <p:nvPr/>
        </p:nvSpPr>
        <p:spPr>
          <a:xfrm>
            <a:off x="5574030" y="4573906"/>
            <a:ext cx="45720" cy="45719"/>
          </a:xfrm>
          <a:prstGeom prst="ellipse">
            <a:avLst/>
          </a:prstGeom>
          <a:ln w="38100">
            <a:solidFill>
              <a:schemeClr val="hlink"/>
            </a:solidFill>
          </a:ln>
        </p:spPr>
        <p:txBody>
          <a:bodyPr wrap="square" rtlCol="0" anchor="ctr">
            <a:spAutoFit/>
          </a:bodyPr>
          <a:lstStyle/>
          <a:p>
            <a:pPr algn="l"/>
            <a:endParaRPr lang="en-US" sz="2400" dirty="0"/>
          </a:p>
        </p:txBody>
      </p:sp>
      <p:pic>
        <p:nvPicPr>
          <p:cNvPr id="8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89149" y="585787"/>
            <a:ext cx="5749851"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extLst>
      <p:ext uri="{BB962C8B-B14F-4D97-AF65-F5344CB8AC3E}">
        <p14:creationId xmlns:p14="http://schemas.microsoft.com/office/powerpoint/2010/main" val="3967511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0-#ppt_w/2"/>
                                          </p:val>
                                        </p:tav>
                                        <p:tav tm="100000">
                                          <p:val>
                                            <p:strVal val="#ppt_x"/>
                                          </p:val>
                                        </p:tav>
                                      </p:tavLst>
                                    </p:anim>
                                    <p:anim calcmode="lin" valueType="num">
                                      <p:cBhvr additive="base">
                                        <p:cTn id="8"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7" name="Rectangle 7"/>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aphicFrame>
        <p:nvGraphicFramePr>
          <p:cNvPr id="2" name="Table 1"/>
          <p:cNvGraphicFramePr>
            <a:graphicFrameLocks noGrp="1"/>
          </p:cNvGraphicFramePr>
          <p:nvPr>
            <p:extLst>
              <p:ext uri="{D42A27DB-BD31-4B8C-83A1-F6EECF244321}">
                <p14:modId xmlns:p14="http://schemas.microsoft.com/office/powerpoint/2010/main" val="2490734955"/>
              </p:ext>
            </p:extLst>
          </p:nvPr>
        </p:nvGraphicFramePr>
        <p:xfrm>
          <a:off x="4572000" y="1828799"/>
          <a:ext cx="3308572" cy="1112520"/>
        </p:xfrm>
        <a:graphic>
          <a:graphicData uri="http://schemas.openxmlformats.org/drawingml/2006/table">
            <a:tbl>
              <a:tblPr firstRow="1" firstCol="1" bandRow="1">
                <a:tableStyleId>{5C22544A-7EE6-4342-B048-85BDC9FD1C3A}</a:tableStyleId>
              </a:tblPr>
              <a:tblGrid>
                <a:gridCol w="838200">
                  <a:extLst>
                    <a:ext uri="{9D8B030D-6E8A-4147-A177-3AD203B41FA5}">
                      <a16:colId xmlns:a16="http://schemas.microsoft.com/office/drawing/2014/main" val="20000"/>
                    </a:ext>
                  </a:extLst>
                </a:gridCol>
                <a:gridCol w="1171633">
                  <a:extLst>
                    <a:ext uri="{9D8B030D-6E8A-4147-A177-3AD203B41FA5}">
                      <a16:colId xmlns:a16="http://schemas.microsoft.com/office/drawing/2014/main" val="20001"/>
                    </a:ext>
                  </a:extLst>
                </a:gridCol>
                <a:gridCol w="1298739">
                  <a:extLst>
                    <a:ext uri="{9D8B030D-6E8A-4147-A177-3AD203B41FA5}">
                      <a16:colId xmlns:a16="http://schemas.microsoft.com/office/drawing/2014/main" val="20002"/>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1 = </a:t>
                      </a:r>
                    </a:p>
                  </a:txBody>
                  <a:tcPr/>
                </a:tc>
                <a:tc>
                  <a:txBody>
                    <a:bodyPr/>
                    <a:lstStyle/>
                    <a:p>
                      <a:pPr algn="ctr"/>
                      <a:r>
                        <a:rPr lang="en-CA" dirty="0">
                          <a:latin typeface="Times New Roman" panose="02020603050405020304" pitchFamily="18" charset="0"/>
                          <a:cs typeface="Times New Roman" panose="02020603050405020304" pitchFamily="18" charset="0"/>
                        </a:rPr>
                        <a:t>Blank = </a:t>
                      </a:r>
                    </a:p>
                  </a:txBody>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r>
                        <a:rPr lang="en-CA" baseline="0" dirty="0">
                          <a:latin typeface="Times New Roman" panose="02020603050405020304" pitchFamily="18" charset="0"/>
                          <a:cs typeface="Times New Roman" panose="02020603050405020304" pitchFamily="18" charset="0"/>
                        </a:rPr>
                        <a:t> =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  </a:t>
                      </a:r>
                      <a:r>
                        <a:rPr lang="en-CA" baseline="0" dirty="0">
                          <a:latin typeface="Times New Roman" panose="02020603050405020304" pitchFamily="18" charset="0"/>
                          <a:cs typeface="Times New Roman" panose="02020603050405020304" pitchFamily="18" charset="0"/>
                        </a:rPr>
                        <a:t>=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bl>
          </a:graphicData>
        </a:graphic>
      </p:graphicFrame>
      <p:sp>
        <p:nvSpPr>
          <p:cNvPr id="10" name="Text Box 4"/>
          <p:cNvSpPr txBox="1">
            <a:spLocks noChangeArrowheads="1"/>
          </p:cNvSpPr>
          <p:nvPr/>
        </p:nvSpPr>
        <p:spPr bwMode="auto">
          <a:xfrm>
            <a:off x="5442039" y="137160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c</a:t>
            </a:r>
            <a:r>
              <a:rPr lang="el-GR" sz="2000" dirty="0">
                <a:effectLst>
                  <a:outerShdw blurRad="38100" dist="38100" dir="2700000" algn="tl">
                    <a:srgbClr val="000000"/>
                  </a:outerShdw>
                </a:effectLst>
                <a:cs typeface="+mn-cs"/>
              </a:rPr>
              <a:t>ϵ∑</a:t>
            </a:r>
            <a:r>
              <a:rPr lang="en-CA" sz="2000" dirty="0">
                <a:effectLst>
                  <a:outerShdw blurRad="38100" dist="38100" dir="2700000" algn="tl">
                    <a:srgbClr val="000000"/>
                  </a:outerShdw>
                </a:effectLst>
                <a:cs typeface="+mn-cs"/>
              </a:rPr>
              <a:t> seen on tape</a:t>
            </a:r>
            <a:endParaRPr lang="en-US" sz="2000"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rot="16200000">
            <a:off x="2713717" y="1585279"/>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2000" dirty="0">
                <a:effectLst>
                  <a:outerShdw blurRad="38100" dist="38100" dir="2700000" algn="tl">
                    <a:srgbClr val="000000"/>
                  </a:outerShdw>
                </a:effectLst>
                <a:cs typeface="+mn-cs"/>
              </a:rPr>
              <a:t>Current State</a:t>
            </a:r>
            <a:endParaRPr lang="en-US" sz="2000" dirty="0">
              <a:effectLst>
                <a:outerShdw blurRad="38100" dist="38100" dir="2700000" algn="tl">
                  <a:srgbClr val="000000"/>
                </a:outerShdw>
              </a:effectLst>
              <a:cs typeface="+mn-cs"/>
            </a:endParaRPr>
          </a:p>
        </p:txBody>
      </p:sp>
      <p:pic>
        <p:nvPicPr>
          <p:cNvPr id="257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05400" y="23114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1054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638800" y="229711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64450" y="192405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8"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6172200" y="192405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756400" y="22987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388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53225" y="26257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24700" y="22733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37400" y="26035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2800" y="22987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5500" y="26162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5" name="Straight Arrow Connector 4"/>
          <p:cNvCxnSpPr/>
          <p:nvPr/>
        </p:nvCxnSpPr>
        <p:spPr bwMode="auto">
          <a:xfrm>
            <a:off x="7485647" y="2355849"/>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0" name="Straight Arrow Connector 29"/>
          <p:cNvCxnSpPr/>
          <p:nvPr/>
        </p:nvCxnSpPr>
        <p:spPr bwMode="auto">
          <a:xfrm flipH="1">
            <a:off x="7473950"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3" name="Straight Arrow Connector 32"/>
          <p:cNvCxnSpPr/>
          <p:nvPr/>
        </p:nvCxnSpPr>
        <p:spPr bwMode="auto">
          <a:xfrm>
            <a:off x="6248485"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4" name="Straight Arrow Connector 33"/>
          <p:cNvCxnSpPr/>
          <p:nvPr/>
        </p:nvCxnSpPr>
        <p:spPr bwMode="auto">
          <a:xfrm flipH="1">
            <a:off x="6204035" y="2374900"/>
            <a:ext cx="264527" cy="0"/>
          </a:xfrm>
          <a:prstGeom prst="straightConnector1">
            <a:avLst/>
          </a:prstGeom>
          <a:noFill/>
          <a:ln w="38100" cap="sq" cmpd="sng" algn="ctr">
            <a:solidFill>
              <a:schemeClr val="bg2"/>
            </a:solidFill>
            <a:prstDash val="solid"/>
            <a:round/>
            <a:headEnd type="none" w="med" len="med"/>
            <a:tailEnd type="arrow"/>
          </a:ln>
          <a:effectLst/>
        </p:spPr>
      </p:cxnSp>
      <p:sp>
        <p:nvSpPr>
          <p:cNvPr id="36"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37"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38"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pic>
        <p:nvPicPr>
          <p:cNvPr id="3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1933575"/>
            <a:ext cx="24765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useBgFill="1">
        <p:nvSpPr>
          <p:cNvPr id="6" name="Rectangle 5"/>
          <p:cNvSpPr/>
          <p:nvPr/>
        </p:nvSpPr>
        <p:spPr>
          <a:xfrm>
            <a:off x="529108" y="1765299"/>
            <a:ext cx="2798292" cy="457201"/>
          </a:xfrm>
          <a:prstGeom prst="rect">
            <a:avLst/>
          </a:prstGeom>
          <a:ln>
            <a:noFill/>
          </a:ln>
        </p:spPr>
        <p:txBody>
          <a:bodyPr wrap="square" rtlCol="0" anchor="ctr">
            <a:spAutoFit/>
          </a:bodyPr>
          <a:lstStyle/>
          <a:p>
            <a:pPr algn="l"/>
            <a:endParaRPr lang="en-US" sz="2400" dirty="0"/>
          </a:p>
        </p:txBody>
      </p:sp>
      <p:sp useBgFill="1">
        <p:nvSpPr>
          <p:cNvPr id="43" name="Rectangle 42"/>
          <p:cNvSpPr/>
          <p:nvPr/>
        </p:nvSpPr>
        <p:spPr>
          <a:xfrm>
            <a:off x="609600" y="2425700"/>
            <a:ext cx="2971800" cy="4000500"/>
          </a:xfrm>
          <a:prstGeom prst="rect">
            <a:avLst/>
          </a:prstGeom>
          <a:ln>
            <a:noFill/>
          </a:ln>
        </p:spPr>
        <p:txBody>
          <a:bodyPr wrap="square" rtlCol="0" anchor="ctr">
            <a:spAutoFit/>
          </a:bodyPr>
          <a:lstStyle/>
          <a:p>
            <a:pPr algn="l"/>
            <a:endParaRPr lang="en-US" sz="2400" dirty="0"/>
          </a:p>
        </p:txBody>
      </p:sp>
      <p:sp>
        <p:nvSpPr>
          <p:cNvPr id="44" name="Text Box 4"/>
          <p:cNvSpPr txBox="1">
            <a:spLocks noChangeArrowheads="1"/>
          </p:cNvSpPr>
          <p:nvPr/>
        </p:nvSpPr>
        <p:spPr bwMode="auto">
          <a:xfrm>
            <a:off x="762000" y="2683014"/>
            <a:ext cx="25908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location of head</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&amp; current state </a:t>
            </a:r>
          </a:p>
        </p:txBody>
      </p:sp>
      <p:cxnSp>
        <p:nvCxnSpPr>
          <p:cNvPr id="8" name="Straight Arrow Connector 7"/>
          <p:cNvCxnSpPr/>
          <p:nvPr/>
        </p:nvCxnSpPr>
        <p:spPr bwMode="auto">
          <a:xfrm flipV="1">
            <a:off x="5473700" y="2819400"/>
            <a:ext cx="214709" cy="203200"/>
          </a:xfrm>
          <a:prstGeom prst="straightConnector1">
            <a:avLst/>
          </a:prstGeom>
          <a:noFill/>
          <a:ln w="12700" cap="sq" cmpd="sng" algn="ctr">
            <a:solidFill>
              <a:schemeClr val="hlink"/>
            </a:solidFill>
            <a:prstDash val="solid"/>
            <a:round/>
            <a:headEnd type="none" w="med" len="med"/>
            <a:tailEnd type="arrow"/>
          </a:ln>
          <a:effectLst/>
        </p:spPr>
      </p:cxnSp>
      <p:cxnSp>
        <p:nvCxnSpPr>
          <p:cNvPr id="51" name="Straight Arrow Connector 50"/>
          <p:cNvCxnSpPr/>
          <p:nvPr/>
        </p:nvCxnSpPr>
        <p:spPr bwMode="auto">
          <a:xfrm flipH="1" flipV="1">
            <a:off x="5991225" y="2819400"/>
            <a:ext cx="66675" cy="152400"/>
          </a:xfrm>
          <a:prstGeom prst="straightConnector1">
            <a:avLst/>
          </a:prstGeom>
          <a:noFill/>
          <a:ln w="12700" cap="sq" cmpd="sng" algn="ctr">
            <a:solidFill>
              <a:schemeClr val="hlink"/>
            </a:solidFill>
            <a:prstDash val="solid"/>
            <a:round/>
            <a:headEnd type="none" w="med" len="med"/>
            <a:tailEnd type="arrow"/>
          </a:ln>
          <a:effectLst/>
        </p:spPr>
      </p:cxnSp>
      <p:cxnSp>
        <p:nvCxnSpPr>
          <p:cNvPr id="55" name="Straight Arrow Connector 54"/>
          <p:cNvCxnSpPr/>
          <p:nvPr/>
        </p:nvCxnSpPr>
        <p:spPr bwMode="auto">
          <a:xfrm flipH="1" flipV="1">
            <a:off x="6438901" y="2832100"/>
            <a:ext cx="380999" cy="152400"/>
          </a:xfrm>
          <a:prstGeom prst="straightConnector1">
            <a:avLst/>
          </a:prstGeom>
          <a:noFill/>
          <a:ln w="12700" cap="sq" cmpd="sng" algn="ctr">
            <a:solidFill>
              <a:schemeClr val="hlink"/>
            </a:solidFill>
            <a:prstDash val="solid"/>
            <a:round/>
            <a:headEnd type="none" w="med" len="med"/>
            <a:tailEnd type="arrow"/>
          </a:ln>
          <a:effectLst/>
        </p:spPr>
      </p:cxnSp>
      <p:sp>
        <p:nvSpPr>
          <p:cNvPr id="58" name="Text Box 4"/>
          <p:cNvSpPr txBox="1">
            <a:spLocks noChangeArrowheads="1"/>
          </p:cNvSpPr>
          <p:nvPr/>
        </p:nvSpPr>
        <p:spPr bwMode="auto">
          <a:xfrm>
            <a:off x="1039432" y="158109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Tape Cells</a:t>
            </a:r>
          </a:p>
        </p:txBody>
      </p:sp>
      <p:cxnSp>
        <p:nvCxnSpPr>
          <p:cNvPr id="35" name="Straight Arrow Connector 34"/>
          <p:cNvCxnSpPr/>
          <p:nvPr/>
        </p:nvCxnSpPr>
        <p:spPr bwMode="auto">
          <a:xfrm flipV="1">
            <a:off x="2235200" y="2476500"/>
            <a:ext cx="0" cy="203200"/>
          </a:xfrm>
          <a:prstGeom prst="straightConnector1">
            <a:avLst/>
          </a:prstGeom>
          <a:noFill/>
          <a:ln w="12700" cap="sq" cmpd="sng" algn="ctr">
            <a:solidFill>
              <a:schemeClr val="hlink"/>
            </a:solidFill>
            <a:prstDash val="solid"/>
            <a:round/>
            <a:headEnd type="none" w="med" len="med"/>
            <a:tailEnd type="arrow"/>
          </a:ln>
          <a:effectLst/>
        </p:spPr>
      </p:cxnSp>
      <p:sp>
        <p:nvSpPr>
          <p:cNvPr id="40" name="Rectangle 39"/>
          <p:cNvSpPr/>
          <p:nvPr/>
        </p:nvSpPr>
        <p:spPr>
          <a:xfrm>
            <a:off x="6629400" y="2552700"/>
            <a:ext cx="1206500" cy="355600"/>
          </a:xfrm>
          <a:prstGeom prst="rect">
            <a:avLst/>
          </a:prstGeom>
          <a:ln>
            <a:solidFill>
              <a:srgbClr val="FF00FF"/>
            </a:solidFill>
          </a:ln>
        </p:spPr>
        <p:txBody>
          <a:bodyPr wrap="square" rtlCol="0" anchor="ctr">
            <a:spAutoFit/>
          </a:bodyPr>
          <a:lstStyle/>
          <a:p>
            <a:pPr algn="l"/>
            <a:endParaRPr lang="en-US" sz="2400" dirty="0"/>
          </a:p>
        </p:txBody>
      </p:sp>
      <p:sp>
        <p:nvSpPr>
          <p:cNvPr id="42" name="Text Box 4"/>
          <p:cNvSpPr txBox="1">
            <a:spLocks noChangeArrowheads="1"/>
          </p:cNvSpPr>
          <p:nvPr/>
        </p:nvSpPr>
        <p:spPr bwMode="auto">
          <a:xfrm rot="5400000">
            <a:off x="-1070989" y="3033079"/>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2000" dirty="0">
                <a:effectLst>
                  <a:outerShdw blurRad="38100" dist="38100" dir="2700000" algn="tl">
                    <a:srgbClr val="000000"/>
                  </a:outerShdw>
                </a:effectLst>
                <a:cs typeface="+mn-cs"/>
              </a:rPr>
              <a:t>Time</a:t>
            </a:r>
            <a:endParaRPr lang="en-US" sz="2000" dirty="0">
              <a:effectLst>
                <a:outerShdw blurRad="38100" dist="38100" dir="2700000" algn="tl">
                  <a:srgbClr val="000000"/>
                </a:outerShdw>
              </a:effectLst>
              <a:cs typeface="+mn-cs"/>
            </a:endParaRPr>
          </a:p>
        </p:txBody>
      </p:sp>
      <p:sp>
        <p:nvSpPr>
          <p:cNvPr id="41" name="Text Box 4"/>
          <p:cNvSpPr txBox="1">
            <a:spLocks noChangeArrowheads="1"/>
          </p:cNvSpPr>
          <p:nvPr/>
        </p:nvSpPr>
        <p:spPr bwMode="auto">
          <a:xfrm>
            <a:off x="4267200" y="5867400"/>
            <a:ext cx="4381500"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Always flip state and tape contents.</a:t>
            </a:r>
          </a:p>
        </p:txBody>
      </p:sp>
      <p:grpSp>
        <p:nvGrpSpPr>
          <p:cNvPr id="45" name="Group 44"/>
          <p:cNvGrpSpPr/>
          <p:nvPr/>
        </p:nvGrpSpPr>
        <p:grpSpPr>
          <a:xfrm>
            <a:off x="5374188" y="3943350"/>
            <a:ext cx="1864812" cy="1695450"/>
            <a:chOff x="4648201" y="3943350"/>
            <a:chExt cx="1864812" cy="1695450"/>
          </a:xfrm>
        </p:grpSpPr>
        <p:sp>
          <p:nvSpPr>
            <p:cNvPr id="46" name="Rectangle 45"/>
            <p:cNvSpPr/>
            <p:nvPr/>
          </p:nvSpPr>
          <p:spPr>
            <a:xfrm>
              <a:off x="4648201" y="3943350"/>
              <a:ext cx="1864812" cy="1695450"/>
            </a:xfrm>
            <a:prstGeom prst="rect">
              <a:avLst/>
            </a:prstGeom>
            <a:solidFill>
              <a:schemeClr val="tx1"/>
            </a:solidFill>
            <a:ln>
              <a:noFill/>
            </a:ln>
          </p:spPr>
          <p:txBody>
            <a:bodyPr wrap="square" rtlCol="0" anchor="ctr">
              <a:spAutoFit/>
            </a:bodyPr>
            <a:lstStyle/>
            <a:p>
              <a:pPr algn="l"/>
              <a:endParaRPr lang="en-US" sz="2400" dirty="0"/>
            </a:p>
          </p:txBody>
        </p:sp>
        <p:sp>
          <p:nvSpPr>
            <p:cNvPr id="47" name="Oval 46"/>
            <p:cNvSpPr/>
            <p:nvPr/>
          </p:nvSpPr>
          <p:spPr>
            <a:xfrm>
              <a:off x="4720108" y="4533037"/>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4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88074" y="4594573"/>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9" name="Oval 48"/>
            <p:cNvSpPr/>
            <p:nvPr/>
          </p:nvSpPr>
          <p:spPr>
            <a:xfrm>
              <a:off x="6101754" y="4533378"/>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168677" y="459705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2" name="Rectangle 8"/>
            <p:cNvSpPr>
              <a:spLocks noChangeArrowheads="1"/>
            </p:cNvSpPr>
            <p:nvPr/>
          </p:nvSpPr>
          <p:spPr bwMode="auto">
            <a:xfrm>
              <a:off x="4831080" y="417195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endParaRPr lang="en-US" sz="1400" baseline="-25000" dirty="0">
                <a:solidFill>
                  <a:schemeClr val="bg2"/>
                </a:solidFill>
                <a:cs typeface="+mn-cs"/>
              </a:endParaRPr>
            </a:p>
          </p:txBody>
        </p:sp>
        <p:sp>
          <p:nvSpPr>
            <p:cNvPr id="53" name="Freeform 52"/>
            <p:cNvSpPr/>
            <p:nvPr/>
          </p:nvSpPr>
          <p:spPr>
            <a:xfrm>
              <a:off x="4997885" y="4446134"/>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pic>
          <p:nvPicPr>
            <p:cNvPr id="5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1046" y="424434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6"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451556" y="42291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9" name="Rectangle 8"/>
            <p:cNvSpPr>
              <a:spLocks noChangeArrowheads="1"/>
            </p:cNvSpPr>
            <p:nvPr/>
          </p:nvSpPr>
          <p:spPr bwMode="auto">
            <a:xfrm>
              <a:off x="4831080" y="395478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7746" y="4027164"/>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181600" y="4011924"/>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2" name="Rectangle 8"/>
            <p:cNvSpPr>
              <a:spLocks noChangeArrowheads="1"/>
            </p:cNvSpPr>
            <p:nvPr/>
          </p:nvSpPr>
          <p:spPr bwMode="auto">
            <a:xfrm>
              <a:off x="4892040" y="5140523"/>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42006" y="5212907"/>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512516" y="5197667"/>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5" name="Rectangle 8"/>
            <p:cNvSpPr>
              <a:spLocks noChangeArrowheads="1"/>
            </p:cNvSpPr>
            <p:nvPr/>
          </p:nvSpPr>
          <p:spPr bwMode="auto">
            <a:xfrm>
              <a:off x="4892040" y="4923347"/>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  </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8706" y="4995731"/>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7"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242560" y="4980491"/>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8" name="Freeform 67"/>
            <p:cNvSpPr/>
            <p:nvPr/>
          </p:nvSpPr>
          <p:spPr>
            <a:xfrm flipH="1" flipV="1">
              <a:off x="4983480" y="4740789"/>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69" name="Oval 68"/>
          <p:cNvSpPr/>
          <p:nvPr/>
        </p:nvSpPr>
        <p:spPr>
          <a:xfrm>
            <a:off x="6964680" y="4573906"/>
            <a:ext cx="45720" cy="45719"/>
          </a:xfrm>
          <a:prstGeom prst="ellipse">
            <a:avLst/>
          </a:prstGeom>
          <a:ln w="38100">
            <a:solidFill>
              <a:schemeClr val="hlink"/>
            </a:solidFill>
          </a:ln>
        </p:spPr>
        <p:txBody>
          <a:bodyPr wrap="square" rtlCol="0" anchor="ctr">
            <a:spAutoFit/>
          </a:bodyPr>
          <a:lstStyle/>
          <a:p>
            <a:pPr algn="l"/>
            <a:endParaRPr lang="en-US" sz="2400" dirty="0"/>
          </a:p>
        </p:txBody>
      </p:sp>
      <p:pic>
        <p:nvPicPr>
          <p:cNvPr id="70"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89149" y="585787"/>
            <a:ext cx="5749851"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extLst>
      <p:ext uri="{BB962C8B-B14F-4D97-AF65-F5344CB8AC3E}">
        <p14:creationId xmlns:p14="http://schemas.microsoft.com/office/powerpoint/2010/main" val="56513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0-#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7" name="Rectangle 7"/>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aphicFrame>
        <p:nvGraphicFramePr>
          <p:cNvPr id="2" name="Table 1"/>
          <p:cNvGraphicFramePr>
            <a:graphicFrameLocks noGrp="1"/>
          </p:cNvGraphicFramePr>
          <p:nvPr>
            <p:extLst>
              <p:ext uri="{D42A27DB-BD31-4B8C-83A1-F6EECF244321}">
                <p14:modId xmlns:p14="http://schemas.microsoft.com/office/powerpoint/2010/main" val="3781100480"/>
              </p:ext>
            </p:extLst>
          </p:nvPr>
        </p:nvGraphicFramePr>
        <p:xfrm>
          <a:off x="4572000" y="1828799"/>
          <a:ext cx="3308572" cy="1112520"/>
        </p:xfrm>
        <a:graphic>
          <a:graphicData uri="http://schemas.openxmlformats.org/drawingml/2006/table">
            <a:tbl>
              <a:tblPr firstRow="1" firstCol="1" bandRow="1">
                <a:tableStyleId>{5C22544A-7EE6-4342-B048-85BDC9FD1C3A}</a:tableStyleId>
              </a:tblPr>
              <a:tblGrid>
                <a:gridCol w="838200">
                  <a:extLst>
                    <a:ext uri="{9D8B030D-6E8A-4147-A177-3AD203B41FA5}">
                      <a16:colId xmlns:a16="http://schemas.microsoft.com/office/drawing/2014/main" val="20000"/>
                    </a:ext>
                  </a:extLst>
                </a:gridCol>
                <a:gridCol w="1171633">
                  <a:extLst>
                    <a:ext uri="{9D8B030D-6E8A-4147-A177-3AD203B41FA5}">
                      <a16:colId xmlns:a16="http://schemas.microsoft.com/office/drawing/2014/main" val="20001"/>
                    </a:ext>
                  </a:extLst>
                </a:gridCol>
                <a:gridCol w="1298739">
                  <a:extLst>
                    <a:ext uri="{9D8B030D-6E8A-4147-A177-3AD203B41FA5}">
                      <a16:colId xmlns:a16="http://schemas.microsoft.com/office/drawing/2014/main" val="20002"/>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1 = </a:t>
                      </a:r>
                    </a:p>
                  </a:txBody>
                  <a:tcPr/>
                </a:tc>
                <a:tc>
                  <a:txBody>
                    <a:bodyPr/>
                    <a:lstStyle/>
                    <a:p>
                      <a:pPr algn="ctr"/>
                      <a:r>
                        <a:rPr lang="en-CA" dirty="0">
                          <a:latin typeface="Times New Roman" panose="02020603050405020304" pitchFamily="18" charset="0"/>
                          <a:cs typeface="Times New Roman" panose="02020603050405020304" pitchFamily="18" charset="0"/>
                        </a:rPr>
                        <a:t>Blank = </a:t>
                      </a:r>
                    </a:p>
                  </a:txBody>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r>
                        <a:rPr lang="en-CA" baseline="0" dirty="0">
                          <a:latin typeface="Times New Roman" panose="02020603050405020304" pitchFamily="18" charset="0"/>
                          <a:cs typeface="Times New Roman" panose="02020603050405020304" pitchFamily="18" charset="0"/>
                        </a:rPr>
                        <a:t> =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  </a:t>
                      </a:r>
                      <a:r>
                        <a:rPr lang="en-CA" baseline="0" dirty="0">
                          <a:latin typeface="Times New Roman" panose="02020603050405020304" pitchFamily="18" charset="0"/>
                          <a:cs typeface="Times New Roman" panose="02020603050405020304" pitchFamily="18" charset="0"/>
                        </a:rPr>
                        <a:t>=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bl>
          </a:graphicData>
        </a:graphic>
      </p:graphicFrame>
      <p:sp>
        <p:nvSpPr>
          <p:cNvPr id="10" name="Text Box 4"/>
          <p:cNvSpPr txBox="1">
            <a:spLocks noChangeArrowheads="1"/>
          </p:cNvSpPr>
          <p:nvPr/>
        </p:nvSpPr>
        <p:spPr bwMode="auto">
          <a:xfrm>
            <a:off x="5442039" y="137160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c</a:t>
            </a:r>
            <a:r>
              <a:rPr lang="el-GR" sz="2000" dirty="0">
                <a:effectLst>
                  <a:outerShdw blurRad="38100" dist="38100" dir="2700000" algn="tl">
                    <a:srgbClr val="000000"/>
                  </a:outerShdw>
                </a:effectLst>
                <a:cs typeface="+mn-cs"/>
              </a:rPr>
              <a:t>ϵ∑</a:t>
            </a:r>
            <a:r>
              <a:rPr lang="en-CA" sz="2000" dirty="0">
                <a:effectLst>
                  <a:outerShdw blurRad="38100" dist="38100" dir="2700000" algn="tl">
                    <a:srgbClr val="000000"/>
                  </a:outerShdw>
                </a:effectLst>
                <a:cs typeface="+mn-cs"/>
              </a:rPr>
              <a:t> seen on tape</a:t>
            </a:r>
            <a:endParaRPr lang="en-US" sz="2000"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rot="16200000">
            <a:off x="2713717" y="1585279"/>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2000" dirty="0">
                <a:effectLst>
                  <a:outerShdw blurRad="38100" dist="38100" dir="2700000" algn="tl">
                    <a:srgbClr val="000000"/>
                  </a:outerShdw>
                </a:effectLst>
                <a:cs typeface="+mn-cs"/>
              </a:rPr>
              <a:t>Current State</a:t>
            </a:r>
            <a:endParaRPr lang="en-US" sz="2000" dirty="0">
              <a:effectLst>
                <a:outerShdw blurRad="38100" dist="38100" dir="2700000" algn="tl">
                  <a:srgbClr val="000000"/>
                </a:outerShdw>
              </a:effectLst>
              <a:cs typeface="+mn-cs"/>
            </a:endParaRPr>
          </a:p>
        </p:txBody>
      </p:sp>
      <p:pic>
        <p:nvPicPr>
          <p:cNvPr id="257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05400" y="23114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1054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638800" y="229711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64450" y="192405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8"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6172200" y="192405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756400" y="22987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388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53225" y="26257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24700" y="22733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37400" y="26035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2800" y="22987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5500" y="26162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5" name="Straight Arrow Connector 4"/>
          <p:cNvCxnSpPr/>
          <p:nvPr/>
        </p:nvCxnSpPr>
        <p:spPr bwMode="auto">
          <a:xfrm>
            <a:off x="7485647" y="2355849"/>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0" name="Straight Arrow Connector 29"/>
          <p:cNvCxnSpPr/>
          <p:nvPr/>
        </p:nvCxnSpPr>
        <p:spPr bwMode="auto">
          <a:xfrm flipH="1">
            <a:off x="7473950"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3" name="Straight Arrow Connector 32"/>
          <p:cNvCxnSpPr/>
          <p:nvPr/>
        </p:nvCxnSpPr>
        <p:spPr bwMode="auto">
          <a:xfrm>
            <a:off x="6248485"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4" name="Straight Arrow Connector 33"/>
          <p:cNvCxnSpPr/>
          <p:nvPr/>
        </p:nvCxnSpPr>
        <p:spPr bwMode="auto">
          <a:xfrm flipH="1">
            <a:off x="6204035" y="2374900"/>
            <a:ext cx="264527" cy="0"/>
          </a:xfrm>
          <a:prstGeom prst="straightConnector1">
            <a:avLst/>
          </a:prstGeom>
          <a:noFill/>
          <a:ln w="38100" cap="sq" cmpd="sng" algn="ctr">
            <a:solidFill>
              <a:schemeClr val="bg2"/>
            </a:solidFill>
            <a:prstDash val="solid"/>
            <a:round/>
            <a:headEnd type="none" w="med" len="med"/>
            <a:tailEnd type="arrow"/>
          </a:ln>
          <a:effectLst/>
        </p:spPr>
      </p:cxnSp>
      <p:sp>
        <p:nvSpPr>
          <p:cNvPr id="36"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37"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38"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pic>
        <p:nvPicPr>
          <p:cNvPr id="3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1933575"/>
            <a:ext cx="24765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useBgFill="1">
        <p:nvSpPr>
          <p:cNvPr id="6" name="Rectangle 5"/>
          <p:cNvSpPr/>
          <p:nvPr/>
        </p:nvSpPr>
        <p:spPr>
          <a:xfrm>
            <a:off x="529108" y="584200"/>
            <a:ext cx="2798292" cy="1828800"/>
          </a:xfrm>
          <a:prstGeom prst="rect">
            <a:avLst/>
          </a:prstGeom>
          <a:ln>
            <a:noFill/>
          </a:ln>
        </p:spPr>
        <p:txBody>
          <a:bodyPr wrap="square" rtlCol="0" anchor="ctr">
            <a:spAutoFit/>
          </a:bodyPr>
          <a:lstStyle/>
          <a:p>
            <a:pPr algn="l"/>
            <a:endParaRPr lang="en-US" sz="2400" dirty="0"/>
          </a:p>
        </p:txBody>
      </p:sp>
      <p:cxnSp>
        <p:nvCxnSpPr>
          <p:cNvPr id="8" name="Straight Arrow Connector 7"/>
          <p:cNvCxnSpPr/>
          <p:nvPr/>
        </p:nvCxnSpPr>
        <p:spPr bwMode="auto">
          <a:xfrm flipV="1">
            <a:off x="5473700" y="2819400"/>
            <a:ext cx="214709" cy="203200"/>
          </a:xfrm>
          <a:prstGeom prst="straightConnector1">
            <a:avLst/>
          </a:prstGeom>
          <a:noFill/>
          <a:ln w="12700" cap="sq" cmpd="sng" algn="ctr">
            <a:solidFill>
              <a:schemeClr val="hlink"/>
            </a:solidFill>
            <a:prstDash val="solid"/>
            <a:round/>
            <a:headEnd type="none" w="med" len="med"/>
            <a:tailEnd type="arrow"/>
          </a:ln>
          <a:effectLst/>
        </p:spPr>
      </p:cxnSp>
      <p:cxnSp>
        <p:nvCxnSpPr>
          <p:cNvPr id="51" name="Straight Arrow Connector 50"/>
          <p:cNvCxnSpPr/>
          <p:nvPr/>
        </p:nvCxnSpPr>
        <p:spPr bwMode="auto">
          <a:xfrm flipH="1" flipV="1">
            <a:off x="5991225" y="2819400"/>
            <a:ext cx="66675" cy="152400"/>
          </a:xfrm>
          <a:prstGeom prst="straightConnector1">
            <a:avLst/>
          </a:prstGeom>
          <a:noFill/>
          <a:ln w="12700" cap="sq" cmpd="sng" algn="ctr">
            <a:solidFill>
              <a:schemeClr val="hlink"/>
            </a:solidFill>
            <a:prstDash val="solid"/>
            <a:round/>
            <a:headEnd type="none" w="med" len="med"/>
            <a:tailEnd type="arrow"/>
          </a:ln>
          <a:effectLst/>
        </p:spPr>
      </p:cxnSp>
      <p:cxnSp>
        <p:nvCxnSpPr>
          <p:cNvPr id="55" name="Straight Arrow Connector 54"/>
          <p:cNvCxnSpPr/>
          <p:nvPr/>
        </p:nvCxnSpPr>
        <p:spPr bwMode="auto">
          <a:xfrm flipH="1" flipV="1">
            <a:off x="6438901" y="2832100"/>
            <a:ext cx="380999" cy="152400"/>
          </a:xfrm>
          <a:prstGeom prst="straightConnector1">
            <a:avLst/>
          </a:prstGeom>
          <a:noFill/>
          <a:ln w="12700" cap="sq" cmpd="sng" algn="ctr">
            <a:solidFill>
              <a:schemeClr val="hlink"/>
            </a:solidFill>
            <a:prstDash val="solid"/>
            <a:round/>
            <a:headEnd type="none" w="med" len="med"/>
            <a:tailEnd type="arrow"/>
          </a:ln>
          <a:effectLst/>
        </p:spPr>
      </p:cxnSp>
      <p:sp>
        <p:nvSpPr>
          <p:cNvPr id="58" name="Text Box 4"/>
          <p:cNvSpPr txBox="1">
            <a:spLocks noChangeArrowheads="1"/>
          </p:cNvSpPr>
          <p:nvPr/>
        </p:nvSpPr>
        <p:spPr bwMode="auto">
          <a:xfrm>
            <a:off x="1039432" y="158109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Tape Cells</a:t>
            </a:r>
          </a:p>
        </p:txBody>
      </p:sp>
      <p:grpSp>
        <p:nvGrpSpPr>
          <p:cNvPr id="3" name="Group 2"/>
          <p:cNvGrpSpPr/>
          <p:nvPr/>
        </p:nvGrpSpPr>
        <p:grpSpPr>
          <a:xfrm>
            <a:off x="609600" y="2628900"/>
            <a:ext cx="2971800" cy="4000500"/>
            <a:chOff x="609600" y="2425700"/>
            <a:chExt cx="2971800" cy="4000500"/>
          </a:xfrm>
        </p:grpSpPr>
        <p:sp useBgFill="1">
          <p:nvSpPr>
            <p:cNvPr id="43" name="Rectangle 42"/>
            <p:cNvSpPr/>
            <p:nvPr/>
          </p:nvSpPr>
          <p:spPr>
            <a:xfrm>
              <a:off x="609600" y="2425700"/>
              <a:ext cx="2971800" cy="4000500"/>
            </a:xfrm>
            <a:prstGeom prst="rect">
              <a:avLst/>
            </a:prstGeom>
            <a:ln>
              <a:noFill/>
            </a:ln>
          </p:spPr>
          <p:txBody>
            <a:bodyPr wrap="square" rtlCol="0" anchor="ctr">
              <a:spAutoFit/>
            </a:bodyPr>
            <a:lstStyle/>
            <a:p>
              <a:pPr algn="l"/>
              <a:endParaRPr lang="en-US" sz="2400" dirty="0"/>
            </a:p>
          </p:txBody>
        </p:sp>
        <p:sp>
          <p:nvSpPr>
            <p:cNvPr id="44" name="Text Box 4"/>
            <p:cNvSpPr txBox="1">
              <a:spLocks noChangeArrowheads="1"/>
            </p:cNvSpPr>
            <p:nvPr/>
          </p:nvSpPr>
          <p:spPr bwMode="auto">
            <a:xfrm>
              <a:off x="762000" y="2683014"/>
              <a:ext cx="25908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location of head</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&amp; current state </a:t>
              </a:r>
            </a:p>
          </p:txBody>
        </p:sp>
        <p:cxnSp>
          <p:nvCxnSpPr>
            <p:cNvPr id="35" name="Straight Arrow Connector 34"/>
            <p:cNvCxnSpPr/>
            <p:nvPr/>
          </p:nvCxnSpPr>
          <p:spPr bwMode="auto">
            <a:xfrm flipV="1">
              <a:off x="2019300" y="2476500"/>
              <a:ext cx="0" cy="203200"/>
            </a:xfrm>
            <a:prstGeom prst="straightConnector1">
              <a:avLst/>
            </a:prstGeom>
            <a:noFill/>
            <a:ln w="12700" cap="sq" cmpd="sng" algn="ctr">
              <a:solidFill>
                <a:schemeClr val="hlink"/>
              </a:solidFill>
              <a:prstDash val="solid"/>
              <a:round/>
              <a:headEnd type="none" w="med" len="med"/>
              <a:tailEnd type="arrow"/>
            </a:ln>
            <a:effectLst/>
          </p:spPr>
        </p:cxnSp>
      </p:grpSp>
      <p:sp>
        <p:nvSpPr>
          <p:cNvPr id="40" name="Rectangle 39"/>
          <p:cNvSpPr/>
          <p:nvPr/>
        </p:nvSpPr>
        <p:spPr>
          <a:xfrm>
            <a:off x="5422900" y="2209800"/>
            <a:ext cx="1206500" cy="355600"/>
          </a:xfrm>
          <a:prstGeom prst="rect">
            <a:avLst/>
          </a:prstGeom>
          <a:ln>
            <a:solidFill>
              <a:srgbClr val="FF00FF"/>
            </a:solidFill>
          </a:ln>
        </p:spPr>
        <p:txBody>
          <a:bodyPr wrap="square" rtlCol="0" anchor="ctr">
            <a:spAutoFit/>
          </a:bodyPr>
          <a:lstStyle/>
          <a:p>
            <a:pPr algn="l"/>
            <a:endParaRPr lang="en-US" sz="2400" dirty="0"/>
          </a:p>
        </p:txBody>
      </p:sp>
      <p:sp>
        <p:nvSpPr>
          <p:cNvPr id="42" name="Text Box 4"/>
          <p:cNvSpPr txBox="1">
            <a:spLocks noChangeArrowheads="1"/>
          </p:cNvSpPr>
          <p:nvPr/>
        </p:nvSpPr>
        <p:spPr bwMode="auto">
          <a:xfrm rot="5400000">
            <a:off x="-1070989" y="3033079"/>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2000" dirty="0">
                <a:effectLst>
                  <a:outerShdw blurRad="38100" dist="38100" dir="2700000" algn="tl">
                    <a:srgbClr val="000000"/>
                  </a:outerShdw>
                </a:effectLst>
                <a:cs typeface="+mn-cs"/>
              </a:rPr>
              <a:t>Time</a:t>
            </a:r>
            <a:endParaRPr lang="en-US" sz="2000" dirty="0">
              <a:effectLst>
                <a:outerShdw blurRad="38100" dist="38100" dir="2700000" algn="tl">
                  <a:srgbClr val="000000"/>
                </a:outerShdw>
              </a:effectLst>
              <a:cs typeface="+mn-cs"/>
            </a:endParaRPr>
          </a:p>
        </p:txBody>
      </p:sp>
      <p:sp>
        <p:nvSpPr>
          <p:cNvPr id="41" name="Text Box 4"/>
          <p:cNvSpPr txBox="1">
            <a:spLocks noChangeArrowheads="1"/>
          </p:cNvSpPr>
          <p:nvPr/>
        </p:nvSpPr>
        <p:spPr bwMode="auto">
          <a:xfrm>
            <a:off x="4267200" y="5867400"/>
            <a:ext cx="4381500"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Always flip state and tape contents.</a:t>
            </a:r>
          </a:p>
        </p:txBody>
      </p:sp>
      <p:grpSp>
        <p:nvGrpSpPr>
          <p:cNvPr id="45" name="Group 44"/>
          <p:cNvGrpSpPr/>
          <p:nvPr/>
        </p:nvGrpSpPr>
        <p:grpSpPr>
          <a:xfrm>
            <a:off x="5374188" y="3943350"/>
            <a:ext cx="1864812" cy="1695450"/>
            <a:chOff x="4648201" y="3943350"/>
            <a:chExt cx="1864812" cy="1695450"/>
          </a:xfrm>
        </p:grpSpPr>
        <p:sp>
          <p:nvSpPr>
            <p:cNvPr id="46" name="Rectangle 45"/>
            <p:cNvSpPr/>
            <p:nvPr/>
          </p:nvSpPr>
          <p:spPr>
            <a:xfrm>
              <a:off x="4648201" y="3943350"/>
              <a:ext cx="1864812" cy="1695450"/>
            </a:xfrm>
            <a:prstGeom prst="rect">
              <a:avLst/>
            </a:prstGeom>
            <a:solidFill>
              <a:schemeClr val="tx1"/>
            </a:solidFill>
            <a:ln>
              <a:noFill/>
            </a:ln>
          </p:spPr>
          <p:txBody>
            <a:bodyPr wrap="square" rtlCol="0" anchor="ctr">
              <a:spAutoFit/>
            </a:bodyPr>
            <a:lstStyle/>
            <a:p>
              <a:pPr algn="l"/>
              <a:endParaRPr lang="en-US" sz="2400" dirty="0"/>
            </a:p>
          </p:txBody>
        </p:sp>
        <p:sp>
          <p:nvSpPr>
            <p:cNvPr id="47" name="Oval 46"/>
            <p:cNvSpPr/>
            <p:nvPr/>
          </p:nvSpPr>
          <p:spPr>
            <a:xfrm>
              <a:off x="4720108" y="4533037"/>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4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88074" y="4594573"/>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9" name="Oval 48"/>
            <p:cNvSpPr/>
            <p:nvPr/>
          </p:nvSpPr>
          <p:spPr>
            <a:xfrm>
              <a:off x="6101754" y="4533378"/>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168677" y="459705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2" name="Rectangle 8"/>
            <p:cNvSpPr>
              <a:spLocks noChangeArrowheads="1"/>
            </p:cNvSpPr>
            <p:nvPr/>
          </p:nvSpPr>
          <p:spPr bwMode="auto">
            <a:xfrm>
              <a:off x="4831080" y="417195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endParaRPr lang="en-US" sz="1400" baseline="-25000" dirty="0">
                <a:solidFill>
                  <a:schemeClr val="bg2"/>
                </a:solidFill>
                <a:cs typeface="+mn-cs"/>
              </a:endParaRPr>
            </a:p>
          </p:txBody>
        </p:sp>
        <p:sp>
          <p:nvSpPr>
            <p:cNvPr id="53" name="Freeform 52"/>
            <p:cNvSpPr/>
            <p:nvPr/>
          </p:nvSpPr>
          <p:spPr>
            <a:xfrm>
              <a:off x="4997885" y="4446134"/>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pic>
          <p:nvPicPr>
            <p:cNvPr id="5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1046" y="424434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6"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451556" y="42291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9" name="Rectangle 8"/>
            <p:cNvSpPr>
              <a:spLocks noChangeArrowheads="1"/>
            </p:cNvSpPr>
            <p:nvPr/>
          </p:nvSpPr>
          <p:spPr bwMode="auto">
            <a:xfrm>
              <a:off x="4831080" y="395478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7746" y="4027164"/>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181600" y="4011924"/>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2" name="Rectangle 8"/>
            <p:cNvSpPr>
              <a:spLocks noChangeArrowheads="1"/>
            </p:cNvSpPr>
            <p:nvPr/>
          </p:nvSpPr>
          <p:spPr bwMode="auto">
            <a:xfrm>
              <a:off x="4892040" y="5140523"/>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42006" y="5212907"/>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512516" y="5197667"/>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5" name="Rectangle 8"/>
            <p:cNvSpPr>
              <a:spLocks noChangeArrowheads="1"/>
            </p:cNvSpPr>
            <p:nvPr/>
          </p:nvSpPr>
          <p:spPr bwMode="auto">
            <a:xfrm>
              <a:off x="4892040" y="4923347"/>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  </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8706" y="4995731"/>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7"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242560" y="4980491"/>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8" name="Freeform 67"/>
            <p:cNvSpPr/>
            <p:nvPr/>
          </p:nvSpPr>
          <p:spPr>
            <a:xfrm flipH="1" flipV="1">
              <a:off x="4983480" y="4740789"/>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69" name="Oval 68"/>
          <p:cNvSpPr/>
          <p:nvPr/>
        </p:nvSpPr>
        <p:spPr>
          <a:xfrm>
            <a:off x="5574030" y="4573906"/>
            <a:ext cx="45720" cy="45719"/>
          </a:xfrm>
          <a:prstGeom prst="ellipse">
            <a:avLst/>
          </a:prstGeom>
          <a:ln w="38100">
            <a:solidFill>
              <a:schemeClr val="hlink"/>
            </a:solidFill>
          </a:ln>
        </p:spPr>
        <p:txBody>
          <a:bodyPr wrap="square" rtlCol="0" anchor="ctr">
            <a:spAutoFit/>
          </a:bodyPr>
          <a:lstStyle/>
          <a:p>
            <a:pPr algn="l"/>
            <a:endParaRPr lang="en-US" sz="2400" dirty="0"/>
          </a:p>
        </p:txBody>
      </p:sp>
      <p:pic>
        <p:nvPicPr>
          <p:cNvPr id="70"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89149" y="585787"/>
            <a:ext cx="5749851"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extLst>
      <p:ext uri="{BB962C8B-B14F-4D97-AF65-F5344CB8AC3E}">
        <p14:creationId xmlns:p14="http://schemas.microsoft.com/office/powerpoint/2010/main" val="3829364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0-#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7" name="Rectangle 7"/>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aphicFrame>
        <p:nvGraphicFramePr>
          <p:cNvPr id="2" name="Table 1"/>
          <p:cNvGraphicFramePr>
            <a:graphicFrameLocks noGrp="1"/>
          </p:cNvGraphicFramePr>
          <p:nvPr>
            <p:extLst>
              <p:ext uri="{D42A27DB-BD31-4B8C-83A1-F6EECF244321}">
                <p14:modId xmlns:p14="http://schemas.microsoft.com/office/powerpoint/2010/main" val="3239201066"/>
              </p:ext>
            </p:extLst>
          </p:nvPr>
        </p:nvGraphicFramePr>
        <p:xfrm>
          <a:off x="4572000" y="1828799"/>
          <a:ext cx="3308572" cy="1112520"/>
        </p:xfrm>
        <a:graphic>
          <a:graphicData uri="http://schemas.openxmlformats.org/drawingml/2006/table">
            <a:tbl>
              <a:tblPr firstRow="1" firstCol="1" bandRow="1">
                <a:tableStyleId>{5C22544A-7EE6-4342-B048-85BDC9FD1C3A}</a:tableStyleId>
              </a:tblPr>
              <a:tblGrid>
                <a:gridCol w="838200">
                  <a:extLst>
                    <a:ext uri="{9D8B030D-6E8A-4147-A177-3AD203B41FA5}">
                      <a16:colId xmlns:a16="http://schemas.microsoft.com/office/drawing/2014/main" val="20000"/>
                    </a:ext>
                  </a:extLst>
                </a:gridCol>
                <a:gridCol w="1171633">
                  <a:extLst>
                    <a:ext uri="{9D8B030D-6E8A-4147-A177-3AD203B41FA5}">
                      <a16:colId xmlns:a16="http://schemas.microsoft.com/office/drawing/2014/main" val="20001"/>
                    </a:ext>
                  </a:extLst>
                </a:gridCol>
                <a:gridCol w="1298739">
                  <a:extLst>
                    <a:ext uri="{9D8B030D-6E8A-4147-A177-3AD203B41FA5}">
                      <a16:colId xmlns:a16="http://schemas.microsoft.com/office/drawing/2014/main" val="20002"/>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1 = </a:t>
                      </a:r>
                    </a:p>
                  </a:txBody>
                  <a:tcPr/>
                </a:tc>
                <a:tc>
                  <a:txBody>
                    <a:bodyPr/>
                    <a:lstStyle/>
                    <a:p>
                      <a:pPr algn="ctr"/>
                      <a:r>
                        <a:rPr lang="en-CA" dirty="0">
                          <a:latin typeface="Times New Roman" panose="02020603050405020304" pitchFamily="18" charset="0"/>
                          <a:cs typeface="Times New Roman" panose="02020603050405020304" pitchFamily="18" charset="0"/>
                        </a:rPr>
                        <a:t>Blank = </a:t>
                      </a:r>
                    </a:p>
                  </a:txBody>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r>
                        <a:rPr lang="en-CA" baseline="0" dirty="0">
                          <a:latin typeface="Times New Roman" panose="02020603050405020304" pitchFamily="18" charset="0"/>
                          <a:cs typeface="Times New Roman" panose="02020603050405020304" pitchFamily="18" charset="0"/>
                        </a:rPr>
                        <a:t> =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  </a:t>
                      </a:r>
                      <a:r>
                        <a:rPr lang="en-CA" baseline="0" dirty="0">
                          <a:latin typeface="Times New Roman" panose="02020603050405020304" pitchFamily="18" charset="0"/>
                          <a:cs typeface="Times New Roman" panose="02020603050405020304" pitchFamily="18" charset="0"/>
                        </a:rPr>
                        <a:t>=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bl>
          </a:graphicData>
        </a:graphic>
      </p:graphicFrame>
      <p:sp>
        <p:nvSpPr>
          <p:cNvPr id="10" name="Text Box 4"/>
          <p:cNvSpPr txBox="1">
            <a:spLocks noChangeArrowheads="1"/>
          </p:cNvSpPr>
          <p:nvPr/>
        </p:nvSpPr>
        <p:spPr bwMode="auto">
          <a:xfrm>
            <a:off x="5442039" y="137160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c</a:t>
            </a:r>
            <a:r>
              <a:rPr lang="el-GR" sz="2000" dirty="0">
                <a:effectLst>
                  <a:outerShdw blurRad="38100" dist="38100" dir="2700000" algn="tl">
                    <a:srgbClr val="000000"/>
                  </a:outerShdw>
                </a:effectLst>
                <a:cs typeface="+mn-cs"/>
              </a:rPr>
              <a:t>ϵ∑</a:t>
            </a:r>
            <a:r>
              <a:rPr lang="en-CA" sz="2000" dirty="0">
                <a:effectLst>
                  <a:outerShdw blurRad="38100" dist="38100" dir="2700000" algn="tl">
                    <a:srgbClr val="000000"/>
                  </a:outerShdw>
                </a:effectLst>
                <a:cs typeface="+mn-cs"/>
              </a:rPr>
              <a:t> seen on tape</a:t>
            </a:r>
            <a:endParaRPr lang="en-US" sz="2000"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rot="16200000">
            <a:off x="2713717" y="1585279"/>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2000" dirty="0">
                <a:effectLst>
                  <a:outerShdw blurRad="38100" dist="38100" dir="2700000" algn="tl">
                    <a:srgbClr val="000000"/>
                  </a:outerShdw>
                </a:effectLst>
                <a:cs typeface="+mn-cs"/>
              </a:rPr>
              <a:t>Current State</a:t>
            </a:r>
            <a:endParaRPr lang="en-US" sz="2000" dirty="0">
              <a:effectLst>
                <a:outerShdw blurRad="38100" dist="38100" dir="2700000" algn="tl">
                  <a:srgbClr val="000000"/>
                </a:outerShdw>
              </a:effectLst>
              <a:cs typeface="+mn-cs"/>
            </a:endParaRPr>
          </a:p>
        </p:txBody>
      </p:sp>
      <p:pic>
        <p:nvPicPr>
          <p:cNvPr id="257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05400" y="23114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1054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638800" y="229711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64450" y="192405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8"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6172200" y="192405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756400" y="22987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388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53225" y="26257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24700" y="22733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37400" y="26035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2800" y="22987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5500" y="26162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5" name="Straight Arrow Connector 4"/>
          <p:cNvCxnSpPr/>
          <p:nvPr/>
        </p:nvCxnSpPr>
        <p:spPr bwMode="auto">
          <a:xfrm>
            <a:off x="7485647" y="2355849"/>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0" name="Straight Arrow Connector 29"/>
          <p:cNvCxnSpPr/>
          <p:nvPr/>
        </p:nvCxnSpPr>
        <p:spPr bwMode="auto">
          <a:xfrm flipH="1">
            <a:off x="7473950"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3" name="Straight Arrow Connector 32"/>
          <p:cNvCxnSpPr/>
          <p:nvPr/>
        </p:nvCxnSpPr>
        <p:spPr bwMode="auto">
          <a:xfrm>
            <a:off x="6248485"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4" name="Straight Arrow Connector 33"/>
          <p:cNvCxnSpPr/>
          <p:nvPr/>
        </p:nvCxnSpPr>
        <p:spPr bwMode="auto">
          <a:xfrm flipH="1">
            <a:off x="6204035" y="2374900"/>
            <a:ext cx="264527" cy="0"/>
          </a:xfrm>
          <a:prstGeom prst="straightConnector1">
            <a:avLst/>
          </a:prstGeom>
          <a:noFill/>
          <a:ln w="38100" cap="sq" cmpd="sng" algn="ctr">
            <a:solidFill>
              <a:schemeClr val="bg2"/>
            </a:solidFill>
            <a:prstDash val="solid"/>
            <a:round/>
            <a:headEnd type="none" w="med" len="med"/>
            <a:tailEnd type="arrow"/>
          </a:ln>
          <a:effectLst/>
        </p:spPr>
      </p:cxnSp>
      <p:sp>
        <p:nvSpPr>
          <p:cNvPr id="36"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37"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38"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pic>
        <p:nvPicPr>
          <p:cNvPr id="3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1933575"/>
            <a:ext cx="24765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useBgFill="1">
        <p:nvSpPr>
          <p:cNvPr id="6" name="Rectangle 5"/>
          <p:cNvSpPr/>
          <p:nvPr/>
        </p:nvSpPr>
        <p:spPr>
          <a:xfrm>
            <a:off x="529108" y="774700"/>
            <a:ext cx="2798292" cy="1828800"/>
          </a:xfrm>
          <a:prstGeom prst="rect">
            <a:avLst/>
          </a:prstGeom>
          <a:ln>
            <a:noFill/>
          </a:ln>
        </p:spPr>
        <p:txBody>
          <a:bodyPr wrap="square" rtlCol="0" anchor="ctr">
            <a:spAutoFit/>
          </a:bodyPr>
          <a:lstStyle/>
          <a:p>
            <a:pPr algn="l"/>
            <a:endParaRPr lang="en-US" sz="2400" dirty="0"/>
          </a:p>
        </p:txBody>
      </p:sp>
      <p:cxnSp>
        <p:nvCxnSpPr>
          <p:cNvPr id="8" name="Straight Arrow Connector 7"/>
          <p:cNvCxnSpPr/>
          <p:nvPr/>
        </p:nvCxnSpPr>
        <p:spPr bwMode="auto">
          <a:xfrm flipV="1">
            <a:off x="5473700" y="2819400"/>
            <a:ext cx="214709" cy="203200"/>
          </a:xfrm>
          <a:prstGeom prst="straightConnector1">
            <a:avLst/>
          </a:prstGeom>
          <a:noFill/>
          <a:ln w="12700" cap="sq" cmpd="sng" algn="ctr">
            <a:solidFill>
              <a:schemeClr val="hlink"/>
            </a:solidFill>
            <a:prstDash val="solid"/>
            <a:round/>
            <a:headEnd type="none" w="med" len="med"/>
            <a:tailEnd type="arrow"/>
          </a:ln>
          <a:effectLst/>
        </p:spPr>
      </p:cxnSp>
      <p:cxnSp>
        <p:nvCxnSpPr>
          <p:cNvPr id="51" name="Straight Arrow Connector 50"/>
          <p:cNvCxnSpPr/>
          <p:nvPr/>
        </p:nvCxnSpPr>
        <p:spPr bwMode="auto">
          <a:xfrm flipH="1" flipV="1">
            <a:off x="5991225" y="2819400"/>
            <a:ext cx="66675" cy="152400"/>
          </a:xfrm>
          <a:prstGeom prst="straightConnector1">
            <a:avLst/>
          </a:prstGeom>
          <a:noFill/>
          <a:ln w="12700" cap="sq" cmpd="sng" algn="ctr">
            <a:solidFill>
              <a:schemeClr val="hlink"/>
            </a:solidFill>
            <a:prstDash val="solid"/>
            <a:round/>
            <a:headEnd type="none" w="med" len="med"/>
            <a:tailEnd type="arrow"/>
          </a:ln>
          <a:effectLst/>
        </p:spPr>
      </p:cxnSp>
      <p:cxnSp>
        <p:nvCxnSpPr>
          <p:cNvPr id="55" name="Straight Arrow Connector 54"/>
          <p:cNvCxnSpPr/>
          <p:nvPr/>
        </p:nvCxnSpPr>
        <p:spPr bwMode="auto">
          <a:xfrm flipH="1" flipV="1">
            <a:off x="6438901" y="2832100"/>
            <a:ext cx="380999" cy="152400"/>
          </a:xfrm>
          <a:prstGeom prst="straightConnector1">
            <a:avLst/>
          </a:prstGeom>
          <a:noFill/>
          <a:ln w="12700" cap="sq" cmpd="sng" algn="ctr">
            <a:solidFill>
              <a:schemeClr val="hlink"/>
            </a:solidFill>
            <a:prstDash val="solid"/>
            <a:round/>
            <a:headEnd type="none" w="med" len="med"/>
            <a:tailEnd type="arrow"/>
          </a:ln>
          <a:effectLst/>
        </p:spPr>
      </p:cxnSp>
      <p:sp>
        <p:nvSpPr>
          <p:cNvPr id="58" name="Text Box 4"/>
          <p:cNvSpPr txBox="1">
            <a:spLocks noChangeArrowheads="1"/>
          </p:cNvSpPr>
          <p:nvPr/>
        </p:nvSpPr>
        <p:spPr bwMode="auto">
          <a:xfrm>
            <a:off x="1039432" y="158109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Tape Cells</a:t>
            </a:r>
          </a:p>
        </p:txBody>
      </p:sp>
      <p:grpSp>
        <p:nvGrpSpPr>
          <p:cNvPr id="3" name="Group 2"/>
          <p:cNvGrpSpPr/>
          <p:nvPr/>
        </p:nvGrpSpPr>
        <p:grpSpPr>
          <a:xfrm>
            <a:off x="609600" y="2832100"/>
            <a:ext cx="2971800" cy="4000500"/>
            <a:chOff x="609600" y="2425700"/>
            <a:chExt cx="2971800" cy="4000500"/>
          </a:xfrm>
        </p:grpSpPr>
        <p:sp useBgFill="1">
          <p:nvSpPr>
            <p:cNvPr id="43" name="Rectangle 42"/>
            <p:cNvSpPr/>
            <p:nvPr/>
          </p:nvSpPr>
          <p:spPr>
            <a:xfrm>
              <a:off x="609600" y="2425700"/>
              <a:ext cx="2971800" cy="4000500"/>
            </a:xfrm>
            <a:prstGeom prst="rect">
              <a:avLst/>
            </a:prstGeom>
            <a:ln>
              <a:noFill/>
            </a:ln>
          </p:spPr>
          <p:txBody>
            <a:bodyPr wrap="square" rtlCol="0" anchor="ctr">
              <a:spAutoFit/>
            </a:bodyPr>
            <a:lstStyle/>
            <a:p>
              <a:pPr algn="l"/>
              <a:endParaRPr lang="en-US" sz="2400" dirty="0"/>
            </a:p>
          </p:txBody>
        </p:sp>
        <p:sp>
          <p:nvSpPr>
            <p:cNvPr id="44" name="Text Box 4"/>
            <p:cNvSpPr txBox="1">
              <a:spLocks noChangeArrowheads="1"/>
            </p:cNvSpPr>
            <p:nvPr/>
          </p:nvSpPr>
          <p:spPr bwMode="auto">
            <a:xfrm>
              <a:off x="762000" y="2683014"/>
              <a:ext cx="25908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location of head</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&amp; current state </a:t>
              </a:r>
            </a:p>
          </p:txBody>
        </p:sp>
        <p:cxnSp>
          <p:nvCxnSpPr>
            <p:cNvPr id="35" name="Straight Arrow Connector 34"/>
            <p:cNvCxnSpPr/>
            <p:nvPr/>
          </p:nvCxnSpPr>
          <p:spPr bwMode="auto">
            <a:xfrm flipV="1">
              <a:off x="1803400" y="2476500"/>
              <a:ext cx="0" cy="203200"/>
            </a:xfrm>
            <a:prstGeom prst="straightConnector1">
              <a:avLst/>
            </a:prstGeom>
            <a:noFill/>
            <a:ln w="12700" cap="sq" cmpd="sng" algn="ctr">
              <a:solidFill>
                <a:schemeClr val="hlink"/>
              </a:solidFill>
              <a:prstDash val="solid"/>
              <a:round/>
              <a:headEnd type="none" w="med" len="med"/>
              <a:tailEnd type="arrow"/>
            </a:ln>
            <a:effectLst/>
          </p:spPr>
        </p:cxnSp>
      </p:grpSp>
      <p:sp>
        <p:nvSpPr>
          <p:cNvPr id="40" name="Rectangle 39"/>
          <p:cNvSpPr/>
          <p:nvPr/>
        </p:nvSpPr>
        <p:spPr>
          <a:xfrm>
            <a:off x="6591300" y="2578100"/>
            <a:ext cx="1206500" cy="355600"/>
          </a:xfrm>
          <a:prstGeom prst="rect">
            <a:avLst/>
          </a:prstGeom>
          <a:ln>
            <a:solidFill>
              <a:srgbClr val="FF00FF"/>
            </a:solidFill>
          </a:ln>
        </p:spPr>
        <p:txBody>
          <a:bodyPr wrap="square" rtlCol="0" anchor="ctr">
            <a:spAutoFit/>
          </a:bodyPr>
          <a:lstStyle/>
          <a:p>
            <a:pPr algn="l"/>
            <a:endParaRPr lang="en-US" sz="2400" dirty="0"/>
          </a:p>
        </p:txBody>
      </p:sp>
      <p:sp>
        <p:nvSpPr>
          <p:cNvPr id="42" name="Text Box 4"/>
          <p:cNvSpPr txBox="1">
            <a:spLocks noChangeArrowheads="1"/>
          </p:cNvSpPr>
          <p:nvPr/>
        </p:nvSpPr>
        <p:spPr bwMode="auto">
          <a:xfrm rot="5400000">
            <a:off x="-1070989" y="3033079"/>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2000" dirty="0">
                <a:effectLst>
                  <a:outerShdw blurRad="38100" dist="38100" dir="2700000" algn="tl">
                    <a:srgbClr val="000000"/>
                  </a:outerShdw>
                </a:effectLst>
                <a:cs typeface="+mn-cs"/>
              </a:rPr>
              <a:t>Time</a:t>
            </a:r>
            <a:endParaRPr lang="en-US" sz="2000" dirty="0">
              <a:effectLst>
                <a:outerShdw blurRad="38100" dist="38100" dir="2700000" algn="tl">
                  <a:srgbClr val="000000"/>
                </a:outerShdw>
              </a:effectLst>
              <a:cs typeface="+mn-cs"/>
            </a:endParaRPr>
          </a:p>
        </p:txBody>
      </p:sp>
      <p:sp>
        <p:nvSpPr>
          <p:cNvPr id="41" name="Text Box 4"/>
          <p:cNvSpPr txBox="1">
            <a:spLocks noChangeArrowheads="1"/>
          </p:cNvSpPr>
          <p:nvPr/>
        </p:nvSpPr>
        <p:spPr bwMode="auto">
          <a:xfrm>
            <a:off x="4267200" y="5867400"/>
            <a:ext cx="4381500"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Always flip state and tape contents.</a:t>
            </a:r>
          </a:p>
        </p:txBody>
      </p:sp>
      <p:grpSp>
        <p:nvGrpSpPr>
          <p:cNvPr id="45" name="Group 44"/>
          <p:cNvGrpSpPr/>
          <p:nvPr/>
        </p:nvGrpSpPr>
        <p:grpSpPr>
          <a:xfrm>
            <a:off x="5374188" y="3943350"/>
            <a:ext cx="1864812" cy="1695450"/>
            <a:chOff x="4648201" y="3943350"/>
            <a:chExt cx="1864812" cy="1695450"/>
          </a:xfrm>
        </p:grpSpPr>
        <p:sp>
          <p:nvSpPr>
            <p:cNvPr id="46" name="Rectangle 45"/>
            <p:cNvSpPr/>
            <p:nvPr/>
          </p:nvSpPr>
          <p:spPr>
            <a:xfrm>
              <a:off x="4648201" y="3943350"/>
              <a:ext cx="1864812" cy="1695450"/>
            </a:xfrm>
            <a:prstGeom prst="rect">
              <a:avLst/>
            </a:prstGeom>
            <a:solidFill>
              <a:schemeClr val="tx1"/>
            </a:solidFill>
            <a:ln>
              <a:noFill/>
            </a:ln>
          </p:spPr>
          <p:txBody>
            <a:bodyPr wrap="square" rtlCol="0" anchor="ctr">
              <a:spAutoFit/>
            </a:bodyPr>
            <a:lstStyle/>
            <a:p>
              <a:pPr algn="l"/>
              <a:endParaRPr lang="en-US" sz="2400" dirty="0"/>
            </a:p>
          </p:txBody>
        </p:sp>
        <p:sp>
          <p:nvSpPr>
            <p:cNvPr id="47" name="Oval 46"/>
            <p:cNvSpPr/>
            <p:nvPr/>
          </p:nvSpPr>
          <p:spPr>
            <a:xfrm>
              <a:off x="4720108" y="4533037"/>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4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88074" y="4594573"/>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9" name="Oval 48"/>
            <p:cNvSpPr/>
            <p:nvPr/>
          </p:nvSpPr>
          <p:spPr>
            <a:xfrm>
              <a:off x="6101754" y="4533378"/>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168677" y="459705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2" name="Rectangle 8"/>
            <p:cNvSpPr>
              <a:spLocks noChangeArrowheads="1"/>
            </p:cNvSpPr>
            <p:nvPr/>
          </p:nvSpPr>
          <p:spPr bwMode="auto">
            <a:xfrm>
              <a:off x="4831080" y="417195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endParaRPr lang="en-US" sz="1400" baseline="-25000" dirty="0">
                <a:solidFill>
                  <a:schemeClr val="bg2"/>
                </a:solidFill>
                <a:cs typeface="+mn-cs"/>
              </a:endParaRPr>
            </a:p>
          </p:txBody>
        </p:sp>
        <p:sp>
          <p:nvSpPr>
            <p:cNvPr id="53" name="Freeform 52"/>
            <p:cNvSpPr/>
            <p:nvPr/>
          </p:nvSpPr>
          <p:spPr>
            <a:xfrm>
              <a:off x="4997885" y="4446134"/>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pic>
          <p:nvPicPr>
            <p:cNvPr id="5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1046" y="424434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6"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451556" y="42291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9" name="Rectangle 8"/>
            <p:cNvSpPr>
              <a:spLocks noChangeArrowheads="1"/>
            </p:cNvSpPr>
            <p:nvPr/>
          </p:nvSpPr>
          <p:spPr bwMode="auto">
            <a:xfrm>
              <a:off x="4831080" y="395478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7746" y="4027164"/>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181600" y="4011924"/>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2" name="Rectangle 8"/>
            <p:cNvSpPr>
              <a:spLocks noChangeArrowheads="1"/>
            </p:cNvSpPr>
            <p:nvPr/>
          </p:nvSpPr>
          <p:spPr bwMode="auto">
            <a:xfrm>
              <a:off x="4892040" y="5140523"/>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42006" y="5212907"/>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512516" y="5197667"/>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5" name="Rectangle 8"/>
            <p:cNvSpPr>
              <a:spLocks noChangeArrowheads="1"/>
            </p:cNvSpPr>
            <p:nvPr/>
          </p:nvSpPr>
          <p:spPr bwMode="auto">
            <a:xfrm>
              <a:off x="4892040" y="4923347"/>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  </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8706" y="4995731"/>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7"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242560" y="4980491"/>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8" name="Freeform 67"/>
            <p:cNvSpPr/>
            <p:nvPr/>
          </p:nvSpPr>
          <p:spPr>
            <a:xfrm flipH="1" flipV="1">
              <a:off x="4983480" y="4740789"/>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pic>
        <p:nvPicPr>
          <p:cNvPr id="70"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89149" y="585787"/>
            <a:ext cx="5749851"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71" name="Oval 70"/>
          <p:cNvSpPr/>
          <p:nvPr/>
        </p:nvSpPr>
        <p:spPr>
          <a:xfrm>
            <a:off x="6964680" y="4573906"/>
            <a:ext cx="45720" cy="45719"/>
          </a:xfrm>
          <a:prstGeom prst="ellipse">
            <a:avLst/>
          </a:prstGeom>
          <a:ln w="38100">
            <a:solidFill>
              <a:schemeClr val="hlink"/>
            </a:solidFill>
          </a:ln>
        </p:spPr>
        <p:txBody>
          <a:bodyPr wrap="square" rtlCol="0" anchor="ctr">
            <a:spAutoFit/>
          </a:bodyPr>
          <a:lstStyle/>
          <a:p>
            <a:pPr algn="l"/>
            <a:endParaRPr lang="en-US" sz="2400" dirty="0"/>
          </a:p>
        </p:txBody>
      </p:sp>
    </p:spTree>
    <p:extLst>
      <p:ext uri="{BB962C8B-B14F-4D97-AF65-F5344CB8AC3E}">
        <p14:creationId xmlns:p14="http://schemas.microsoft.com/office/powerpoint/2010/main" val="3814109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0-#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7" name="Rectangle 7"/>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aphicFrame>
        <p:nvGraphicFramePr>
          <p:cNvPr id="2" name="Table 1"/>
          <p:cNvGraphicFramePr>
            <a:graphicFrameLocks noGrp="1"/>
          </p:cNvGraphicFramePr>
          <p:nvPr>
            <p:extLst>
              <p:ext uri="{D42A27DB-BD31-4B8C-83A1-F6EECF244321}">
                <p14:modId xmlns:p14="http://schemas.microsoft.com/office/powerpoint/2010/main" val="3808128455"/>
              </p:ext>
            </p:extLst>
          </p:nvPr>
        </p:nvGraphicFramePr>
        <p:xfrm>
          <a:off x="4572000" y="1828799"/>
          <a:ext cx="3308572" cy="1112520"/>
        </p:xfrm>
        <a:graphic>
          <a:graphicData uri="http://schemas.openxmlformats.org/drawingml/2006/table">
            <a:tbl>
              <a:tblPr firstRow="1" firstCol="1" bandRow="1">
                <a:tableStyleId>{5C22544A-7EE6-4342-B048-85BDC9FD1C3A}</a:tableStyleId>
              </a:tblPr>
              <a:tblGrid>
                <a:gridCol w="838200">
                  <a:extLst>
                    <a:ext uri="{9D8B030D-6E8A-4147-A177-3AD203B41FA5}">
                      <a16:colId xmlns:a16="http://schemas.microsoft.com/office/drawing/2014/main" val="20000"/>
                    </a:ext>
                  </a:extLst>
                </a:gridCol>
                <a:gridCol w="1171633">
                  <a:extLst>
                    <a:ext uri="{9D8B030D-6E8A-4147-A177-3AD203B41FA5}">
                      <a16:colId xmlns:a16="http://schemas.microsoft.com/office/drawing/2014/main" val="20001"/>
                    </a:ext>
                  </a:extLst>
                </a:gridCol>
                <a:gridCol w="1298739">
                  <a:extLst>
                    <a:ext uri="{9D8B030D-6E8A-4147-A177-3AD203B41FA5}">
                      <a16:colId xmlns:a16="http://schemas.microsoft.com/office/drawing/2014/main" val="20002"/>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1 = </a:t>
                      </a:r>
                    </a:p>
                  </a:txBody>
                  <a:tcPr/>
                </a:tc>
                <a:tc>
                  <a:txBody>
                    <a:bodyPr/>
                    <a:lstStyle/>
                    <a:p>
                      <a:pPr algn="ctr"/>
                      <a:r>
                        <a:rPr lang="en-CA" dirty="0">
                          <a:latin typeface="Times New Roman" panose="02020603050405020304" pitchFamily="18" charset="0"/>
                          <a:cs typeface="Times New Roman" panose="02020603050405020304" pitchFamily="18" charset="0"/>
                        </a:rPr>
                        <a:t>Blank = </a:t>
                      </a:r>
                    </a:p>
                  </a:txBody>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r>
                        <a:rPr lang="en-CA" baseline="0" dirty="0">
                          <a:latin typeface="Times New Roman" panose="02020603050405020304" pitchFamily="18" charset="0"/>
                          <a:cs typeface="Times New Roman" panose="02020603050405020304" pitchFamily="18" charset="0"/>
                        </a:rPr>
                        <a:t> =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  </a:t>
                      </a:r>
                      <a:r>
                        <a:rPr lang="en-CA" baseline="0" dirty="0">
                          <a:latin typeface="Times New Roman" panose="02020603050405020304" pitchFamily="18" charset="0"/>
                          <a:cs typeface="Times New Roman" panose="02020603050405020304" pitchFamily="18" charset="0"/>
                        </a:rPr>
                        <a:t>=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bl>
          </a:graphicData>
        </a:graphic>
      </p:graphicFrame>
      <p:sp>
        <p:nvSpPr>
          <p:cNvPr id="10" name="Text Box 4"/>
          <p:cNvSpPr txBox="1">
            <a:spLocks noChangeArrowheads="1"/>
          </p:cNvSpPr>
          <p:nvPr/>
        </p:nvSpPr>
        <p:spPr bwMode="auto">
          <a:xfrm>
            <a:off x="5442039" y="137160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c</a:t>
            </a:r>
            <a:r>
              <a:rPr lang="el-GR" sz="2000" dirty="0">
                <a:effectLst>
                  <a:outerShdw blurRad="38100" dist="38100" dir="2700000" algn="tl">
                    <a:srgbClr val="000000"/>
                  </a:outerShdw>
                </a:effectLst>
                <a:cs typeface="+mn-cs"/>
              </a:rPr>
              <a:t>ϵ∑</a:t>
            </a:r>
            <a:r>
              <a:rPr lang="en-CA" sz="2000" dirty="0">
                <a:effectLst>
                  <a:outerShdw blurRad="38100" dist="38100" dir="2700000" algn="tl">
                    <a:srgbClr val="000000"/>
                  </a:outerShdw>
                </a:effectLst>
                <a:cs typeface="+mn-cs"/>
              </a:rPr>
              <a:t> seen on tape</a:t>
            </a:r>
            <a:endParaRPr lang="en-US" sz="2000"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rot="16200000">
            <a:off x="2713717" y="1585279"/>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2000" dirty="0">
                <a:effectLst>
                  <a:outerShdw blurRad="38100" dist="38100" dir="2700000" algn="tl">
                    <a:srgbClr val="000000"/>
                  </a:outerShdw>
                </a:effectLst>
                <a:cs typeface="+mn-cs"/>
              </a:rPr>
              <a:t>Current State</a:t>
            </a:r>
            <a:endParaRPr lang="en-US" sz="2000" dirty="0">
              <a:effectLst>
                <a:outerShdw blurRad="38100" dist="38100" dir="2700000" algn="tl">
                  <a:srgbClr val="000000"/>
                </a:outerShdw>
              </a:effectLst>
              <a:cs typeface="+mn-cs"/>
            </a:endParaRPr>
          </a:p>
        </p:txBody>
      </p:sp>
      <p:pic>
        <p:nvPicPr>
          <p:cNvPr id="257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05400" y="23114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1054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638800" y="229711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64450" y="192405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8"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6172200" y="192405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756400" y="22987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388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53225" y="26257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24700" y="22733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37400" y="26035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2800" y="22987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5500" y="26162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5" name="Straight Arrow Connector 4"/>
          <p:cNvCxnSpPr/>
          <p:nvPr/>
        </p:nvCxnSpPr>
        <p:spPr bwMode="auto">
          <a:xfrm>
            <a:off x="7485647" y="2355849"/>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0" name="Straight Arrow Connector 29"/>
          <p:cNvCxnSpPr/>
          <p:nvPr/>
        </p:nvCxnSpPr>
        <p:spPr bwMode="auto">
          <a:xfrm flipH="1">
            <a:off x="7473950"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3" name="Straight Arrow Connector 32"/>
          <p:cNvCxnSpPr/>
          <p:nvPr/>
        </p:nvCxnSpPr>
        <p:spPr bwMode="auto">
          <a:xfrm>
            <a:off x="6248485"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4" name="Straight Arrow Connector 33"/>
          <p:cNvCxnSpPr/>
          <p:nvPr/>
        </p:nvCxnSpPr>
        <p:spPr bwMode="auto">
          <a:xfrm flipH="1">
            <a:off x="6204035" y="2374900"/>
            <a:ext cx="264527" cy="0"/>
          </a:xfrm>
          <a:prstGeom prst="straightConnector1">
            <a:avLst/>
          </a:prstGeom>
          <a:noFill/>
          <a:ln w="38100" cap="sq" cmpd="sng" algn="ctr">
            <a:solidFill>
              <a:schemeClr val="bg2"/>
            </a:solidFill>
            <a:prstDash val="solid"/>
            <a:round/>
            <a:headEnd type="none" w="med" len="med"/>
            <a:tailEnd type="arrow"/>
          </a:ln>
          <a:effectLst/>
        </p:spPr>
      </p:cxnSp>
      <p:sp>
        <p:nvSpPr>
          <p:cNvPr id="36"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37"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38"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pic>
        <p:nvPicPr>
          <p:cNvPr id="3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1933575"/>
            <a:ext cx="24765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useBgFill="1">
        <p:nvSpPr>
          <p:cNvPr id="6" name="Rectangle 5"/>
          <p:cNvSpPr/>
          <p:nvPr/>
        </p:nvSpPr>
        <p:spPr>
          <a:xfrm>
            <a:off x="529108" y="977900"/>
            <a:ext cx="2798292" cy="1828800"/>
          </a:xfrm>
          <a:prstGeom prst="rect">
            <a:avLst/>
          </a:prstGeom>
          <a:ln>
            <a:noFill/>
          </a:ln>
        </p:spPr>
        <p:txBody>
          <a:bodyPr wrap="square" rtlCol="0" anchor="ctr">
            <a:spAutoFit/>
          </a:bodyPr>
          <a:lstStyle/>
          <a:p>
            <a:pPr algn="l"/>
            <a:endParaRPr lang="en-US" sz="2400" dirty="0"/>
          </a:p>
        </p:txBody>
      </p:sp>
      <p:cxnSp>
        <p:nvCxnSpPr>
          <p:cNvPr id="8" name="Straight Arrow Connector 7"/>
          <p:cNvCxnSpPr/>
          <p:nvPr/>
        </p:nvCxnSpPr>
        <p:spPr bwMode="auto">
          <a:xfrm flipV="1">
            <a:off x="5473700" y="2819400"/>
            <a:ext cx="214709" cy="203200"/>
          </a:xfrm>
          <a:prstGeom prst="straightConnector1">
            <a:avLst/>
          </a:prstGeom>
          <a:noFill/>
          <a:ln w="12700" cap="sq" cmpd="sng" algn="ctr">
            <a:solidFill>
              <a:schemeClr val="hlink"/>
            </a:solidFill>
            <a:prstDash val="solid"/>
            <a:round/>
            <a:headEnd type="none" w="med" len="med"/>
            <a:tailEnd type="arrow"/>
          </a:ln>
          <a:effectLst/>
        </p:spPr>
      </p:cxnSp>
      <p:cxnSp>
        <p:nvCxnSpPr>
          <p:cNvPr id="51" name="Straight Arrow Connector 50"/>
          <p:cNvCxnSpPr/>
          <p:nvPr/>
        </p:nvCxnSpPr>
        <p:spPr bwMode="auto">
          <a:xfrm flipH="1" flipV="1">
            <a:off x="5991225" y="2819400"/>
            <a:ext cx="66675" cy="152400"/>
          </a:xfrm>
          <a:prstGeom prst="straightConnector1">
            <a:avLst/>
          </a:prstGeom>
          <a:noFill/>
          <a:ln w="12700" cap="sq" cmpd="sng" algn="ctr">
            <a:solidFill>
              <a:schemeClr val="hlink"/>
            </a:solidFill>
            <a:prstDash val="solid"/>
            <a:round/>
            <a:headEnd type="none" w="med" len="med"/>
            <a:tailEnd type="arrow"/>
          </a:ln>
          <a:effectLst/>
        </p:spPr>
      </p:cxnSp>
      <p:cxnSp>
        <p:nvCxnSpPr>
          <p:cNvPr id="55" name="Straight Arrow Connector 54"/>
          <p:cNvCxnSpPr/>
          <p:nvPr/>
        </p:nvCxnSpPr>
        <p:spPr bwMode="auto">
          <a:xfrm flipH="1" flipV="1">
            <a:off x="6438901" y="2832100"/>
            <a:ext cx="380999" cy="152400"/>
          </a:xfrm>
          <a:prstGeom prst="straightConnector1">
            <a:avLst/>
          </a:prstGeom>
          <a:noFill/>
          <a:ln w="12700" cap="sq" cmpd="sng" algn="ctr">
            <a:solidFill>
              <a:schemeClr val="hlink"/>
            </a:solidFill>
            <a:prstDash val="solid"/>
            <a:round/>
            <a:headEnd type="none" w="med" len="med"/>
            <a:tailEnd type="arrow"/>
          </a:ln>
          <a:effectLst/>
        </p:spPr>
      </p:cxnSp>
      <p:sp>
        <p:nvSpPr>
          <p:cNvPr id="58" name="Text Box 4"/>
          <p:cNvSpPr txBox="1">
            <a:spLocks noChangeArrowheads="1"/>
          </p:cNvSpPr>
          <p:nvPr/>
        </p:nvSpPr>
        <p:spPr bwMode="auto">
          <a:xfrm>
            <a:off x="1039432" y="158109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Tape Cells</a:t>
            </a:r>
          </a:p>
        </p:txBody>
      </p:sp>
      <p:grpSp>
        <p:nvGrpSpPr>
          <p:cNvPr id="3" name="Group 2"/>
          <p:cNvGrpSpPr/>
          <p:nvPr/>
        </p:nvGrpSpPr>
        <p:grpSpPr>
          <a:xfrm>
            <a:off x="609600" y="3035300"/>
            <a:ext cx="2971800" cy="4000500"/>
            <a:chOff x="609600" y="2425700"/>
            <a:chExt cx="2971800" cy="4000500"/>
          </a:xfrm>
        </p:grpSpPr>
        <p:sp useBgFill="1">
          <p:nvSpPr>
            <p:cNvPr id="43" name="Rectangle 42"/>
            <p:cNvSpPr/>
            <p:nvPr/>
          </p:nvSpPr>
          <p:spPr>
            <a:xfrm>
              <a:off x="609600" y="2425700"/>
              <a:ext cx="2971800" cy="4000500"/>
            </a:xfrm>
            <a:prstGeom prst="rect">
              <a:avLst/>
            </a:prstGeom>
            <a:ln>
              <a:noFill/>
            </a:ln>
          </p:spPr>
          <p:txBody>
            <a:bodyPr wrap="square" rtlCol="0" anchor="ctr">
              <a:spAutoFit/>
            </a:bodyPr>
            <a:lstStyle/>
            <a:p>
              <a:pPr algn="l"/>
              <a:endParaRPr lang="en-US" sz="2400" dirty="0"/>
            </a:p>
          </p:txBody>
        </p:sp>
        <p:sp>
          <p:nvSpPr>
            <p:cNvPr id="44" name="Text Box 4"/>
            <p:cNvSpPr txBox="1">
              <a:spLocks noChangeArrowheads="1"/>
            </p:cNvSpPr>
            <p:nvPr/>
          </p:nvSpPr>
          <p:spPr bwMode="auto">
            <a:xfrm>
              <a:off x="762000" y="2683014"/>
              <a:ext cx="25908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location of head</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&amp; current state </a:t>
              </a:r>
            </a:p>
          </p:txBody>
        </p:sp>
        <p:cxnSp>
          <p:nvCxnSpPr>
            <p:cNvPr id="35" name="Straight Arrow Connector 34"/>
            <p:cNvCxnSpPr/>
            <p:nvPr/>
          </p:nvCxnSpPr>
          <p:spPr bwMode="auto">
            <a:xfrm flipV="1">
              <a:off x="1803400" y="2476500"/>
              <a:ext cx="0" cy="203200"/>
            </a:xfrm>
            <a:prstGeom prst="straightConnector1">
              <a:avLst/>
            </a:prstGeom>
            <a:noFill/>
            <a:ln w="12700" cap="sq" cmpd="sng" algn="ctr">
              <a:solidFill>
                <a:schemeClr val="hlink"/>
              </a:solidFill>
              <a:prstDash val="solid"/>
              <a:round/>
              <a:headEnd type="none" w="med" len="med"/>
              <a:tailEnd type="arrow"/>
            </a:ln>
            <a:effectLst/>
          </p:spPr>
        </p:cxnSp>
      </p:grpSp>
      <p:sp>
        <p:nvSpPr>
          <p:cNvPr id="42" name="Text Box 4"/>
          <p:cNvSpPr txBox="1">
            <a:spLocks noChangeArrowheads="1"/>
          </p:cNvSpPr>
          <p:nvPr/>
        </p:nvSpPr>
        <p:spPr bwMode="auto">
          <a:xfrm rot="5400000">
            <a:off x="-1070989" y="3033079"/>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2000" dirty="0">
                <a:effectLst>
                  <a:outerShdw blurRad="38100" dist="38100" dir="2700000" algn="tl">
                    <a:srgbClr val="000000"/>
                  </a:outerShdw>
                </a:effectLst>
                <a:cs typeface="+mn-cs"/>
              </a:rPr>
              <a:t>Time</a:t>
            </a:r>
            <a:endParaRPr lang="en-US" sz="2000" dirty="0">
              <a:effectLst>
                <a:outerShdw blurRad="38100" dist="38100" dir="2700000" algn="tl">
                  <a:srgbClr val="000000"/>
                </a:outerShdw>
              </a:effectLst>
              <a:cs typeface="+mn-cs"/>
            </a:endParaRPr>
          </a:p>
        </p:txBody>
      </p:sp>
      <p:sp>
        <p:nvSpPr>
          <p:cNvPr id="40" name="Text Box 4"/>
          <p:cNvSpPr txBox="1">
            <a:spLocks noChangeArrowheads="1"/>
          </p:cNvSpPr>
          <p:nvPr/>
        </p:nvSpPr>
        <p:spPr bwMode="auto">
          <a:xfrm>
            <a:off x="4267200" y="5867400"/>
            <a:ext cx="4381500"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Always flip state and tape contents.</a:t>
            </a:r>
          </a:p>
        </p:txBody>
      </p:sp>
      <p:grpSp>
        <p:nvGrpSpPr>
          <p:cNvPr id="41" name="Group 40"/>
          <p:cNvGrpSpPr/>
          <p:nvPr/>
        </p:nvGrpSpPr>
        <p:grpSpPr>
          <a:xfrm>
            <a:off x="5374188" y="3943350"/>
            <a:ext cx="1864812" cy="1695450"/>
            <a:chOff x="4648201" y="3943350"/>
            <a:chExt cx="1864812" cy="1695450"/>
          </a:xfrm>
        </p:grpSpPr>
        <p:sp>
          <p:nvSpPr>
            <p:cNvPr id="45" name="Rectangle 44"/>
            <p:cNvSpPr/>
            <p:nvPr/>
          </p:nvSpPr>
          <p:spPr>
            <a:xfrm>
              <a:off x="4648201" y="3943350"/>
              <a:ext cx="1864812" cy="1695450"/>
            </a:xfrm>
            <a:prstGeom prst="rect">
              <a:avLst/>
            </a:prstGeom>
            <a:solidFill>
              <a:schemeClr val="tx1"/>
            </a:solidFill>
            <a:ln>
              <a:noFill/>
            </a:ln>
          </p:spPr>
          <p:txBody>
            <a:bodyPr wrap="square" rtlCol="0" anchor="ctr">
              <a:spAutoFit/>
            </a:bodyPr>
            <a:lstStyle/>
            <a:p>
              <a:pPr algn="l"/>
              <a:endParaRPr lang="en-US" sz="2400" dirty="0"/>
            </a:p>
          </p:txBody>
        </p:sp>
        <p:sp>
          <p:nvSpPr>
            <p:cNvPr id="46" name="Oval 45"/>
            <p:cNvSpPr/>
            <p:nvPr/>
          </p:nvSpPr>
          <p:spPr>
            <a:xfrm>
              <a:off x="4720108" y="4533037"/>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4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88074" y="4594573"/>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8" name="Oval 47"/>
            <p:cNvSpPr/>
            <p:nvPr/>
          </p:nvSpPr>
          <p:spPr>
            <a:xfrm>
              <a:off x="6101754" y="4533378"/>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4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168677" y="459705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0" name="Rectangle 8"/>
            <p:cNvSpPr>
              <a:spLocks noChangeArrowheads="1"/>
            </p:cNvSpPr>
            <p:nvPr/>
          </p:nvSpPr>
          <p:spPr bwMode="auto">
            <a:xfrm>
              <a:off x="4831080" y="417195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endParaRPr lang="en-US" sz="1400" baseline="-25000" dirty="0">
                <a:solidFill>
                  <a:schemeClr val="bg2"/>
                </a:solidFill>
                <a:cs typeface="+mn-cs"/>
              </a:endParaRPr>
            </a:p>
          </p:txBody>
        </p:sp>
        <p:sp>
          <p:nvSpPr>
            <p:cNvPr id="52" name="Freeform 51"/>
            <p:cNvSpPr/>
            <p:nvPr/>
          </p:nvSpPr>
          <p:spPr>
            <a:xfrm>
              <a:off x="4997885" y="4446134"/>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pic>
          <p:nvPicPr>
            <p:cNvPr id="5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1046" y="424434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451556" y="42291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6" name="Rectangle 8"/>
            <p:cNvSpPr>
              <a:spLocks noChangeArrowheads="1"/>
            </p:cNvSpPr>
            <p:nvPr/>
          </p:nvSpPr>
          <p:spPr bwMode="auto">
            <a:xfrm>
              <a:off x="4831080" y="395478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5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7746" y="4027164"/>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0"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181600" y="4011924"/>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1" name="Rectangle 8"/>
            <p:cNvSpPr>
              <a:spLocks noChangeArrowheads="1"/>
            </p:cNvSpPr>
            <p:nvPr/>
          </p:nvSpPr>
          <p:spPr bwMode="auto">
            <a:xfrm>
              <a:off x="4892040" y="5140523"/>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42006" y="5212907"/>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3"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512516" y="5197667"/>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4" name="Rectangle 8"/>
            <p:cNvSpPr>
              <a:spLocks noChangeArrowheads="1"/>
            </p:cNvSpPr>
            <p:nvPr/>
          </p:nvSpPr>
          <p:spPr bwMode="auto">
            <a:xfrm>
              <a:off x="4892040" y="4923347"/>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  </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8706" y="4995731"/>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6"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242560" y="4980491"/>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7" name="Freeform 66"/>
            <p:cNvSpPr/>
            <p:nvPr/>
          </p:nvSpPr>
          <p:spPr>
            <a:xfrm flipH="1" flipV="1">
              <a:off x="4983480" y="4740789"/>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68" name="Oval 67"/>
          <p:cNvSpPr/>
          <p:nvPr/>
        </p:nvSpPr>
        <p:spPr>
          <a:xfrm>
            <a:off x="5574030" y="4573906"/>
            <a:ext cx="45720" cy="45719"/>
          </a:xfrm>
          <a:prstGeom prst="ellipse">
            <a:avLst/>
          </a:prstGeom>
          <a:ln w="38100">
            <a:solidFill>
              <a:schemeClr val="hlink"/>
            </a:solidFill>
          </a:ln>
        </p:spPr>
        <p:txBody>
          <a:bodyPr wrap="square" rtlCol="0" anchor="ctr">
            <a:spAutoFit/>
          </a:bodyPr>
          <a:lstStyle/>
          <a:p>
            <a:pPr algn="l"/>
            <a:endParaRPr lang="en-US" sz="2400" dirty="0"/>
          </a:p>
        </p:txBody>
      </p:sp>
      <p:pic>
        <p:nvPicPr>
          <p:cNvPr id="69"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89149" y="585787"/>
            <a:ext cx="5749851"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extLst>
      <p:ext uri="{BB962C8B-B14F-4D97-AF65-F5344CB8AC3E}">
        <p14:creationId xmlns:p14="http://schemas.microsoft.com/office/powerpoint/2010/main" val="173154810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7" name="Rectangle 7"/>
          <p:cNvSpPr>
            <a:spLocks noChangeArrowheads="1"/>
          </p:cNvSpPr>
          <p:nvPr/>
        </p:nvSpPr>
        <p:spPr bwMode="auto">
          <a:xfrm>
            <a:off x="757707"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Model of Computation</a:t>
            </a:r>
          </a:p>
        </p:txBody>
      </p:sp>
      <p:graphicFrame>
        <p:nvGraphicFramePr>
          <p:cNvPr id="2" name="Table 1"/>
          <p:cNvGraphicFramePr>
            <a:graphicFrameLocks noGrp="1"/>
          </p:cNvGraphicFramePr>
          <p:nvPr>
            <p:extLst>
              <p:ext uri="{D42A27DB-BD31-4B8C-83A1-F6EECF244321}">
                <p14:modId xmlns:p14="http://schemas.microsoft.com/office/powerpoint/2010/main" val="2961236384"/>
              </p:ext>
            </p:extLst>
          </p:nvPr>
        </p:nvGraphicFramePr>
        <p:xfrm>
          <a:off x="4572000" y="1828799"/>
          <a:ext cx="3308572" cy="1112520"/>
        </p:xfrm>
        <a:graphic>
          <a:graphicData uri="http://schemas.openxmlformats.org/drawingml/2006/table">
            <a:tbl>
              <a:tblPr firstRow="1" firstCol="1" bandRow="1">
                <a:tableStyleId>{5C22544A-7EE6-4342-B048-85BDC9FD1C3A}</a:tableStyleId>
              </a:tblPr>
              <a:tblGrid>
                <a:gridCol w="838200">
                  <a:extLst>
                    <a:ext uri="{9D8B030D-6E8A-4147-A177-3AD203B41FA5}">
                      <a16:colId xmlns:a16="http://schemas.microsoft.com/office/drawing/2014/main" val="20000"/>
                    </a:ext>
                  </a:extLst>
                </a:gridCol>
                <a:gridCol w="1171633">
                  <a:extLst>
                    <a:ext uri="{9D8B030D-6E8A-4147-A177-3AD203B41FA5}">
                      <a16:colId xmlns:a16="http://schemas.microsoft.com/office/drawing/2014/main" val="20001"/>
                    </a:ext>
                  </a:extLst>
                </a:gridCol>
                <a:gridCol w="1298739">
                  <a:extLst>
                    <a:ext uri="{9D8B030D-6E8A-4147-A177-3AD203B41FA5}">
                      <a16:colId xmlns:a16="http://schemas.microsoft.com/office/drawing/2014/main" val="20002"/>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1 = </a:t>
                      </a:r>
                    </a:p>
                  </a:txBody>
                  <a:tcPr/>
                </a:tc>
                <a:tc>
                  <a:txBody>
                    <a:bodyPr/>
                    <a:lstStyle/>
                    <a:p>
                      <a:pPr algn="ctr"/>
                      <a:r>
                        <a:rPr lang="en-CA" dirty="0">
                          <a:latin typeface="Times New Roman" panose="02020603050405020304" pitchFamily="18" charset="0"/>
                          <a:cs typeface="Times New Roman" panose="02020603050405020304" pitchFamily="18" charset="0"/>
                        </a:rPr>
                        <a:t>Blank = </a:t>
                      </a:r>
                    </a:p>
                  </a:txBody>
                  <a:tcPr/>
                </a:tc>
                <a:extLst>
                  <a:ext uri="{0D108BD9-81ED-4DB2-BD59-A6C34878D82A}">
                    <a16:rowId xmlns:a16="http://schemas.microsoft.com/office/drawing/2014/main" val="10000"/>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0</a:t>
                      </a:r>
                      <a:r>
                        <a:rPr lang="en-CA" baseline="0" dirty="0">
                          <a:latin typeface="Times New Roman" panose="02020603050405020304" pitchFamily="18" charset="0"/>
                          <a:cs typeface="Times New Roman" panose="02020603050405020304" pitchFamily="18" charset="0"/>
                        </a:rPr>
                        <a:t> =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  </a:t>
                      </a:r>
                      <a:r>
                        <a:rPr lang="en-CA" baseline="0" dirty="0">
                          <a:latin typeface="Times New Roman" panose="02020603050405020304" pitchFamily="18" charset="0"/>
                          <a:cs typeface="Times New Roman" panose="02020603050405020304" pitchFamily="18" charset="0"/>
                        </a:rPr>
                        <a:t>= </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bl>
          </a:graphicData>
        </a:graphic>
      </p:graphicFrame>
      <p:sp>
        <p:nvSpPr>
          <p:cNvPr id="10" name="Text Box 4"/>
          <p:cNvSpPr txBox="1">
            <a:spLocks noChangeArrowheads="1"/>
          </p:cNvSpPr>
          <p:nvPr/>
        </p:nvSpPr>
        <p:spPr bwMode="auto">
          <a:xfrm>
            <a:off x="5442039" y="137160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c</a:t>
            </a:r>
            <a:r>
              <a:rPr lang="el-GR" sz="2000" dirty="0">
                <a:effectLst>
                  <a:outerShdw blurRad="38100" dist="38100" dir="2700000" algn="tl">
                    <a:srgbClr val="000000"/>
                  </a:outerShdw>
                </a:effectLst>
                <a:cs typeface="+mn-cs"/>
              </a:rPr>
              <a:t>ϵ∑</a:t>
            </a:r>
            <a:r>
              <a:rPr lang="en-CA" sz="2000" dirty="0">
                <a:effectLst>
                  <a:outerShdw blurRad="38100" dist="38100" dir="2700000" algn="tl">
                    <a:srgbClr val="000000"/>
                  </a:outerShdw>
                </a:effectLst>
                <a:cs typeface="+mn-cs"/>
              </a:rPr>
              <a:t> seen on tape</a:t>
            </a:r>
            <a:endParaRPr lang="en-US" sz="2000"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rot="16200000">
            <a:off x="2713717" y="1585279"/>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2000" dirty="0">
                <a:effectLst>
                  <a:outerShdw blurRad="38100" dist="38100" dir="2700000" algn="tl">
                    <a:srgbClr val="000000"/>
                  </a:outerShdw>
                </a:effectLst>
                <a:cs typeface="+mn-cs"/>
              </a:rPr>
              <a:t>Current State</a:t>
            </a:r>
            <a:endParaRPr lang="en-US" sz="2000" dirty="0">
              <a:effectLst>
                <a:outerShdw blurRad="38100" dist="38100" dir="2700000" algn="tl">
                  <a:srgbClr val="000000"/>
                </a:outerShdw>
              </a:effectLst>
              <a:cs typeface="+mn-cs"/>
            </a:endParaRPr>
          </a:p>
        </p:txBody>
      </p:sp>
      <p:pic>
        <p:nvPicPr>
          <p:cNvPr id="257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05400" y="23114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1054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5638800" y="229711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64450" y="192405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7028"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6172200" y="192405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756400" y="2298700"/>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38800" y="26384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53225" y="2625725"/>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24700" y="22733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7137400" y="26035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2800" y="22987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05500" y="261620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5" name="Straight Arrow Connector 4"/>
          <p:cNvCxnSpPr/>
          <p:nvPr/>
        </p:nvCxnSpPr>
        <p:spPr bwMode="auto">
          <a:xfrm>
            <a:off x="7485647" y="2355849"/>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0" name="Straight Arrow Connector 29"/>
          <p:cNvCxnSpPr/>
          <p:nvPr/>
        </p:nvCxnSpPr>
        <p:spPr bwMode="auto">
          <a:xfrm flipH="1">
            <a:off x="7473950"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3" name="Straight Arrow Connector 32"/>
          <p:cNvCxnSpPr/>
          <p:nvPr/>
        </p:nvCxnSpPr>
        <p:spPr bwMode="auto">
          <a:xfrm>
            <a:off x="6248485" y="2679700"/>
            <a:ext cx="264527" cy="0"/>
          </a:xfrm>
          <a:prstGeom prst="straightConnector1">
            <a:avLst/>
          </a:prstGeom>
          <a:noFill/>
          <a:ln w="38100" cap="sq" cmpd="sng" algn="ctr">
            <a:solidFill>
              <a:schemeClr val="bg2"/>
            </a:solidFill>
            <a:prstDash val="solid"/>
            <a:round/>
            <a:headEnd type="none" w="med" len="med"/>
            <a:tailEnd type="arrow"/>
          </a:ln>
          <a:effectLst/>
        </p:spPr>
      </p:cxnSp>
      <p:cxnSp>
        <p:nvCxnSpPr>
          <p:cNvPr id="34" name="Straight Arrow Connector 33"/>
          <p:cNvCxnSpPr/>
          <p:nvPr/>
        </p:nvCxnSpPr>
        <p:spPr bwMode="auto">
          <a:xfrm flipH="1">
            <a:off x="6204035" y="2374900"/>
            <a:ext cx="264527" cy="0"/>
          </a:xfrm>
          <a:prstGeom prst="straightConnector1">
            <a:avLst/>
          </a:prstGeom>
          <a:noFill/>
          <a:ln w="38100" cap="sq" cmpd="sng" algn="ctr">
            <a:solidFill>
              <a:schemeClr val="bg2"/>
            </a:solidFill>
            <a:prstDash val="solid"/>
            <a:round/>
            <a:headEnd type="none" w="med" len="med"/>
            <a:tailEnd type="arrow"/>
          </a:ln>
          <a:effectLst/>
        </p:spPr>
      </p:cxnSp>
      <p:sp>
        <p:nvSpPr>
          <p:cNvPr id="36" name="Text Box 4"/>
          <p:cNvSpPr txBox="1">
            <a:spLocks noChangeArrowheads="1"/>
          </p:cNvSpPr>
          <p:nvPr/>
        </p:nvSpPr>
        <p:spPr bwMode="auto">
          <a:xfrm>
            <a:off x="4838700" y="2895600"/>
            <a:ext cx="1034961" cy="707886"/>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next </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state</a:t>
            </a:r>
          </a:p>
        </p:txBody>
      </p:sp>
      <p:sp>
        <p:nvSpPr>
          <p:cNvPr id="37" name="Text Box 4"/>
          <p:cNvSpPr txBox="1">
            <a:spLocks noChangeArrowheads="1"/>
          </p:cNvSpPr>
          <p:nvPr/>
        </p:nvSpPr>
        <p:spPr bwMode="auto">
          <a:xfrm>
            <a:off x="5473700" y="2895600"/>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a:effectLst>
                  <a:outerShdw blurRad="38100" dist="38100" dir="2700000" algn="tl">
                    <a:srgbClr val="000000"/>
                  </a:outerShdw>
                </a:effectLst>
                <a:cs typeface="+mn-cs"/>
              </a:rPr>
              <a:t>char to write</a:t>
            </a:r>
          </a:p>
        </p:txBody>
      </p:sp>
      <p:sp>
        <p:nvSpPr>
          <p:cNvPr id="38" name="Text Box 4"/>
          <p:cNvSpPr txBox="1">
            <a:spLocks noChangeArrowheads="1"/>
          </p:cNvSpPr>
          <p:nvPr/>
        </p:nvSpPr>
        <p:spPr bwMode="auto">
          <a:xfrm>
            <a:off x="6350000" y="2898914"/>
            <a:ext cx="1346200" cy="707886"/>
          </a:xfrm>
          <a:prstGeom prst="rect">
            <a:avLst/>
          </a:prstGeom>
          <a:noFill/>
          <a:ln w="38100" cap="sq">
            <a:noFill/>
            <a:miter lim="800000"/>
            <a:headEnd/>
            <a:tailEnd/>
          </a:ln>
          <a:effectLst/>
        </p:spPr>
        <p:txBody>
          <a:bodyPr wrap="square" lIns="274320" rIns="274320">
            <a:spAutoFit/>
          </a:bodyPr>
          <a:lstStyle/>
          <a:p>
            <a:pPr algn="ctr" eaLnBrk="0" hangingPunct="0">
              <a:spcBef>
                <a:spcPct val="50000"/>
              </a:spcBef>
              <a:defRPr/>
            </a:pPr>
            <a:r>
              <a:rPr lang="en-US" sz="2000" dirty="0" err="1">
                <a:effectLst>
                  <a:outerShdw blurRad="38100" dist="38100" dir="2700000" algn="tl">
                    <a:srgbClr val="000000"/>
                  </a:outerShdw>
                </a:effectLst>
                <a:cs typeface="+mn-cs"/>
              </a:rPr>
              <a:t>dir</a:t>
            </a:r>
            <a:r>
              <a:rPr lang="en-US" sz="2000" dirty="0">
                <a:effectLst>
                  <a:outerShdw blurRad="38100" dist="38100" dir="2700000" algn="tl">
                    <a:srgbClr val="000000"/>
                  </a:outerShdw>
                </a:effectLst>
                <a:cs typeface="+mn-cs"/>
              </a:rPr>
              <a:t> of</a:t>
            </a:r>
            <a:br>
              <a:rPr lang="en-US" sz="2000" dirty="0">
                <a:effectLst>
                  <a:outerShdw blurRad="38100" dist="38100" dir="2700000" algn="tl">
                    <a:srgbClr val="000000"/>
                  </a:outerShdw>
                </a:effectLst>
                <a:cs typeface="+mn-cs"/>
              </a:rPr>
            </a:br>
            <a:r>
              <a:rPr lang="en-US" sz="2000" dirty="0">
                <a:effectLst>
                  <a:outerShdw blurRad="38100" dist="38100" dir="2700000" algn="tl">
                    <a:srgbClr val="000000"/>
                  </a:outerShdw>
                </a:effectLst>
                <a:cs typeface="+mn-cs"/>
              </a:rPr>
              <a:t>head</a:t>
            </a:r>
          </a:p>
        </p:txBody>
      </p:sp>
      <p:pic>
        <p:nvPicPr>
          <p:cNvPr id="3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1933575"/>
            <a:ext cx="24765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cxnSp>
        <p:nvCxnSpPr>
          <p:cNvPr id="8" name="Straight Arrow Connector 7"/>
          <p:cNvCxnSpPr/>
          <p:nvPr/>
        </p:nvCxnSpPr>
        <p:spPr bwMode="auto">
          <a:xfrm flipV="1">
            <a:off x="5473700" y="2819400"/>
            <a:ext cx="214709" cy="203200"/>
          </a:xfrm>
          <a:prstGeom prst="straightConnector1">
            <a:avLst/>
          </a:prstGeom>
          <a:noFill/>
          <a:ln w="12700" cap="sq" cmpd="sng" algn="ctr">
            <a:solidFill>
              <a:schemeClr val="hlink"/>
            </a:solidFill>
            <a:prstDash val="solid"/>
            <a:round/>
            <a:headEnd type="none" w="med" len="med"/>
            <a:tailEnd type="arrow"/>
          </a:ln>
          <a:effectLst/>
        </p:spPr>
      </p:cxnSp>
      <p:cxnSp>
        <p:nvCxnSpPr>
          <p:cNvPr id="51" name="Straight Arrow Connector 50"/>
          <p:cNvCxnSpPr/>
          <p:nvPr/>
        </p:nvCxnSpPr>
        <p:spPr bwMode="auto">
          <a:xfrm flipH="1" flipV="1">
            <a:off x="5991225" y="2819400"/>
            <a:ext cx="66675" cy="152400"/>
          </a:xfrm>
          <a:prstGeom prst="straightConnector1">
            <a:avLst/>
          </a:prstGeom>
          <a:noFill/>
          <a:ln w="12700" cap="sq" cmpd="sng" algn="ctr">
            <a:solidFill>
              <a:schemeClr val="hlink"/>
            </a:solidFill>
            <a:prstDash val="solid"/>
            <a:round/>
            <a:headEnd type="none" w="med" len="med"/>
            <a:tailEnd type="arrow"/>
          </a:ln>
          <a:effectLst/>
        </p:spPr>
      </p:cxnSp>
      <p:cxnSp>
        <p:nvCxnSpPr>
          <p:cNvPr id="55" name="Straight Arrow Connector 54"/>
          <p:cNvCxnSpPr/>
          <p:nvPr/>
        </p:nvCxnSpPr>
        <p:spPr bwMode="auto">
          <a:xfrm flipH="1" flipV="1">
            <a:off x="6438901" y="2832100"/>
            <a:ext cx="380999" cy="152400"/>
          </a:xfrm>
          <a:prstGeom prst="straightConnector1">
            <a:avLst/>
          </a:prstGeom>
          <a:noFill/>
          <a:ln w="12700" cap="sq" cmpd="sng" algn="ctr">
            <a:solidFill>
              <a:schemeClr val="hlink"/>
            </a:solidFill>
            <a:prstDash val="solid"/>
            <a:round/>
            <a:headEnd type="none" w="med" len="med"/>
            <a:tailEnd type="arrow"/>
          </a:ln>
          <a:effectLst/>
        </p:spPr>
      </p:cxnSp>
      <p:sp>
        <p:nvSpPr>
          <p:cNvPr id="58" name="Text Box 4"/>
          <p:cNvSpPr txBox="1">
            <a:spLocks noChangeArrowheads="1"/>
          </p:cNvSpPr>
          <p:nvPr/>
        </p:nvSpPr>
        <p:spPr bwMode="auto">
          <a:xfrm>
            <a:off x="1039432" y="1581090"/>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Tape Cells</a:t>
            </a:r>
          </a:p>
        </p:txBody>
      </p:sp>
      <p:sp>
        <p:nvSpPr>
          <p:cNvPr id="40" name="Text Box 4"/>
          <p:cNvSpPr txBox="1">
            <a:spLocks noChangeArrowheads="1"/>
          </p:cNvSpPr>
          <p:nvPr/>
        </p:nvSpPr>
        <p:spPr bwMode="auto">
          <a:xfrm rot="5400000">
            <a:off x="-1070989" y="3033079"/>
            <a:ext cx="3113468"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sz="2000" dirty="0">
                <a:effectLst>
                  <a:outerShdw blurRad="38100" dist="38100" dir="2700000" algn="tl">
                    <a:srgbClr val="000000"/>
                  </a:outerShdw>
                </a:effectLst>
                <a:cs typeface="+mn-cs"/>
              </a:rPr>
              <a:t>Time</a:t>
            </a:r>
            <a:endParaRPr lang="en-US" sz="2000" dirty="0">
              <a:effectLst>
                <a:outerShdw blurRad="38100" dist="38100" dir="2700000" algn="tl">
                  <a:srgbClr val="000000"/>
                </a:outerShdw>
              </a:effectLst>
              <a:cs typeface="+mn-cs"/>
            </a:endParaRPr>
          </a:p>
        </p:txBody>
      </p:sp>
      <p:sp>
        <p:nvSpPr>
          <p:cNvPr id="35" name="Text Box 4"/>
          <p:cNvSpPr txBox="1">
            <a:spLocks noChangeArrowheads="1"/>
          </p:cNvSpPr>
          <p:nvPr/>
        </p:nvSpPr>
        <p:spPr bwMode="auto">
          <a:xfrm>
            <a:off x="4267200" y="5867400"/>
            <a:ext cx="4381500" cy="40011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sz="2000" dirty="0">
                <a:effectLst>
                  <a:outerShdw blurRad="38100" dist="38100" dir="2700000" algn="tl">
                    <a:srgbClr val="000000"/>
                  </a:outerShdw>
                </a:effectLst>
                <a:cs typeface="+mn-cs"/>
              </a:rPr>
              <a:t>Always flip state and tape contents.</a:t>
            </a:r>
          </a:p>
        </p:txBody>
      </p:sp>
      <p:grpSp>
        <p:nvGrpSpPr>
          <p:cNvPr id="42" name="Group 41"/>
          <p:cNvGrpSpPr/>
          <p:nvPr/>
        </p:nvGrpSpPr>
        <p:grpSpPr>
          <a:xfrm>
            <a:off x="5374188" y="3943350"/>
            <a:ext cx="1864812" cy="1695450"/>
            <a:chOff x="4648201" y="3943350"/>
            <a:chExt cx="1864812" cy="1695450"/>
          </a:xfrm>
        </p:grpSpPr>
        <p:sp>
          <p:nvSpPr>
            <p:cNvPr id="43" name="Rectangle 42"/>
            <p:cNvSpPr/>
            <p:nvPr/>
          </p:nvSpPr>
          <p:spPr>
            <a:xfrm>
              <a:off x="4648201" y="3943350"/>
              <a:ext cx="1864812" cy="1695450"/>
            </a:xfrm>
            <a:prstGeom prst="rect">
              <a:avLst/>
            </a:prstGeom>
            <a:solidFill>
              <a:schemeClr val="tx1"/>
            </a:solidFill>
            <a:ln>
              <a:noFill/>
            </a:ln>
          </p:spPr>
          <p:txBody>
            <a:bodyPr wrap="square" rtlCol="0" anchor="ctr">
              <a:spAutoFit/>
            </a:bodyPr>
            <a:lstStyle/>
            <a:p>
              <a:pPr algn="l"/>
              <a:endParaRPr lang="en-US" sz="2400" dirty="0"/>
            </a:p>
          </p:txBody>
        </p:sp>
        <p:sp>
          <p:nvSpPr>
            <p:cNvPr id="44" name="Oval 43"/>
            <p:cNvSpPr/>
            <p:nvPr/>
          </p:nvSpPr>
          <p:spPr>
            <a:xfrm>
              <a:off x="4720108" y="4533037"/>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4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88074" y="4594573"/>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6" name="Oval 45"/>
            <p:cNvSpPr/>
            <p:nvPr/>
          </p:nvSpPr>
          <p:spPr>
            <a:xfrm>
              <a:off x="6101754" y="4533378"/>
              <a:ext cx="299046" cy="292616"/>
            </a:xfrm>
            <a:prstGeom prst="ellipse">
              <a:avLst/>
            </a:prstGeom>
            <a:ln>
              <a:solidFill>
                <a:schemeClr val="bg2"/>
              </a:solidFill>
            </a:ln>
          </p:spPr>
          <p:txBody>
            <a:bodyPr wrap="square" rtlCol="0" anchor="ctr">
              <a:spAutoFit/>
            </a:bodyPr>
            <a:lstStyle/>
            <a:p>
              <a:pPr algn="l"/>
              <a:endParaRPr lang="en-US" sz="2400" dirty="0"/>
            </a:p>
          </p:txBody>
        </p:sp>
        <p:pic>
          <p:nvPicPr>
            <p:cNvPr id="4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V="1">
              <a:off x="6168677" y="4597052"/>
              <a:ext cx="180975" cy="18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8" name="Rectangle 8"/>
            <p:cNvSpPr>
              <a:spLocks noChangeArrowheads="1"/>
            </p:cNvSpPr>
            <p:nvPr/>
          </p:nvSpPr>
          <p:spPr bwMode="auto">
            <a:xfrm>
              <a:off x="4831080" y="4171956"/>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endParaRPr lang="en-US" sz="1400" baseline="-25000" dirty="0">
                <a:solidFill>
                  <a:schemeClr val="bg2"/>
                </a:solidFill>
                <a:cs typeface="+mn-cs"/>
              </a:endParaRPr>
            </a:p>
          </p:txBody>
        </p:sp>
        <p:sp>
          <p:nvSpPr>
            <p:cNvPr id="49" name="Freeform 48"/>
            <p:cNvSpPr/>
            <p:nvPr/>
          </p:nvSpPr>
          <p:spPr>
            <a:xfrm>
              <a:off x="4997885" y="4446134"/>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pic>
          <p:nvPicPr>
            <p:cNvPr id="5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1046" y="4244340"/>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2"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451556" y="4229100"/>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3" name="Rectangle 8"/>
            <p:cNvSpPr>
              <a:spLocks noChangeArrowheads="1"/>
            </p:cNvSpPr>
            <p:nvPr/>
          </p:nvSpPr>
          <p:spPr bwMode="auto">
            <a:xfrm>
              <a:off x="4831080" y="3954780"/>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5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7746" y="4027164"/>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6"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181600" y="4011924"/>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9" name="Rectangle 8"/>
            <p:cNvSpPr>
              <a:spLocks noChangeArrowheads="1"/>
            </p:cNvSpPr>
            <p:nvPr/>
          </p:nvSpPr>
          <p:spPr bwMode="auto">
            <a:xfrm>
              <a:off x="4892040" y="5140523"/>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42006" y="5212907"/>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512516" y="5197667"/>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2" name="Rectangle 8"/>
            <p:cNvSpPr>
              <a:spLocks noChangeArrowheads="1"/>
            </p:cNvSpPr>
            <p:nvPr/>
          </p:nvSpPr>
          <p:spPr bwMode="auto">
            <a:xfrm>
              <a:off x="4892040" y="4923347"/>
              <a:ext cx="1536782" cy="307777"/>
            </a:xfrm>
            <a:prstGeom prst="rect">
              <a:avLst/>
            </a:prstGeom>
            <a:noFill/>
            <a:ln w="38100" cap="sq">
              <a:noFill/>
              <a:miter lim="800000"/>
              <a:headEnd/>
              <a:tailEnd/>
            </a:ln>
            <a:effectLst/>
          </p:spPr>
          <p:txBody>
            <a:bodyPr wrap="square" lIns="274320" rIns="274320">
              <a:spAutoFit/>
            </a:bodyPr>
            <a:lstStyle/>
            <a:p>
              <a:pPr eaLnBrk="0" hangingPunct="0">
                <a:defRPr/>
              </a:pPr>
              <a:r>
                <a:rPr lang="en-US" sz="1400" dirty="0">
                  <a:solidFill>
                    <a:schemeClr val="bg2"/>
                  </a:solidFill>
                  <a:cs typeface="+mn-cs"/>
                  <a:sym typeface="Symbol"/>
                </a:rPr>
                <a:t>     ;     ,</a:t>
              </a:r>
              <a:r>
                <a:rPr lang="en-US" sz="1400" dirty="0">
                  <a:solidFill>
                    <a:schemeClr val="bg2"/>
                  </a:solidFill>
                  <a:sym typeface="Symbol"/>
                </a:rPr>
                <a:t>  </a:t>
              </a:r>
              <a:r>
                <a:rPr lang="en-US" sz="1400" dirty="0">
                  <a:solidFill>
                    <a:schemeClr val="bg2"/>
                  </a:solidFill>
                  <a:cs typeface="+mn-cs"/>
                  <a:sym typeface="Symbol"/>
                </a:rPr>
                <a:t></a:t>
              </a:r>
              <a:endParaRPr lang="en-US" sz="1400" baseline="-25000" dirty="0">
                <a:solidFill>
                  <a:schemeClr val="bg2"/>
                </a:solidFill>
                <a:cs typeface="+mn-cs"/>
              </a:endParaRPr>
            </a:p>
          </p:txBody>
        </p:sp>
        <p:pic>
          <p:nvPicPr>
            <p:cNvPr id="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8706" y="4995731"/>
              <a:ext cx="17145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4"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242560" y="4980491"/>
              <a:ext cx="190500" cy="19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5" name="Freeform 64"/>
            <p:cNvSpPr/>
            <p:nvPr/>
          </p:nvSpPr>
          <p:spPr>
            <a:xfrm flipH="1" flipV="1">
              <a:off x="4983480" y="4740789"/>
              <a:ext cx="1103869" cy="166491"/>
            </a:xfrm>
            <a:custGeom>
              <a:avLst/>
              <a:gdLst>
                <a:gd name="connsiteX0" fmla="*/ 0 w 1139868"/>
                <a:gd name="connsiteY0" fmla="*/ 150918 h 201022"/>
                <a:gd name="connsiteX1" fmla="*/ 626301 w 1139868"/>
                <a:gd name="connsiteY1" fmla="*/ 606 h 201022"/>
                <a:gd name="connsiteX2" fmla="*/ 1139868 w 1139868"/>
                <a:gd name="connsiteY2" fmla="*/ 201022 h 201022"/>
              </a:gdLst>
              <a:ahLst/>
              <a:cxnLst>
                <a:cxn ang="0">
                  <a:pos x="connsiteX0" y="connsiteY0"/>
                </a:cxn>
                <a:cxn ang="0">
                  <a:pos x="connsiteX1" y="connsiteY1"/>
                </a:cxn>
                <a:cxn ang="0">
                  <a:pos x="connsiteX2" y="connsiteY2"/>
                </a:cxn>
              </a:cxnLst>
              <a:rect l="l" t="t" r="r" b="b"/>
              <a:pathLst>
                <a:path w="1139868" h="201022">
                  <a:moveTo>
                    <a:pt x="0" y="150918"/>
                  </a:moveTo>
                  <a:cubicBezTo>
                    <a:pt x="218161" y="71586"/>
                    <a:pt x="436323" y="-7745"/>
                    <a:pt x="626301" y="606"/>
                  </a:cubicBezTo>
                  <a:cubicBezTo>
                    <a:pt x="816279" y="8957"/>
                    <a:pt x="978073" y="104989"/>
                    <a:pt x="1139868" y="201022"/>
                  </a:cubicBezTo>
                </a:path>
              </a:pathLst>
            </a:custGeom>
            <a:noFill/>
            <a:ln>
              <a:solidFill>
                <a:schemeClr val="bg2"/>
              </a:solidFill>
              <a:tailEnd type="triangle" w="sm" len="sm"/>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pic>
        <p:nvPicPr>
          <p:cNvPr id="41"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89149" y="585787"/>
            <a:ext cx="5749851"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67" name="Oval 66"/>
          <p:cNvSpPr/>
          <p:nvPr/>
        </p:nvSpPr>
        <p:spPr>
          <a:xfrm>
            <a:off x="6964680" y="4573906"/>
            <a:ext cx="45720" cy="45719"/>
          </a:xfrm>
          <a:prstGeom prst="ellipse">
            <a:avLst/>
          </a:prstGeom>
          <a:ln w="38100">
            <a:solidFill>
              <a:schemeClr val="hlink"/>
            </a:solidFill>
          </a:ln>
        </p:spPr>
        <p:txBody>
          <a:bodyPr wrap="square" rtlCol="0" anchor="ctr">
            <a:spAutoFit/>
          </a:bodyPr>
          <a:lstStyle/>
          <a:p>
            <a:pPr algn="l"/>
            <a:endParaRPr lang="en-US" sz="2400" dirty="0"/>
          </a:p>
        </p:txBody>
      </p:sp>
    </p:spTree>
    <p:extLst>
      <p:ext uri="{BB962C8B-B14F-4D97-AF65-F5344CB8AC3E}">
        <p14:creationId xmlns:p14="http://schemas.microsoft.com/office/powerpoint/2010/main" val="247397828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grpSp>
        <p:nvGrpSpPr>
          <p:cNvPr id="8" name="Group 7"/>
          <p:cNvGrpSpPr/>
          <p:nvPr/>
        </p:nvGrpSpPr>
        <p:grpSpPr>
          <a:xfrm>
            <a:off x="3962400" y="1447800"/>
            <a:ext cx="4530907" cy="852488"/>
            <a:chOff x="2098493" y="1752600"/>
            <a:chExt cx="4530907" cy="852488"/>
          </a:xfrm>
        </p:grpSpPr>
        <p:grpSp>
          <p:nvGrpSpPr>
            <p:cNvPr id="14" name="Group 4"/>
            <p:cNvGrpSpPr>
              <a:grpSpLocks/>
            </p:cNvGrpSpPr>
            <p:nvPr/>
          </p:nvGrpSpPr>
          <p:grpSpPr bwMode="auto">
            <a:xfrm>
              <a:off x="2438400" y="2209800"/>
              <a:ext cx="3429000" cy="395288"/>
              <a:chOff x="528" y="864"/>
              <a:chExt cx="2160" cy="249"/>
            </a:xfrm>
          </p:grpSpPr>
          <p:sp>
            <p:nvSpPr>
              <p:cNvPr id="15"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16"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17"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18"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19"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20"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21"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2"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3"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4"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5"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6"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7"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8"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29"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31" name="Line 21"/>
            <p:cNvSpPr>
              <a:spLocks noChangeShapeType="1"/>
            </p:cNvSpPr>
            <p:nvPr/>
          </p:nvSpPr>
          <p:spPr bwMode="auto">
            <a:xfrm>
              <a:off x="6019800" y="26019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1" name="Line 41"/>
            <p:cNvSpPr>
              <a:spLocks noChangeShapeType="1"/>
            </p:cNvSpPr>
            <p:nvPr/>
          </p:nvSpPr>
          <p:spPr bwMode="auto">
            <a:xfrm>
              <a:off x="6019800" y="22098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52" name="Rectangle 3"/>
            <p:cNvSpPr>
              <a:spLocks noChangeArrowheads="1"/>
            </p:cNvSpPr>
            <p:nvPr/>
          </p:nvSpPr>
          <p:spPr bwMode="auto">
            <a:xfrm>
              <a:off x="2098493" y="1752600"/>
              <a:ext cx="1288173"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Input:</a:t>
              </a:r>
              <a:endParaRPr lang="en-US" dirty="0">
                <a:effectLst>
                  <a:outerShdw blurRad="38100" dist="38100" dir="2700000" algn="tl">
                    <a:srgbClr val="000000"/>
                  </a:outerShdw>
                </a:effectLst>
                <a:cs typeface="+mn-cs"/>
              </a:endParaRPr>
            </a:p>
          </p:txBody>
        </p:sp>
        <p:sp>
          <p:nvSpPr>
            <p:cNvPr id="5" name="Rectangle 4"/>
            <p:cNvSpPr/>
            <p:nvPr/>
          </p:nvSpPr>
          <p:spPr>
            <a:xfrm>
              <a:off x="5323661" y="2067580"/>
              <a:ext cx="543739" cy="523220"/>
            </a:xfrm>
            <a:prstGeom prst="rect">
              <a:avLst/>
            </a:prstGeom>
          </p:spPr>
          <p:txBody>
            <a:bodyPr wrap="none">
              <a:spAutoFit/>
            </a:bodyPr>
            <a:lstStyle/>
            <a:p>
              <a:pPr eaLnBrk="0" hangingPunct="0">
                <a:spcBef>
                  <a:spcPct val="20000"/>
                </a:spcBef>
                <a:tabLst>
                  <a:tab pos="858838" algn="l"/>
                </a:tabLst>
                <a:defRPr/>
              </a:pPr>
              <a:r>
                <a:rPr lang="en-US" dirty="0">
                  <a:effectLst>
                    <a:outerShdw blurRad="38100" dist="38100" dir="2700000" algn="tl">
                      <a:srgbClr val="000000"/>
                    </a:outerShdw>
                  </a:effectLst>
                  <a:cs typeface="Times New Roman" panose="02020603050405020304" pitchFamily="18" charset="0"/>
                </a:rPr>
                <a:t>…</a:t>
              </a:r>
            </a:p>
          </p:txBody>
        </p:sp>
      </p:grpSp>
      <p:grpSp>
        <p:nvGrpSpPr>
          <p:cNvPr id="10" name="Group 9"/>
          <p:cNvGrpSpPr/>
          <p:nvPr/>
        </p:nvGrpSpPr>
        <p:grpSpPr>
          <a:xfrm>
            <a:off x="4114800" y="5410200"/>
            <a:ext cx="4469852" cy="790792"/>
            <a:chOff x="2083348" y="3414496"/>
            <a:chExt cx="4469852" cy="790792"/>
          </a:xfrm>
        </p:grpSpPr>
        <p:grpSp>
          <p:nvGrpSpPr>
            <p:cNvPr id="55" name="Group 4"/>
            <p:cNvGrpSpPr>
              <a:grpSpLocks/>
            </p:cNvGrpSpPr>
            <p:nvPr/>
          </p:nvGrpSpPr>
          <p:grpSpPr bwMode="auto">
            <a:xfrm>
              <a:off x="2362200" y="3810000"/>
              <a:ext cx="3429000" cy="395288"/>
              <a:chOff x="528" y="864"/>
              <a:chExt cx="2160" cy="249"/>
            </a:xfrm>
          </p:grpSpPr>
          <p:sp>
            <p:nvSpPr>
              <p:cNvPr id="56"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cs typeface="Times New Roman" panose="02020603050405020304" pitchFamily="18" charset="0"/>
                </a:endParaRPr>
              </a:p>
            </p:txBody>
          </p:sp>
          <p:sp>
            <p:nvSpPr>
              <p:cNvPr id="57"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58"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59"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0</a:t>
                </a:r>
              </a:p>
            </p:txBody>
          </p:sp>
          <p:sp>
            <p:nvSpPr>
              <p:cNvPr id="60"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61"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cs typeface="Times New Roman" panose="02020603050405020304" pitchFamily="18" charset="0"/>
                  </a:rPr>
                  <a:t>1</a:t>
                </a:r>
              </a:p>
            </p:txBody>
          </p:sp>
          <p:sp>
            <p:nvSpPr>
              <p:cNvPr id="62"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3"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4"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5"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6"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7"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8"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69"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0"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grpSp>
        <p:sp>
          <p:nvSpPr>
            <p:cNvPr id="71" name="Line 21"/>
            <p:cNvSpPr>
              <a:spLocks noChangeShapeType="1"/>
            </p:cNvSpPr>
            <p:nvPr/>
          </p:nvSpPr>
          <p:spPr bwMode="auto">
            <a:xfrm>
              <a:off x="5943600" y="42021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2" name="Line 41"/>
            <p:cNvSpPr>
              <a:spLocks noChangeShapeType="1"/>
            </p:cNvSpPr>
            <p:nvPr/>
          </p:nvSpPr>
          <p:spPr bwMode="auto">
            <a:xfrm>
              <a:off x="5943600" y="38100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Times New Roman" panose="02020603050405020304" pitchFamily="18" charset="0"/>
              </a:endParaRPr>
            </a:p>
          </p:txBody>
        </p:sp>
        <p:sp>
          <p:nvSpPr>
            <p:cNvPr id="73" name="Rectangle 3"/>
            <p:cNvSpPr>
              <a:spLocks noChangeArrowheads="1"/>
            </p:cNvSpPr>
            <p:nvPr/>
          </p:nvSpPr>
          <p:spPr bwMode="auto">
            <a:xfrm>
              <a:off x="2083348" y="3414496"/>
              <a:ext cx="1493358" cy="461665"/>
            </a:xfrm>
            <a:prstGeom prst="rect">
              <a:avLst/>
            </a:prstGeom>
            <a:noFill/>
            <a:ln w="38100" cap="sq">
              <a:noFill/>
              <a:miter lim="800000"/>
              <a:headEnd/>
              <a:tailEnd/>
            </a:ln>
            <a:effectLst/>
          </p:spPr>
          <p:txBody>
            <a:bodyPr wrap="none" lIns="274320" rIns="274320">
              <a:spAutoFit/>
            </a:bodyPr>
            <a:lstStyle/>
            <a:p>
              <a:pPr eaLnBrk="0" hangingPunct="0">
                <a:defRPr/>
              </a:pPr>
              <a:r>
                <a:rPr lang="en-US" sz="2400" dirty="0">
                  <a:cs typeface="+mn-cs"/>
                </a:rPr>
                <a:t>Output:</a:t>
              </a:r>
              <a:endParaRPr lang="en-US" sz="2400" dirty="0">
                <a:effectLst>
                  <a:outerShdw blurRad="38100" dist="38100" dir="2700000" algn="tl">
                    <a:srgbClr val="000000"/>
                  </a:outerShdw>
                </a:effectLst>
                <a:cs typeface="+mn-cs"/>
              </a:endParaRPr>
            </a:p>
          </p:txBody>
        </p:sp>
        <p:sp>
          <p:nvSpPr>
            <p:cNvPr id="74" name="Rectangle 73"/>
            <p:cNvSpPr/>
            <p:nvPr/>
          </p:nvSpPr>
          <p:spPr>
            <a:xfrm>
              <a:off x="5247461" y="3667780"/>
              <a:ext cx="543739" cy="523220"/>
            </a:xfrm>
            <a:prstGeom prst="rect">
              <a:avLst/>
            </a:prstGeom>
          </p:spPr>
          <p:txBody>
            <a:bodyPr wrap="none">
              <a:spAutoFit/>
            </a:bodyPr>
            <a:lstStyle/>
            <a:p>
              <a:pPr eaLnBrk="0" hangingPunct="0">
                <a:spcBef>
                  <a:spcPct val="20000"/>
                </a:spcBef>
                <a:tabLst>
                  <a:tab pos="858838" algn="l"/>
                </a:tabLst>
                <a:defRPr/>
              </a:pPr>
              <a:r>
                <a:rPr lang="en-US" dirty="0">
                  <a:effectLst>
                    <a:outerShdw blurRad="38100" dist="38100" dir="2700000" algn="tl">
                      <a:srgbClr val="000000"/>
                    </a:outerShdw>
                  </a:effectLst>
                  <a:cs typeface="Times New Roman" panose="02020603050405020304" pitchFamily="18" charset="0"/>
                </a:rPr>
                <a:t>…</a:t>
              </a:r>
            </a:p>
          </p:txBody>
        </p:sp>
      </p:grpSp>
      <p:sp>
        <p:nvSpPr>
          <p:cNvPr id="77" name="Rectangle 3"/>
          <p:cNvSpPr>
            <a:spLocks noChangeArrowheads="1"/>
          </p:cNvSpPr>
          <p:nvPr/>
        </p:nvSpPr>
        <p:spPr bwMode="auto">
          <a:xfrm>
            <a:off x="0" y="695980"/>
            <a:ext cx="5813579" cy="523220"/>
          </a:xfrm>
          <a:prstGeom prst="rect">
            <a:avLst/>
          </a:prstGeom>
          <a:noFill/>
          <a:ln w="38100" cap="sq">
            <a:noFill/>
            <a:miter lim="800000"/>
            <a:headEnd/>
            <a:tailEnd/>
          </a:ln>
          <a:effectLst/>
        </p:spPr>
        <p:txBody>
          <a:bodyPr wrap="none" lIns="274320" rIns="274320">
            <a:spAutoFit/>
          </a:bodyPr>
          <a:lstStyle/>
          <a:p>
            <a:pPr eaLnBrk="0" hangingPunct="0">
              <a:defRPr/>
            </a:pPr>
            <a:r>
              <a:rPr lang="en-US" dirty="0">
                <a:cs typeface="+mn-cs"/>
              </a:rPr>
              <a:t>We must impose order and meaning:</a:t>
            </a:r>
            <a:endParaRPr lang="en-US" dirty="0">
              <a:effectLst>
                <a:outerShdw blurRad="38100" dist="38100" dir="2700000" algn="tl">
                  <a:srgbClr val="000000"/>
                </a:outerShdw>
              </a:effectLst>
              <a:cs typeface="+mn-cs"/>
            </a:endParaRPr>
          </a:p>
        </p:txBody>
      </p:sp>
      <p:grpSp>
        <p:nvGrpSpPr>
          <p:cNvPr id="4" name="Group 3"/>
          <p:cNvGrpSpPr/>
          <p:nvPr/>
        </p:nvGrpSpPr>
        <p:grpSpPr>
          <a:xfrm>
            <a:off x="4572000" y="2939011"/>
            <a:ext cx="3821038" cy="1404389"/>
            <a:chOff x="4572000" y="3123810"/>
            <a:chExt cx="3821038" cy="1404389"/>
          </a:xfrm>
        </p:grpSpPr>
        <p:sp>
          <p:nvSpPr>
            <p:cNvPr id="54" name="Rectangle 3"/>
            <p:cNvSpPr>
              <a:spLocks noChangeArrowheads="1"/>
            </p:cNvSpPr>
            <p:nvPr/>
          </p:nvSpPr>
          <p:spPr bwMode="auto">
            <a:xfrm>
              <a:off x="4572000" y="3124199"/>
              <a:ext cx="2346156" cy="1404000"/>
            </a:xfrm>
            <a:prstGeom prst="rect">
              <a:avLst/>
            </a:prstGeom>
            <a:solidFill>
              <a:srgbClr val="FFFFFF"/>
            </a:solidFill>
            <a:ln w="38100" cap="sq">
              <a:noFill/>
              <a:miter lim="800000"/>
              <a:headEnd/>
              <a:tailEnd/>
            </a:ln>
            <a:effectLst/>
          </p:spPr>
          <p:txBody>
            <a:bodyPr wrap="none" lIns="274320" rIns="274320">
              <a:spAutoFit/>
            </a:bodyPr>
            <a:lstStyle/>
            <a:p>
              <a:pPr algn="ctr" eaLnBrk="0" hangingPunct="0">
                <a:defRPr/>
              </a:pPr>
              <a:r>
                <a:rPr lang="en-US" dirty="0">
                  <a:solidFill>
                    <a:schemeClr val="bg2"/>
                  </a:solidFill>
                  <a:cs typeface="+mn-cs"/>
                </a:rPr>
                <a:t>Spaghetti </a:t>
              </a:r>
              <a:br>
                <a:rPr lang="en-US" dirty="0">
                  <a:solidFill>
                    <a:schemeClr val="bg2"/>
                  </a:solidFill>
                  <a:cs typeface="+mn-cs"/>
                </a:rPr>
              </a:br>
              <a:r>
                <a:rPr lang="en-US" dirty="0">
                  <a:solidFill>
                    <a:schemeClr val="bg2"/>
                  </a:solidFill>
                  <a:cs typeface="+mn-cs"/>
                </a:rPr>
                <a:t>TM</a:t>
              </a:r>
              <a:br>
                <a:rPr lang="en-US" dirty="0">
                  <a:solidFill>
                    <a:schemeClr val="bg2"/>
                  </a:solidFill>
                  <a:cs typeface="+mn-cs"/>
                </a:rPr>
              </a:br>
              <a:r>
                <a:rPr lang="en-US" dirty="0">
                  <a:solidFill>
                    <a:schemeClr val="bg2"/>
                  </a:solidFill>
                  <a:cs typeface="+mn-cs"/>
                </a:rPr>
                <a:t>computation</a:t>
              </a:r>
              <a:endParaRPr lang="en-US" dirty="0">
                <a:solidFill>
                  <a:schemeClr val="bg2"/>
                </a:solidFill>
                <a:effectLst>
                  <a:outerShdw blurRad="38100" dist="38100" dir="2700000" algn="tl">
                    <a:srgbClr val="000000"/>
                  </a:outerShdw>
                </a:effectLst>
                <a:cs typeface="+mn-cs"/>
              </a:endParaRPr>
            </a:p>
          </p:txBody>
        </p:sp>
        <p:pic>
          <p:nvPicPr>
            <p:cNvPr id="266243" name="Picture 3" descr="C:\Users\jeff\Documents\garlic spaghetti.jpg"/>
            <p:cNvPicPr>
              <a:picLocks noChangeAspect="1" noChangeArrowheads="1"/>
            </p:cNvPicPr>
            <p:nvPr/>
          </p:nvPicPr>
          <p:blipFill rotWithShape="1">
            <a:blip r:embed="rId2">
              <a:extLst>
                <a:ext uri="{28A0092B-C50C-407E-A947-70E740481C1C}">
                  <a14:useLocalDpi xmlns:a14="http://schemas.microsoft.com/office/drawing/2010/main" val="0"/>
                </a:ext>
              </a:extLst>
            </a:blip>
            <a:srcRect l="18000" t="9548" r="16000" b="14645"/>
            <a:stretch/>
          </p:blipFill>
          <p:spPr bwMode="auto">
            <a:xfrm>
              <a:off x="6789934" y="3123810"/>
              <a:ext cx="1603104" cy="1404000"/>
            </a:xfrm>
            <a:prstGeom prst="rect">
              <a:avLst/>
            </a:prstGeom>
            <a:solidFill>
              <a:srgbClr val="FFFFFF"/>
            </a:solidFill>
          </p:spPr>
        </p:pic>
      </p:grpSp>
      <p:sp>
        <p:nvSpPr>
          <p:cNvPr id="109" name="Text Box 6"/>
          <p:cNvSpPr txBox="1">
            <a:spLocks noChangeArrowheads="1"/>
          </p:cNvSpPr>
          <p:nvPr/>
        </p:nvSpPr>
        <p:spPr bwMode="auto">
          <a:xfrm>
            <a:off x="4555943" y="4505980"/>
            <a:ext cx="4969057" cy="523220"/>
          </a:xfrm>
          <a:prstGeom prst="rect">
            <a:avLst/>
          </a:prstGeom>
          <a:noFill/>
          <a:ln w="38100" cap="sq">
            <a:noFill/>
            <a:miter lim="800000"/>
            <a:headEnd/>
            <a:tailEnd/>
          </a:ln>
          <a:effectLst/>
        </p:spPr>
        <p:txBody>
          <a:bodyPr wrap="squar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a:t>
            </a:r>
            <a:r>
              <a:rPr lang="en-US" i="1" baseline="-25000" dirty="0" err="1">
                <a:solidFill>
                  <a:schemeClr val="accent2"/>
                </a:solidFill>
                <a:effectLst>
                  <a:outerShdw blurRad="38100" dist="38100" dir="2700000" algn="tl">
                    <a:srgbClr val="000000"/>
                  </a:outerShdw>
                </a:effectLst>
                <a:cs typeface="Times New Roman" pitchFamily="18" charset="0"/>
              </a:rPr>
              <a:t>i</a:t>
            </a:r>
            <a:r>
              <a:rPr lang="en-US" i="1" dirty="0" err="1">
                <a:solidFill>
                  <a:schemeClr val="accent2"/>
                </a:solidFill>
                <a:effectLst>
                  <a:outerShdw blurRad="38100" dist="38100" dir="2700000" algn="tl">
                    <a:srgbClr val="000000"/>
                  </a:outerShdw>
                </a:effectLst>
                <a:cs typeface="Times New Roman" pitchFamily="18" charset="0"/>
              </a:rPr>
              <a:t>,c</a:t>
            </a:r>
            <a:r>
              <a:rPr lang="en-US" i="1" dirty="0">
                <a:solidFill>
                  <a:schemeClr val="accent2"/>
                </a:solidFill>
                <a:effectLst>
                  <a:outerShdw blurRad="38100" dist="38100" dir="2700000" algn="tl">
                    <a:srgbClr val="000000"/>
                  </a:outerShdw>
                </a:effectLst>
                <a:cs typeface="Times New Roman" pitchFamily="18" charset="0"/>
              </a:rPr>
              <a:t>) = &lt;</a:t>
            </a:r>
            <a:r>
              <a:rPr lang="en-US" i="1" dirty="0" err="1">
                <a:solidFill>
                  <a:schemeClr val="accent2"/>
                </a:solidFill>
                <a:effectLst>
                  <a:outerShdw blurRad="38100" dist="38100" dir="2700000" algn="tl">
                    <a:srgbClr val="000000"/>
                  </a:outerShdw>
                </a:effectLst>
                <a:cs typeface="Times New Roman" pitchFamily="18" charset="0"/>
              </a:rPr>
              <a:t>q</a:t>
            </a:r>
            <a:r>
              <a:rPr lang="en-US" i="1" baseline="-25000" dirty="0" err="1">
                <a:solidFill>
                  <a:schemeClr val="accent2"/>
                </a:solidFill>
                <a:effectLst>
                  <a:outerShdw blurRad="38100" dist="38100" dir="2700000" algn="tl">
                    <a:srgbClr val="000000"/>
                  </a:outerShdw>
                </a:effectLst>
                <a:cs typeface="Times New Roman" pitchFamily="18" charset="0"/>
              </a:rPr>
              <a:t>j</a:t>
            </a:r>
            <a:r>
              <a:rPr lang="en-US" i="1" dirty="0" err="1">
                <a:solidFill>
                  <a:schemeClr val="accent2"/>
                </a:solidFill>
                <a:effectLst>
                  <a:outerShdw blurRad="38100" dist="38100" dir="2700000" algn="tl">
                    <a:srgbClr val="000000"/>
                  </a:outerShdw>
                </a:effectLst>
                <a:cs typeface="Times New Roman" pitchFamily="18" charset="0"/>
              </a:rPr>
              <a:t>,c’,direction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grpSp>
        <p:nvGrpSpPr>
          <p:cNvPr id="113" name="Group 112"/>
          <p:cNvGrpSpPr/>
          <p:nvPr/>
        </p:nvGrpSpPr>
        <p:grpSpPr>
          <a:xfrm>
            <a:off x="463691" y="3154221"/>
            <a:ext cx="3474574" cy="1066800"/>
            <a:chOff x="4381500" y="3200400"/>
            <a:chExt cx="3474574" cy="1066800"/>
          </a:xfrm>
        </p:grpSpPr>
        <p:sp>
          <p:nvSpPr>
            <p:cNvPr id="114" name="Rectangle 113"/>
            <p:cNvSpPr/>
            <p:nvPr/>
          </p:nvSpPr>
          <p:spPr bwMode="auto">
            <a:xfrm>
              <a:off x="5638800" y="3436202"/>
              <a:ext cx="2217274" cy="461665"/>
            </a:xfrm>
            <a:prstGeom prst="rect">
              <a:avLst/>
            </a:prstGeom>
          </p:spPr>
          <p:txBody>
            <a:bodyPr wrap="none">
              <a:spAutoFit/>
            </a:bodyPr>
            <a:lstStyle/>
            <a:p>
              <a:pPr>
                <a:defRPr/>
              </a:pPr>
              <a:r>
                <a:rPr lang="en-US" sz="2400" dirty="0">
                  <a:effectLst>
                    <a:outerShdw blurRad="38100" dist="38100" dir="2700000" algn="tl">
                      <a:srgbClr val="000000"/>
                    </a:outerShdw>
                  </a:effectLst>
                </a:rPr>
                <a:t>Loop Invariants </a:t>
              </a:r>
            </a:p>
          </p:txBody>
        </p:sp>
        <p:grpSp>
          <p:nvGrpSpPr>
            <p:cNvPr id="115" name="Group 22"/>
            <p:cNvGrpSpPr>
              <a:grpSpLocks/>
            </p:cNvGrpSpPr>
            <p:nvPr/>
          </p:nvGrpSpPr>
          <p:grpSpPr bwMode="auto">
            <a:xfrm>
              <a:off x="4381500" y="3200400"/>
              <a:ext cx="1181100" cy="1066800"/>
              <a:chOff x="1224" y="2539"/>
              <a:chExt cx="2280" cy="1785"/>
            </a:xfrm>
          </p:grpSpPr>
          <p:sp>
            <p:nvSpPr>
              <p:cNvPr id="116"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CA"/>
              </a:p>
            </p:txBody>
          </p:sp>
          <p:grpSp>
            <p:nvGrpSpPr>
              <p:cNvPr id="117" name="Group 24"/>
              <p:cNvGrpSpPr>
                <a:grpSpLocks/>
              </p:cNvGrpSpPr>
              <p:nvPr/>
            </p:nvGrpSpPr>
            <p:grpSpPr bwMode="auto">
              <a:xfrm>
                <a:off x="1584" y="2688"/>
                <a:ext cx="1216" cy="1440"/>
                <a:chOff x="2641" y="1488"/>
                <a:chExt cx="2655" cy="2488"/>
              </a:xfrm>
            </p:grpSpPr>
            <p:grpSp>
              <p:nvGrpSpPr>
                <p:cNvPr id="118" name="Group 25"/>
                <p:cNvGrpSpPr>
                  <a:grpSpLocks/>
                </p:cNvGrpSpPr>
                <p:nvPr/>
              </p:nvGrpSpPr>
              <p:grpSpPr bwMode="auto">
                <a:xfrm>
                  <a:off x="2641" y="1488"/>
                  <a:ext cx="2496" cy="2436"/>
                  <a:chOff x="2641" y="1488"/>
                  <a:chExt cx="2496" cy="2436"/>
                </a:xfrm>
              </p:grpSpPr>
              <p:sp>
                <p:nvSpPr>
                  <p:cNvPr id="12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nvGrpSpPr>
                <p:cNvPr id="119" name="Group 32"/>
                <p:cNvGrpSpPr>
                  <a:grpSpLocks/>
                </p:cNvGrpSpPr>
                <p:nvPr/>
              </p:nvGrpSpPr>
              <p:grpSpPr bwMode="auto">
                <a:xfrm>
                  <a:off x="4864" y="3099"/>
                  <a:ext cx="432" cy="877"/>
                  <a:chOff x="4864" y="3099"/>
                  <a:chExt cx="432" cy="877"/>
                </a:xfrm>
              </p:grpSpPr>
              <p:sp>
                <p:nvSpPr>
                  <p:cNvPr id="12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12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grpSp>
      </p:grpSp>
      <p:pic>
        <p:nvPicPr>
          <p:cNvPr id="75" name="Picture 4" descr="C:\Users\jeff\Documents\tool-reveals-which-celebs-models-have-been-photoshopped-f40feb90d9.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0000"/>
          <a:stretch/>
        </p:blipFill>
        <p:spPr bwMode="auto">
          <a:xfrm>
            <a:off x="5791200" y="1247112"/>
            <a:ext cx="1435445" cy="1613742"/>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4" descr="C:\Users\jeff\Documents\tool-reveals-which-celebs-models-have-been-photoshopped-f40feb90d9.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50000"/>
          <a:stretch/>
        </p:blipFill>
        <p:spPr bwMode="auto">
          <a:xfrm>
            <a:off x="5803555" y="5105400"/>
            <a:ext cx="1435445" cy="1613742"/>
          </a:xfrm>
          <a:prstGeom prst="rect">
            <a:avLst/>
          </a:prstGeom>
          <a:noFill/>
          <a:extLst>
            <a:ext uri="{909E8E84-426E-40DD-AFC4-6F175D3DCCD1}">
              <a14:hiddenFill xmlns:a14="http://schemas.microsoft.com/office/drawing/2010/main">
                <a:solidFill>
                  <a:srgbClr val="FFFFFF"/>
                </a:solidFill>
              </a14:hiddenFill>
            </a:ext>
          </a:extLst>
        </p:spPr>
      </p:pic>
      <p:grpSp>
        <p:nvGrpSpPr>
          <p:cNvPr id="78" name="Group 77"/>
          <p:cNvGrpSpPr/>
          <p:nvPr/>
        </p:nvGrpSpPr>
        <p:grpSpPr>
          <a:xfrm>
            <a:off x="4673057" y="2939400"/>
            <a:ext cx="3702348" cy="1404000"/>
            <a:chOff x="4673057" y="2895600"/>
            <a:chExt cx="3702348" cy="1404000"/>
          </a:xfrm>
        </p:grpSpPr>
        <p:pic>
          <p:nvPicPr>
            <p:cNvPr id="79" name="Picture 2" descr="http://t3.gstatic.com/images?q=tbn:ANd9GcStOf72nKOG0fnJE1aGb8D3iOHuxiodFdTyHbXb3E8A15ylzmWH6Q"/>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05600" y="2895600"/>
              <a:ext cx="1669805" cy="140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Rectangle 3"/>
            <p:cNvSpPr>
              <a:spLocks noChangeArrowheads="1"/>
            </p:cNvSpPr>
            <p:nvPr/>
          </p:nvSpPr>
          <p:spPr bwMode="auto">
            <a:xfrm>
              <a:off x="4673057" y="2913658"/>
              <a:ext cx="2049600" cy="1384995"/>
            </a:xfrm>
            <a:prstGeom prst="rect">
              <a:avLst/>
            </a:prstGeom>
            <a:solidFill>
              <a:srgbClr val="FFFFFF"/>
            </a:solidFill>
            <a:ln w="38100" cap="sq">
              <a:noFill/>
              <a:miter lim="800000"/>
              <a:headEnd/>
              <a:tailEnd/>
            </a:ln>
            <a:effectLst/>
          </p:spPr>
          <p:txBody>
            <a:bodyPr wrap="none" lIns="274320" rIns="274320">
              <a:spAutoFit/>
            </a:bodyPr>
            <a:lstStyle/>
            <a:p>
              <a:pPr algn="ctr" eaLnBrk="0" hangingPunct="0">
                <a:defRPr/>
              </a:pPr>
              <a:r>
                <a:rPr lang="en-US" dirty="0">
                  <a:solidFill>
                    <a:schemeClr val="bg2"/>
                  </a:solidFill>
                  <a:cs typeface="+mn-cs"/>
                </a:rPr>
                <a:t>Structured</a:t>
              </a:r>
              <a:br>
                <a:rPr lang="en-US" dirty="0">
                  <a:solidFill>
                    <a:schemeClr val="bg2"/>
                  </a:solidFill>
                  <a:cs typeface="+mn-cs"/>
                </a:rPr>
              </a:br>
              <a:r>
                <a:rPr lang="en-US" dirty="0">
                  <a:solidFill>
                    <a:schemeClr val="bg2"/>
                  </a:solidFill>
                  <a:cs typeface="+mn-cs"/>
                </a:rPr>
                <a:t>Java like</a:t>
              </a:r>
              <a:br>
                <a:rPr lang="en-US" dirty="0">
                  <a:solidFill>
                    <a:schemeClr val="bg2"/>
                  </a:solidFill>
                  <a:cs typeface="+mn-cs"/>
                </a:rPr>
              </a:br>
              <a:r>
                <a:rPr lang="en-US" dirty="0">
                  <a:solidFill>
                    <a:schemeClr val="bg2"/>
                  </a:solidFill>
                  <a:cs typeface="+mn-cs"/>
                </a:rPr>
                <a:t>Code</a:t>
              </a:r>
              <a:endParaRPr lang="en-US" dirty="0">
                <a:solidFill>
                  <a:schemeClr val="bg2"/>
                </a:solidFill>
                <a:effectLst>
                  <a:outerShdw blurRad="38100" dist="38100" dir="2700000" algn="tl">
                    <a:srgbClr val="000000"/>
                  </a:outerShdw>
                </a:effectLst>
                <a:cs typeface="+mn-cs"/>
              </a:endParaRPr>
            </a:p>
          </p:txBody>
        </p:sp>
      </p:grpSp>
      <p:sp>
        <p:nvSpPr>
          <p:cNvPr id="81" name="Rectangle 80"/>
          <p:cNvSpPr/>
          <p:nvPr/>
        </p:nvSpPr>
        <p:spPr>
          <a:xfrm>
            <a:off x="112504" y="5571151"/>
            <a:ext cx="4572000" cy="1015663"/>
          </a:xfrm>
          <a:prstGeom prst="rect">
            <a:avLst/>
          </a:prstGeom>
        </p:spPr>
        <p:txBody>
          <a:bodyPr>
            <a:spAutoFit/>
          </a:bodyPr>
          <a:lstStyle/>
          <a:p>
            <a:pPr eaLnBrk="0" hangingPunct="0">
              <a:spcBef>
                <a:spcPts val="0"/>
              </a:spcBef>
              <a:defRPr/>
            </a:pPr>
            <a:r>
              <a:rPr lang="en-US" sz="2000" dirty="0">
                <a:effectLst>
                  <a:outerShdw blurRad="38100" dist="38100" dir="2700000" algn="tl">
                    <a:srgbClr val="000000"/>
                  </a:outerShdw>
                </a:effectLst>
              </a:rPr>
              <a:t>Instead of trying to design TMs, </a:t>
            </a:r>
            <a:br>
              <a:rPr lang="en-US" sz="2000" dirty="0">
                <a:effectLst>
                  <a:outerShdw blurRad="38100" dist="38100" dir="2700000" algn="tl">
                    <a:srgbClr val="000000"/>
                  </a:outerShdw>
                </a:effectLst>
              </a:rPr>
            </a:br>
            <a:r>
              <a:rPr lang="en-US" sz="2000" dirty="0">
                <a:effectLst>
                  <a:outerShdw blurRad="38100" dist="38100" dir="2700000" algn="tl">
                    <a:srgbClr val="000000"/>
                  </a:outerShdw>
                </a:effectLst>
              </a:rPr>
              <a:t>we will compile any Java like program into a TM.</a:t>
            </a:r>
            <a:endParaRPr lang="en-CA" sz="2000" dirty="0">
              <a:effectLst>
                <a:outerShdw blurRad="38100" dist="38100" dir="2700000" algn="tl">
                  <a:srgbClr val="000000"/>
                </a:outerShdw>
              </a:effectLst>
            </a:endParaRPr>
          </a:p>
        </p:txBody>
      </p:sp>
      <p:grpSp>
        <p:nvGrpSpPr>
          <p:cNvPr id="6" name="Group 5"/>
          <p:cNvGrpSpPr/>
          <p:nvPr/>
        </p:nvGrpSpPr>
        <p:grpSpPr>
          <a:xfrm>
            <a:off x="673647" y="4161473"/>
            <a:ext cx="4965153" cy="943927"/>
            <a:chOff x="673647" y="4161473"/>
            <a:chExt cx="4965153" cy="943927"/>
          </a:xfrm>
        </p:grpSpPr>
        <p:sp>
          <p:nvSpPr>
            <p:cNvPr id="111" name="Text Box 6"/>
            <p:cNvSpPr txBox="1">
              <a:spLocks noChangeArrowheads="1"/>
            </p:cNvSpPr>
            <p:nvPr/>
          </p:nvSpPr>
          <p:spPr bwMode="auto">
            <a:xfrm>
              <a:off x="673647" y="4161473"/>
              <a:ext cx="4965153" cy="707886"/>
            </a:xfrm>
            <a:prstGeom prst="rect">
              <a:avLst/>
            </a:prstGeom>
            <a:noFill/>
            <a:ln w="38100" cap="sq">
              <a:noFill/>
              <a:miter lim="800000"/>
              <a:headEnd/>
              <a:tailEnd/>
            </a:ln>
            <a:effectLst/>
          </p:spPr>
          <p:txBody>
            <a:bodyPr wrap="square" lIns="274320" rIns="274320">
              <a:spAutoFit/>
            </a:bodyPr>
            <a:lstStyle/>
            <a:p>
              <a:pPr>
                <a:defRPr/>
              </a:pPr>
              <a:r>
                <a:rPr lang="en-US" sz="2000" dirty="0">
                  <a:effectLst>
                    <a:outerShdw blurRad="38100" dist="38100" dir="2700000" algn="tl">
                      <a:srgbClr val="000000"/>
                    </a:outerShdw>
                  </a:effectLst>
                  <a:cs typeface="Arial" pitchFamily="34" charset="0"/>
                </a:rPr>
                <a:t>We will rename the states to have meaningful names:</a:t>
              </a:r>
              <a:endParaRPr lang="en-US" sz="2000" dirty="0">
                <a:solidFill>
                  <a:schemeClr val="accent2"/>
                </a:solidFill>
                <a:effectLst>
                  <a:outerShdw blurRad="38100" dist="38100" dir="2700000" algn="tl">
                    <a:srgbClr val="000000"/>
                  </a:outerShdw>
                </a:effectLst>
                <a:cs typeface="Arial" pitchFamily="34" charset="0"/>
              </a:endParaRPr>
            </a:p>
          </p:txBody>
        </p:sp>
        <p:cxnSp>
          <p:nvCxnSpPr>
            <p:cNvPr id="112" name="Straight Connector 111"/>
            <p:cNvCxnSpPr/>
            <p:nvPr/>
          </p:nvCxnSpPr>
          <p:spPr bwMode="auto">
            <a:xfrm flipV="1">
              <a:off x="4852079" y="4704269"/>
              <a:ext cx="621442" cy="261610"/>
            </a:xfrm>
            <a:prstGeom prst="line">
              <a:avLst/>
            </a:prstGeom>
            <a:noFill/>
            <a:ln w="38100" cap="sq" cmpd="sng" algn="ctr">
              <a:solidFill>
                <a:schemeClr val="hlink"/>
              </a:solidFill>
              <a:prstDash val="solid"/>
              <a:round/>
              <a:headEnd type="none" w="med" len="med"/>
              <a:tailEnd type="none" w="med" len="med"/>
            </a:ln>
            <a:effectLst/>
          </p:spPr>
        </p:cxnSp>
        <p:sp>
          <p:nvSpPr>
            <p:cNvPr id="82" name="Text Box 6"/>
            <p:cNvSpPr txBox="1">
              <a:spLocks noChangeArrowheads="1"/>
            </p:cNvSpPr>
            <p:nvPr/>
          </p:nvSpPr>
          <p:spPr bwMode="auto">
            <a:xfrm>
              <a:off x="1054648" y="4582180"/>
              <a:ext cx="3898353" cy="523220"/>
            </a:xfrm>
            <a:prstGeom prst="rect">
              <a:avLst/>
            </a:prstGeom>
            <a:noFill/>
            <a:ln w="38100" cap="sq">
              <a:noFill/>
              <a:miter lim="800000"/>
              <a:headEnd/>
              <a:tailEnd/>
            </a:ln>
            <a:effectLst/>
          </p:spPr>
          <p:txBody>
            <a:bodyPr wrap="square" lIns="274320" rIns="274320">
              <a:spAutoFit/>
            </a:bodyPr>
            <a:lstStyle/>
            <a:p>
              <a:pPr>
                <a:defRPr/>
              </a:pPr>
              <a:r>
                <a:rPr lang="en-US" sz="2000" dirty="0">
                  <a:effectLst>
                    <a:outerShdw blurRad="38100" dist="38100" dir="2700000" algn="tl">
                      <a:srgbClr val="000000"/>
                    </a:outerShdw>
                  </a:effectLst>
                  <a:cs typeface="Arial" pitchFamily="34" charset="0"/>
                </a:rPr>
                <a:t> </a:t>
              </a:r>
              <a:r>
                <a:rPr lang="en-US" i="1" dirty="0">
                  <a:solidFill>
                    <a:schemeClr val="accent2"/>
                  </a:solidFill>
                  <a:effectLst>
                    <a:outerShdw blurRad="38100" dist="38100" dir="2700000" algn="tl">
                      <a:srgbClr val="000000"/>
                    </a:outerShdw>
                  </a:effectLst>
                  <a:cs typeface="Arial" pitchFamily="34" charset="0"/>
                </a:rPr>
                <a:t>q</a:t>
              </a:r>
              <a:r>
                <a:rPr lang="en-US" i="1" baseline="-25000" dirty="0">
                  <a:solidFill>
                    <a:schemeClr val="accent2"/>
                  </a:solidFill>
                  <a:effectLst>
                    <a:outerShdw blurRad="38100" dist="38100" dir="2700000" algn="tl">
                      <a:srgbClr val="000000"/>
                    </a:outerShdw>
                  </a:effectLst>
                  <a:cs typeface="Arial" pitchFamily="34" charset="0"/>
                </a:rPr>
                <a:t>&lt;line=39,x=3,y=2,p=even&gt;</a:t>
              </a:r>
              <a:r>
                <a:rPr lang="en-US" sz="2000" dirty="0">
                  <a:solidFill>
                    <a:schemeClr val="accent2"/>
                  </a:solidFill>
                  <a:effectLst>
                    <a:outerShdw blurRad="38100" dist="38100" dir="2700000" algn="tl">
                      <a:srgbClr val="000000"/>
                    </a:outerShdw>
                  </a:effectLst>
                  <a:cs typeface="Arial" pitchFamily="34" charset="0"/>
                </a:rPr>
                <a:t> </a:t>
              </a:r>
            </a:p>
          </p:txBody>
        </p:sp>
      </p:grpSp>
    </p:spTree>
    <p:extLst>
      <p:ext uri="{BB962C8B-B14F-4D97-AF65-F5344CB8AC3E}">
        <p14:creationId xmlns:p14="http://schemas.microsoft.com/office/powerpoint/2010/main" val="452482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109"/>
                                        </p:tgtEl>
                                        <p:attrNameLst>
                                          <p:attrName>style.visibility</p:attrName>
                                        </p:attrNameLst>
                                      </p:cBhvr>
                                      <p:to>
                                        <p:strVal val="visible"/>
                                      </p:to>
                                    </p:set>
                                    <p:anim calcmode="lin" valueType="num">
                                      <p:cBhvr additive="base">
                                        <p:cTn id="17" dur="500" fill="hold"/>
                                        <p:tgtEl>
                                          <p:spTgt spid="109"/>
                                        </p:tgtEl>
                                        <p:attrNameLst>
                                          <p:attrName>ppt_x</p:attrName>
                                        </p:attrNameLst>
                                      </p:cBhvr>
                                      <p:tavLst>
                                        <p:tav tm="0">
                                          <p:val>
                                            <p:strVal val="#ppt_x"/>
                                          </p:val>
                                        </p:tav>
                                        <p:tav tm="100000">
                                          <p:val>
                                            <p:strVal val="#ppt_x"/>
                                          </p:val>
                                        </p:tav>
                                      </p:tavLst>
                                    </p:anim>
                                    <p:anim calcmode="lin" valueType="num">
                                      <p:cBhvr additive="base">
                                        <p:cTn id="18" dur="500" fill="hold"/>
                                        <p:tgtEl>
                                          <p:spTgt spid="109"/>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0-#ppt_w/2"/>
                                          </p:val>
                                        </p:tav>
                                        <p:tav tm="100000">
                                          <p:val>
                                            <p:strVal val="#ppt_x"/>
                                          </p:val>
                                        </p:tav>
                                      </p:tavLst>
                                    </p:anim>
                                    <p:anim calcmode="lin" valueType="num">
                                      <p:cBhvr additive="base">
                                        <p:cTn id="30"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75"/>
                                        </p:tgtEl>
                                        <p:attrNameLst>
                                          <p:attrName>style.visibility</p:attrName>
                                        </p:attrNameLst>
                                      </p:cBhvr>
                                      <p:to>
                                        <p:strVal val="visible"/>
                                      </p:to>
                                    </p:set>
                                    <p:anim calcmode="lin" valueType="num">
                                      <p:cBhvr additive="base">
                                        <p:cTn id="35" dur="500" fill="hold"/>
                                        <p:tgtEl>
                                          <p:spTgt spid="75"/>
                                        </p:tgtEl>
                                        <p:attrNameLst>
                                          <p:attrName>ppt_x</p:attrName>
                                        </p:attrNameLst>
                                      </p:cBhvr>
                                      <p:tavLst>
                                        <p:tav tm="0">
                                          <p:val>
                                            <p:strVal val="0-#ppt_w/2"/>
                                          </p:val>
                                        </p:tav>
                                        <p:tav tm="100000">
                                          <p:val>
                                            <p:strVal val="#ppt_x"/>
                                          </p:val>
                                        </p:tav>
                                      </p:tavLst>
                                    </p:anim>
                                    <p:anim calcmode="lin" valueType="num">
                                      <p:cBhvr additive="base">
                                        <p:cTn id="36"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6"/>
                                        </p:tgtEl>
                                        <p:attrNameLst>
                                          <p:attrName>style.visibility</p:attrName>
                                        </p:attrNameLst>
                                      </p:cBhvr>
                                      <p:to>
                                        <p:strVal val="visible"/>
                                      </p:to>
                                    </p:set>
                                    <p:anim calcmode="lin" valueType="num">
                                      <p:cBhvr additive="base">
                                        <p:cTn id="41" dur="500" fill="hold"/>
                                        <p:tgtEl>
                                          <p:spTgt spid="76"/>
                                        </p:tgtEl>
                                        <p:attrNameLst>
                                          <p:attrName>ppt_x</p:attrName>
                                        </p:attrNameLst>
                                      </p:cBhvr>
                                      <p:tavLst>
                                        <p:tav tm="0">
                                          <p:val>
                                            <p:strVal val="0-#ppt_w/2"/>
                                          </p:val>
                                        </p:tav>
                                        <p:tav tm="100000">
                                          <p:val>
                                            <p:strVal val="#ppt_x"/>
                                          </p:val>
                                        </p:tav>
                                      </p:tavLst>
                                    </p:anim>
                                    <p:anim calcmode="lin" valueType="num">
                                      <p:cBhvr additive="base">
                                        <p:cTn id="42"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0-#ppt_w/2"/>
                                          </p:val>
                                        </p:tav>
                                        <p:tav tm="100000">
                                          <p:val>
                                            <p:strVal val="#ppt_x"/>
                                          </p:val>
                                        </p:tav>
                                      </p:tavLst>
                                    </p:anim>
                                    <p:anim calcmode="lin" valueType="num">
                                      <p:cBhvr additive="base">
                                        <p:cTn id="4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78"/>
                                        </p:tgtEl>
                                        <p:attrNameLst>
                                          <p:attrName>style.visibility</p:attrName>
                                        </p:attrNameLst>
                                      </p:cBhvr>
                                      <p:to>
                                        <p:strVal val="visible"/>
                                      </p:to>
                                    </p:set>
                                    <p:anim calcmode="lin" valueType="num">
                                      <p:cBhvr additive="base">
                                        <p:cTn id="53" dur="500" fill="hold"/>
                                        <p:tgtEl>
                                          <p:spTgt spid="78"/>
                                        </p:tgtEl>
                                        <p:attrNameLst>
                                          <p:attrName>ppt_x</p:attrName>
                                        </p:attrNameLst>
                                      </p:cBhvr>
                                      <p:tavLst>
                                        <p:tav tm="0">
                                          <p:val>
                                            <p:strVal val="0-#ppt_w/2"/>
                                          </p:val>
                                        </p:tav>
                                        <p:tav tm="100000">
                                          <p:val>
                                            <p:strVal val="#ppt_x"/>
                                          </p:val>
                                        </p:tav>
                                      </p:tavLst>
                                    </p:anim>
                                    <p:anim calcmode="lin" valueType="num">
                                      <p:cBhvr additive="base">
                                        <p:cTn id="54"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113"/>
                                        </p:tgtEl>
                                        <p:attrNameLst>
                                          <p:attrName>style.visibility</p:attrName>
                                        </p:attrNameLst>
                                      </p:cBhvr>
                                      <p:to>
                                        <p:strVal val="visible"/>
                                      </p:to>
                                    </p:set>
                                    <p:anim calcmode="lin" valueType="num">
                                      <p:cBhvr additive="base">
                                        <p:cTn id="59" dur="500" fill="hold"/>
                                        <p:tgtEl>
                                          <p:spTgt spid="113"/>
                                        </p:tgtEl>
                                        <p:attrNameLst>
                                          <p:attrName>ppt_x</p:attrName>
                                        </p:attrNameLst>
                                      </p:cBhvr>
                                      <p:tavLst>
                                        <p:tav tm="0">
                                          <p:val>
                                            <p:strVal val="0-#ppt_w/2"/>
                                          </p:val>
                                        </p:tav>
                                        <p:tav tm="100000">
                                          <p:val>
                                            <p:strVal val="#ppt_x"/>
                                          </p:val>
                                        </p:tav>
                                      </p:tavLst>
                                    </p:anim>
                                    <p:anim calcmode="lin" valueType="num">
                                      <p:cBhvr additive="base">
                                        <p:cTn id="60" dur="500" fill="hold"/>
                                        <p:tgtEl>
                                          <p:spTgt spid="113"/>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81"/>
                                        </p:tgtEl>
                                        <p:attrNameLst>
                                          <p:attrName>style.visibility</p:attrName>
                                        </p:attrNameLst>
                                      </p:cBhvr>
                                      <p:to>
                                        <p:strVal val="visible"/>
                                      </p:to>
                                    </p:set>
                                    <p:anim calcmode="lin" valueType="num">
                                      <p:cBhvr additive="base">
                                        <p:cTn id="65" dur="500" fill="hold"/>
                                        <p:tgtEl>
                                          <p:spTgt spid="81"/>
                                        </p:tgtEl>
                                        <p:attrNameLst>
                                          <p:attrName>ppt_x</p:attrName>
                                        </p:attrNameLst>
                                      </p:cBhvr>
                                      <p:tavLst>
                                        <p:tav tm="0">
                                          <p:val>
                                            <p:strVal val="0-#ppt_w/2"/>
                                          </p:val>
                                        </p:tav>
                                        <p:tav tm="100000">
                                          <p:val>
                                            <p:strVal val="#ppt_x"/>
                                          </p:val>
                                        </p:tav>
                                      </p:tavLst>
                                    </p:anim>
                                    <p:anim calcmode="lin" valueType="num">
                                      <p:cBhvr additive="base">
                                        <p:cTn id="66" dur="500" fill="hold"/>
                                        <p:tgtEl>
                                          <p:spTgt spid="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09" grpId="0"/>
      <p:bldP spid="81"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2"/>
          <p:cNvSpPr>
            <a:spLocks noGrp="1"/>
          </p:cNvSpPr>
          <p:nvPr>
            <p:ph idx="1"/>
          </p:nvPr>
        </p:nvSpPr>
        <p:spPr>
          <a:xfrm>
            <a:off x="685800" y="533400"/>
            <a:ext cx="7772400" cy="4114800"/>
          </a:xfrm>
        </p:spPr>
        <p:txBody>
          <a:bodyPr/>
          <a:lstStyle/>
          <a:p>
            <a:pPr marL="0" indent="0"/>
            <a:r>
              <a:rPr lang="en-US" altLang="en-US" sz="2800" dirty="0">
                <a:solidFill>
                  <a:srgbClr val="FFFFFF"/>
                </a:solidFill>
                <a:latin typeface="Times New Roman" panose="02020603050405020304" pitchFamily="18" charset="0"/>
                <a:cs typeface="Times New Roman" panose="02020603050405020304" pitchFamily="18" charset="0"/>
              </a:rPr>
              <a:t>The psychological profiling of a successful person is mostly the ability to shift </a:t>
            </a:r>
            <a:r>
              <a:rPr lang="en-US" altLang="en-US" sz="2800" dirty="0">
                <a:solidFill>
                  <a:schemeClr val="tx2"/>
                </a:solidFill>
                <a:latin typeface="Times New Roman" panose="02020603050405020304" pitchFamily="18" charset="0"/>
                <a:cs typeface="Times New Roman" panose="02020603050405020304" pitchFamily="18" charset="0"/>
              </a:rPr>
              <a:t>levels of abstraction</a:t>
            </a:r>
            <a:r>
              <a:rPr lang="en-US" altLang="en-US" sz="2800" dirty="0">
                <a:solidFill>
                  <a:srgbClr val="FFFFFF"/>
                </a:solidFill>
                <a:latin typeface="Times New Roman" panose="02020603050405020304" pitchFamily="18" charset="0"/>
                <a:cs typeface="Times New Roman" panose="02020603050405020304" pitchFamily="18" charset="0"/>
              </a:rPr>
              <a:t>, from low level to high level.</a:t>
            </a:r>
          </a:p>
          <a:p>
            <a:pPr marL="457200" indent="-457200">
              <a:buFont typeface="Arial" pitchFamily="34" charset="0"/>
              <a:buChar char="•"/>
            </a:pPr>
            <a:r>
              <a:rPr lang="en-US" altLang="en-US" sz="2800" dirty="0">
                <a:solidFill>
                  <a:srgbClr val="FFFFFF"/>
                </a:solidFill>
                <a:latin typeface="Times New Roman" panose="02020603050405020304" pitchFamily="18" charset="0"/>
                <a:cs typeface="Times New Roman" panose="02020603050405020304" pitchFamily="18" charset="0"/>
              </a:rPr>
              <a:t>To understand the detailed workings.</a:t>
            </a:r>
          </a:p>
          <a:p>
            <a:pPr marL="457200" indent="-457200">
              <a:buFont typeface="Arial" pitchFamily="34" charset="0"/>
              <a:buChar char="•"/>
            </a:pPr>
            <a:r>
              <a:rPr lang="en-US" altLang="en-US" sz="2800" dirty="0">
                <a:solidFill>
                  <a:srgbClr val="FFFFFF"/>
                </a:solidFill>
                <a:latin typeface="Times New Roman" panose="02020603050405020304" pitchFamily="18" charset="0"/>
                <a:cs typeface="Times New Roman" panose="02020603050405020304" pitchFamily="18" charset="0"/>
              </a:rPr>
              <a:t>To understand the big picture. </a:t>
            </a:r>
            <a:br>
              <a:rPr lang="en-US" altLang="en-US" sz="2800" dirty="0">
                <a:solidFill>
                  <a:srgbClr val="FFFFFF"/>
                </a:solidFill>
                <a:latin typeface="Times New Roman" panose="02020603050405020304" pitchFamily="18" charset="0"/>
                <a:cs typeface="Times New Roman" panose="02020603050405020304" pitchFamily="18" charset="0"/>
              </a:rPr>
            </a:br>
            <a:endParaRPr lang="en-US" altLang="en-US" sz="2400" dirty="0">
              <a:solidFill>
                <a:srgbClr val="FFFFFF"/>
              </a:solidFill>
              <a:latin typeface="Times New Roman" panose="02020603050405020304" pitchFamily="18" charset="0"/>
              <a:cs typeface="Times New Roman" panose="02020603050405020304" pitchFamily="18" charset="0"/>
            </a:endParaRPr>
          </a:p>
        </p:txBody>
      </p:sp>
      <p:sp>
        <p:nvSpPr>
          <p:cNvPr id="15" name="Rectangle 14"/>
          <p:cNvSpPr>
            <a:spLocks noChangeArrowheads="1"/>
          </p:cNvSpPr>
          <p:nvPr/>
        </p:nvSpPr>
        <p:spPr bwMode="auto">
          <a:xfrm>
            <a:off x="7010400" y="2586335"/>
            <a:ext cx="4114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latin typeface="Times New Roman" pitchFamily="18" charset="0"/>
              </a:rPr>
              <a:t>Donald </a:t>
            </a:r>
            <a:r>
              <a:rPr lang="en-CA" altLang="en-US" sz="2400" dirty="0" err="1">
                <a:latin typeface="Times New Roman" pitchFamily="18" charset="0"/>
              </a:rPr>
              <a:t>Kunth</a:t>
            </a:r>
            <a:endParaRPr lang="en-CA" altLang="en-US" sz="2400" dirty="0">
              <a:latin typeface="Times New Roman" pitchFamily="18" charset="0"/>
            </a:endParaRPr>
          </a:p>
        </p:txBody>
      </p:sp>
      <p:sp>
        <p:nvSpPr>
          <p:cNvPr id="10"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pic>
        <p:nvPicPr>
          <p:cNvPr id="12"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50126" y="4724400"/>
            <a:ext cx="1988674" cy="19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400" y="4724400"/>
            <a:ext cx="2209800" cy="198882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1514" r="3177"/>
          <a:stretch/>
        </p:blipFill>
        <p:spPr bwMode="auto">
          <a:xfrm>
            <a:off x="5715000" y="4724400"/>
            <a:ext cx="2286000" cy="199080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1"/>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52400" y="3048000"/>
            <a:ext cx="2664002"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8" descr="https://resources.inbenta.com/finger%20me%20AI.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00600" y="3048000"/>
            <a:ext cx="3889912" cy="1753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44735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1">
                                            <p:txEl>
                                              <p:pRg st="1" end="1"/>
                                            </p:txEl>
                                          </p:spTgt>
                                        </p:tgtEl>
                                        <p:attrNameLst>
                                          <p:attrName>style.visibility</p:attrName>
                                        </p:attrNameLst>
                                      </p:cBhvr>
                                      <p:to>
                                        <p:strVal val="visible"/>
                                      </p:to>
                                    </p:set>
                                    <p:anim calcmode="lin" valueType="num">
                                      <p:cBhvr additive="base">
                                        <p:cTn id="17"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0-#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
                                            <p:txEl>
                                              <p:pRg st="2" end="2"/>
                                            </p:txEl>
                                          </p:spTgt>
                                        </p:tgtEl>
                                        <p:attrNameLst>
                                          <p:attrName>style.visibility</p:attrName>
                                        </p:attrNameLst>
                                      </p:cBhvr>
                                      <p:to>
                                        <p:strVal val="visible"/>
                                      </p:to>
                                    </p:set>
                                    <p:anim calcmode="lin" valueType="num">
                                      <p:cBhvr additive="base">
                                        <p:cTn id="27" dur="500" fill="hold"/>
                                        <p:tgtEl>
                                          <p:spTgt spid="11">
                                            <p:txEl>
                                              <p:pRg st="2" end="2"/>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1">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1+#ppt_w/2"/>
                                          </p:val>
                                        </p:tav>
                                        <p:tav tm="100000">
                                          <p:val>
                                            <p:strVal val="#ppt_x"/>
                                          </p:val>
                                        </p:tav>
                                      </p:tavLst>
                                    </p:anim>
                                    <p:anim calcmode="lin" valueType="num">
                                      <p:cBhvr additive="base">
                                        <p:cTn id="32"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P spid="15" grpId="0" uiExpan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53710" name="Rectangle 14"/>
          <p:cNvSpPr>
            <a:spLocks noChangeArrowheads="1"/>
          </p:cNvSpPr>
          <p:nvPr/>
        </p:nvSpPr>
        <p:spPr bwMode="auto">
          <a:xfrm>
            <a:off x="3314700" y="2590800"/>
            <a:ext cx="6210300"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Can every problem be computed?</a:t>
            </a:r>
          </a:p>
          <a:p>
            <a:pPr algn="ctr">
              <a:spcBef>
                <a:spcPct val="0"/>
              </a:spcBef>
            </a:pPr>
            <a:r>
              <a:rPr lang="en-US" altLang="en-US" sz="2800">
                <a:latin typeface="Times New Roman" pitchFamily="18" charset="0"/>
              </a:rPr>
              <a:t>Or are some </a:t>
            </a:r>
            <a:r>
              <a:rPr lang="en-US" altLang="en-US" sz="2800">
                <a:solidFill>
                  <a:schemeClr val="hlink"/>
                </a:solidFill>
                <a:latin typeface="Times New Roman" pitchFamily="18" charset="0"/>
              </a:rPr>
              <a:t>Uncomputable?</a:t>
            </a:r>
          </a:p>
          <a:p>
            <a:pPr algn="ctr">
              <a:spcBef>
                <a:spcPct val="0"/>
              </a:spcBef>
            </a:pPr>
            <a:r>
              <a:rPr lang="en-CA" altLang="en-US" sz="2800">
                <a:latin typeface="Times New Roman" pitchFamily="18" charset="0"/>
              </a:rPr>
              <a:t>One of his 23 influential </a:t>
            </a:r>
            <a:br>
              <a:rPr lang="en-CA" altLang="en-US" sz="2800">
                <a:latin typeface="Times New Roman" pitchFamily="18" charset="0"/>
              </a:rPr>
            </a:br>
            <a:r>
              <a:rPr lang="en-CA" altLang="en-US" sz="2800">
                <a:latin typeface="Times New Roman" pitchFamily="18" charset="0"/>
              </a:rPr>
              <a:t>open problems (1900)</a:t>
            </a:r>
            <a:r>
              <a:rPr lang="en-US" altLang="en-US" sz="2800">
                <a:latin typeface="Times New Roman" pitchFamily="18" charset="0"/>
              </a:rPr>
              <a:t>  </a:t>
            </a:r>
          </a:p>
        </p:txBody>
      </p:sp>
      <p:grpSp>
        <p:nvGrpSpPr>
          <p:cNvPr id="2" name="Group 24"/>
          <p:cNvGrpSpPr>
            <a:grpSpLocks/>
          </p:cNvGrpSpPr>
          <p:nvPr/>
        </p:nvGrpSpPr>
        <p:grpSpPr bwMode="auto">
          <a:xfrm>
            <a:off x="685800" y="1524000"/>
            <a:ext cx="3074988" cy="3889375"/>
            <a:chOff x="432" y="960"/>
            <a:chExt cx="1937" cy="2450"/>
          </a:xfrm>
        </p:grpSpPr>
        <p:pic>
          <p:nvPicPr>
            <p:cNvPr id="9223" name="Picture 20" descr="Hilber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Text Box 10"/>
            <p:cNvSpPr txBox="1">
              <a:spLocks noChangeArrowheads="1"/>
            </p:cNvSpPr>
            <p:nvPr/>
          </p:nvSpPr>
          <p:spPr bwMode="auto">
            <a:xfrm>
              <a:off x="1200" y="3158"/>
              <a:ext cx="116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Hilbert</a:t>
              </a:r>
            </a:p>
          </p:txBody>
        </p:sp>
      </p:grpSp>
      <p:sp>
        <p:nvSpPr>
          <p:cNvPr id="1053719" name="Text Box 23"/>
          <p:cNvSpPr txBox="1">
            <a:spLocks noChangeArrowheads="1"/>
          </p:cNvSpPr>
          <p:nvPr/>
        </p:nvSpPr>
        <p:spPr bwMode="auto">
          <a:xfrm>
            <a:off x="-76200" y="5410200"/>
            <a:ext cx="4545013"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Need to formally define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sp>
        <p:nvSpPr>
          <p:cNvPr id="1053721" name="Rectangle 2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53710">
                                            <p:txEl>
                                              <p:pRg st="0" end="0"/>
                                            </p:txEl>
                                          </p:spTgt>
                                        </p:tgtEl>
                                        <p:attrNameLst>
                                          <p:attrName>style.visibility</p:attrName>
                                        </p:attrNameLst>
                                      </p:cBhvr>
                                      <p:to>
                                        <p:strVal val="visible"/>
                                      </p:to>
                                    </p:set>
                                    <p:anim calcmode="lin" valueType="num">
                                      <p:cBhvr additive="base">
                                        <p:cTn id="11" dur="500" fill="hold"/>
                                        <p:tgtEl>
                                          <p:spTgt spid="105371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537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053710">
                                            <p:txEl>
                                              <p:pRg st="1" end="1"/>
                                            </p:txEl>
                                          </p:spTgt>
                                        </p:tgtEl>
                                        <p:attrNameLst>
                                          <p:attrName>style.visibility</p:attrName>
                                        </p:attrNameLst>
                                      </p:cBhvr>
                                      <p:to>
                                        <p:strVal val="visible"/>
                                      </p:to>
                                    </p:set>
                                    <p:anim calcmode="lin" valueType="num">
                                      <p:cBhvr additive="base">
                                        <p:cTn id="17" dur="500" fill="hold"/>
                                        <p:tgtEl>
                                          <p:spTgt spid="1053710">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537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053710">
                                            <p:txEl>
                                              <p:pRg st="2" end="2"/>
                                            </p:txEl>
                                          </p:spTgt>
                                        </p:tgtEl>
                                        <p:attrNameLst>
                                          <p:attrName>style.visibility</p:attrName>
                                        </p:attrNameLst>
                                      </p:cBhvr>
                                      <p:to>
                                        <p:strVal val="visible"/>
                                      </p:to>
                                    </p:set>
                                    <p:anim calcmode="lin" valueType="num">
                                      <p:cBhvr additive="base">
                                        <p:cTn id="23" dur="500" fill="hold"/>
                                        <p:tgtEl>
                                          <p:spTgt spid="1053710">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0537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053719"/>
                                        </p:tgtEl>
                                        <p:attrNameLst>
                                          <p:attrName>style.visibility</p:attrName>
                                        </p:attrNameLst>
                                      </p:cBhvr>
                                      <p:to>
                                        <p:strVal val="visible"/>
                                      </p:to>
                                    </p:set>
                                    <p:anim calcmode="lin" valueType="num">
                                      <p:cBhvr additive="base">
                                        <p:cTn id="29" dur="500" fill="hold"/>
                                        <p:tgtEl>
                                          <p:spTgt spid="1053719"/>
                                        </p:tgtEl>
                                        <p:attrNameLst>
                                          <p:attrName>ppt_x</p:attrName>
                                        </p:attrNameLst>
                                      </p:cBhvr>
                                      <p:tavLst>
                                        <p:tav tm="0">
                                          <p:val>
                                            <p:strVal val="#ppt_x"/>
                                          </p:val>
                                        </p:tav>
                                        <p:tav tm="100000">
                                          <p:val>
                                            <p:strVal val="#ppt_x"/>
                                          </p:val>
                                        </p:tav>
                                      </p:tavLst>
                                    </p:anim>
                                    <p:anim calcmode="lin" valueType="num">
                                      <p:cBhvr additive="base">
                                        <p:cTn id="30" dur="500" fill="hold"/>
                                        <p:tgtEl>
                                          <p:spTgt spid="10537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371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3"/>
          <p:cNvGrpSpPr>
            <a:grpSpLocks/>
          </p:cNvGrpSpPr>
          <p:nvPr/>
        </p:nvGrpSpPr>
        <p:grpSpPr bwMode="auto">
          <a:xfrm>
            <a:off x="5715000" y="3048000"/>
            <a:ext cx="3276600" cy="1742801"/>
            <a:chOff x="288" y="1344"/>
            <a:chExt cx="5184" cy="2784"/>
          </a:xfrm>
        </p:grpSpPr>
        <p:sp>
          <p:nvSpPr>
            <p:cNvPr id="9" name="AutoShape 4"/>
            <p:cNvSpPr>
              <a:spLocks noChangeArrowheads="1"/>
            </p:cNvSpPr>
            <p:nvPr/>
          </p:nvSpPr>
          <p:spPr bwMode="auto">
            <a:xfrm>
              <a:off x="3792" y="1679"/>
              <a:ext cx="1680" cy="2016"/>
            </a:xfrm>
            <a:prstGeom prst="smileyFace">
              <a:avLst>
                <a:gd name="adj" fmla="val 2361"/>
              </a:avLst>
            </a:prstGeom>
            <a:noFill/>
            <a:ln w="5715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defRPr/>
              </a:pPr>
              <a:endParaRPr lang="en-US" altLang="en-US" sz="3000">
                <a:solidFill>
                  <a:srgbClr val="FFFFFF"/>
                </a:solidFill>
                <a:cs typeface="+mn-cs"/>
              </a:endParaRPr>
            </a:p>
          </p:txBody>
        </p:sp>
        <p:pic>
          <p:nvPicPr>
            <p:cNvPr id="10" name="Mona_Lisa.jpg">
              <a:hlinkClick r:id="" action="ppaction://media"/>
            </p:cNvPr>
            <p:cNvPicPr preferRelativeResize="0">
              <a:picLocks noRot="1" noChangeArrowheads="1"/>
            </p:cNvPicPr>
            <p:nvPr>
              <a:videoFile r:link="rId1"/>
            </p:nvPr>
          </p:nvPicPr>
          <p:blipFill>
            <a:blip r:embed="rId4">
              <a:lum bright="-6000" contrast="-12000"/>
              <a:extLst>
                <a:ext uri="{28A0092B-C50C-407E-A947-70E740481C1C}">
                  <a14:useLocalDpi xmlns:a14="http://schemas.microsoft.com/office/drawing/2010/main" val="0"/>
                </a:ext>
              </a:extLst>
            </a:blip>
            <a:srcRect l="24989" r="21024" b="53616"/>
            <a:stretch>
              <a:fillRect/>
            </a:stretch>
          </p:blipFill>
          <p:spPr bwMode="auto">
            <a:xfrm>
              <a:off x="288" y="1344"/>
              <a:ext cx="1920" cy="2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6"/>
            <p:cNvSpPr txBox="1">
              <a:spLocks noChangeArrowheads="1"/>
            </p:cNvSpPr>
            <p:nvPr/>
          </p:nvSpPr>
          <p:spPr bwMode="auto">
            <a:xfrm>
              <a:off x="2575" y="1839"/>
              <a:ext cx="987" cy="1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defRPr/>
              </a:pPr>
              <a:r>
                <a:rPr lang="en-US" altLang="en-US" sz="6000" b="1" i="0" dirty="0">
                  <a:solidFill>
                    <a:srgbClr val="FFFF00"/>
                  </a:solidFill>
                  <a:cs typeface="+mn-cs"/>
                </a:rPr>
                <a:t>=</a:t>
              </a:r>
              <a:endParaRPr lang="en-US" altLang="en-US" sz="6000" b="1" i="0" dirty="0">
                <a:solidFill>
                  <a:srgbClr val="FFFFFF"/>
                </a:solidFill>
                <a:cs typeface="+mn-cs"/>
              </a:endParaRPr>
            </a:p>
          </p:txBody>
        </p:sp>
      </p:grpSp>
      <p:sp>
        <p:nvSpPr>
          <p:cNvPr id="12"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4" name="Content Placeholder 2"/>
          <p:cNvSpPr txBox="1">
            <a:spLocks/>
          </p:cNvSpPr>
          <p:nvPr/>
        </p:nvSpPr>
        <p:spPr bwMode="auto">
          <a:xfrm>
            <a:off x="685800" y="52779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0" indent="0"/>
            <a:r>
              <a:rPr lang="en-US" altLang="en-US" sz="2800" kern="0" dirty="0">
                <a:solidFill>
                  <a:srgbClr val="FFFFFF"/>
                </a:solidFill>
                <a:latin typeface="Times New Roman" panose="02020603050405020304" pitchFamily="18" charset="0"/>
                <a:cs typeface="Times New Roman" panose="02020603050405020304" pitchFamily="18" charset="0"/>
              </a:rPr>
              <a:t>The psychological profiling of a successful person is mostly the ability to shift levels of abstraction, from low level to high level.</a:t>
            </a:r>
          </a:p>
          <a:p>
            <a:pPr marL="457200" indent="-457200">
              <a:buFont typeface="Arial" pitchFamily="34" charset="0"/>
              <a:buChar char="•"/>
            </a:pPr>
            <a:r>
              <a:rPr lang="en-US" altLang="en-US" sz="2800" kern="0" dirty="0">
                <a:solidFill>
                  <a:srgbClr val="FFFFFF"/>
                </a:solidFill>
                <a:latin typeface="Times New Roman" panose="02020603050405020304" pitchFamily="18" charset="0"/>
                <a:cs typeface="Times New Roman" panose="02020603050405020304" pitchFamily="18" charset="0"/>
              </a:rPr>
              <a:t>To understand the detailed workings.</a:t>
            </a:r>
          </a:p>
          <a:p>
            <a:pPr marL="457200" indent="-457200">
              <a:buFont typeface="Arial" pitchFamily="34" charset="0"/>
              <a:buChar char="•"/>
            </a:pPr>
            <a:r>
              <a:rPr lang="en-US" altLang="en-US" sz="2800" kern="0" dirty="0">
                <a:solidFill>
                  <a:srgbClr val="FFFFFF"/>
                </a:solidFill>
                <a:latin typeface="Times New Roman" panose="02020603050405020304" pitchFamily="18" charset="0"/>
                <a:cs typeface="Times New Roman" panose="02020603050405020304" pitchFamily="18" charset="0"/>
              </a:rPr>
              <a:t>To understand the big picture. </a:t>
            </a:r>
          </a:p>
          <a:p>
            <a:pPr marL="457200" indent="-457200">
              <a:buFont typeface="Arial" pitchFamily="34" charset="0"/>
              <a:buChar char="•"/>
            </a:pPr>
            <a:r>
              <a:rPr lang="en-US" altLang="en-US" sz="2800" kern="0" dirty="0">
                <a:solidFill>
                  <a:srgbClr val="FFFFFF"/>
                </a:solidFill>
                <a:latin typeface="Times New Roman" panose="02020603050405020304" pitchFamily="18" charset="0"/>
                <a:cs typeface="Times New Roman" panose="02020603050405020304" pitchFamily="18" charset="0"/>
              </a:rPr>
              <a:t>To understand complex things</a:t>
            </a:r>
            <a:br>
              <a:rPr lang="en-US" altLang="en-US" sz="2800" kern="0" dirty="0">
                <a:solidFill>
                  <a:srgbClr val="FFFFFF"/>
                </a:solidFill>
                <a:latin typeface="Times New Roman" panose="02020603050405020304" pitchFamily="18" charset="0"/>
                <a:cs typeface="Times New Roman" panose="02020603050405020304" pitchFamily="18" charset="0"/>
              </a:rPr>
            </a:br>
            <a:r>
              <a:rPr lang="en-US" altLang="en-US" sz="2800" kern="0" dirty="0">
                <a:solidFill>
                  <a:srgbClr val="FFFFFF"/>
                </a:solidFill>
                <a:latin typeface="Times New Roman" panose="02020603050405020304" pitchFamily="18" charset="0"/>
                <a:cs typeface="Times New Roman" panose="02020603050405020304" pitchFamily="18" charset="0"/>
              </a:rPr>
              <a:t>      in simple ways.</a:t>
            </a:r>
            <a:br>
              <a:rPr lang="en-US" altLang="en-US" sz="2800" kern="0" dirty="0">
                <a:solidFill>
                  <a:srgbClr val="FFFFFF"/>
                </a:solidFill>
                <a:latin typeface="Times New Roman" panose="02020603050405020304" pitchFamily="18" charset="0"/>
                <a:cs typeface="Times New Roman" panose="02020603050405020304" pitchFamily="18" charset="0"/>
              </a:rPr>
            </a:br>
            <a:endParaRPr lang="en-US" altLang="en-US" sz="2400" kern="0" dirty="0">
              <a:solidFill>
                <a:srgbClr val="FFFFFF"/>
              </a:solidFill>
              <a:latin typeface="Times New Roman" panose="02020603050405020304" pitchFamily="18" charset="0"/>
              <a:cs typeface="Times New Roman" panose="02020603050405020304" pitchFamily="18" charset="0"/>
            </a:endParaRPr>
          </a:p>
        </p:txBody>
      </p:sp>
      <p:sp>
        <p:nvSpPr>
          <p:cNvPr id="16" name="Rectangle 15"/>
          <p:cNvSpPr>
            <a:spLocks noChangeArrowheads="1"/>
          </p:cNvSpPr>
          <p:nvPr/>
        </p:nvSpPr>
        <p:spPr bwMode="auto">
          <a:xfrm>
            <a:off x="7010400" y="2586335"/>
            <a:ext cx="4114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latin typeface="Times New Roman" pitchFamily="18" charset="0"/>
              </a:rPr>
              <a:t>Donald </a:t>
            </a:r>
            <a:r>
              <a:rPr lang="en-CA" altLang="en-US" sz="2400" dirty="0" err="1">
                <a:latin typeface="Times New Roman" pitchFamily="18" charset="0"/>
              </a:rPr>
              <a:t>Kunth</a:t>
            </a:r>
            <a:endParaRPr lang="en-CA" altLang="en-US" sz="2400" dirty="0">
              <a:latin typeface="Times New Roman" pitchFamily="18" charset="0"/>
            </a:endParaRPr>
          </a:p>
        </p:txBody>
      </p:sp>
      <p:pic>
        <p:nvPicPr>
          <p:cNvPr id="17" name="Picture 10" descr="dd00786_"/>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50126" y="4724400"/>
            <a:ext cx="1988674" cy="19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descr="Related imag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295400" y="4724400"/>
            <a:ext cx="2209800" cy="1988820"/>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Related image"/>
          <p:cNvPicPr>
            <a:picLocks noChangeAspect="1" noChangeArrowheads="1"/>
          </p:cNvPicPr>
          <p:nvPr/>
        </p:nvPicPr>
        <p:blipFill rotWithShape="1">
          <a:blip r:embed="rId7">
            <a:extLst>
              <a:ext uri="{28A0092B-C50C-407E-A947-70E740481C1C}">
                <a14:useLocalDpi xmlns:a14="http://schemas.microsoft.com/office/drawing/2010/main" val="0"/>
              </a:ext>
            </a:extLst>
          </a:blip>
          <a:srcRect l="1514" r="3177"/>
          <a:stretch/>
        </p:blipFill>
        <p:spPr bwMode="auto">
          <a:xfrm>
            <a:off x="5715000" y="4724400"/>
            <a:ext cx="2286000" cy="1990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93686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4">
                                            <p:txEl>
                                              <p:pRg st="3" end="3"/>
                                            </p:txEl>
                                          </p:spTgt>
                                        </p:tgtEl>
                                        <p:attrNameLst>
                                          <p:attrName>style.visibility</p:attrName>
                                        </p:attrNameLst>
                                      </p:cBhvr>
                                      <p:to>
                                        <p:strVal val="visible"/>
                                      </p:to>
                                    </p:set>
                                    <p:anim calcmode="lin" valueType="num">
                                      <p:cBhvr additive="base">
                                        <p:cTn id="11"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4">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50126" y="4724400"/>
            <a:ext cx="1988674" cy="19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7"/>
          <p:cNvSpPr>
            <a:spLocks noChangeArrowheads="1"/>
          </p:cNvSpPr>
          <p:nvPr/>
        </p:nvSpPr>
        <p:spPr bwMode="auto">
          <a:xfrm>
            <a:off x="609600" y="533400"/>
            <a:ext cx="7848600" cy="25914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buFontTx/>
              <a:buNone/>
            </a:pPr>
            <a:r>
              <a:rPr lang="en-CA" altLang="en-US" sz="2800" i="0" dirty="0">
                <a:solidFill>
                  <a:schemeClr val="tx2"/>
                </a:solidFill>
              </a:rPr>
              <a:t>Abstraction Level 0 </a:t>
            </a:r>
          </a:p>
          <a:p>
            <a:pPr marL="457200" indent="-457200" eaLnBrk="1" hangingPunct="1"/>
            <a:r>
              <a:rPr lang="en-CA" altLang="en-US" sz="2800" dirty="0">
                <a:solidFill>
                  <a:schemeClr val="tx2"/>
                </a:solidFill>
              </a:rPr>
              <a:t>Formal Definition of Turing Machine</a:t>
            </a:r>
          </a:p>
          <a:p>
            <a:pPr marL="1200150" lvl="1" indent="-457200" eaLnBrk="1" hangingPunct="1"/>
            <a:r>
              <a:rPr lang="en-CA" altLang="en-US" i="0" dirty="0"/>
              <a:t>The input is a bit string  </a:t>
            </a:r>
            <a:r>
              <a:rPr lang="en-CA" altLang="en-US" i="1" dirty="0">
                <a:solidFill>
                  <a:schemeClr val="accent2"/>
                </a:solidFill>
              </a:rPr>
              <a:t>0110100101.</a:t>
            </a:r>
            <a:r>
              <a:rPr lang="en-CA" altLang="en-US" i="0" dirty="0"/>
              <a:t> </a:t>
            </a:r>
          </a:p>
          <a:p>
            <a:pPr marL="1200150" lvl="1" indent="-457200" eaLnBrk="1" hangingPunct="1"/>
            <a:r>
              <a:rPr lang="en-CA" altLang="en-US" i="0" dirty="0"/>
              <a:t>It has a finite set of states named </a:t>
            </a:r>
            <a:r>
              <a:rPr lang="en-US" i="1" dirty="0">
                <a:solidFill>
                  <a:schemeClr val="accent2"/>
                </a:solidFill>
                <a:effectLst>
                  <a:outerShdw blurRad="38100" dist="38100" dir="2700000" algn="tl">
                    <a:srgbClr val="000000"/>
                  </a:outerShdw>
                </a:effectLst>
              </a:rPr>
              <a:t>q</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 q</a:t>
            </a:r>
            <a:r>
              <a:rPr lang="en-US" i="1" baseline="-25000" dirty="0">
                <a:solidFill>
                  <a:schemeClr val="accent2"/>
                </a:solidFill>
                <a:effectLst>
                  <a:outerShdw blurRad="38100" dist="38100" dir="2700000" algn="tl">
                    <a:srgbClr val="000000"/>
                  </a:outerShdw>
                </a:effectLst>
              </a:rPr>
              <a:t>2500.</a:t>
            </a:r>
          </a:p>
          <a:p>
            <a:pPr marL="1200150" lvl="1" indent="-457200" eaLnBrk="1" hangingPunct="1"/>
            <a:r>
              <a:rPr lang="en-CA" altLang="en-US" dirty="0"/>
              <a:t>Actions are defined by transition function:</a:t>
            </a:r>
            <a:endParaRPr lang="en-CA" altLang="en-US" i="0" dirty="0"/>
          </a:p>
        </p:txBody>
      </p:sp>
      <p:sp>
        <p:nvSpPr>
          <p:cNvPr id="16"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pic>
        <p:nvPicPr>
          <p:cNvPr id="17"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400" y="4724400"/>
            <a:ext cx="2209800" cy="198882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1514" r="3177"/>
          <a:stretch/>
        </p:blipFill>
        <p:spPr bwMode="auto">
          <a:xfrm>
            <a:off x="5715000" y="4724400"/>
            <a:ext cx="2286000" cy="1990800"/>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9"/>
          <p:cNvSpPr>
            <a:spLocks noChangeArrowheads="1"/>
          </p:cNvSpPr>
          <p:nvPr/>
        </p:nvSpPr>
        <p:spPr bwMode="auto">
          <a:xfrm>
            <a:off x="2667000" y="3058180"/>
            <a:ext cx="457112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2</a:t>
            </a:r>
            <a:r>
              <a:rPr lang="en-US" i="1" dirty="0">
                <a:solidFill>
                  <a:schemeClr val="accent2"/>
                </a:solidFill>
                <a:effectLst>
                  <a:outerShdw blurRad="38100" dist="38100" dir="2700000" algn="tl">
                    <a:srgbClr val="000000"/>
                  </a:outerShdw>
                </a:effectLst>
                <a:cs typeface="+mn-cs"/>
              </a:rPr>
              <a:t>, 1) = &lt;q</a:t>
            </a:r>
            <a:r>
              <a:rPr lang="en-US" i="1" baseline="-25000" dirty="0">
                <a:solidFill>
                  <a:schemeClr val="accent2"/>
                </a:solidFill>
                <a:effectLst>
                  <a:outerShdw blurRad="38100" dist="38100" dir="2700000" algn="tl">
                    <a:srgbClr val="000000"/>
                  </a:outerShdw>
                </a:effectLst>
                <a:cs typeface="+mn-cs"/>
              </a:rPr>
              <a:t>447</a:t>
            </a:r>
            <a:r>
              <a:rPr lang="en-US" i="1" dirty="0">
                <a:solidFill>
                  <a:schemeClr val="accent2"/>
                </a:solidFill>
                <a:effectLst>
                  <a:outerShdw blurRad="38100" dist="38100" dir="2700000" algn="tl">
                    <a:srgbClr val="000000"/>
                  </a:outerShdw>
                </a:effectLst>
                <a:cs typeface="+mn-cs"/>
              </a:rPr>
              <a:t>,  1,  right&gt;</a:t>
            </a:r>
            <a:r>
              <a:rPr lang="en-US" dirty="0">
                <a:cs typeface="+mn-cs"/>
              </a:rPr>
              <a:t> </a:t>
            </a:r>
          </a:p>
        </p:txBody>
      </p:sp>
    </p:spTree>
    <p:extLst>
      <p:ext uri="{BB962C8B-B14F-4D97-AF65-F5344CB8AC3E}">
        <p14:creationId xmlns:p14="http://schemas.microsoft.com/office/powerpoint/2010/main" val="1352721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xEl>
                                              <p:pRg st="1" end="1"/>
                                            </p:txEl>
                                          </p:spTgt>
                                        </p:tgtEl>
                                        <p:attrNameLst>
                                          <p:attrName>style.visibility</p:attrName>
                                        </p:attrNameLst>
                                      </p:cBhvr>
                                      <p:to>
                                        <p:strVal val="visible"/>
                                      </p:to>
                                    </p:set>
                                    <p:anim calcmode="lin" valueType="num">
                                      <p:cBhvr additive="base">
                                        <p:cTn id="11"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5">
                                            <p:txEl>
                                              <p:pRg st="2" end="2"/>
                                            </p:txEl>
                                          </p:spTgt>
                                        </p:tgtEl>
                                        <p:attrNameLst>
                                          <p:attrName>style.visibility</p:attrName>
                                        </p:attrNameLst>
                                      </p:cBhvr>
                                      <p:to>
                                        <p:strVal val="visible"/>
                                      </p:to>
                                    </p:set>
                                    <p:anim calcmode="lin" valueType="num">
                                      <p:cBhvr additive="base">
                                        <p:cTn id="17"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5">
                                            <p:txEl>
                                              <p:pRg st="3" end="3"/>
                                            </p:txEl>
                                          </p:spTgt>
                                        </p:tgtEl>
                                        <p:attrNameLst>
                                          <p:attrName>style.visibility</p:attrName>
                                        </p:attrNameLst>
                                      </p:cBhvr>
                                      <p:to>
                                        <p:strVal val="visible"/>
                                      </p:to>
                                    </p:set>
                                    <p:anim calcmode="lin" valueType="num">
                                      <p:cBhvr additive="base">
                                        <p:cTn id="23" dur="500" fill="hold"/>
                                        <p:tgtEl>
                                          <p:spTgt spid="15">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5">
                                            <p:txEl>
                                              <p:pRg st="4" end="4"/>
                                            </p:txEl>
                                          </p:spTgt>
                                        </p:tgtEl>
                                        <p:attrNameLst>
                                          <p:attrName>style.visibility</p:attrName>
                                        </p:attrNameLst>
                                      </p:cBhvr>
                                      <p:to>
                                        <p:strVal val="visible"/>
                                      </p:to>
                                    </p:set>
                                    <p:anim calcmode="lin" valueType="num">
                                      <p:cBhvr additive="base">
                                        <p:cTn id="29" dur="500" fill="hold"/>
                                        <p:tgtEl>
                                          <p:spTgt spid="15">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5">
                                            <p:txEl>
                                              <p:pRg st="4" end="4"/>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500" fill="hold"/>
                                        <p:tgtEl>
                                          <p:spTgt spid="19"/>
                                        </p:tgtEl>
                                        <p:attrNameLst>
                                          <p:attrName>ppt_x</p:attrName>
                                        </p:attrNameLst>
                                      </p:cBhvr>
                                      <p:tavLst>
                                        <p:tav tm="0">
                                          <p:val>
                                            <p:strVal val="0-#ppt_w/2"/>
                                          </p:val>
                                        </p:tav>
                                        <p:tav tm="100000">
                                          <p:val>
                                            <p:strVal val="#ppt_x"/>
                                          </p:val>
                                        </p:tav>
                                      </p:tavLst>
                                    </p:anim>
                                    <p:anim calcmode="lin" valueType="num">
                                      <p:cBhvr additive="base">
                                        <p:cTn id="34"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50126" y="4724400"/>
            <a:ext cx="1988674" cy="19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7"/>
          <p:cNvSpPr>
            <a:spLocks noChangeArrowheads="1"/>
          </p:cNvSpPr>
          <p:nvPr/>
        </p:nvSpPr>
        <p:spPr bwMode="auto">
          <a:xfrm>
            <a:off x="76200" y="533400"/>
            <a:ext cx="8991600" cy="24191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buFontTx/>
              <a:buNone/>
            </a:pPr>
            <a:r>
              <a:rPr lang="en-CA" altLang="en-US" sz="2800" i="0" dirty="0">
                <a:solidFill>
                  <a:schemeClr val="tx2"/>
                </a:solidFill>
              </a:rPr>
              <a:t>Abstraction Level 1 </a:t>
            </a:r>
          </a:p>
          <a:p>
            <a:pPr marL="457200" indent="-457200" eaLnBrk="1" hangingPunct="1"/>
            <a:r>
              <a:rPr lang="en-CA" altLang="en-US" sz="2800" dirty="0">
                <a:solidFill>
                  <a:schemeClr val="tx2"/>
                </a:solidFill>
              </a:rPr>
              <a:t>Meaningful State Names </a:t>
            </a:r>
          </a:p>
          <a:p>
            <a:pPr marL="1200150" lvl="1" indent="-457200" eaLnBrk="1" hangingPunct="1"/>
            <a:r>
              <a:rPr lang="en-CA" altLang="en-US" dirty="0"/>
              <a:t>We interpret the input as a higher level object</a:t>
            </a:r>
            <a:br>
              <a:rPr lang="en-CA" altLang="en-US" dirty="0"/>
            </a:br>
            <a:br>
              <a:rPr lang="en-CA" altLang="en-US" dirty="0"/>
            </a:br>
            <a:r>
              <a:rPr lang="en-CA" altLang="en-US" dirty="0"/>
              <a:t>           </a:t>
            </a:r>
            <a:r>
              <a:rPr lang="en-CA" altLang="en-US" i="1" dirty="0">
                <a:solidFill>
                  <a:schemeClr val="accent2"/>
                </a:solidFill>
              </a:rPr>
              <a:t>0110100101 = </a:t>
            </a:r>
            <a:endParaRPr lang="en-CA" altLang="en-US" dirty="0"/>
          </a:p>
        </p:txBody>
      </p:sp>
      <p:sp>
        <p:nvSpPr>
          <p:cNvPr id="16"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pic>
        <p:nvPicPr>
          <p:cNvPr id="17"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400" y="4724400"/>
            <a:ext cx="2209800" cy="198882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1514" r="3177"/>
          <a:stretch/>
        </p:blipFill>
        <p:spPr bwMode="auto">
          <a:xfrm>
            <a:off x="5715000" y="4724400"/>
            <a:ext cx="2286000" cy="19908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4" descr="C:\Users\jeff\Documents\tool-reveals-which-celebs-models-have-been-photoshopped-f40feb90d9.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r="50000"/>
          <a:stretch/>
        </p:blipFill>
        <p:spPr bwMode="auto">
          <a:xfrm>
            <a:off x="4572000" y="2057400"/>
            <a:ext cx="1435445" cy="16137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7275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xEl>
                                              <p:pRg st="1" end="1"/>
                                            </p:txEl>
                                          </p:spTgt>
                                        </p:tgtEl>
                                        <p:attrNameLst>
                                          <p:attrName>style.visibility</p:attrName>
                                        </p:attrNameLst>
                                      </p:cBhvr>
                                      <p:to>
                                        <p:strVal val="visible"/>
                                      </p:to>
                                    </p:set>
                                    <p:anim calcmode="lin" valueType="num">
                                      <p:cBhvr additive="base">
                                        <p:cTn id="11"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5">
                                            <p:txEl>
                                              <p:pRg st="2" end="2"/>
                                            </p:txEl>
                                          </p:spTgt>
                                        </p:tgtEl>
                                        <p:attrNameLst>
                                          <p:attrName>style.visibility</p:attrName>
                                        </p:attrNameLst>
                                      </p:cBhvr>
                                      <p:to>
                                        <p:strVal val="visible"/>
                                      </p:to>
                                    </p:set>
                                    <p:anim calcmode="lin" valueType="num">
                                      <p:cBhvr additive="base">
                                        <p:cTn id="17"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5">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0-#ppt_w/2"/>
                                          </p:val>
                                        </p:tav>
                                        <p:tav tm="100000">
                                          <p:val>
                                            <p:strVal val="#ppt_x"/>
                                          </p:val>
                                        </p:tav>
                                      </p:tavLst>
                                    </p:anim>
                                    <p:anim calcmode="lin" valueType="num">
                                      <p:cBhvr additive="base">
                                        <p:cTn id="22"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50126" y="4724400"/>
            <a:ext cx="1988674" cy="19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7"/>
          <p:cNvSpPr>
            <a:spLocks noChangeArrowheads="1"/>
          </p:cNvSpPr>
          <p:nvPr/>
        </p:nvSpPr>
        <p:spPr bwMode="auto">
          <a:xfrm>
            <a:off x="76200" y="533400"/>
            <a:ext cx="8991600" cy="3625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buFontTx/>
              <a:buNone/>
            </a:pPr>
            <a:r>
              <a:rPr lang="en-CA" altLang="en-US" sz="2800" i="0" dirty="0">
                <a:solidFill>
                  <a:schemeClr val="tx2"/>
                </a:solidFill>
              </a:rPr>
              <a:t>Abstraction Level 1 </a:t>
            </a:r>
          </a:p>
          <a:p>
            <a:pPr marL="457200" indent="-457200" eaLnBrk="1" hangingPunct="1"/>
            <a:r>
              <a:rPr lang="en-CA" altLang="en-US" sz="2800" dirty="0">
                <a:solidFill>
                  <a:schemeClr val="tx2"/>
                </a:solidFill>
              </a:rPr>
              <a:t>Meaningful State Names</a:t>
            </a:r>
          </a:p>
          <a:p>
            <a:pPr marL="1200150" lvl="1" indent="-457200" eaLnBrk="1" hangingPunct="1"/>
            <a:r>
              <a:rPr lang="en-CA" altLang="en-US" dirty="0"/>
              <a:t>We give </a:t>
            </a:r>
            <a:r>
              <a:rPr lang="en-CA" altLang="en-US" i="0" dirty="0"/>
              <a:t>states meaningful names </a:t>
            </a:r>
            <a:r>
              <a:rPr lang="en-US" i="1" dirty="0">
                <a:solidFill>
                  <a:schemeClr val="accent2"/>
                </a:solidFill>
                <a:effectLst>
                  <a:outerShdw blurRad="38100" dist="38100" dir="2700000" algn="tl">
                    <a:srgbClr val="000000"/>
                  </a:outerShdw>
                </a:effectLst>
              </a:rPr>
              <a:t>q</a:t>
            </a:r>
            <a:r>
              <a:rPr lang="en-US" i="1" baseline="-25000" dirty="0">
                <a:solidFill>
                  <a:schemeClr val="accent2"/>
                </a:solidFill>
                <a:effectLst>
                  <a:outerShdw blurRad="38100" dist="38100" dir="2700000" algn="tl">
                    <a:srgbClr val="000000"/>
                  </a:outerShdw>
                </a:effectLst>
              </a:rPr>
              <a:t>&lt;line=39,x=3,y=0&gt;.</a:t>
            </a:r>
          </a:p>
          <a:p>
            <a:pPr marL="1200150" lvl="1" indent="-457200" eaLnBrk="1" hangingPunct="1"/>
            <a:r>
              <a:rPr lang="en-CA" altLang="en-US" dirty="0"/>
              <a:t>This allows us to imagine that the TM </a:t>
            </a:r>
          </a:p>
          <a:p>
            <a:pPr marL="1600200" lvl="2" indent="-457200" eaLnBrk="1" hangingPunct="1"/>
            <a:r>
              <a:rPr lang="en-CA" altLang="en-US" sz="2800" dirty="0"/>
              <a:t>Has lines of code: </a:t>
            </a:r>
            <a:r>
              <a:rPr lang="en-US" sz="2800" i="1" dirty="0">
                <a:solidFill>
                  <a:schemeClr val="accent2"/>
                </a:solidFill>
                <a:effectLst>
                  <a:outerShdw blurRad="38100" dist="38100" dir="2700000" algn="tl">
                    <a:srgbClr val="000000"/>
                  </a:outerShdw>
                </a:effectLst>
              </a:rPr>
              <a:t>line=39.</a:t>
            </a:r>
            <a:endParaRPr lang="en-CA" altLang="en-US" sz="2800" dirty="0"/>
          </a:p>
          <a:p>
            <a:pPr marL="1600200" lvl="2" indent="-457200" eaLnBrk="1" hangingPunct="1"/>
            <a:r>
              <a:rPr lang="en-CA" altLang="en-US" sz="2800" dirty="0"/>
              <a:t>Is remembering the values of variables </a:t>
            </a:r>
            <a:r>
              <a:rPr lang="en-CA" altLang="en-US" sz="2800" i="1" dirty="0">
                <a:solidFill>
                  <a:schemeClr val="accent2"/>
                </a:solidFill>
              </a:rPr>
              <a:t>x</a:t>
            </a:r>
            <a:r>
              <a:rPr lang="en-CA" altLang="en-US" sz="2800" dirty="0"/>
              <a:t> and </a:t>
            </a:r>
            <a:r>
              <a:rPr lang="en-CA" altLang="en-US" sz="2800" i="1" dirty="0">
                <a:solidFill>
                  <a:schemeClr val="accent2"/>
                </a:solidFill>
              </a:rPr>
              <a:t>y</a:t>
            </a:r>
            <a:r>
              <a:rPr lang="en-CA" altLang="en-US" sz="2800" dirty="0"/>
              <a:t>.</a:t>
            </a:r>
          </a:p>
          <a:p>
            <a:pPr marL="1600200" lvl="2" indent="-457200" eaLnBrk="1" hangingPunct="1"/>
            <a:r>
              <a:rPr lang="en-CA" altLang="en-US" sz="2800" dirty="0"/>
              <a:t>Executes actions like setting the value of </a:t>
            </a:r>
            <a:r>
              <a:rPr lang="en-CA" altLang="en-US" sz="2800" i="1" dirty="0">
                <a:solidFill>
                  <a:schemeClr val="accent2"/>
                </a:solidFill>
              </a:rPr>
              <a:t>y</a:t>
            </a:r>
            <a:r>
              <a:rPr lang="en-CA" altLang="en-US" sz="2800" dirty="0"/>
              <a:t>.</a:t>
            </a:r>
          </a:p>
        </p:txBody>
      </p:sp>
      <p:sp>
        <p:nvSpPr>
          <p:cNvPr id="16"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pic>
        <p:nvPicPr>
          <p:cNvPr id="17"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400" y="4724400"/>
            <a:ext cx="2209800" cy="198882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1514" r="3177"/>
          <a:stretch/>
        </p:blipFill>
        <p:spPr bwMode="auto">
          <a:xfrm>
            <a:off x="5715000" y="4724400"/>
            <a:ext cx="2286000" cy="199080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0"/>
          <p:cNvSpPr>
            <a:spLocks noChangeArrowheads="1"/>
          </p:cNvSpPr>
          <p:nvPr/>
        </p:nvSpPr>
        <p:spPr bwMode="auto">
          <a:xfrm>
            <a:off x="1206500" y="4038600"/>
            <a:ext cx="759759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&lt;line=39,x=3,y=0&gt;</a:t>
            </a:r>
            <a:r>
              <a:rPr lang="en-US" i="1" dirty="0">
                <a:solidFill>
                  <a:schemeClr val="accent2"/>
                </a:solidFill>
                <a:effectLst>
                  <a:outerShdw blurRad="38100" dist="38100" dir="2700000" algn="tl">
                    <a:srgbClr val="000000"/>
                  </a:outerShdw>
                </a:effectLst>
                <a:cs typeface="+mn-cs"/>
              </a:rPr>
              <a:t>,1) = &lt;q</a:t>
            </a:r>
            <a:r>
              <a:rPr lang="en-US" i="1" baseline="-25000" dirty="0">
                <a:solidFill>
                  <a:schemeClr val="accent2"/>
                </a:solidFill>
                <a:effectLst>
                  <a:outerShdw blurRad="38100" dist="38100" dir="2700000" algn="tl">
                    <a:srgbClr val="000000"/>
                  </a:outerShdw>
                </a:effectLst>
                <a:cs typeface="+mn-cs"/>
              </a:rPr>
              <a:t>&lt;line=40,x=3,y=1&gt;</a:t>
            </a:r>
            <a:r>
              <a:rPr lang="en-US" i="1" dirty="0">
                <a:solidFill>
                  <a:schemeClr val="accent2"/>
                </a:solidFill>
                <a:effectLst>
                  <a:outerShdw blurRad="38100" dist="38100" dir="2700000" algn="tl">
                    <a:srgbClr val="000000"/>
                  </a:outerShdw>
                </a:effectLst>
                <a:cs typeface="+mn-cs"/>
              </a:rPr>
              <a:t>,1,right&gt;</a:t>
            </a:r>
            <a:r>
              <a:rPr lang="en-US" i="1" dirty="0">
                <a:cs typeface="+mn-cs"/>
              </a:rPr>
              <a:t> </a:t>
            </a:r>
          </a:p>
        </p:txBody>
      </p:sp>
    </p:spTree>
    <p:extLst>
      <p:ext uri="{BB962C8B-B14F-4D97-AF65-F5344CB8AC3E}">
        <p14:creationId xmlns:p14="http://schemas.microsoft.com/office/powerpoint/2010/main" val="856199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xEl>
                                              <p:pRg st="2" end="2"/>
                                            </p:txEl>
                                          </p:spTgt>
                                        </p:tgtEl>
                                        <p:attrNameLst>
                                          <p:attrName>style.visibility</p:attrName>
                                        </p:attrNameLst>
                                      </p:cBhvr>
                                      <p:to>
                                        <p:strVal val="visible"/>
                                      </p:to>
                                    </p:set>
                                    <p:anim calcmode="lin" valueType="num">
                                      <p:cBhvr additive="base">
                                        <p:cTn id="7"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5">
                                            <p:txEl>
                                              <p:pRg st="3" end="3"/>
                                            </p:txEl>
                                          </p:spTgt>
                                        </p:tgtEl>
                                        <p:attrNameLst>
                                          <p:attrName>style.visibility</p:attrName>
                                        </p:attrNameLst>
                                      </p:cBhvr>
                                      <p:to>
                                        <p:strVal val="visible"/>
                                      </p:to>
                                    </p:set>
                                    <p:anim calcmode="lin" valueType="num">
                                      <p:cBhvr additive="base">
                                        <p:cTn id="13" dur="500" fill="hold"/>
                                        <p:tgtEl>
                                          <p:spTgt spid="15">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
                                            <p:txEl>
                                              <p:pRg st="4" end="4"/>
                                            </p:txEl>
                                          </p:spTgt>
                                        </p:tgtEl>
                                        <p:attrNameLst>
                                          <p:attrName>style.visibility</p:attrName>
                                        </p:attrNameLst>
                                      </p:cBhvr>
                                      <p:to>
                                        <p:strVal val="visible"/>
                                      </p:to>
                                    </p:set>
                                    <p:anim calcmode="lin" valueType="num">
                                      <p:cBhvr additive="base">
                                        <p:cTn id="19" dur="500" fill="hold"/>
                                        <p:tgtEl>
                                          <p:spTgt spid="1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5">
                                            <p:txEl>
                                              <p:pRg st="5" end="5"/>
                                            </p:txEl>
                                          </p:spTgt>
                                        </p:tgtEl>
                                        <p:attrNameLst>
                                          <p:attrName>style.visibility</p:attrName>
                                        </p:attrNameLst>
                                      </p:cBhvr>
                                      <p:to>
                                        <p:strVal val="visible"/>
                                      </p:to>
                                    </p:set>
                                    <p:anim calcmode="lin" valueType="num">
                                      <p:cBhvr additive="base">
                                        <p:cTn id="25" dur="500" fill="hold"/>
                                        <p:tgtEl>
                                          <p:spTgt spid="15">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5">
                                            <p:txEl>
                                              <p:pRg st="6" end="6"/>
                                            </p:txEl>
                                          </p:spTgt>
                                        </p:tgtEl>
                                        <p:attrNameLst>
                                          <p:attrName>style.visibility</p:attrName>
                                        </p:attrNameLst>
                                      </p:cBhvr>
                                      <p:to>
                                        <p:strVal val="visible"/>
                                      </p:to>
                                    </p:set>
                                    <p:anim calcmode="lin" valueType="num">
                                      <p:cBhvr additive="base">
                                        <p:cTn id="31" dur="500" fill="hold"/>
                                        <p:tgtEl>
                                          <p:spTgt spid="15">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5">
                                            <p:txEl>
                                              <p:pRg st="6" end="6"/>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22">
                                            <p:txEl>
                                              <p:pRg st="0" end="0"/>
                                            </p:txEl>
                                          </p:spTgt>
                                        </p:tgtEl>
                                        <p:attrNameLst>
                                          <p:attrName>style.visibility</p:attrName>
                                        </p:attrNameLst>
                                      </p:cBhvr>
                                      <p:to>
                                        <p:strVal val="visible"/>
                                      </p:to>
                                    </p:set>
                                    <p:anim calcmode="lin" valueType="num">
                                      <p:cBhvr additive="base">
                                        <p:cTn id="35"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50126" y="4724400"/>
            <a:ext cx="1988674" cy="19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7"/>
          <p:cNvSpPr>
            <a:spLocks noChangeArrowheads="1"/>
          </p:cNvSpPr>
          <p:nvPr/>
        </p:nvSpPr>
        <p:spPr bwMode="auto">
          <a:xfrm>
            <a:off x="76200" y="533400"/>
            <a:ext cx="8991600" cy="250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buFontTx/>
              <a:buNone/>
            </a:pPr>
            <a:r>
              <a:rPr lang="en-CA" altLang="en-US" sz="2800" i="0" dirty="0">
                <a:solidFill>
                  <a:schemeClr val="tx2"/>
                </a:solidFill>
              </a:rPr>
              <a:t>Abstraction Level 2 </a:t>
            </a:r>
          </a:p>
          <a:p>
            <a:pPr marL="457200" indent="-457200" eaLnBrk="1" hangingPunct="1"/>
            <a:r>
              <a:rPr lang="en-CA" altLang="en-US" sz="2800" dirty="0">
                <a:solidFill>
                  <a:schemeClr val="tx2"/>
                </a:solidFill>
              </a:rPr>
              <a:t>Meta Names and Transition Function</a:t>
            </a:r>
          </a:p>
          <a:p>
            <a:pPr marL="1200150" lvl="1" indent="-457200" eaLnBrk="1" hangingPunct="1"/>
            <a:r>
              <a:rPr lang="en-CA" altLang="en-US" dirty="0"/>
              <a:t>We talk about a block of states</a:t>
            </a:r>
            <a:r>
              <a:rPr lang="en-CA" altLang="en-US" i="0" dirty="0"/>
              <a:t> </a:t>
            </a:r>
            <a:r>
              <a:rPr lang="en-US" i="1" dirty="0">
                <a:solidFill>
                  <a:schemeClr val="accent2"/>
                </a:solidFill>
                <a:effectLst>
                  <a:outerShdw blurRad="38100" dist="38100" dir="2700000" algn="tl">
                    <a:srgbClr val="000000"/>
                  </a:outerShdw>
                </a:effectLst>
              </a:rPr>
              <a:t>q</a:t>
            </a:r>
            <a:r>
              <a:rPr lang="en-US" i="1" baseline="-25000" dirty="0">
                <a:solidFill>
                  <a:schemeClr val="accent2"/>
                </a:solidFill>
                <a:effectLst>
                  <a:outerShdw blurRad="38100" dist="38100" dir="2700000" algn="tl">
                    <a:srgbClr val="000000"/>
                  </a:outerShdw>
                </a:effectLst>
              </a:rPr>
              <a:t>&lt;line=39,x=</a:t>
            </a:r>
            <a:r>
              <a:rPr lang="en-US" i="1" baseline="-25000" dirty="0" err="1">
                <a:solidFill>
                  <a:schemeClr val="accent2"/>
                </a:solidFill>
                <a:effectLst>
                  <a:outerShdw blurRad="38100" dist="38100" dir="2700000" algn="tl">
                    <a:srgbClr val="000000"/>
                  </a:outerShdw>
                </a:effectLst>
              </a:rPr>
              <a:t>x’,y</a:t>
            </a:r>
            <a:r>
              <a:rPr lang="en-US" i="1" baseline="-25000" dirty="0">
                <a:solidFill>
                  <a:schemeClr val="accent2"/>
                </a:solidFill>
                <a:effectLst>
                  <a:outerShdw blurRad="38100" dist="38100" dir="2700000" algn="tl">
                    <a:srgbClr val="000000"/>
                  </a:outerShdw>
                </a:effectLst>
              </a:rPr>
              <a:t>=y’&gt;.</a:t>
            </a:r>
            <a:br>
              <a:rPr lang="en-US" i="1" baseline="-25000" dirty="0">
                <a:solidFill>
                  <a:schemeClr val="accent2"/>
                </a:solidFill>
                <a:effectLst>
                  <a:outerShdw blurRad="38100" dist="38100" dir="2700000" algn="tl">
                    <a:srgbClr val="000000"/>
                  </a:outerShdw>
                </a:effectLst>
              </a:rPr>
            </a:br>
            <a:r>
              <a:rPr lang="en-US" i="1" dirty="0"/>
              <a:t>  </a:t>
            </a:r>
            <a:r>
              <a:rPr lang="en-US" dirty="0">
                <a:solidFill>
                  <a:schemeClr val="accent2"/>
                </a:solidFill>
                <a:sym typeface="Symbol" panose="05050102010706020507" pitchFamily="18" charset="2"/>
              </a:rPr>
              <a:t> </a:t>
            </a:r>
            <a:r>
              <a:rPr lang="en-US" i="1" dirty="0">
                <a:solidFill>
                  <a:schemeClr val="accent2"/>
                </a:solidFill>
                <a:cs typeface="Arial" pitchFamily="34" charset="0"/>
              </a:rPr>
              <a:t>x</a:t>
            </a:r>
            <a:r>
              <a:rPr lang="en-US" i="1" dirty="0">
                <a:solidFill>
                  <a:schemeClr val="accent2"/>
                </a:solidFill>
                <a:effectLst>
                  <a:outerShdw blurRad="38100" dist="38100" dir="2700000" algn="tl">
                    <a:srgbClr val="000000"/>
                  </a:outerShdw>
                </a:effectLst>
                <a:cs typeface="Arial" pitchFamily="34" charset="0"/>
              </a:rPr>
              <a:t>’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Times New Roman" pitchFamily="18" charset="0"/>
              </a:rPr>
              <a:t> </a:t>
            </a:r>
            <a:r>
              <a:rPr lang="en-US" i="1" dirty="0">
                <a:solidFill>
                  <a:schemeClr val="accent2"/>
                </a:solidFill>
                <a:effectLst>
                  <a:outerShdw blurRad="38100" dist="38100" dir="2700000" algn="tl">
                    <a:srgbClr val="000000"/>
                  </a:outerShdw>
                </a:effectLst>
                <a:cs typeface="Arial" pitchFamily="34" charset="0"/>
              </a:rPr>
              <a:t>{0,1,2,3,4}, &amp; y’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Arial" pitchFamily="34" charset="0"/>
              </a:rPr>
              <a:t> {0,1,2,3,4}.</a:t>
            </a:r>
            <a:endParaRPr lang="en-CA" altLang="en-US" dirty="0"/>
          </a:p>
          <a:p>
            <a:pPr marL="1200150" lvl="1" indent="-457200" eaLnBrk="1" hangingPunct="1"/>
            <a:r>
              <a:rPr lang="en-CA" altLang="en-US" dirty="0"/>
              <a:t>We fill in blocks of the transition function table</a:t>
            </a:r>
          </a:p>
        </p:txBody>
      </p:sp>
      <p:sp>
        <p:nvSpPr>
          <p:cNvPr id="16"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pic>
        <p:nvPicPr>
          <p:cNvPr id="17"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400" y="4724400"/>
            <a:ext cx="2209800" cy="198882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1514" r="3177"/>
          <a:stretch/>
        </p:blipFill>
        <p:spPr bwMode="auto">
          <a:xfrm>
            <a:off x="5715000" y="4724400"/>
            <a:ext cx="2286000" cy="199080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0"/>
          <p:cNvSpPr>
            <a:spLocks noChangeArrowheads="1"/>
          </p:cNvSpPr>
          <p:nvPr/>
        </p:nvSpPr>
        <p:spPr bwMode="auto">
          <a:xfrm>
            <a:off x="1206500" y="2905780"/>
            <a:ext cx="8163966" cy="954107"/>
          </a:xfrm>
          <a:prstGeom prst="rect">
            <a:avLst/>
          </a:prstGeom>
          <a:noFill/>
          <a:ln w="25400" cap="sq" algn="ctr">
            <a:noFill/>
            <a:miter lim="800000"/>
            <a:headEnd/>
            <a:tailEnd/>
          </a:ln>
          <a:effectLst/>
        </p:spPr>
        <p:txBody>
          <a:bodyPr wrap="none" lIns="274320" rIns="274320">
            <a:spAutoFit/>
          </a:bodyPr>
          <a:lstStyle/>
          <a:p>
            <a:pPr marL="457200" indent="-457200" eaLnBrk="0" hangingPunct="0">
              <a:buFont typeface="Symbol" panose="05050102010706020507" pitchFamily="18" charset="2"/>
              <a:buChar char="&quot;"/>
              <a:defRPr/>
            </a:pPr>
            <a:r>
              <a:rPr lang="en-US" i="1" dirty="0">
                <a:solidFill>
                  <a:schemeClr val="accent2"/>
                </a:solidFill>
                <a:cs typeface="Arial" pitchFamily="34" charset="0"/>
              </a:rPr>
              <a:t>x</a:t>
            </a:r>
            <a:r>
              <a:rPr lang="en-US" i="1" dirty="0">
                <a:solidFill>
                  <a:schemeClr val="accent2"/>
                </a:solidFill>
                <a:effectLst>
                  <a:outerShdw blurRad="38100" dist="38100" dir="2700000" algn="tl">
                    <a:srgbClr val="000000"/>
                  </a:outerShdw>
                </a:effectLst>
                <a:cs typeface="Arial" pitchFamily="34" charset="0"/>
              </a:rPr>
              <a:t>’  &amp; y’</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Times New Roman" pitchFamily="18" charset="0"/>
              </a:rPr>
              <a:t> </a:t>
            </a:r>
            <a:r>
              <a:rPr lang="en-US" i="1" dirty="0">
                <a:solidFill>
                  <a:schemeClr val="accent2"/>
                </a:solidFill>
                <a:effectLst>
                  <a:outerShdw blurRad="38100" dist="38100" dir="2700000" algn="tl">
                    <a:srgbClr val="000000"/>
                  </a:outerShdw>
                </a:effectLst>
                <a:cs typeface="Arial" pitchFamily="34" charset="0"/>
              </a:rPr>
              <a:t>{0,1,2,3,4} &amp; </a:t>
            </a:r>
            <a:r>
              <a:rPr lang="en-US" i="1" dirty="0"/>
              <a:t> </a:t>
            </a:r>
            <a:r>
              <a:rPr lang="en-US" dirty="0">
                <a:solidFill>
                  <a:schemeClr val="accent2"/>
                </a:solidFill>
                <a:sym typeface="Symbol" panose="05050102010706020507" pitchFamily="18" charset="2"/>
              </a:rPr>
              <a:t> </a:t>
            </a:r>
            <a:r>
              <a:rPr lang="en-US" i="1" dirty="0">
                <a:solidFill>
                  <a:schemeClr val="accent2"/>
                </a:solidFill>
                <a:effectLst>
                  <a:outerShdw blurRad="38100" dist="38100" dir="2700000" algn="tl">
                    <a:srgbClr val="000000"/>
                  </a:outerShdw>
                </a:effectLst>
                <a:cs typeface="Arial" pitchFamily="34" charset="0"/>
              </a:rPr>
              <a:t>c </a:t>
            </a:r>
            <a:r>
              <a:rPr lang="el-GR" i="1" dirty="0">
                <a:solidFill>
                  <a:schemeClr val="accent2"/>
                </a:solidFill>
                <a:effectLst>
                  <a:outerShdw blurRad="38100" dist="38100" dir="2700000" algn="tl">
                    <a:srgbClr val="000000"/>
                  </a:outerShdw>
                </a:effectLst>
                <a:cs typeface="Times New Roman" pitchFamily="18" charset="0"/>
              </a:rPr>
              <a:t>ϵ</a:t>
            </a:r>
            <a:r>
              <a:rPr lang="en-US" i="1" dirty="0">
                <a:solidFill>
                  <a:schemeClr val="accent2"/>
                </a:solidFill>
                <a:effectLst>
                  <a:outerShdw blurRad="38100" dist="38100" dir="2700000" algn="tl">
                    <a:srgbClr val="000000"/>
                  </a:outerShdw>
                </a:effectLst>
                <a:cs typeface="Arial" pitchFamily="34" charset="0"/>
              </a:rPr>
              <a:t> {0,1}. </a:t>
            </a:r>
          </a:p>
          <a:p>
            <a:pPr eaLnBrk="0" hangingPunct="0">
              <a:defRPr/>
            </a:pPr>
            <a:r>
              <a:rPr lang="en-US" i="1" dirty="0">
                <a:solidFill>
                  <a:schemeClr val="accent2"/>
                </a:solidFill>
                <a:effectLst>
                  <a:outerShdw blurRad="38100" dist="38100" dir="2700000" algn="tl">
                    <a:srgbClr val="000000"/>
                  </a:outerShdw>
                </a:effectLst>
                <a:cs typeface="Arial" pitchFamily="34" charset="0"/>
              </a:rPr>
              <a:t>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Tree>
    <p:extLst>
      <p:ext uri="{BB962C8B-B14F-4D97-AF65-F5344CB8AC3E}">
        <p14:creationId xmlns:p14="http://schemas.microsoft.com/office/powerpoint/2010/main" val="199441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xEl>
                                              <p:pRg st="1" end="1"/>
                                            </p:txEl>
                                          </p:spTgt>
                                        </p:tgtEl>
                                        <p:attrNameLst>
                                          <p:attrName>style.visibility</p:attrName>
                                        </p:attrNameLst>
                                      </p:cBhvr>
                                      <p:to>
                                        <p:strVal val="visible"/>
                                      </p:to>
                                    </p:set>
                                    <p:anim calcmode="lin" valueType="num">
                                      <p:cBhvr additive="base">
                                        <p:cTn id="11"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5">
                                            <p:txEl>
                                              <p:pRg st="2" end="2"/>
                                            </p:txEl>
                                          </p:spTgt>
                                        </p:tgtEl>
                                        <p:attrNameLst>
                                          <p:attrName>style.visibility</p:attrName>
                                        </p:attrNameLst>
                                      </p:cBhvr>
                                      <p:to>
                                        <p:strVal val="visible"/>
                                      </p:to>
                                    </p:set>
                                    <p:anim calcmode="lin" valueType="num">
                                      <p:cBhvr additive="base">
                                        <p:cTn id="17"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5">
                                            <p:txEl>
                                              <p:pRg st="3" end="3"/>
                                            </p:txEl>
                                          </p:spTgt>
                                        </p:tgtEl>
                                        <p:attrNameLst>
                                          <p:attrName>style.visibility</p:attrName>
                                        </p:attrNameLst>
                                      </p:cBhvr>
                                      <p:to>
                                        <p:strVal val="visible"/>
                                      </p:to>
                                    </p:set>
                                    <p:anim calcmode="lin" valueType="num">
                                      <p:cBhvr additive="base">
                                        <p:cTn id="23" dur="500" fill="hold"/>
                                        <p:tgtEl>
                                          <p:spTgt spid="15">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5">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2">
                                            <p:txEl>
                                              <p:pRg st="0" end="0"/>
                                            </p:txEl>
                                          </p:spTgt>
                                        </p:tgtEl>
                                        <p:attrNameLst>
                                          <p:attrName>style.visibility</p:attrName>
                                        </p:attrNameLst>
                                      </p:cBhvr>
                                      <p:to>
                                        <p:strVal val="visible"/>
                                      </p:to>
                                    </p:set>
                                    <p:anim calcmode="lin" valueType="num">
                                      <p:cBhvr additive="base">
                                        <p:cTn id="27"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2">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22">
                                            <p:txEl>
                                              <p:pRg st="1" end="1"/>
                                            </p:txEl>
                                          </p:spTgt>
                                        </p:tgtEl>
                                        <p:attrNameLst>
                                          <p:attrName>style.visibility</p:attrName>
                                        </p:attrNameLst>
                                      </p:cBhvr>
                                      <p:to>
                                        <p:strVal val="visible"/>
                                      </p:to>
                                    </p:set>
                                    <p:anim calcmode="lin" valueType="num">
                                      <p:cBhvr additive="base">
                                        <p:cTn id="31" dur="500" fill="hold"/>
                                        <p:tgtEl>
                                          <p:spTgt spid="22">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50126" y="4724400"/>
            <a:ext cx="1988674" cy="19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7"/>
          <p:cNvSpPr>
            <a:spLocks noChangeArrowheads="1"/>
          </p:cNvSpPr>
          <p:nvPr/>
        </p:nvSpPr>
        <p:spPr bwMode="auto">
          <a:xfrm>
            <a:off x="76200" y="533400"/>
            <a:ext cx="8991600" cy="3453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buFontTx/>
              <a:buNone/>
            </a:pPr>
            <a:r>
              <a:rPr lang="en-CA" altLang="en-US" sz="2800" i="0" dirty="0">
                <a:solidFill>
                  <a:schemeClr val="tx2"/>
                </a:solidFill>
              </a:rPr>
              <a:t>Abstraction Level 3 </a:t>
            </a:r>
          </a:p>
          <a:p>
            <a:pPr marL="457200" indent="-457200" eaLnBrk="1" hangingPunct="1"/>
            <a:r>
              <a:rPr lang="en-CA" altLang="en-US" sz="2800" dirty="0">
                <a:solidFill>
                  <a:schemeClr val="tx2"/>
                </a:solidFill>
              </a:rPr>
              <a:t>Java Code</a:t>
            </a:r>
          </a:p>
          <a:p>
            <a:pPr marL="1200150" lvl="1" indent="-457200" eaLnBrk="1" hangingPunct="1"/>
            <a:r>
              <a:rPr lang="en-CA" altLang="en-US" dirty="0"/>
              <a:t>We interpret these blocks of transitions</a:t>
            </a:r>
            <a:br>
              <a:rPr lang="en-CA" altLang="en-US" dirty="0"/>
            </a:br>
            <a:r>
              <a:rPr lang="en-CA" altLang="en-US" dirty="0"/>
              <a:t>as lines of Java code.</a:t>
            </a:r>
          </a:p>
          <a:p>
            <a:pPr marL="1200150" lvl="1" indent="-457200" eaLnBrk="1" hangingPunct="1"/>
            <a:endParaRPr lang="en-CA" altLang="en-US" dirty="0"/>
          </a:p>
          <a:p>
            <a:pPr marL="1200150" lvl="1" indent="-457200" eaLnBrk="1" hangingPunct="1"/>
            <a:r>
              <a:rPr lang="en-CA" altLang="en-US" dirty="0"/>
              <a:t>Does not allow spaghetti code,</a:t>
            </a:r>
            <a:br>
              <a:rPr lang="en-CA" altLang="en-US" dirty="0"/>
            </a:br>
            <a:r>
              <a:rPr lang="en-CA" altLang="en-US" dirty="0"/>
              <a:t>but loops and functions calls.</a:t>
            </a:r>
          </a:p>
        </p:txBody>
      </p:sp>
      <p:sp>
        <p:nvSpPr>
          <p:cNvPr id="16"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pic>
        <p:nvPicPr>
          <p:cNvPr id="17"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400" y="4724400"/>
            <a:ext cx="2209800" cy="198882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1514" r="3177"/>
          <a:stretch/>
        </p:blipFill>
        <p:spPr bwMode="auto">
          <a:xfrm>
            <a:off x="5715000" y="4724400"/>
            <a:ext cx="2286000" cy="199080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17"/>
          <p:cNvSpPr>
            <a:spLocks noChangeArrowheads="1"/>
          </p:cNvSpPr>
          <p:nvPr/>
        </p:nvSpPr>
        <p:spPr bwMode="auto">
          <a:xfrm>
            <a:off x="1099289" y="2452688"/>
            <a:ext cx="705411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line 39: </a:t>
            </a:r>
            <a:r>
              <a:rPr lang="en-US" i="1" dirty="0">
                <a:solidFill>
                  <a:schemeClr val="accent2"/>
                </a:solidFill>
                <a:effectLst>
                  <a:outerShdw blurRad="38100" dist="38100" dir="2700000" algn="tl">
                    <a:srgbClr val="000000"/>
                  </a:outerShdw>
                </a:effectLst>
                <a:cs typeface="+mn-cs"/>
              </a:rPr>
              <a:t>y = value at head, move head right.</a:t>
            </a:r>
          </a:p>
        </p:txBody>
      </p:sp>
    </p:spTree>
    <p:extLst>
      <p:ext uri="{BB962C8B-B14F-4D97-AF65-F5344CB8AC3E}">
        <p14:creationId xmlns:p14="http://schemas.microsoft.com/office/powerpoint/2010/main" val="850031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xEl>
                                              <p:pRg st="1" end="1"/>
                                            </p:txEl>
                                          </p:spTgt>
                                        </p:tgtEl>
                                        <p:attrNameLst>
                                          <p:attrName>style.visibility</p:attrName>
                                        </p:attrNameLst>
                                      </p:cBhvr>
                                      <p:to>
                                        <p:strVal val="visible"/>
                                      </p:to>
                                    </p:set>
                                    <p:anim calcmode="lin" valueType="num">
                                      <p:cBhvr additive="base">
                                        <p:cTn id="11"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5">
                                            <p:txEl>
                                              <p:pRg st="2" end="2"/>
                                            </p:txEl>
                                          </p:spTgt>
                                        </p:tgtEl>
                                        <p:attrNameLst>
                                          <p:attrName>style.visibility</p:attrName>
                                        </p:attrNameLst>
                                      </p:cBhvr>
                                      <p:to>
                                        <p:strVal val="visible"/>
                                      </p:to>
                                    </p:set>
                                    <p:anim calcmode="lin" valueType="num">
                                      <p:cBhvr additive="base">
                                        <p:cTn id="17"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5">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0-#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5">
                                            <p:txEl>
                                              <p:pRg st="4" end="4"/>
                                            </p:txEl>
                                          </p:spTgt>
                                        </p:tgtEl>
                                        <p:attrNameLst>
                                          <p:attrName>style.visibility</p:attrName>
                                        </p:attrNameLst>
                                      </p:cBhvr>
                                      <p:to>
                                        <p:strVal val="visible"/>
                                      </p:to>
                                    </p:set>
                                    <p:anim calcmode="lin" valueType="num">
                                      <p:cBhvr additive="base">
                                        <p:cTn id="27" dur="500" fill="hold"/>
                                        <p:tgtEl>
                                          <p:spTgt spid="15">
                                            <p:txEl>
                                              <p:pRg st="4" end="4"/>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50126" y="4724400"/>
            <a:ext cx="1988674" cy="19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7"/>
          <p:cNvSpPr>
            <a:spLocks noChangeArrowheads="1"/>
          </p:cNvSpPr>
          <p:nvPr/>
        </p:nvSpPr>
        <p:spPr bwMode="auto">
          <a:xfrm>
            <a:off x="76200" y="533400"/>
            <a:ext cx="8991600" cy="1557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buFontTx/>
              <a:buNone/>
            </a:pPr>
            <a:r>
              <a:rPr lang="en-CA" altLang="en-US" sz="2800" i="0" dirty="0">
                <a:solidFill>
                  <a:schemeClr val="tx2"/>
                </a:solidFill>
              </a:rPr>
              <a:t>Abstraction Level 4</a:t>
            </a:r>
          </a:p>
          <a:p>
            <a:pPr marL="457200" indent="-457200" eaLnBrk="1" hangingPunct="1"/>
            <a:r>
              <a:rPr lang="en-CA" altLang="en-US" sz="2800" dirty="0">
                <a:solidFill>
                  <a:schemeClr val="tx2"/>
                </a:solidFill>
              </a:rPr>
              <a:t>Loop Invariants</a:t>
            </a:r>
          </a:p>
          <a:p>
            <a:pPr marL="1200150" lvl="1" indent="-457200" eaLnBrk="1" hangingPunct="1"/>
            <a:r>
              <a:rPr lang="en-CA" altLang="en-US" dirty="0"/>
              <a:t>Think about higher level algorithmic techniques.</a:t>
            </a:r>
          </a:p>
        </p:txBody>
      </p:sp>
      <p:sp>
        <p:nvSpPr>
          <p:cNvPr id="16"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pic>
        <p:nvPicPr>
          <p:cNvPr id="17"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95400" y="4724400"/>
            <a:ext cx="2209800" cy="198882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1514" r="3177"/>
          <a:stretch/>
        </p:blipFill>
        <p:spPr bwMode="auto">
          <a:xfrm>
            <a:off x="5715000" y="4724400"/>
            <a:ext cx="2286000" cy="1990800"/>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oup 41"/>
          <p:cNvGrpSpPr>
            <a:grpSpLocks/>
          </p:cNvGrpSpPr>
          <p:nvPr/>
        </p:nvGrpSpPr>
        <p:grpSpPr bwMode="auto">
          <a:xfrm>
            <a:off x="914400" y="2362200"/>
            <a:ext cx="7348538" cy="1820862"/>
            <a:chOff x="432" y="1581"/>
            <a:chExt cx="4629" cy="1147"/>
          </a:xfrm>
        </p:grpSpPr>
        <p:sp>
          <p:nvSpPr>
            <p:cNvPr id="11" name="Text Box 42"/>
            <p:cNvSpPr txBox="1">
              <a:spLocks noChangeArrowheads="1"/>
            </p:cNvSpPr>
            <p:nvPr/>
          </p:nvSpPr>
          <p:spPr bwMode="auto">
            <a:xfrm>
              <a:off x="1344" y="1932"/>
              <a:ext cx="1467"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a:t>
              </a:r>
              <a:r>
                <a:rPr lang="en-CA" altLang="en-US" sz="2400">
                  <a:solidFill>
                    <a:srgbClr val="33CC33"/>
                  </a:solidFill>
                  <a:latin typeface="Times New Roman" pitchFamily="18" charset="0"/>
                </a:rPr>
                <a:t>&gt;</a:t>
              </a:r>
            </a:p>
            <a:p>
              <a:pPr eaLnBrk="1" hangingPunct="1">
                <a:spcBef>
                  <a:spcPct val="0"/>
                </a:spcBef>
              </a:pPr>
              <a:r>
                <a:rPr lang="en-CA" altLang="en-US" sz="2400">
                  <a:solidFill>
                    <a:schemeClr val="accent1"/>
                  </a:solidFill>
                  <a:latin typeface="Times New Roman" pitchFamily="18" charset="0"/>
                  <a:cs typeface="Times New Roman" pitchFamily="18" charset="0"/>
                </a:rPr>
                <a:t>¬</a:t>
              </a:r>
              <a:r>
                <a:rPr lang="en-CA" altLang="en-US" sz="2400">
                  <a:solidFill>
                    <a:schemeClr val="accent1"/>
                  </a:solidFill>
                  <a:latin typeface="Times New Roman" pitchFamily="18" charset="0"/>
                </a:rPr>
                <a:t>&lt;exit Cond&gt;</a:t>
              </a:r>
              <a:endParaRPr lang="en-US" altLang="en-US" sz="2400">
                <a:solidFill>
                  <a:srgbClr val="33CC33"/>
                </a:solidFill>
                <a:latin typeface="Times New Roman" pitchFamily="18" charset="0"/>
              </a:endParaRPr>
            </a:p>
            <a:p>
              <a:pPr eaLnBrk="1" hangingPunct="1">
                <a:spcBef>
                  <a:spcPct val="0"/>
                </a:spcBef>
              </a:pPr>
              <a:r>
                <a:rPr lang="en-CA" altLang="en-US" sz="2400">
                  <a:solidFill>
                    <a:schemeClr val="accent2"/>
                  </a:solidFill>
                  <a:latin typeface="Times New Roman" pitchFamily="18" charset="0"/>
                </a:rPr>
                <a:t>codeB</a:t>
              </a:r>
            </a:p>
          </p:txBody>
        </p:sp>
        <p:sp>
          <p:nvSpPr>
            <p:cNvPr id="12" name="Text Box 43"/>
            <p:cNvSpPr txBox="1">
              <a:spLocks noChangeArrowheads="1"/>
            </p:cNvSpPr>
            <p:nvPr/>
          </p:nvSpPr>
          <p:spPr bwMode="auto">
            <a:xfrm>
              <a:off x="3456" y="2205"/>
              <a:ext cx="1605" cy="5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400">
                  <a:solidFill>
                    <a:srgbClr val="33CC33"/>
                  </a:solidFill>
                  <a:latin typeface="Times New Roman" pitchFamily="18" charset="0"/>
                </a:rPr>
                <a:t>&lt;loop-invariant</a:t>
              </a:r>
              <a:r>
                <a:rPr lang="en-CA" altLang="en-US" sz="2400" baseline="-25000">
                  <a:solidFill>
                    <a:srgbClr val="33CC33"/>
                  </a:solidFill>
                  <a:latin typeface="Times New Roman" pitchFamily="18" charset="0"/>
                </a:rPr>
                <a:t>i+1</a:t>
              </a:r>
              <a:r>
                <a:rPr lang="en-CA" altLang="en-US" sz="2400">
                  <a:solidFill>
                    <a:srgbClr val="33CC33"/>
                  </a:solidFill>
                  <a:latin typeface="Times New Roman" pitchFamily="18" charset="0"/>
                </a:rPr>
                <a:t>&gt;</a:t>
              </a:r>
            </a:p>
            <a:p>
              <a:pPr eaLnBrk="1" hangingPunct="1">
                <a:spcBef>
                  <a:spcPct val="0"/>
                </a:spcBef>
              </a:pPr>
              <a:endParaRPr lang="en-CA" altLang="en-US" sz="2400">
                <a:solidFill>
                  <a:srgbClr val="33CC33"/>
                </a:solidFill>
                <a:latin typeface="Times New Roman" pitchFamily="18" charset="0"/>
              </a:endParaRPr>
            </a:p>
          </p:txBody>
        </p:sp>
        <p:sp>
          <p:nvSpPr>
            <p:cNvPr id="13" name="AutoShape 44"/>
            <p:cNvSpPr>
              <a:spLocks noChangeArrowheads="1"/>
            </p:cNvSpPr>
            <p:nvPr/>
          </p:nvSpPr>
          <p:spPr bwMode="auto">
            <a:xfrm>
              <a:off x="2832" y="2190"/>
              <a:ext cx="432" cy="306"/>
            </a:xfrm>
            <a:prstGeom prst="rightArrow">
              <a:avLst>
                <a:gd name="adj1" fmla="val 50000"/>
                <a:gd name="adj2" fmla="val 35294"/>
              </a:avLst>
            </a:prstGeom>
            <a:solidFill>
              <a:schemeClr val="hlink"/>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US" altLang="en-US" sz="2400">
                <a:solidFill>
                  <a:schemeClr val="hlink"/>
                </a:solidFill>
                <a:latin typeface="Times New Roman" pitchFamily="18" charset="0"/>
              </a:endParaRPr>
            </a:p>
          </p:txBody>
        </p:sp>
        <p:sp>
          <p:nvSpPr>
            <p:cNvPr id="14" name="Text Box 45"/>
            <p:cNvSpPr txBox="1">
              <a:spLocks noChangeArrowheads="1"/>
            </p:cNvSpPr>
            <p:nvPr/>
          </p:nvSpPr>
          <p:spPr bwMode="auto">
            <a:xfrm>
              <a:off x="432" y="1581"/>
              <a:ext cx="2267"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Maintaining Loop Invariant</a:t>
              </a:r>
              <a:endParaRPr lang="en-CA" altLang="en-US" sz="2400">
                <a:latin typeface="Times New Roman" pitchFamily="18" charset="0"/>
              </a:endParaRPr>
            </a:p>
          </p:txBody>
        </p:sp>
        <p:grpSp>
          <p:nvGrpSpPr>
            <p:cNvPr id="19" name="Group 46"/>
            <p:cNvGrpSpPr>
              <a:grpSpLocks noChangeAspect="1"/>
            </p:cNvGrpSpPr>
            <p:nvPr/>
          </p:nvGrpSpPr>
          <p:grpSpPr bwMode="auto">
            <a:xfrm>
              <a:off x="511" y="1920"/>
              <a:ext cx="737" cy="737"/>
              <a:chOff x="4320" y="2016"/>
              <a:chExt cx="912" cy="912"/>
            </a:xfrm>
          </p:grpSpPr>
          <p:grpSp>
            <p:nvGrpSpPr>
              <p:cNvPr id="20" name="Group 47"/>
              <p:cNvGrpSpPr>
                <a:grpSpLocks noChangeAspect="1"/>
              </p:cNvGrpSpPr>
              <p:nvPr/>
            </p:nvGrpSpPr>
            <p:grpSpPr bwMode="auto">
              <a:xfrm>
                <a:off x="4320" y="2016"/>
                <a:ext cx="912" cy="912"/>
                <a:chOff x="2496" y="1104"/>
                <a:chExt cx="912" cy="912"/>
              </a:xfrm>
            </p:grpSpPr>
            <p:grpSp>
              <p:nvGrpSpPr>
                <p:cNvPr id="27" name="Group 48"/>
                <p:cNvGrpSpPr>
                  <a:grpSpLocks noChangeAspect="1"/>
                </p:cNvGrpSpPr>
                <p:nvPr/>
              </p:nvGrpSpPr>
              <p:grpSpPr bwMode="auto">
                <a:xfrm rot="2360341">
                  <a:off x="2592" y="1248"/>
                  <a:ext cx="680" cy="680"/>
                  <a:chOff x="1224" y="1212"/>
                  <a:chExt cx="3144" cy="3112"/>
                </a:xfrm>
              </p:grpSpPr>
              <p:sp>
                <p:nvSpPr>
                  <p:cNvPr id="29" name="Freeform 49" descr="Green marble"/>
                  <p:cNvSpPr>
                    <a:spLocks noChangeAspect="1"/>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sp>
                <p:nvSpPr>
                  <p:cNvPr id="30" name="Freeform 50" descr="Green marble"/>
                  <p:cNvSpPr>
                    <a:spLocks noChangeAspect="1"/>
                  </p:cNvSpPr>
                  <p:nvPr/>
                </p:nvSpPr>
                <p:spPr bwMode="auto">
                  <a:xfrm>
                    <a:off x="3056" y="1628"/>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6"/>
                    <a:srcRect/>
                    <a:tile tx="0" ty="0" sx="100000" sy="100000" flip="none" algn="tl"/>
                  </a:blipFill>
                  <a:ln w="9525">
                    <a:solidFill>
                      <a:srgbClr val="000000"/>
                    </a:solidFill>
                    <a:round/>
                    <a:headEnd/>
                    <a:tailEnd/>
                  </a:ln>
                </p:spPr>
                <p:txBody>
                  <a:bodyPr/>
                  <a:lstStyle/>
                  <a:p>
                    <a:endParaRPr lang="en-CA"/>
                  </a:p>
                </p:txBody>
              </p:sp>
              <p:grpSp>
                <p:nvGrpSpPr>
                  <p:cNvPr id="31" name="Group 51"/>
                  <p:cNvGrpSpPr>
                    <a:grpSpLocks noChangeAspect="1"/>
                  </p:cNvGrpSpPr>
                  <p:nvPr/>
                </p:nvGrpSpPr>
                <p:grpSpPr bwMode="auto">
                  <a:xfrm>
                    <a:off x="1776" y="1212"/>
                    <a:ext cx="1944" cy="2413"/>
                    <a:chOff x="2227" y="1194"/>
                    <a:chExt cx="1944" cy="2413"/>
                  </a:xfrm>
                </p:grpSpPr>
                <p:sp>
                  <p:nvSpPr>
                    <p:cNvPr id="32" name="Freeform 52"/>
                    <p:cNvSpPr>
                      <a:spLocks noChangeAspect="1"/>
                    </p:cNvSpPr>
                    <p:nvPr/>
                  </p:nvSpPr>
                  <p:spPr bwMode="auto">
                    <a:xfrm rot="-2705309">
                      <a:off x="2708" y="1513"/>
                      <a:ext cx="406" cy="340"/>
                    </a:xfrm>
                    <a:custGeom>
                      <a:avLst/>
                      <a:gdLst>
                        <a:gd name="T0" fmla="*/ 1 w 600"/>
                        <a:gd name="T1" fmla="*/ 1 h 608"/>
                        <a:gd name="T2" fmla="*/ 1 w 600"/>
                        <a:gd name="T3" fmla="*/ 1 h 608"/>
                        <a:gd name="T4" fmla="*/ 1 w 600"/>
                        <a:gd name="T5" fmla="*/ 1 h 608"/>
                        <a:gd name="T6" fmla="*/ 1 w 600"/>
                        <a:gd name="T7" fmla="*/ 1 h 608"/>
                        <a:gd name="T8" fmla="*/ 1 w 600"/>
                        <a:gd name="T9" fmla="*/ 0 h 608"/>
                        <a:gd name="T10" fmla="*/ 1 w 600"/>
                        <a:gd name="T11" fmla="*/ 1 h 608"/>
                        <a:gd name="T12" fmla="*/ 1 w 600"/>
                        <a:gd name="T13" fmla="*/ 1 h 608"/>
                        <a:gd name="T14" fmla="*/ 0 w 600"/>
                        <a:gd name="T15" fmla="*/ 1 h 608"/>
                        <a:gd name="T16" fmla="*/ 1 w 600"/>
                        <a:gd name="T17" fmla="*/ 1 h 608"/>
                        <a:gd name="T18" fmla="*/ 1 w 600"/>
                        <a:gd name="T19" fmla="*/ 1 h 608"/>
                        <a:gd name="T20" fmla="*/ 1 w 600"/>
                        <a:gd name="T21" fmla="*/ 1 h 608"/>
                        <a:gd name="T22" fmla="*/ 1 w 600"/>
                        <a:gd name="T23" fmla="*/ 1 h 608"/>
                        <a:gd name="T24" fmla="*/ 1 w 600"/>
                        <a:gd name="T25" fmla="*/ 1 h 608"/>
                        <a:gd name="T26" fmla="*/ 1 w 600"/>
                        <a:gd name="T27" fmla="*/ 1 h 608"/>
                        <a:gd name="T28" fmla="*/ 1 w 600"/>
                        <a:gd name="T29" fmla="*/ 1 h 608"/>
                        <a:gd name="T30" fmla="*/ 1 w 600"/>
                        <a:gd name="T31" fmla="*/ 1 h 608"/>
                        <a:gd name="T32" fmla="*/ 1 w 600"/>
                        <a:gd name="T33" fmla="*/ 1 h 608"/>
                        <a:gd name="T34" fmla="*/ 1 w 600"/>
                        <a:gd name="T35" fmla="*/ 1 h 608"/>
                        <a:gd name="T36" fmla="*/ 1 w 600"/>
                        <a:gd name="T37" fmla="*/ 1 h 608"/>
                        <a:gd name="T38" fmla="*/ 1 w 600"/>
                        <a:gd name="T39" fmla="*/ 1 h 608"/>
                        <a:gd name="T40" fmla="*/ 1 w 600"/>
                        <a:gd name="T41" fmla="*/ 1 h 608"/>
                        <a:gd name="T42" fmla="*/ 1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3" name="Freeform 53"/>
                    <p:cNvSpPr>
                      <a:spLocks noChangeAspect="1"/>
                    </p:cNvSpPr>
                    <p:nvPr/>
                  </p:nvSpPr>
                  <p:spPr bwMode="auto">
                    <a:xfrm rot="-2705309">
                      <a:off x="2999" y="1873"/>
                      <a:ext cx="418" cy="758"/>
                    </a:xfrm>
                    <a:custGeom>
                      <a:avLst/>
                      <a:gdLst>
                        <a:gd name="T0" fmla="*/ 1 w 619"/>
                        <a:gd name="T1" fmla="*/ 1 h 1085"/>
                        <a:gd name="T2" fmla="*/ 1 w 619"/>
                        <a:gd name="T3" fmla="*/ 1 h 1085"/>
                        <a:gd name="T4" fmla="*/ 1 w 619"/>
                        <a:gd name="T5" fmla="*/ 1 h 1085"/>
                        <a:gd name="T6" fmla="*/ 1 w 619"/>
                        <a:gd name="T7" fmla="*/ 0 h 1085"/>
                        <a:gd name="T8" fmla="*/ 1 w 619"/>
                        <a:gd name="T9" fmla="*/ 1 h 1085"/>
                        <a:gd name="T10" fmla="*/ 1 w 619"/>
                        <a:gd name="T11" fmla="*/ 1 h 1085"/>
                        <a:gd name="T12" fmla="*/ 1 w 619"/>
                        <a:gd name="T13" fmla="*/ 1 h 1085"/>
                        <a:gd name="T14" fmla="*/ 1 w 619"/>
                        <a:gd name="T15" fmla="*/ 1 h 1085"/>
                        <a:gd name="T16" fmla="*/ 1 w 619"/>
                        <a:gd name="T17" fmla="*/ 1 h 1085"/>
                        <a:gd name="T18" fmla="*/ 1 w 619"/>
                        <a:gd name="T19" fmla="*/ 1 h 1085"/>
                        <a:gd name="T20" fmla="*/ 1 w 619"/>
                        <a:gd name="T21" fmla="*/ 1 h 1085"/>
                        <a:gd name="T22" fmla="*/ 1 w 619"/>
                        <a:gd name="T23" fmla="*/ 1 h 1085"/>
                        <a:gd name="T24" fmla="*/ 1 w 619"/>
                        <a:gd name="T25" fmla="*/ 1 h 1085"/>
                        <a:gd name="T26" fmla="*/ 1 w 619"/>
                        <a:gd name="T27" fmla="*/ 1 h 1085"/>
                        <a:gd name="T28" fmla="*/ 1 w 619"/>
                        <a:gd name="T29" fmla="*/ 1 h 1085"/>
                        <a:gd name="T30" fmla="*/ 1 w 619"/>
                        <a:gd name="T31" fmla="*/ 1 h 1085"/>
                        <a:gd name="T32" fmla="*/ 1 w 619"/>
                        <a:gd name="T33" fmla="*/ 1 h 1085"/>
                        <a:gd name="T34" fmla="*/ 1 w 619"/>
                        <a:gd name="T35" fmla="*/ 1 h 1085"/>
                        <a:gd name="T36" fmla="*/ 1 w 619"/>
                        <a:gd name="T37" fmla="*/ 1 h 1085"/>
                        <a:gd name="T38" fmla="*/ 1 w 619"/>
                        <a:gd name="T39" fmla="*/ 1 h 1085"/>
                        <a:gd name="T40" fmla="*/ 0 w 619"/>
                        <a:gd name="T41" fmla="*/ 1 h 1085"/>
                        <a:gd name="T42" fmla="*/ 1 w 619"/>
                        <a:gd name="T43" fmla="*/ 1 h 1085"/>
                        <a:gd name="T44" fmla="*/ 1 w 619"/>
                        <a:gd name="T45" fmla="*/ 1 h 1085"/>
                        <a:gd name="T46" fmla="*/ 1 w 619"/>
                        <a:gd name="T47" fmla="*/ 1 h 1085"/>
                        <a:gd name="T48" fmla="*/ 1 w 619"/>
                        <a:gd name="T49" fmla="*/ 1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4" name="Freeform 54"/>
                    <p:cNvSpPr>
                      <a:spLocks noChangeAspect="1"/>
                    </p:cNvSpPr>
                    <p:nvPr/>
                  </p:nvSpPr>
                  <p:spPr bwMode="auto">
                    <a:xfrm rot="-2705309">
                      <a:off x="3504" y="2064"/>
                      <a:ext cx="812" cy="523"/>
                    </a:xfrm>
                    <a:custGeom>
                      <a:avLst/>
                      <a:gdLst>
                        <a:gd name="T0" fmla="*/ 0 w 782"/>
                        <a:gd name="T1" fmla="*/ 1 h 808"/>
                        <a:gd name="T2" fmla="*/ 146 w 782"/>
                        <a:gd name="T3" fmla="*/ 0 h 808"/>
                        <a:gd name="T4" fmla="*/ 358 w 782"/>
                        <a:gd name="T5" fmla="*/ 0 h 808"/>
                        <a:gd name="T6" fmla="*/ 755 w 782"/>
                        <a:gd name="T7" fmla="*/ 1 h 808"/>
                        <a:gd name="T8" fmla="*/ 1224 w 782"/>
                        <a:gd name="T9" fmla="*/ 1 h 808"/>
                        <a:gd name="T10" fmla="*/ 1398 w 782"/>
                        <a:gd name="T11" fmla="*/ 1 h 808"/>
                        <a:gd name="T12" fmla="*/ 1479 w 782"/>
                        <a:gd name="T13" fmla="*/ 1 h 808"/>
                        <a:gd name="T14" fmla="*/ 1492 w 782"/>
                        <a:gd name="T15" fmla="*/ 1 h 808"/>
                        <a:gd name="T16" fmla="*/ 1440 w 782"/>
                        <a:gd name="T17" fmla="*/ 1 h 808"/>
                        <a:gd name="T18" fmla="*/ 1295 w 782"/>
                        <a:gd name="T19" fmla="*/ 1 h 808"/>
                        <a:gd name="T20" fmla="*/ 1108 w 782"/>
                        <a:gd name="T21" fmla="*/ 1 h 808"/>
                        <a:gd name="T22" fmla="*/ 972 w 782"/>
                        <a:gd name="T23" fmla="*/ 1 h 808"/>
                        <a:gd name="T24" fmla="*/ 909 w 782"/>
                        <a:gd name="T25" fmla="*/ 1 h 808"/>
                        <a:gd name="T26" fmla="*/ 870 w 782"/>
                        <a:gd name="T27" fmla="*/ 1 h 808"/>
                        <a:gd name="T28" fmla="*/ 882 w 782"/>
                        <a:gd name="T29" fmla="*/ 1 h 808"/>
                        <a:gd name="T30" fmla="*/ 892 w 782"/>
                        <a:gd name="T31" fmla="*/ 1 h 808"/>
                        <a:gd name="T32" fmla="*/ 1060 w 782"/>
                        <a:gd name="T33" fmla="*/ 1 h 808"/>
                        <a:gd name="T34" fmla="*/ 1326 w 782"/>
                        <a:gd name="T35" fmla="*/ 1 h 808"/>
                        <a:gd name="T36" fmla="*/ 1492 w 782"/>
                        <a:gd name="T37" fmla="*/ 1 h 808"/>
                        <a:gd name="T38" fmla="*/ 1669 w 782"/>
                        <a:gd name="T39" fmla="*/ 1 h 808"/>
                        <a:gd name="T40" fmla="*/ 1725 w 782"/>
                        <a:gd name="T41" fmla="*/ 1 h 808"/>
                        <a:gd name="T42" fmla="*/ 1669 w 782"/>
                        <a:gd name="T43" fmla="*/ 1 h 808"/>
                        <a:gd name="T44" fmla="*/ 1599 w 782"/>
                        <a:gd name="T45" fmla="*/ 1 h 808"/>
                        <a:gd name="T46" fmla="*/ 1479 w 782"/>
                        <a:gd name="T47" fmla="*/ 1 h 808"/>
                        <a:gd name="T48" fmla="*/ 1319 w 782"/>
                        <a:gd name="T49" fmla="*/ 1 h 808"/>
                        <a:gd name="T50" fmla="*/ 1146 w 782"/>
                        <a:gd name="T51" fmla="*/ 1 h 808"/>
                        <a:gd name="T52" fmla="*/ 870 w 782"/>
                        <a:gd name="T53" fmla="*/ 1 h 808"/>
                        <a:gd name="T54" fmla="*/ 783 w 782"/>
                        <a:gd name="T55" fmla="*/ 1 h 808"/>
                        <a:gd name="T56" fmla="*/ 736 w 782"/>
                        <a:gd name="T57" fmla="*/ 1 h 808"/>
                        <a:gd name="T58" fmla="*/ 736 w 782"/>
                        <a:gd name="T59" fmla="*/ 1 h 808"/>
                        <a:gd name="T60" fmla="*/ 736 w 782"/>
                        <a:gd name="T61" fmla="*/ 1 h 808"/>
                        <a:gd name="T62" fmla="*/ 855 w 782"/>
                        <a:gd name="T63" fmla="*/ 1 h 808"/>
                        <a:gd name="T64" fmla="*/ 1033 w 782"/>
                        <a:gd name="T65" fmla="*/ 1 h 808"/>
                        <a:gd name="T66" fmla="*/ 1190 w 782"/>
                        <a:gd name="T67" fmla="*/ 1 h 808"/>
                        <a:gd name="T68" fmla="*/ 1289 w 782"/>
                        <a:gd name="T69" fmla="*/ 1 h 808"/>
                        <a:gd name="T70" fmla="*/ 1339 w 782"/>
                        <a:gd name="T71" fmla="*/ 1 h 808"/>
                        <a:gd name="T72" fmla="*/ 1319 w 782"/>
                        <a:gd name="T73" fmla="*/ 1 h 808"/>
                        <a:gd name="T74" fmla="*/ 1246 w 782"/>
                        <a:gd name="T75" fmla="*/ 1 h 808"/>
                        <a:gd name="T76" fmla="*/ 1146 w 782"/>
                        <a:gd name="T77" fmla="*/ 1 h 808"/>
                        <a:gd name="T78" fmla="*/ 1033 w 782"/>
                        <a:gd name="T79" fmla="*/ 1 h 808"/>
                        <a:gd name="T80" fmla="*/ 789 w 782"/>
                        <a:gd name="T81" fmla="*/ 1 h 808"/>
                        <a:gd name="T82" fmla="*/ 427 w 782"/>
                        <a:gd name="T83" fmla="*/ 1 h 808"/>
                        <a:gd name="T84" fmla="*/ 154 w 782"/>
                        <a:gd name="T85" fmla="*/ 1 h 808"/>
                        <a:gd name="T86" fmla="*/ 42 w 782"/>
                        <a:gd name="T87" fmla="*/ 1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5" name="Freeform 55"/>
                    <p:cNvSpPr>
                      <a:spLocks noChangeAspect="1"/>
                    </p:cNvSpPr>
                    <p:nvPr/>
                  </p:nvSpPr>
                  <p:spPr bwMode="auto">
                    <a:xfrm rot="-4121048">
                      <a:off x="2675" y="2797"/>
                      <a:ext cx="1159" cy="461"/>
                    </a:xfrm>
                    <a:custGeom>
                      <a:avLst/>
                      <a:gdLst>
                        <a:gd name="T0" fmla="*/ 21207 w 992"/>
                        <a:gd name="T1" fmla="*/ 1 h 770"/>
                        <a:gd name="T2" fmla="*/ 21607 w 992"/>
                        <a:gd name="T3" fmla="*/ 1 h 770"/>
                        <a:gd name="T4" fmla="*/ 23091 w 992"/>
                        <a:gd name="T5" fmla="*/ 1 h 770"/>
                        <a:gd name="T6" fmla="*/ 24931 w 992"/>
                        <a:gd name="T7" fmla="*/ 1 h 770"/>
                        <a:gd name="T8" fmla="*/ 26021 w 992"/>
                        <a:gd name="T9" fmla="*/ 1 h 770"/>
                        <a:gd name="T10" fmla="*/ 25544 w 992"/>
                        <a:gd name="T11" fmla="*/ 1 h 770"/>
                        <a:gd name="T12" fmla="*/ 24529 w 992"/>
                        <a:gd name="T13" fmla="*/ 1 h 770"/>
                        <a:gd name="T14" fmla="*/ 22492 w 992"/>
                        <a:gd name="T15" fmla="*/ 1 h 770"/>
                        <a:gd name="T16" fmla="*/ 19979 w 992"/>
                        <a:gd name="T17" fmla="*/ 1 h 770"/>
                        <a:gd name="T18" fmla="*/ 17885 w 992"/>
                        <a:gd name="T19" fmla="*/ 1 h 770"/>
                        <a:gd name="T20" fmla="*/ 15536 w 992"/>
                        <a:gd name="T21" fmla="*/ 1 h 770"/>
                        <a:gd name="T22" fmla="*/ 13297 w 992"/>
                        <a:gd name="T23" fmla="*/ 1 h 770"/>
                        <a:gd name="T24" fmla="*/ 11598 w 992"/>
                        <a:gd name="T25" fmla="*/ 1 h 770"/>
                        <a:gd name="T26" fmla="*/ 10979 w 992"/>
                        <a:gd name="T27" fmla="*/ 1 h 770"/>
                        <a:gd name="T28" fmla="*/ 10290 w 992"/>
                        <a:gd name="T29" fmla="*/ 1 h 770"/>
                        <a:gd name="T30" fmla="*/ 9478 w 992"/>
                        <a:gd name="T31" fmla="*/ 1 h 770"/>
                        <a:gd name="T32" fmla="*/ 8874 w 992"/>
                        <a:gd name="T33" fmla="*/ 1 h 770"/>
                        <a:gd name="T34" fmla="*/ 8874 w 992"/>
                        <a:gd name="T35" fmla="*/ 1 h 770"/>
                        <a:gd name="T36" fmla="*/ 8456 w 992"/>
                        <a:gd name="T37" fmla="*/ 1 h 770"/>
                        <a:gd name="T38" fmla="*/ 7295 w 992"/>
                        <a:gd name="T39" fmla="*/ 1 h 770"/>
                        <a:gd name="T40" fmla="*/ 5863 w 992"/>
                        <a:gd name="T41" fmla="*/ 1 h 770"/>
                        <a:gd name="T42" fmla="*/ 4531 w 992"/>
                        <a:gd name="T43" fmla="*/ 1 h 770"/>
                        <a:gd name="T44" fmla="*/ 3006 w 992"/>
                        <a:gd name="T45" fmla="*/ 1 h 770"/>
                        <a:gd name="T46" fmla="*/ 695 w 992"/>
                        <a:gd name="T47" fmla="*/ 1 h 770"/>
                        <a:gd name="T48" fmla="*/ 0 w 992"/>
                        <a:gd name="T49" fmla="*/ 1 h 770"/>
                        <a:gd name="T50" fmla="*/ 0 w 992"/>
                        <a:gd name="T51" fmla="*/ 1 h 770"/>
                        <a:gd name="T52" fmla="*/ 1036 w 992"/>
                        <a:gd name="T53" fmla="*/ 1 h 770"/>
                        <a:gd name="T54" fmla="*/ 2147 w 992"/>
                        <a:gd name="T55" fmla="*/ 1 h 770"/>
                        <a:gd name="T56" fmla="*/ 3107 w 992"/>
                        <a:gd name="T57" fmla="*/ 1 h 770"/>
                        <a:gd name="T58" fmla="*/ 4955 w 992"/>
                        <a:gd name="T59" fmla="*/ 1 h 770"/>
                        <a:gd name="T60" fmla="*/ 6748 w 992"/>
                        <a:gd name="T61" fmla="*/ 1 h 770"/>
                        <a:gd name="T62" fmla="*/ 8456 w 992"/>
                        <a:gd name="T63" fmla="*/ 1 h 770"/>
                        <a:gd name="T64" fmla="*/ 10891 w 992"/>
                        <a:gd name="T65" fmla="*/ 0 h 770"/>
                        <a:gd name="T66" fmla="*/ 10979 w 992"/>
                        <a:gd name="T67" fmla="*/ 1 h 770"/>
                        <a:gd name="T68" fmla="*/ 10427 w 992"/>
                        <a:gd name="T69" fmla="*/ 1 h 770"/>
                        <a:gd name="T70" fmla="*/ 10290 w 992"/>
                        <a:gd name="T71" fmla="*/ 1 h 770"/>
                        <a:gd name="T72" fmla="*/ 10979 w 992"/>
                        <a:gd name="T73" fmla="*/ 1 h 770"/>
                        <a:gd name="T74" fmla="*/ 12127 w 992"/>
                        <a:gd name="T75" fmla="*/ 1 h 770"/>
                        <a:gd name="T76" fmla="*/ 13102 w 992"/>
                        <a:gd name="T77" fmla="*/ 1 h 770"/>
                        <a:gd name="T78" fmla="*/ 14644 w 992"/>
                        <a:gd name="T79" fmla="*/ 1 h 770"/>
                        <a:gd name="T80" fmla="*/ 16136 w 992"/>
                        <a:gd name="T81" fmla="*/ 1 h 770"/>
                        <a:gd name="T82" fmla="*/ 17661 w 992"/>
                        <a:gd name="T83" fmla="*/ 1 h 770"/>
                        <a:gd name="T84" fmla="*/ 19669 w 992"/>
                        <a:gd name="T85" fmla="*/ 1 h 770"/>
                        <a:gd name="T86" fmla="*/ 20995 w 992"/>
                        <a:gd name="T87" fmla="*/ 1 h 770"/>
                        <a:gd name="T88" fmla="*/ 21207 w 992"/>
                        <a:gd name="T89" fmla="*/ 1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6" name="Freeform 56"/>
                    <p:cNvSpPr>
                      <a:spLocks noChangeAspect="1"/>
                    </p:cNvSpPr>
                    <p:nvPr/>
                  </p:nvSpPr>
                  <p:spPr bwMode="auto">
                    <a:xfrm rot="-2705309">
                      <a:off x="2414" y="1540"/>
                      <a:ext cx="474" cy="848"/>
                    </a:xfrm>
                    <a:custGeom>
                      <a:avLst/>
                      <a:gdLst>
                        <a:gd name="T0" fmla="*/ 1 w 699"/>
                        <a:gd name="T1" fmla="*/ 1 h 1216"/>
                        <a:gd name="T2" fmla="*/ 1 w 699"/>
                        <a:gd name="T3" fmla="*/ 1 h 1216"/>
                        <a:gd name="T4" fmla="*/ 1 w 699"/>
                        <a:gd name="T5" fmla="*/ 1 h 1216"/>
                        <a:gd name="T6" fmla="*/ 1 w 699"/>
                        <a:gd name="T7" fmla="*/ 1 h 1216"/>
                        <a:gd name="T8" fmla="*/ 1 w 699"/>
                        <a:gd name="T9" fmla="*/ 1 h 1216"/>
                        <a:gd name="T10" fmla="*/ 1 w 699"/>
                        <a:gd name="T11" fmla="*/ 1 h 1216"/>
                        <a:gd name="T12" fmla="*/ 1 w 699"/>
                        <a:gd name="T13" fmla="*/ 1 h 1216"/>
                        <a:gd name="T14" fmla="*/ 1 w 699"/>
                        <a:gd name="T15" fmla="*/ 1 h 1216"/>
                        <a:gd name="T16" fmla="*/ 1 w 699"/>
                        <a:gd name="T17" fmla="*/ 1 h 1216"/>
                        <a:gd name="T18" fmla="*/ 1 w 699"/>
                        <a:gd name="T19" fmla="*/ 1 h 1216"/>
                        <a:gd name="T20" fmla="*/ 1 w 699"/>
                        <a:gd name="T21" fmla="*/ 1 h 1216"/>
                        <a:gd name="T22" fmla="*/ 1 w 699"/>
                        <a:gd name="T23" fmla="*/ 1 h 1216"/>
                        <a:gd name="T24" fmla="*/ 1 w 699"/>
                        <a:gd name="T25" fmla="*/ 1 h 1216"/>
                        <a:gd name="T26" fmla="*/ 1 w 699"/>
                        <a:gd name="T27" fmla="*/ 1 h 1216"/>
                        <a:gd name="T28" fmla="*/ 1 w 699"/>
                        <a:gd name="T29" fmla="*/ 1 h 1216"/>
                        <a:gd name="T30" fmla="*/ 1 w 699"/>
                        <a:gd name="T31" fmla="*/ 1 h 1216"/>
                        <a:gd name="T32" fmla="*/ 0 w 699"/>
                        <a:gd name="T33" fmla="*/ 1 h 1216"/>
                        <a:gd name="T34" fmla="*/ 1 w 699"/>
                        <a:gd name="T35" fmla="*/ 1 h 1216"/>
                        <a:gd name="T36" fmla="*/ 1 w 699"/>
                        <a:gd name="T37" fmla="*/ 1 h 1216"/>
                        <a:gd name="T38" fmla="*/ 1 w 699"/>
                        <a:gd name="T39" fmla="*/ 1 h 1216"/>
                        <a:gd name="T40" fmla="*/ 1 w 699"/>
                        <a:gd name="T41" fmla="*/ 1 h 1216"/>
                        <a:gd name="T42" fmla="*/ 1 w 699"/>
                        <a:gd name="T43" fmla="*/ 1 h 1216"/>
                        <a:gd name="T44" fmla="*/ 1 w 699"/>
                        <a:gd name="T45" fmla="*/ 1 h 1216"/>
                        <a:gd name="T46" fmla="*/ 1 w 699"/>
                        <a:gd name="T47" fmla="*/ 1 h 1216"/>
                        <a:gd name="T48" fmla="*/ 1 w 699"/>
                        <a:gd name="T49" fmla="*/ 1 h 1216"/>
                        <a:gd name="T50" fmla="*/ 1 w 699"/>
                        <a:gd name="T51" fmla="*/ 1 h 1216"/>
                        <a:gd name="T52" fmla="*/ 1 w 699"/>
                        <a:gd name="T53" fmla="*/ 0 h 1216"/>
                        <a:gd name="T54" fmla="*/ 1 w 699"/>
                        <a:gd name="T55" fmla="*/ 1 h 1216"/>
                        <a:gd name="T56" fmla="*/ 1 w 699"/>
                        <a:gd name="T57" fmla="*/ 1 h 1216"/>
                        <a:gd name="T58" fmla="*/ 1 w 699"/>
                        <a:gd name="T59" fmla="*/ 1 h 1216"/>
                        <a:gd name="T60" fmla="*/ 1 w 699"/>
                        <a:gd name="T61" fmla="*/ 1 h 1216"/>
                        <a:gd name="T62" fmla="*/ 1 w 699"/>
                        <a:gd name="T63" fmla="*/ 1 h 1216"/>
                        <a:gd name="T64" fmla="*/ 1 w 699"/>
                        <a:gd name="T65" fmla="*/ 1 h 1216"/>
                        <a:gd name="T66" fmla="*/ 1 w 699"/>
                        <a:gd name="T67" fmla="*/ 1 h 1216"/>
                        <a:gd name="T68" fmla="*/ 1 w 699"/>
                        <a:gd name="T69" fmla="*/ 1 h 1216"/>
                        <a:gd name="T70" fmla="*/ 1 w 699"/>
                        <a:gd name="T71" fmla="*/ 1 h 1216"/>
                        <a:gd name="T72" fmla="*/ 1 w 699"/>
                        <a:gd name="T73" fmla="*/ 1 h 1216"/>
                        <a:gd name="T74" fmla="*/ 1 w 699"/>
                        <a:gd name="T75" fmla="*/ 1 h 1216"/>
                        <a:gd name="T76" fmla="*/ 1 w 699"/>
                        <a:gd name="T77" fmla="*/ 1 h 1216"/>
                        <a:gd name="T78" fmla="*/ 1 w 699"/>
                        <a:gd name="T79" fmla="*/ 1 h 1216"/>
                        <a:gd name="T80" fmla="*/ 1 w 699"/>
                        <a:gd name="T81" fmla="*/ 1 h 1216"/>
                        <a:gd name="T82" fmla="*/ 1 w 699"/>
                        <a:gd name="T83" fmla="*/ 1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sp>
                  <p:nvSpPr>
                    <p:cNvPr id="37" name="Freeform 57"/>
                    <p:cNvSpPr>
                      <a:spLocks noChangeAspect="1"/>
                    </p:cNvSpPr>
                    <p:nvPr/>
                  </p:nvSpPr>
                  <p:spPr bwMode="auto">
                    <a:xfrm rot="-2705309">
                      <a:off x="2793" y="1150"/>
                      <a:ext cx="620" cy="708"/>
                    </a:xfrm>
                    <a:custGeom>
                      <a:avLst/>
                      <a:gdLst>
                        <a:gd name="T0" fmla="*/ 1 w 915"/>
                        <a:gd name="T1" fmla="*/ 1 h 1139"/>
                        <a:gd name="T2" fmla="*/ 0 w 915"/>
                        <a:gd name="T3" fmla="*/ 1 h 1139"/>
                        <a:gd name="T4" fmla="*/ 1 w 915"/>
                        <a:gd name="T5" fmla="*/ 1 h 1139"/>
                        <a:gd name="T6" fmla="*/ 1 w 915"/>
                        <a:gd name="T7" fmla="*/ 1 h 1139"/>
                        <a:gd name="T8" fmla="*/ 1 w 915"/>
                        <a:gd name="T9" fmla="*/ 1 h 1139"/>
                        <a:gd name="T10" fmla="*/ 1 w 915"/>
                        <a:gd name="T11" fmla="*/ 1 h 1139"/>
                        <a:gd name="T12" fmla="*/ 1 w 915"/>
                        <a:gd name="T13" fmla="*/ 1 h 1139"/>
                        <a:gd name="T14" fmla="*/ 1 w 915"/>
                        <a:gd name="T15" fmla="*/ 1 h 1139"/>
                        <a:gd name="T16" fmla="*/ 1 w 915"/>
                        <a:gd name="T17" fmla="*/ 1 h 1139"/>
                        <a:gd name="T18" fmla="*/ 1 w 915"/>
                        <a:gd name="T19" fmla="*/ 1 h 1139"/>
                        <a:gd name="T20" fmla="*/ 1 w 915"/>
                        <a:gd name="T21" fmla="*/ 1 h 1139"/>
                        <a:gd name="T22" fmla="*/ 1 w 915"/>
                        <a:gd name="T23" fmla="*/ 1 h 1139"/>
                        <a:gd name="T24" fmla="*/ 1 w 915"/>
                        <a:gd name="T25" fmla="*/ 1 h 1139"/>
                        <a:gd name="T26" fmla="*/ 1 w 915"/>
                        <a:gd name="T27" fmla="*/ 1 h 1139"/>
                        <a:gd name="T28" fmla="*/ 1 w 915"/>
                        <a:gd name="T29" fmla="*/ 1 h 1139"/>
                        <a:gd name="T30" fmla="*/ 1 w 915"/>
                        <a:gd name="T31" fmla="*/ 1 h 1139"/>
                        <a:gd name="T32" fmla="*/ 1 w 915"/>
                        <a:gd name="T33" fmla="*/ 1 h 1139"/>
                        <a:gd name="T34" fmla="*/ 1 w 915"/>
                        <a:gd name="T35" fmla="*/ 1 h 1139"/>
                        <a:gd name="T36" fmla="*/ 1 w 915"/>
                        <a:gd name="T37" fmla="*/ 1 h 1139"/>
                        <a:gd name="T38" fmla="*/ 1 w 915"/>
                        <a:gd name="T39" fmla="*/ 1 h 1139"/>
                        <a:gd name="T40" fmla="*/ 1 w 915"/>
                        <a:gd name="T41" fmla="*/ 1 h 1139"/>
                        <a:gd name="T42" fmla="*/ 1 w 915"/>
                        <a:gd name="T43" fmla="*/ 1 h 1139"/>
                        <a:gd name="T44" fmla="*/ 1 w 915"/>
                        <a:gd name="T45" fmla="*/ 1 h 1139"/>
                        <a:gd name="T46" fmla="*/ 1 w 915"/>
                        <a:gd name="T47" fmla="*/ 0 h 1139"/>
                        <a:gd name="T48" fmla="*/ 1 w 915"/>
                        <a:gd name="T49" fmla="*/ 1 h 1139"/>
                        <a:gd name="T50" fmla="*/ 1 w 915"/>
                        <a:gd name="T51" fmla="*/ 1 h 1139"/>
                        <a:gd name="T52" fmla="*/ 1 w 915"/>
                        <a:gd name="T53" fmla="*/ 1 h 1139"/>
                        <a:gd name="T54" fmla="*/ 1 w 915"/>
                        <a:gd name="T55" fmla="*/ 1 h 1139"/>
                        <a:gd name="T56" fmla="*/ 1 w 915"/>
                        <a:gd name="T57" fmla="*/ 1 h 1139"/>
                        <a:gd name="T58" fmla="*/ 1 w 915"/>
                        <a:gd name="T59" fmla="*/ 1 h 1139"/>
                        <a:gd name="T60" fmla="*/ 1 w 915"/>
                        <a:gd name="T61" fmla="*/ 1 h 1139"/>
                        <a:gd name="T62" fmla="*/ 1 w 915"/>
                        <a:gd name="T63" fmla="*/ 1 h 1139"/>
                        <a:gd name="T64" fmla="*/ 1 w 915"/>
                        <a:gd name="T65" fmla="*/ 1 h 1139"/>
                        <a:gd name="T66" fmla="*/ 1 w 915"/>
                        <a:gd name="T67" fmla="*/ 1 h 1139"/>
                        <a:gd name="T68" fmla="*/ 1 w 915"/>
                        <a:gd name="T69" fmla="*/ 1 h 1139"/>
                        <a:gd name="T70" fmla="*/ 1 w 915"/>
                        <a:gd name="T71" fmla="*/ 1 h 1139"/>
                        <a:gd name="T72" fmla="*/ 1 w 915"/>
                        <a:gd name="T73" fmla="*/ 1 h 1139"/>
                        <a:gd name="T74" fmla="*/ 1 w 915"/>
                        <a:gd name="T75" fmla="*/ 1 h 1139"/>
                        <a:gd name="T76" fmla="*/ 1 w 915"/>
                        <a:gd name="T77" fmla="*/ 1 h 1139"/>
                        <a:gd name="T78" fmla="*/ 1 w 915"/>
                        <a:gd name="T79" fmla="*/ 1 h 1139"/>
                        <a:gd name="T80" fmla="*/ 1 w 915"/>
                        <a:gd name="T81" fmla="*/ 1 h 1139"/>
                        <a:gd name="T82" fmla="*/ 1 w 915"/>
                        <a:gd name="T83" fmla="*/ 1 h 1139"/>
                        <a:gd name="T84" fmla="*/ 1 w 915"/>
                        <a:gd name="T85" fmla="*/ 1 h 1139"/>
                        <a:gd name="T86" fmla="*/ 1 w 915"/>
                        <a:gd name="T87" fmla="*/ 1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CA"/>
                    </a:p>
                  </p:txBody>
                </p:sp>
              </p:grpSp>
            </p:grpSp>
            <p:sp>
              <p:nvSpPr>
                <p:cNvPr id="28" name="Oval 58"/>
                <p:cNvSpPr>
                  <a:spLocks noChangeAspect="1" noChangeArrowheads="1"/>
                </p:cNvSpPr>
                <p:nvPr/>
              </p:nvSpPr>
              <p:spPr bwMode="auto">
                <a:xfrm>
                  <a:off x="2496" y="1104"/>
                  <a:ext cx="912" cy="912"/>
                </a:xfrm>
                <a:prstGeom prst="ellipse">
                  <a:avLst/>
                </a:prstGeom>
                <a:noFill/>
                <a:ln w="63500">
                  <a:solidFill>
                    <a:srgbClr val="339966"/>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endParaRPr lang="en-US" altLang="en-US" sz="2400">
                    <a:latin typeface="Times New Roman" pitchFamily="18" charset="0"/>
                  </a:endParaRPr>
                </a:p>
              </p:txBody>
            </p:sp>
          </p:grpSp>
          <p:grpSp>
            <p:nvGrpSpPr>
              <p:cNvPr id="21" name="Group 59"/>
              <p:cNvGrpSpPr>
                <a:grpSpLocks noChangeAspect="1"/>
              </p:cNvGrpSpPr>
              <p:nvPr/>
            </p:nvGrpSpPr>
            <p:grpSpPr bwMode="auto">
              <a:xfrm>
                <a:off x="4368" y="2112"/>
                <a:ext cx="432" cy="240"/>
                <a:chOff x="-1152" y="3504"/>
                <a:chExt cx="432" cy="240"/>
              </a:xfrm>
            </p:grpSpPr>
            <p:grpSp>
              <p:nvGrpSpPr>
                <p:cNvPr id="22" name="Group 60"/>
                <p:cNvGrpSpPr>
                  <a:grpSpLocks noChangeAspect="1"/>
                </p:cNvGrpSpPr>
                <p:nvPr/>
              </p:nvGrpSpPr>
              <p:grpSpPr bwMode="auto">
                <a:xfrm>
                  <a:off x="-1075" y="3504"/>
                  <a:ext cx="256" cy="210"/>
                  <a:chOff x="1728" y="2064"/>
                  <a:chExt cx="768" cy="672"/>
                </a:xfrm>
              </p:grpSpPr>
              <p:sp>
                <p:nvSpPr>
                  <p:cNvPr id="25" name="AutoShape 61"/>
                  <p:cNvSpPr>
                    <a:spLocks noChangeAspect="1" noChangeArrowheads="1"/>
                  </p:cNvSpPr>
                  <p:nvPr/>
                </p:nvSpPr>
                <p:spPr bwMode="auto">
                  <a:xfrm>
                    <a:off x="1728" y="2064"/>
                    <a:ext cx="768" cy="576"/>
                  </a:xfrm>
                  <a:prstGeom prst="horizontalScroll">
                    <a:avLst>
                      <a:gd name="adj" fmla="val 12500"/>
                    </a:avLst>
                  </a:prstGeom>
                  <a:solidFill>
                    <a:srgbClr val="FFFFFF"/>
                  </a:solidFill>
                  <a:ln w="25400">
                    <a:solidFill>
                      <a:srgbClr val="FF0000"/>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baseline="-8000">
                        <a:solidFill>
                          <a:schemeClr val="bg2"/>
                        </a:solidFill>
                        <a:latin typeface="Times New Roman" pitchFamily="18" charset="0"/>
                      </a:rPr>
                      <a:t>Exit</a:t>
                    </a:r>
                    <a:endParaRPr lang="en-CA" altLang="en-US" sz="2400" baseline="-8000">
                      <a:solidFill>
                        <a:schemeClr val="bg2"/>
                      </a:solidFill>
                      <a:latin typeface="Times New Roman" pitchFamily="18" charset="0"/>
                    </a:endParaRPr>
                  </a:p>
                </p:txBody>
              </p:sp>
              <p:sp>
                <p:nvSpPr>
                  <p:cNvPr id="26" name="Line 62"/>
                  <p:cNvSpPr>
                    <a:spLocks noChangeAspect="1" noChangeShapeType="1"/>
                  </p:cNvSpPr>
                  <p:nvPr/>
                </p:nvSpPr>
                <p:spPr bwMode="auto">
                  <a:xfrm>
                    <a:off x="2112" y="2592"/>
                    <a:ext cx="0" cy="144"/>
                  </a:xfrm>
                  <a:prstGeom prst="line">
                    <a:avLst/>
                  </a:prstGeom>
                  <a:noFill/>
                  <a:ln w="254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CA"/>
                  </a:p>
                </p:txBody>
              </p:sp>
            </p:grpSp>
            <p:sp>
              <p:nvSpPr>
                <p:cNvPr id="23" name="Line 63"/>
                <p:cNvSpPr>
                  <a:spLocks noChangeAspect="1" noChangeShapeType="1"/>
                </p:cNvSpPr>
                <p:nvPr/>
              </p:nvSpPr>
              <p:spPr bwMode="auto">
                <a:xfrm flipH="1"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sp>
              <p:nvSpPr>
                <p:cNvPr id="24" name="Line 64"/>
                <p:cNvSpPr>
                  <a:spLocks noChangeAspect="1" noChangeShapeType="1"/>
                </p:cNvSpPr>
                <p:nvPr/>
              </p:nvSpPr>
              <p:spPr bwMode="auto">
                <a:xfrm flipV="1">
                  <a:off x="-1152" y="3504"/>
                  <a:ext cx="432" cy="240"/>
                </a:xfrm>
                <a:prstGeom prst="line">
                  <a:avLst/>
                </a:prstGeom>
                <a:noFill/>
                <a:ln w="22225">
                  <a:solidFill>
                    <a:schemeClr val="hlink"/>
                  </a:solidFill>
                  <a:round/>
                  <a:headEnd/>
                  <a:tailEnd/>
                </a:ln>
                <a:extLst>
                  <a:ext uri="{909E8E84-426E-40DD-AFC4-6F175D3DCCD1}">
                    <a14:hiddenFill xmlns:a14="http://schemas.microsoft.com/office/drawing/2010/main">
                      <a:noFill/>
                    </a14:hiddenFill>
                  </a:ext>
                </a:extLst>
              </p:spPr>
              <p:txBody>
                <a:bodyPr/>
                <a:lstStyle/>
                <a:p>
                  <a:endParaRPr lang="en-CA"/>
                </a:p>
              </p:txBody>
            </p:sp>
          </p:grpSp>
        </p:grpSp>
      </p:grpSp>
    </p:spTree>
    <p:extLst>
      <p:ext uri="{BB962C8B-B14F-4D97-AF65-F5344CB8AC3E}">
        <p14:creationId xmlns:p14="http://schemas.microsoft.com/office/powerpoint/2010/main" val="3377786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xEl>
                                              <p:pRg st="1" end="1"/>
                                            </p:txEl>
                                          </p:spTgt>
                                        </p:tgtEl>
                                        <p:attrNameLst>
                                          <p:attrName>style.visibility</p:attrName>
                                        </p:attrNameLst>
                                      </p:cBhvr>
                                      <p:to>
                                        <p:strVal val="visible"/>
                                      </p:to>
                                    </p:set>
                                    <p:anim calcmode="lin" valueType="num">
                                      <p:cBhvr additive="base">
                                        <p:cTn id="11"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5">
                                            <p:txEl>
                                              <p:pRg st="2" end="2"/>
                                            </p:txEl>
                                          </p:spTgt>
                                        </p:tgtEl>
                                        <p:attrNameLst>
                                          <p:attrName>style.visibility</p:attrName>
                                        </p:attrNameLst>
                                      </p:cBhvr>
                                      <p:to>
                                        <p:strVal val="visible"/>
                                      </p:to>
                                    </p:set>
                                    <p:anim calcmode="lin" valueType="num">
                                      <p:cBhvr additive="base">
                                        <p:cTn id="17"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0-#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43000" y="575400"/>
            <a:ext cx="6934200" cy="1030307"/>
            <a:chOff x="1143000" y="457200"/>
            <a:chExt cx="6510431" cy="1030307"/>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7"/>
            <p:cNvSpPr>
              <a:spLocks noChangeArrowheads="1"/>
            </p:cNvSpPr>
            <p:nvPr/>
          </p:nvSpPr>
          <p:spPr bwMode="auto">
            <a:xfrm>
              <a:off x="1862231" y="533400"/>
              <a:ext cx="5791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L0: Formal Definition of Turing Machine</a:t>
              </a:r>
            </a:p>
          </p:txBody>
        </p:sp>
      </p:grpSp>
      <p:grpSp>
        <p:nvGrpSpPr>
          <p:cNvPr id="9" name="Group 8"/>
          <p:cNvGrpSpPr/>
          <p:nvPr/>
        </p:nvGrpSpPr>
        <p:grpSpPr>
          <a:xfrm>
            <a:off x="1154502" y="1566000"/>
            <a:ext cx="6510431" cy="720000"/>
            <a:chOff x="1143000" y="457200"/>
            <a:chExt cx="6510431" cy="720000"/>
          </a:xfrm>
        </p:grpSpPr>
        <p:pic>
          <p:nvPicPr>
            <p:cNvPr id="10"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L1: Meaningful State Names</a:t>
              </a:r>
            </a:p>
          </p:txBody>
        </p:sp>
      </p:grpSp>
      <p:grpSp>
        <p:nvGrpSpPr>
          <p:cNvPr id="3" name="Group 2"/>
          <p:cNvGrpSpPr/>
          <p:nvPr/>
        </p:nvGrpSpPr>
        <p:grpSpPr>
          <a:xfrm>
            <a:off x="1166004" y="2556600"/>
            <a:ext cx="6983231" cy="1030307"/>
            <a:chOff x="1166004" y="2556600"/>
            <a:chExt cx="6983231" cy="1030307"/>
          </a:xfrm>
        </p:grpSpPr>
        <p:pic>
          <p:nvPicPr>
            <p:cNvPr id="13"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7"/>
            <p:cNvSpPr>
              <a:spLocks noChangeArrowheads="1"/>
            </p:cNvSpPr>
            <p:nvPr/>
          </p:nvSpPr>
          <p:spPr bwMode="auto">
            <a:xfrm>
              <a:off x="1885235" y="2632800"/>
              <a:ext cx="626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Names and Transition Function</a:t>
              </a:r>
            </a:p>
          </p:txBody>
        </p:sp>
      </p:grpSp>
      <p:grpSp>
        <p:nvGrpSpPr>
          <p:cNvPr id="20" name="Group 19"/>
          <p:cNvGrpSpPr/>
          <p:nvPr/>
        </p:nvGrpSpPr>
        <p:grpSpPr>
          <a:xfrm>
            <a:off x="1177506" y="3547200"/>
            <a:ext cx="6510431" cy="720000"/>
            <a:chOff x="1143000" y="457200"/>
            <a:chExt cx="6510431" cy="720000"/>
          </a:xfrm>
        </p:grpSpPr>
        <p:pic>
          <p:nvPicPr>
            <p:cNvPr id="21"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grpSp>
        <p:nvGrpSpPr>
          <p:cNvPr id="26" name="Group 25"/>
          <p:cNvGrpSpPr/>
          <p:nvPr/>
        </p:nvGrpSpPr>
        <p:grpSpPr>
          <a:xfrm>
            <a:off x="1200510" y="4495800"/>
            <a:ext cx="6510431" cy="720000"/>
            <a:chOff x="1143000" y="457200"/>
            <a:chExt cx="6510431" cy="720000"/>
          </a:xfrm>
        </p:grpSpPr>
        <p:pic>
          <p:nvPicPr>
            <p:cNvPr id="2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7"/>
            <p:cNvSpPr>
              <a:spLocks noChangeArrowheads="1"/>
            </p:cNvSpPr>
            <p:nvPr/>
          </p:nvSpPr>
          <p:spPr bwMode="auto">
            <a:xfrm>
              <a:off x="1862231" y="533400"/>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L4: Loop Invariants</a:t>
              </a:r>
            </a:p>
          </p:txBody>
        </p:sp>
      </p:grpSp>
      <p:sp>
        <p:nvSpPr>
          <p:cNvPr id="17" name="Text Box 6"/>
          <p:cNvSpPr txBox="1">
            <a:spLocks noChangeArrowheads="1"/>
          </p:cNvSpPr>
          <p:nvPr/>
        </p:nvSpPr>
        <p:spPr bwMode="auto">
          <a:xfrm>
            <a:off x="609600" y="5410200"/>
            <a:ext cx="9525000" cy="138499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It is hard to decompile from a TM (or machine code)</a:t>
            </a:r>
          </a:p>
          <a:p>
            <a:pPr eaLnBrk="0" hangingPunct="0">
              <a:defRPr/>
            </a:pPr>
            <a:r>
              <a:rPr lang="en-US" dirty="0">
                <a:effectLst>
                  <a:outerShdw blurRad="38100" dist="38100" dir="2700000" algn="tl">
                    <a:srgbClr val="000000"/>
                  </a:outerShdw>
                </a:effectLst>
                <a:cs typeface="+mn-cs"/>
              </a:rPr>
              <a:t>  to Java Code </a:t>
            </a:r>
            <a:r>
              <a:rPr lang="en-US" dirty="0">
                <a:effectLst>
                  <a:outerShdw blurRad="38100" dist="38100" dir="2700000" algn="tl">
                    <a:srgbClr val="000000"/>
                  </a:outerShdw>
                </a:effectLst>
                <a:cs typeface="+mn-cs"/>
                <a:sym typeface="Wingdings" panose="05000000000000000000" pitchFamily="2" charset="2"/>
              </a:rPr>
              <a:t> or to loop invariants.</a:t>
            </a:r>
          </a:p>
          <a:p>
            <a:pPr eaLnBrk="0" hangingPunct="0">
              <a:defRPr/>
            </a:pPr>
            <a:r>
              <a:rPr lang="en-US" dirty="0">
                <a:effectLst>
                  <a:outerShdw blurRad="38100" dist="38100" dir="2700000" algn="tl">
                    <a:srgbClr val="000000"/>
                  </a:outerShdw>
                </a:effectLst>
                <a:cs typeface="+mn-cs"/>
                <a:sym typeface="Wingdings" panose="05000000000000000000" pitchFamily="2" charset="2"/>
              </a:rPr>
              <a:t>Instead we compile the other direction. </a:t>
            </a:r>
            <a:endParaRPr lang="en-US" dirty="0">
              <a:effectLst>
                <a:outerShdw blurRad="38100" dist="38100" dir="2700000" algn="tl">
                  <a:srgbClr val="000000"/>
                </a:outerShdw>
              </a:effectLst>
              <a:cs typeface="+mn-cs"/>
            </a:endParaRPr>
          </a:p>
        </p:txBody>
      </p:sp>
      <p:sp>
        <p:nvSpPr>
          <p:cNvPr id="4" name="Up Arrow 3"/>
          <p:cNvSpPr/>
          <p:nvPr/>
        </p:nvSpPr>
        <p:spPr>
          <a:xfrm>
            <a:off x="2743200" y="4162425"/>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19" name="Up Arrow 18"/>
          <p:cNvSpPr/>
          <p:nvPr/>
        </p:nvSpPr>
        <p:spPr>
          <a:xfrm>
            <a:off x="2758440" y="3209925"/>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23" name="Up Arrow 22"/>
          <p:cNvSpPr/>
          <p:nvPr/>
        </p:nvSpPr>
        <p:spPr>
          <a:xfrm>
            <a:off x="2773680" y="22098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24" name="Up Arrow 23"/>
          <p:cNvSpPr/>
          <p:nvPr/>
        </p:nvSpPr>
        <p:spPr>
          <a:xfrm>
            <a:off x="2788920" y="1171575"/>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25" name="Text Box 6"/>
          <p:cNvSpPr txBox="1">
            <a:spLocks noChangeArrowheads="1"/>
          </p:cNvSpPr>
          <p:nvPr/>
        </p:nvSpPr>
        <p:spPr bwMode="auto">
          <a:xfrm>
            <a:off x="3124200" y="4107835"/>
            <a:ext cx="46482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Done mostly in EECS3101 </a:t>
            </a:r>
          </a:p>
        </p:txBody>
      </p:sp>
      <p:sp>
        <p:nvSpPr>
          <p:cNvPr id="29" name="Text Box 6"/>
          <p:cNvSpPr txBox="1">
            <a:spLocks noChangeArrowheads="1"/>
          </p:cNvSpPr>
          <p:nvPr/>
        </p:nvSpPr>
        <p:spPr bwMode="auto">
          <a:xfrm>
            <a:off x="3124200" y="214503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I will give you a compiler to do this.</a:t>
            </a:r>
          </a:p>
        </p:txBody>
      </p:sp>
      <p:sp>
        <p:nvSpPr>
          <p:cNvPr id="30" name="Text Box 6"/>
          <p:cNvSpPr txBox="1">
            <a:spLocks noChangeArrowheads="1"/>
          </p:cNvSpPr>
          <p:nvPr/>
        </p:nvSpPr>
        <p:spPr bwMode="auto">
          <a:xfrm>
            <a:off x="3166110" y="1212235"/>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I will give you a compiler to do this.</a:t>
            </a:r>
          </a:p>
        </p:txBody>
      </p:sp>
      <p:sp>
        <p:nvSpPr>
          <p:cNvPr id="31" name="Text Box 6"/>
          <p:cNvSpPr txBox="1">
            <a:spLocks noChangeArrowheads="1"/>
          </p:cNvSpPr>
          <p:nvPr/>
        </p:nvSpPr>
        <p:spPr bwMode="auto">
          <a:xfrm>
            <a:off x="3158490" y="3193435"/>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will be on the test!</a:t>
            </a:r>
          </a:p>
        </p:txBody>
      </p:sp>
    </p:spTree>
    <p:extLst>
      <p:ext uri="{BB962C8B-B14F-4D97-AF65-F5344CB8AC3E}">
        <p14:creationId xmlns:p14="http://schemas.microsoft.com/office/powerpoint/2010/main" val="2670367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0-#ppt_w/2"/>
                                          </p:val>
                                        </p:tav>
                                        <p:tav tm="100000">
                                          <p:val>
                                            <p:strVal val="#ppt_x"/>
                                          </p:val>
                                        </p:tav>
                                      </p:tavLst>
                                    </p:anim>
                                    <p:anim calcmode="lin" valueType="num">
                                      <p:cBhvr additive="base">
                                        <p:cTn id="20" dur="500" fill="hold"/>
                                        <p:tgtEl>
                                          <p:spTgt spid="20"/>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additive="base">
                                        <p:cTn id="23" dur="500" fill="hold"/>
                                        <p:tgtEl>
                                          <p:spTgt spid="26"/>
                                        </p:tgtEl>
                                        <p:attrNameLst>
                                          <p:attrName>ppt_x</p:attrName>
                                        </p:attrNameLst>
                                      </p:cBhvr>
                                      <p:tavLst>
                                        <p:tav tm="0">
                                          <p:val>
                                            <p:strVal val="0-#ppt_w/2"/>
                                          </p:val>
                                        </p:tav>
                                        <p:tav tm="100000">
                                          <p:val>
                                            <p:strVal val="#ppt_x"/>
                                          </p:val>
                                        </p:tav>
                                      </p:tavLst>
                                    </p:anim>
                                    <p:anim calcmode="lin" valueType="num">
                                      <p:cBhvr additive="base">
                                        <p:cTn id="24"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7">
                                            <p:txEl>
                                              <p:pRg st="0" end="0"/>
                                            </p:txEl>
                                          </p:spTgt>
                                        </p:tgtEl>
                                        <p:attrNameLst>
                                          <p:attrName>style.visibility</p:attrName>
                                        </p:attrNameLst>
                                      </p:cBhvr>
                                      <p:to>
                                        <p:strVal val="visible"/>
                                      </p:to>
                                    </p:set>
                                    <p:anim calcmode="lin" valueType="num">
                                      <p:cBhvr additive="base">
                                        <p:cTn id="29"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7">
                                            <p:txEl>
                                              <p:pRg st="1" end="1"/>
                                            </p:txEl>
                                          </p:spTgt>
                                        </p:tgtEl>
                                        <p:attrNameLst>
                                          <p:attrName>style.visibility</p:attrName>
                                        </p:attrNameLst>
                                      </p:cBhvr>
                                      <p:to>
                                        <p:strVal val="visible"/>
                                      </p:to>
                                    </p:set>
                                    <p:anim calcmode="lin" valueType="num">
                                      <p:cBhvr additive="base">
                                        <p:cTn id="35"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7">
                                            <p:txEl>
                                              <p:pRg st="2" end="2"/>
                                            </p:txEl>
                                          </p:spTgt>
                                        </p:tgtEl>
                                        <p:attrNameLst>
                                          <p:attrName>style.visibility</p:attrName>
                                        </p:attrNameLst>
                                      </p:cBhvr>
                                      <p:to>
                                        <p:strVal val="visible"/>
                                      </p:to>
                                    </p:set>
                                    <p:anim calcmode="lin" valueType="num">
                                      <p:cBhvr additive="base">
                                        <p:cTn id="41"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9"/>
                                        </p:tgtEl>
                                        <p:attrNameLst>
                                          <p:attrName>style.visibility</p:attrName>
                                        </p:attrNameLst>
                                      </p:cBhvr>
                                      <p:to>
                                        <p:strVal val="visible"/>
                                      </p:to>
                                    </p:set>
                                    <p:anim calcmode="lin" valueType="num">
                                      <p:cBhvr additive="base">
                                        <p:cTn id="53" dur="500" fill="hold"/>
                                        <p:tgtEl>
                                          <p:spTgt spid="19"/>
                                        </p:tgtEl>
                                        <p:attrNameLst>
                                          <p:attrName>ppt_x</p:attrName>
                                        </p:attrNameLst>
                                      </p:cBhvr>
                                      <p:tavLst>
                                        <p:tav tm="0">
                                          <p:val>
                                            <p:strVal val="#ppt_x"/>
                                          </p:val>
                                        </p:tav>
                                        <p:tav tm="100000">
                                          <p:val>
                                            <p:strVal val="#ppt_x"/>
                                          </p:val>
                                        </p:tav>
                                      </p:tavLst>
                                    </p:anim>
                                    <p:anim calcmode="lin" valueType="num">
                                      <p:cBhvr additive="base">
                                        <p:cTn id="54"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ppt_x"/>
                                          </p:val>
                                        </p:tav>
                                        <p:tav tm="100000">
                                          <p:val>
                                            <p:strVal val="#ppt_x"/>
                                          </p:val>
                                        </p:tav>
                                      </p:tavLst>
                                    </p:anim>
                                    <p:anim calcmode="lin" valueType="num">
                                      <p:cBhvr additive="base">
                                        <p:cTn id="6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24"/>
                                        </p:tgtEl>
                                        <p:attrNameLst>
                                          <p:attrName>style.visibility</p:attrName>
                                        </p:attrNameLst>
                                      </p:cBhvr>
                                      <p:to>
                                        <p:strVal val="visible"/>
                                      </p:to>
                                    </p:set>
                                    <p:anim calcmode="lin" valueType="num">
                                      <p:cBhvr additive="base">
                                        <p:cTn id="65" dur="500" fill="hold"/>
                                        <p:tgtEl>
                                          <p:spTgt spid="24"/>
                                        </p:tgtEl>
                                        <p:attrNameLst>
                                          <p:attrName>ppt_x</p:attrName>
                                        </p:attrNameLst>
                                      </p:cBhvr>
                                      <p:tavLst>
                                        <p:tav tm="0">
                                          <p:val>
                                            <p:strVal val="#ppt_x"/>
                                          </p:val>
                                        </p:tav>
                                        <p:tav tm="100000">
                                          <p:val>
                                            <p:strVal val="#ppt_x"/>
                                          </p:val>
                                        </p:tav>
                                      </p:tavLst>
                                    </p:anim>
                                    <p:anim calcmode="lin" valueType="num">
                                      <p:cBhvr additive="base">
                                        <p:cTn id="6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nodeType="clickEffect">
                                  <p:stCondLst>
                                    <p:cond delay="0"/>
                                  </p:stCondLst>
                                  <p:childTnLst>
                                    <p:set>
                                      <p:cBhvr>
                                        <p:cTn id="70" dur="1" fill="hold">
                                          <p:stCondLst>
                                            <p:cond delay="0"/>
                                          </p:stCondLst>
                                        </p:cTn>
                                        <p:tgtEl>
                                          <p:spTgt spid="25">
                                            <p:txEl>
                                              <p:pRg st="0" end="0"/>
                                            </p:txEl>
                                          </p:spTgt>
                                        </p:tgtEl>
                                        <p:attrNameLst>
                                          <p:attrName>style.visibility</p:attrName>
                                        </p:attrNameLst>
                                      </p:cBhvr>
                                      <p:to>
                                        <p:strVal val="visible"/>
                                      </p:to>
                                    </p:set>
                                    <p:anim calcmode="lin" valueType="num">
                                      <p:cBhvr additive="base">
                                        <p:cTn id="71"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xit" presetSubtype="4" fill="hold" grpId="1" nodeType="clickEffect">
                                  <p:stCondLst>
                                    <p:cond delay="0"/>
                                  </p:stCondLst>
                                  <p:childTnLst>
                                    <p:anim calcmode="lin" valueType="num">
                                      <p:cBhvr additive="base">
                                        <p:cTn id="76" dur="500"/>
                                        <p:tgtEl>
                                          <p:spTgt spid="4"/>
                                        </p:tgtEl>
                                        <p:attrNameLst>
                                          <p:attrName>ppt_x</p:attrName>
                                        </p:attrNameLst>
                                      </p:cBhvr>
                                      <p:tavLst>
                                        <p:tav tm="0">
                                          <p:val>
                                            <p:strVal val="ppt_x"/>
                                          </p:val>
                                        </p:tav>
                                        <p:tav tm="100000">
                                          <p:val>
                                            <p:strVal val="ppt_x"/>
                                          </p:val>
                                        </p:tav>
                                      </p:tavLst>
                                    </p:anim>
                                    <p:anim calcmode="lin" valueType="num">
                                      <p:cBhvr additive="base">
                                        <p:cTn id="77" dur="500"/>
                                        <p:tgtEl>
                                          <p:spTgt spid="4"/>
                                        </p:tgtEl>
                                        <p:attrNameLst>
                                          <p:attrName>ppt_y</p:attrName>
                                        </p:attrNameLst>
                                      </p:cBhvr>
                                      <p:tavLst>
                                        <p:tav tm="0">
                                          <p:val>
                                            <p:strVal val="ppt_y"/>
                                          </p:val>
                                        </p:tav>
                                        <p:tav tm="100000">
                                          <p:val>
                                            <p:strVal val="1+ppt_h/2"/>
                                          </p:val>
                                        </p:tav>
                                      </p:tavLst>
                                    </p:anim>
                                    <p:set>
                                      <p:cBhvr>
                                        <p:cTn id="78" dur="1" fill="hold">
                                          <p:stCondLst>
                                            <p:cond delay="499"/>
                                          </p:stCondLst>
                                        </p:cTn>
                                        <p:tgtEl>
                                          <p:spTgt spid="4"/>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2" presetClass="entr" presetSubtype="2" fill="hold" nodeType="clickEffect">
                                  <p:stCondLst>
                                    <p:cond delay="0"/>
                                  </p:stCondLst>
                                  <p:childTnLst>
                                    <p:set>
                                      <p:cBhvr>
                                        <p:cTn id="82" dur="1" fill="hold">
                                          <p:stCondLst>
                                            <p:cond delay="0"/>
                                          </p:stCondLst>
                                        </p:cTn>
                                        <p:tgtEl>
                                          <p:spTgt spid="29">
                                            <p:txEl>
                                              <p:pRg st="0" end="0"/>
                                            </p:txEl>
                                          </p:spTgt>
                                        </p:tgtEl>
                                        <p:attrNameLst>
                                          <p:attrName>style.visibility</p:attrName>
                                        </p:attrNameLst>
                                      </p:cBhvr>
                                      <p:to>
                                        <p:strVal val="visible"/>
                                      </p:to>
                                    </p:set>
                                    <p:anim calcmode="lin" valueType="num">
                                      <p:cBhvr additive="base">
                                        <p:cTn id="83"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xit" presetSubtype="4" fill="hold" grpId="1" nodeType="clickEffect">
                                  <p:stCondLst>
                                    <p:cond delay="0"/>
                                  </p:stCondLst>
                                  <p:childTnLst>
                                    <p:anim calcmode="lin" valueType="num">
                                      <p:cBhvr additive="base">
                                        <p:cTn id="88" dur="500"/>
                                        <p:tgtEl>
                                          <p:spTgt spid="23"/>
                                        </p:tgtEl>
                                        <p:attrNameLst>
                                          <p:attrName>ppt_x</p:attrName>
                                        </p:attrNameLst>
                                      </p:cBhvr>
                                      <p:tavLst>
                                        <p:tav tm="0">
                                          <p:val>
                                            <p:strVal val="ppt_x"/>
                                          </p:val>
                                        </p:tav>
                                        <p:tav tm="100000">
                                          <p:val>
                                            <p:strVal val="ppt_x"/>
                                          </p:val>
                                        </p:tav>
                                      </p:tavLst>
                                    </p:anim>
                                    <p:anim calcmode="lin" valueType="num">
                                      <p:cBhvr additive="base">
                                        <p:cTn id="89" dur="500"/>
                                        <p:tgtEl>
                                          <p:spTgt spid="23"/>
                                        </p:tgtEl>
                                        <p:attrNameLst>
                                          <p:attrName>ppt_y</p:attrName>
                                        </p:attrNameLst>
                                      </p:cBhvr>
                                      <p:tavLst>
                                        <p:tav tm="0">
                                          <p:val>
                                            <p:strVal val="ppt_y"/>
                                          </p:val>
                                        </p:tav>
                                        <p:tav tm="100000">
                                          <p:val>
                                            <p:strVal val="1+ppt_h/2"/>
                                          </p:val>
                                        </p:tav>
                                      </p:tavLst>
                                    </p:anim>
                                    <p:set>
                                      <p:cBhvr>
                                        <p:cTn id="90" dur="1" fill="hold">
                                          <p:stCondLst>
                                            <p:cond delay="499"/>
                                          </p:stCondLst>
                                        </p:cTn>
                                        <p:tgtEl>
                                          <p:spTgt spid="23"/>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2" fill="hold" nodeType="clickEffect">
                                  <p:stCondLst>
                                    <p:cond delay="0"/>
                                  </p:stCondLst>
                                  <p:childTnLst>
                                    <p:set>
                                      <p:cBhvr>
                                        <p:cTn id="94" dur="1" fill="hold">
                                          <p:stCondLst>
                                            <p:cond delay="0"/>
                                          </p:stCondLst>
                                        </p:cTn>
                                        <p:tgtEl>
                                          <p:spTgt spid="30">
                                            <p:txEl>
                                              <p:pRg st="0" end="0"/>
                                            </p:txEl>
                                          </p:spTgt>
                                        </p:tgtEl>
                                        <p:attrNameLst>
                                          <p:attrName>style.visibility</p:attrName>
                                        </p:attrNameLst>
                                      </p:cBhvr>
                                      <p:to>
                                        <p:strVal val="visible"/>
                                      </p:to>
                                    </p:set>
                                    <p:anim calcmode="lin" valueType="num">
                                      <p:cBhvr additive="base">
                                        <p:cTn id="95"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96"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xit" presetSubtype="4" fill="hold" grpId="1" nodeType="clickEffect">
                                  <p:stCondLst>
                                    <p:cond delay="0"/>
                                  </p:stCondLst>
                                  <p:childTnLst>
                                    <p:anim calcmode="lin" valueType="num">
                                      <p:cBhvr additive="base">
                                        <p:cTn id="100" dur="500"/>
                                        <p:tgtEl>
                                          <p:spTgt spid="24"/>
                                        </p:tgtEl>
                                        <p:attrNameLst>
                                          <p:attrName>ppt_x</p:attrName>
                                        </p:attrNameLst>
                                      </p:cBhvr>
                                      <p:tavLst>
                                        <p:tav tm="0">
                                          <p:val>
                                            <p:strVal val="ppt_x"/>
                                          </p:val>
                                        </p:tav>
                                        <p:tav tm="100000">
                                          <p:val>
                                            <p:strVal val="ppt_x"/>
                                          </p:val>
                                        </p:tav>
                                      </p:tavLst>
                                    </p:anim>
                                    <p:anim calcmode="lin" valueType="num">
                                      <p:cBhvr additive="base">
                                        <p:cTn id="101" dur="500"/>
                                        <p:tgtEl>
                                          <p:spTgt spid="24"/>
                                        </p:tgtEl>
                                        <p:attrNameLst>
                                          <p:attrName>ppt_y</p:attrName>
                                        </p:attrNameLst>
                                      </p:cBhvr>
                                      <p:tavLst>
                                        <p:tav tm="0">
                                          <p:val>
                                            <p:strVal val="ppt_y"/>
                                          </p:val>
                                        </p:tav>
                                        <p:tav tm="100000">
                                          <p:val>
                                            <p:strVal val="1+ppt_h/2"/>
                                          </p:val>
                                        </p:tav>
                                      </p:tavLst>
                                    </p:anim>
                                    <p:set>
                                      <p:cBhvr>
                                        <p:cTn id="102" dur="1" fill="hold">
                                          <p:stCondLst>
                                            <p:cond delay="499"/>
                                          </p:stCondLst>
                                        </p:cTn>
                                        <p:tgtEl>
                                          <p:spTgt spid="24"/>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2" presetClass="entr" presetSubtype="2" fill="hold" nodeType="clickEffect">
                                  <p:stCondLst>
                                    <p:cond delay="0"/>
                                  </p:stCondLst>
                                  <p:childTnLst>
                                    <p:set>
                                      <p:cBhvr>
                                        <p:cTn id="106" dur="1" fill="hold">
                                          <p:stCondLst>
                                            <p:cond delay="0"/>
                                          </p:stCondLst>
                                        </p:cTn>
                                        <p:tgtEl>
                                          <p:spTgt spid="31">
                                            <p:txEl>
                                              <p:pRg st="0" end="0"/>
                                            </p:txEl>
                                          </p:spTgt>
                                        </p:tgtEl>
                                        <p:attrNameLst>
                                          <p:attrName>style.visibility</p:attrName>
                                        </p:attrNameLst>
                                      </p:cBhvr>
                                      <p:to>
                                        <p:strVal val="visible"/>
                                      </p:to>
                                    </p:set>
                                    <p:anim calcmode="lin" valueType="num">
                                      <p:cBhvr additive="base">
                                        <p:cTn id="107"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108"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19" grpId="0" animBg="1"/>
      <p:bldP spid="23" grpId="0" animBg="1"/>
      <p:bldP spid="23" grpId="1" animBg="1"/>
      <p:bldP spid="24" grpId="0" animBg="1"/>
      <p:bldP spid="24" grpId="1"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pic>
        <p:nvPicPr>
          <p:cNvPr id="54276"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27" name="Rectangle 7"/>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10728" name="Rectangle 8"/>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p>
        </p:txBody>
      </p:sp>
      <p:sp>
        <p:nvSpPr>
          <p:cNvPr id="1310729" name="Rectangle 9"/>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q’</a:t>
            </a:r>
          </a:p>
        </p:txBody>
      </p:sp>
      <p:sp>
        <p:nvSpPr>
          <p:cNvPr id="1311750" name="Text Box 6"/>
          <p:cNvSpPr txBox="1">
            <a:spLocks noChangeArrowheads="1"/>
          </p:cNvSpPr>
          <p:nvPr/>
        </p:nvSpPr>
        <p:spPr bwMode="auto">
          <a:xfrm>
            <a:off x="609600" y="3810000"/>
            <a:ext cx="9525000" cy="3539430"/>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The finite state control can be thought of being </a:t>
            </a:r>
          </a:p>
          <a:p>
            <a:pPr eaLnBrk="0" hangingPunct="0">
              <a:defRPr/>
            </a:pPr>
            <a:r>
              <a:rPr lang="en-US" dirty="0">
                <a:effectLst>
                  <a:outerShdw blurRad="38100" dist="38100" dir="2700000" algn="tl">
                    <a:srgbClr val="000000"/>
                  </a:outerShdw>
                </a:effectLst>
                <a:cs typeface="+mn-cs"/>
              </a:rPr>
              <a:t>   a </a:t>
            </a:r>
            <a:r>
              <a:rPr lang="en-US" dirty="0">
                <a:solidFill>
                  <a:schemeClr val="tx2"/>
                </a:solidFill>
                <a:effectLst>
                  <a:outerShdw blurRad="38100" dist="38100" dir="2700000" algn="tl">
                    <a:srgbClr val="000000"/>
                  </a:outerShdw>
                </a:effectLst>
                <a:cs typeface="+mn-cs"/>
              </a:rPr>
              <a:t>JAVA object</a:t>
            </a:r>
            <a:r>
              <a:rPr lang="en-US" dirty="0">
                <a:effectLst>
                  <a:outerShdw blurRad="38100" dist="38100" dir="2700000" algn="tl">
                    <a:srgbClr val="000000"/>
                  </a:outerShdw>
                </a:effectLst>
                <a:cs typeface="+mn-cs"/>
              </a:rPr>
              <a:t> with:</a:t>
            </a:r>
          </a:p>
          <a:p>
            <a:pPr lvl="1" eaLnBrk="0" hangingPunct="0">
              <a:buFontTx/>
              <a:buChar char="•"/>
              <a:defRPr/>
            </a:pPr>
            <a:r>
              <a:rPr lang="en-US" dirty="0">
                <a:effectLst>
                  <a:outerShdw blurRad="38100" dist="38100" dir="2700000" algn="tl">
                    <a:srgbClr val="000000"/>
                  </a:outerShdw>
                </a:effectLst>
                <a:cs typeface="+mn-cs"/>
              </a:rPr>
              <a:t>a finite length of code (&amp; a current line)</a:t>
            </a:r>
          </a:p>
          <a:p>
            <a:pPr lvl="1" eaLnBrk="0" hangingPunct="0">
              <a:buFontTx/>
              <a:buChar char="•"/>
              <a:defRPr/>
            </a:pPr>
            <a:r>
              <a:rPr lang="en-US" dirty="0">
                <a:effectLst>
                  <a:outerShdw blurRad="38100" dist="38100" dir="2700000" algn="tl">
                    <a:srgbClr val="000000"/>
                  </a:outerShdw>
                </a:effectLst>
                <a:cs typeface="+mn-cs"/>
              </a:rPr>
              <a:t>a finite number of variables</a:t>
            </a:r>
          </a:p>
          <a:p>
            <a:pPr lvl="1" eaLnBrk="0" hangingPunct="0">
              <a:buFontTx/>
              <a:buChar char="•"/>
              <a:defRPr/>
            </a:pPr>
            <a:r>
              <a:rPr lang="en-US" dirty="0">
                <a:effectLst>
                  <a:outerShdw blurRad="38100" dist="38100" dir="2700000" algn="tl">
                    <a:srgbClr val="000000"/>
                  </a:outerShdw>
                </a:effectLst>
                <a:cs typeface="+mn-cs"/>
              </a:rPr>
              <a:t>each taking on a current value from a finite range</a:t>
            </a:r>
          </a:p>
          <a:p>
            <a:pPr lvl="1" eaLnBrk="0" hangingPunct="0">
              <a:buFontTx/>
              <a:buChar char="•"/>
              <a:defRPr/>
            </a:pPr>
            <a:r>
              <a:rPr lang="en-US" dirty="0">
                <a:effectLst>
                  <a:outerShdw blurRad="38100" dist="38100" dir="2700000" algn="tl">
                    <a:srgbClr val="000000"/>
                  </a:outerShdw>
                </a:effectLst>
                <a:cs typeface="+mn-cs"/>
              </a:rPr>
              <a:t>Its periscope can look at one cell of the tape</a:t>
            </a:r>
          </a:p>
          <a:p>
            <a:pPr lvl="1" eaLnBrk="0" hangingPunct="0">
              <a:buFontTx/>
              <a:buChar char="•"/>
              <a:defRPr/>
            </a:pPr>
            <a:r>
              <a:rPr lang="en-US" dirty="0">
                <a:effectLst>
                  <a:outerShdw blurRad="38100" dist="38100" dir="2700000" algn="tl">
                    <a:srgbClr val="000000"/>
                  </a:outerShdw>
                </a:effectLst>
              </a:rPr>
              <a:t>That can move its location on the tape.</a:t>
            </a:r>
          </a:p>
          <a:p>
            <a:pPr lvl="1" eaLnBrk="0" hangingPunct="0">
              <a:buFontTx/>
              <a:buChar char="•"/>
              <a:defRPr/>
            </a:pPr>
            <a:endParaRPr lang="en-US" dirty="0">
              <a:solidFill>
                <a:schemeClr val="accent2"/>
              </a:solidFill>
              <a:effectLst>
                <a:outerShdw blurRad="38100" dist="38100" dir="2700000" algn="tl">
                  <a:srgbClr val="000000"/>
                </a:outerShdw>
              </a:effectLst>
              <a:cs typeface="+mn-cs"/>
            </a:endParaRPr>
          </a:p>
        </p:txBody>
      </p:sp>
      <p:sp>
        <p:nvSpPr>
          <p:cNvPr id="2" name="Rectangle 1"/>
          <p:cNvSpPr/>
          <p:nvPr/>
        </p:nvSpPr>
        <p:spPr>
          <a:xfrm>
            <a:off x="1371600" y="4800600"/>
            <a:ext cx="7239000" cy="1219200"/>
          </a:xfrm>
          <a:prstGeom prst="rect">
            <a:avLst/>
          </a:prstGeom>
          <a:ln>
            <a:solidFill>
              <a:schemeClr val="hlink"/>
            </a:solidFill>
          </a:ln>
        </p:spPr>
        <p:txBody>
          <a:bodyPr wrap="square" rtlCol="0" anchor="ctr">
            <a:spAutoFit/>
          </a:bodyPr>
          <a:lstStyle/>
          <a:p>
            <a:pPr algn="l"/>
            <a:endParaRPr lang="en-US" sz="2400" dirty="0"/>
          </a:p>
        </p:txBody>
      </p:sp>
      <p:sp>
        <p:nvSpPr>
          <p:cNvPr id="11" name="Rectangle 10"/>
          <p:cNvSpPr/>
          <p:nvPr/>
        </p:nvSpPr>
        <p:spPr>
          <a:xfrm>
            <a:off x="4114800" y="4253934"/>
            <a:ext cx="5791200" cy="523220"/>
          </a:xfrm>
          <a:prstGeom prst="rect">
            <a:avLst/>
          </a:prstGeom>
        </p:spPr>
        <p:txBody>
          <a:bodyPr wrap="square">
            <a:spAutoFit/>
          </a:bodyPr>
          <a:lstStyle/>
          <a:p>
            <a:pPr>
              <a:defRPr/>
            </a:pPr>
            <a:r>
              <a:rPr lang="en-US" dirty="0">
                <a:effectLst>
                  <a:outerShdw blurRad="38100" dist="38100" dir="2700000" algn="tl">
                    <a:srgbClr val="000000"/>
                  </a:outerShdw>
                </a:effectLst>
                <a:cs typeface="Arial" pitchFamily="34" charset="0"/>
              </a:rPr>
              <a:t>Pooh bear with a very little brain</a:t>
            </a:r>
          </a:p>
        </p:txBody>
      </p:sp>
      <p:grpSp>
        <p:nvGrpSpPr>
          <p:cNvPr id="3" name="Group 2"/>
          <p:cNvGrpSpPr/>
          <p:nvPr/>
        </p:nvGrpSpPr>
        <p:grpSpPr>
          <a:xfrm>
            <a:off x="3048000" y="2743200"/>
            <a:ext cx="1447800" cy="1223963"/>
            <a:chOff x="3048000" y="2743200"/>
            <a:chExt cx="1447800" cy="1223963"/>
          </a:xfrm>
        </p:grpSpPr>
        <p:pic>
          <p:nvPicPr>
            <p:cNvPr id="444426" name="Picture 10" descr="stock-vector-yellow-submarine-vector-illustration-61484677"/>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3048000" y="2743200"/>
              <a:ext cx="1447800" cy="122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8" descr="pooh"/>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02861" y="3229708"/>
              <a:ext cx="384969" cy="63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11750">
                                            <p:txEl>
                                              <p:pRg st="0" end="0"/>
                                            </p:txEl>
                                          </p:spTgt>
                                        </p:tgtEl>
                                        <p:attrNameLst>
                                          <p:attrName>style.visibility</p:attrName>
                                        </p:attrNameLst>
                                      </p:cBhvr>
                                      <p:to>
                                        <p:strVal val="visible"/>
                                      </p:to>
                                    </p:set>
                                    <p:anim calcmode="lin" valueType="num">
                                      <p:cBhvr additive="base">
                                        <p:cTn id="7" dur="500" fill="hold"/>
                                        <p:tgtEl>
                                          <p:spTgt spid="131175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1175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11750">
                                            <p:txEl>
                                              <p:pRg st="1" end="1"/>
                                            </p:txEl>
                                          </p:spTgt>
                                        </p:tgtEl>
                                        <p:attrNameLst>
                                          <p:attrName>style.visibility</p:attrName>
                                        </p:attrNameLst>
                                      </p:cBhvr>
                                      <p:to>
                                        <p:strVal val="visible"/>
                                      </p:to>
                                    </p:set>
                                    <p:anim calcmode="lin" valueType="num">
                                      <p:cBhvr additive="base">
                                        <p:cTn id="11" dur="500" fill="hold"/>
                                        <p:tgtEl>
                                          <p:spTgt spid="131175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11750">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311750">
                                            <p:txEl>
                                              <p:pRg st="2" end="2"/>
                                            </p:txEl>
                                          </p:spTgt>
                                        </p:tgtEl>
                                        <p:attrNameLst>
                                          <p:attrName>style.visibility</p:attrName>
                                        </p:attrNameLst>
                                      </p:cBhvr>
                                      <p:to>
                                        <p:strVal val="visible"/>
                                      </p:to>
                                    </p:set>
                                    <p:anim calcmode="lin" valueType="num">
                                      <p:cBhvr additive="base">
                                        <p:cTn id="21" dur="500" fill="hold"/>
                                        <p:tgtEl>
                                          <p:spTgt spid="1311750">
                                            <p:txEl>
                                              <p:pRg st="2" end="2"/>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31175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311750">
                                            <p:txEl>
                                              <p:pRg st="3" end="3"/>
                                            </p:txEl>
                                          </p:spTgt>
                                        </p:tgtEl>
                                        <p:attrNameLst>
                                          <p:attrName>style.visibility</p:attrName>
                                        </p:attrNameLst>
                                      </p:cBhvr>
                                      <p:to>
                                        <p:strVal val="visible"/>
                                      </p:to>
                                    </p:set>
                                    <p:anim calcmode="lin" valueType="num">
                                      <p:cBhvr additive="base">
                                        <p:cTn id="27" dur="500" fill="hold"/>
                                        <p:tgtEl>
                                          <p:spTgt spid="1311750">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31175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1311750">
                                            <p:txEl>
                                              <p:pRg st="4" end="4"/>
                                            </p:txEl>
                                          </p:spTgt>
                                        </p:tgtEl>
                                        <p:attrNameLst>
                                          <p:attrName>style.visibility</p:attrName>
                                        </p:attrNameLst>
                                      </p:cBhvr>
                                      <p:to>
                                        <p:strVal val="visible"/>
                                      </p:to>
                                    </p:set>
                                    <p:anim calcmode="lin" valueType="num">
                                      <p:cBhvr additive="base">
                                        <p:cTn id="33" dur="500" fill="hold"/>
                                        <p:tgtEl>
                                          <p:spTgt spid="1311750">
                                            <p:txEl>
                                              <p:pRg st="4" end="4"/>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31175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311750">
                                            <p:txEl>
                                              <p:pRg st="5" end="5"/>
                                            </p:txEl>
                                          </p:spTgt>
                                        </p:tgtEl>
                                        <p:attrNameLst>
                                          <p:attrName>style.visibility</p:attrName>
                                        </p:attrNameLst>
                                      </p:cBhvr>
                                      <p:to>
                                        <p:strVal val="visible"/>
                                      </p:to>
                                    </p:set>
                                    <p:anim calcmode="lin" valueType="num">
                                      <p:cBhvr additive="base">
                                        <p:cTn id="49" dur="500" fill="hold"/>
                                        <p:tgtEl>
                                          <p:spTgt spid="1311750">
                                            <p:txEl>
                                              <p:pRg st="5" end="5"/>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1175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311750">
                                            <p:txEl>
                                              <p:pRg st="6" end="6"/>
                                            </p:txEl>
                                          </p:spTgt>
                                        </p:tgtEl>
                                        <p:attrNameLst>
                                          <p:attrName>style.visibility</p:attrName>
                                        </p:attrNameLst>
                                      </p:cBhvr>
                                      <p:to>
                                        <p:strVal val="visible"/>
                                      </p:to>
                                    </p:set>
                                    <p:anim calcmode="lin" valueType="num">
                                      <p:cBhvr additive="base">
                                        <p:cTn id="55" dur="500" fill="hold"/>
                                        <p:tgtEl>
                                          <p:spTgt spid="1311750">
                                            <p:txEl>
                                              <p:pRg st="6" end="6"/>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311750">
                                            <p:txEl>
                                              <p:pRg st="6" end="6"/>
                                            </p:txEl>
                                          </p:spTgt>
                                        </p:tgtEl>
                                        <p:attrNameLst>
                                          <p:attrName>ppt_y</p:attrName>
                                        </p:attrNameLst>
                                      </p:cBhvr>
                                      <p:tavLst>
                                        <p:tav tm="0">
                                          <p:val>
                                            <p:strVal val="1+#ppt_h/2"/>
                                          </p:val>
                                        </p:tav>
                                        <p:tav tm="100000">
                                          <p:val>
                                            <p:strVal val="#ppt_y"/>
                                          </p:val>
                                        </p:tav>
                                      </p:tavLst>
                                    </p:anim>
                                  </p:childTnLst>
                                </p:cTn>
                              </p:par>
                              <p:par>
                                <p:cTn id="57" presetID="42" presetClass="path" presetSubtype="0" accel="50000" decel="50000" fill="hold" nodeType="withEffect">
                                  <p:stCondLst>
                                    <p:cond delay="0"/>
                                  </p:stCondLst>
                                  <p:childTnLst>
                                    <p:animMotion origin="layout" path="M -0.02083 -3.7037E-7 L -3.33333E-6 -3.7037E-7 " pathEditMode="relative" rAng="0" ptsTypes="AA">
                                      <p:cBhvr>
                                        <p:cTn id="58" dur="2000" fill="hold"/>
                                        <p:tgtEl>
                                          <p:spTgt spid="3"/>
                                        </p:tgtEl>
                                        <p:attrNameLst>
                                          <p:attrName>ppt_x</p:attrName>
                                          <p:attrName>ppt_y</p:attrName>
                                        </p:attrNameLst>
                                      </p:cBhvr>
                                      <p:rCtr x="10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a:latin typeface="Monotype Corsiva" pitchFamily="66" charset="0"/>
            </a:endParaRPr>
          </a:p>
        </p:txBody>
      </p:sp>
      <p:pic>
        <p:nvPicPr>
          <p:cNvPr id="58372"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1751"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752" name="Text Box 8"/>
          <p:cNvSpPr txBox="1">
            <a:spLocks noChangeArrowheads="1"/>
          </p:cNvSpPr>
          <p:nvPr/>
        </p:nvSpPr>
        <p:spPr bwMode="auto">
          <a:xfrm>
            <a:off x="6726238" y="4751388"/>
            <a:ext cx="1198562" cy="522287"/>
          </a:xfrm>
          <a:prstGeom prst="rect">
            <a:avLst/>
          </a:prstGeom>
          <a:noFill/>
          <a:ln w="38100" cap="sq">
            <a:noFill/>
            <a:miter lim="800000"/>
            <a:headEnd/>
            <a:tailEnd/>
          </a:ln>
          <a:effectLst/>
        </p:spPr>
        <p:txBody>
          <a:bodyPr lIns="274320" rIns="274320">
            <a:spAutoFit/>
          </a:bodyPr>
          <a:lstStyle/>
          <a:p>
            <a:pPr>
              <a:defRPr/>
            </a:pPr>
            <a:r>
              <a:rPr lang="en-US" i="1" dirty="0">
                <a:solidFill>
                  <a:schemeClr val="accent2"/>
                </a:solidFill>
                <a:effectLst>
                  <a:outerShdw blurRad="38100" dist="38100" dir="2700000" algn="tl">
                    <a:srgbClr val="000000"/>
                  </a:outerShdw>
                </a:effectLst>
                <a:cs typeface="Times New Roman" pitchFamily="18" charset="0"/>
              </a:rPr>
              <a:t>2</a:t>
            </a:r>
            <a:r>
              <a:rPr lang="en-US" i="1" baseline="30000" dirty="0">
                <a:solidFill>
                  <a:schemeClr val="accent2"/>
                </a:solidFill>
                <a:effectLst>
                  <a:outerShdw blurRad="38100" dist="38100" dir="2700000" algn="tl">
                    <a:srgbClr val="000000"/>
                  </a:outerShdw>
                </a:effectLst>
                <a:cs typeface="Times New Roman" pitchFamily="18" charset="0"/>
              </a:rPr>
              <a:t>r</a:t>
            </a:r>
            <a:endParaRPr lang="en-US" i="1" dirty="0">
              <a:solidFill>
                <a:schemeClr val="accent2"/>
              </a:solidFill>
              <a:effectLst>
                <a:outerShdw blurRad="38100" dist="38100" dir="2700000" algn="tl">
                  <a:srgbClr val="000000"/>
                </a:outerShdw>
              </a:effectLst>
              <a:cs typeface="Times New Roman" pitchFamily="18" charset="0"/>
            </a:endParaRPr>
          </a:p>
        </p:txBody>
      </p:sp>
      <p:sp>
        <p:nvSpPr>
          <p:cNvPr id="1311754" name="Rectangle 10"/>
          <p:cNvSpPr>
            <a:spLocks noChangeArrowheads="1"/>
          </p:cNvSpPr>
          <p:nvPr/>
        </p:nvSpPr>
        <p:spPr bwMode="auto">
          <a:xfrm>
            <a:off x="6130925" y="1081088"/>
            <a:ext cx="727075" cy="519112"/>
          </a:xfrm>
          <a:prstGeom prst="rect">
            <a:avLst/>
          </a:prstGeom>
          <a:noFill/>
          <a:ln w="38100" cap="sq">
            <a:noFill/>
            <a:miter lim="800000"/>
            <a:headEnd/>
            <a:tailEnd/>
          </a:ln>
          <a:effectLst/>
        </p:spPr>
        <p:txBody>
          <a:bodyPr wrap="none" lIns="274320" rIns="274320">
            <a:spAutoFit/>
          </a:bodyPr>
          <a:lstStyle/>
          <a:p>
            <a:pPr>
              <a:defRPr/>
            </a:pPr>
            <a:r>
              <a:rPr lang="en-US" i="1" dirty="0">
                <a:solidFill>
                  <a:schemeClr val="accent2"/>
                </a:solidFill>
                <a:effectLst>
                  <a:outerShdw blurRad="38100" dist="38100" dir="2700000" algn="tl">
                    <a:srgbClr val="000000"/>
                  </a:outerShdw>
                </a:effectLst>
                <a:cs typeface="Arial" pitchFamily="34" charset="0"/>
              </a:rPr>
              <a:t>q</a:t>
            </a:r>
          </a:p>
        </p:txBody>
      </p:sp>
      <p:sp>
        <p:nvSpPr>
          <p:cNvPr id="1311755"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defRPr/>
            </a:pPr>
            <a:r>
              <a:rPr lang="en-US" i="1">
                <a:solidFill>
                  <a:schemeClr val="accent2"/>
                </a:solidFill>
                <a:effectLst>
                  <a:outerShdw blurRad="38100" dist="38100" dir="2700000" algn="tl">
                    <a:srgbClr val="000000"/>
                  </a:outerShdw>
                </a:effectLst>
                <a:cs typeface="Arial" pitchFamily="34" charset="0"/>
              </a:rPr>
              <a:t>q</a:t>
            </a:r>
          </a:p>
        </p:txBody>
      </p:sp>
      <p:sp>
        <p:nvSpPr>
          <p:cNvPr id="1311757" name="Rectangle 13"/>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defRPr/>
            </a:pPr>
            <a:r>
              <a:rPr lang="en-US" i="1">
                <a:solidFill>
                  <a:schemeClr val="accent2"/>
                </a:solidFill>
                <a:effectLst>
                  <a:outerShdw blurRad="38100" dist="38100" dir="2700000" algn="tl">
                    <a:srgbClr val="000000"/>
                  </a:outerShdw>
                </a:effectLst>
                <a:cs typeface="Arial" pitchFamily="34" charset="0"/>
              </a:rPr>
              <a:t>q’</a:t>
            </a:r>
          </a:p>
        </p:txBody>
      </p:sp>
      <p:sp>
        <p:nvSpPr>
          <p:cNvPr id="12"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sp>
        <p:nvSpPr>
          <p:cNvPr id="13" name="Text Box 6"/>
          <p:cNvSpPr txBox="1">
            <a:spLocks noChangeArrowheads="1"/>
          </p:cNvSpPr>
          <p:nvPr/>
        </p:nvSpPr>
        <p:spPr bwMode="auto">
          <a:xfrm>
            <a:off x="0" y="3027363"/>
            <a:ext cx="9525000" cy="2246769"/>
          </a:xfrm>
          <a:prstGeom prst="rect">
            <a:avLst/>
          </a:prstGeom>
          <a:noFill/>
          <a:ln w="38100" cap="sq">
            <a:noFill/>
            <a:miter lim="800000"/>
            <a:headEnd/>
            <a:tailEnd/>
          </a:ln>
          <a:effectLst/>
        </p:spPr>
        <p:txBody>
          <a:bodyPr lIns="274320" rIns="274320">
            <a:spAutoFit/>
          </a:bodyPr>
          <a:lstStyle/>
          <a:p>
            <a:pPr>
              <a:buFontTx/>
              <a:buChar char="•"/>
              <a:defRPr/>
            </a:pPr>
            <a:r>
              <a:rPr lang="en-US" dirty="0">
                <a:effectLst>
                  <a:outerShdw blurRad="38100" dist="38100" dir="2700000" algn="tl">
                    <a:srgbClr val="000000"/>
                  </a:outerShdw>
                </a:effectLst>
                <a:cs typeface="Arial" pitchFamily="34" charset="0"/>
              </a:rPr>
              <a:t>The finite state control (Pooh Bear) has</a:t>
            </a:r>
          </a:p>
          <a:p>
            <a:pPr lvl="1">
              <a:buFontTx/>
              <a:buChar char="•"/>
              <a:defRPr/>
            </a:pPr>
            <a:r>
              <a:rPr lang="en-US" dirty="0">
                <a:effectLst>
                  <a:outerShdw blurRad="38100" dist="38100" dir="2700000" algn="tl">
                    <a:srgbClr val="000000"/>
                  </a:outerShdw>
                </a:effectLst>
                <a:cs typeface="Arial" pitchFamily="34" charset="0"/>
              </a:rPr>
              <a:t>A fixed sized black board on which to write</a:t>
            </a:r>
            <a:br>
              <a:rPr lang="en-US" dirty="0">
                <a:effectLst>
                  <a:outerShdw blurRad="38100" dist="38100" dir="2700000" algn="tl">
                    <a:srgbClr val="000000"/>
                  </a:outerShdw>
                </a:effectLst>
                <a:cs typeface="Arial" pitchFamily="34" charset="0"/>
              </a:rPr>
            </a:br>
            <a:r>
              <a:rPr lang="en-US" dirty="0">
                <a:effectLst>
                  <a:outerShdw blurRad="38100" dist="38100" dir="2700000" algn="tl">
                    <a:srgbClr val="000000"/>
                  </a:outerShdw>
                </a:effectLst>
                <a:cs typeface="Arial" pitchFamily="34" charset="0"/>
              </a:rPr>
              <a:t>some bounded amount of information </a:t>
            </a:r>
            <a:r>
              <a:rPr lang="en-US" i="1" dirty="0">
                <a:solidFill>
                  <a:schemeClr val="accent2"/>
                </a:solidFill>
                <a:effectLst>
                  <a:outerShdw blurRad="38100" dist="38100" dir="2700000" algn="tl">
                    <a:srgbClr val="000000"/>
                  </a:outerShdw>
                </a:effectLst>
                <a:cs typeface="Arial" pitchFamily="34" charset="0"/>
              </a:rPr>
              <a:t>q</a:t>
            </a:r>
            <a:r>
              <a:rPr lang="en-US" dirty="0">
                <a:effectLst>
                  <a:outerShdw blurRad="38100" dist="38100" dir="2700000" algn="tl">
                    <a:srgbClr val="000000"/>
                  </a:outerShdw>
                </a:effectLst>
                <a:cs typeface="Arial" pitchFamily="34" charset="0"/>
              </a:rPr>
              <a:t>.</a:t>
            </a:r>
          </a:p>
          <a:p>
            <a:pPr lvl="1">
              <a:buFontTx/>
              <a:buChar char="•"/>
              <a:defRPr/>
            </a:pPr>
            <a:r>
              <a:rPr lang="en-US" dirty="0" err="1">
                <a:effectLst>
                  <a:outerShdw blurRad="38100" dist="38100" dir="2700000" algn="tl">
                    <a:srgbClr val="000000"/>
                  </a:outerShdw>
                </a:effectLst>
                <a:cs typeface="Arial" pitchFamily="34" charset="0"/>
              </a:rPr>
              <a:t>Eg</a:t>
            </a:r>
            <a:r>
              <a:rPr lang="en-US" dirty="0">
                <a:effectLst>
                  <a:outerShdw blurRad="38100" dist="38100" dir="2700000" algn="tl">
                    <a:srgbClr val="000000"/>
                  </a:outerShdw>
                </a:effectLst>
                <a:cs typeface="Arial" pitchFamily="34" charset="0"/>
              </a:rPr>
              <a:t>, If it remembers a total of </a:t>
            </a:r>
            <a:r>
              <a:rPr lang="en-US" dirty="0">
                <a:solidFill>
                  <a:schemeClr val="accent2"/>
                </a:solidFill>
                <a:effectLst>
                  <a:outerShdw blurRad="38100" dist="38100" dir="2700000" algn="tl">
                    <a:srgbClr val="000000"/>
                  </a:outerShdw>
                </a:effectLst>
                <a:cs typeface="Arial" pitchFamily="34" charset="0"/>
              </a:rPr>
              <a:t>r </a:t>
            </a:r>
            <a:r>
              <a:rPr lang="en-US" dirty="0">
                <a:effectLst>
                  <a:outerShdw blurRad="38100" dist="38100" dir="2700000" algn="tl">
                    <a:srgbClr val="000000"/>
                  </a:outerShdw>
                </a:effectLst>
                <a:cs typeface="Arial" pitchFamily="34" charset="0"/>
              </a:rPr>
              <a:t>bits, then</a:t>
            </a:r>
            <a:br>
              <a:rPr lang="en-US" dirty="0">
                <a:effectLst>
                  <a:outerShdw blurRad="38100" dist="38100" dir="2700000" algn="tl">
                    <a:srgbClr val="000000"/>
                  </a:outerShdw>
                </a:effectLst>
                <a:cs typeface="Arial" pitchFamily="34" charset="0"/>
              </a:rPr>
            </a:br>
            <a:r>
              <a:rPr lang="en-US" dirty="0">
                <a:effectLst>
                  <a:outerShdw blurRad="38100" dist="38100" dir="2700000" algn="tl">
                    <a:srgbClr val="000000"/>
                  </a:outerShdw>
                </a:effectLst>
                <a:cs typeface="Arial" pitchFamily="34" charset="0"/>
              </a:rPr>
              <a:t>        then the number of different states </a:t>
            </a:r>
            <a:r>
              <a:rPr lang="en-US" i="1" dirty="0">
                <a:solidFill>
                  <a:schemeClr val="accent2"/>
                </a:solidFill>
                <a:effectLst>
                  <a:outerShdw blurRad="38100" dist="38100" dir="2700000" algn="tl">
                    <a:srgbClr val="000000"/>
                  </a:outerShdw>
                </a:effectLst>
                <a:cs typeface="Arial" pitchFamily="34" charset="0"/>
              </a:rPr>
              <a:t>q</a:t>
            </a:r>
            <a:r>
              <a:rPr lang="en-US" dirty="0">
                <a:solidFill>
                  <a:schemeClr val="accent2"/>
                </a:solidFill>
                <a:effectLst>
                  <a:outerShdw blurRad="38100" dist="38100" dir="2700000" algn="tl">
                    <a:srgbClr val="000000"/>
                  </a:outerShdw>
                </a:effectLst>
                <a:cs typeface="Arial" pitchFamily="34" charset="0"/>
              </a:rPr>
              <a:t> </a:t>
            </a:r>
            <a:r>
              <a:rPr lang="en-US" dirty="0">
                <a:effectLst>
                  <a:outerShdw blurRad="38100" dist="38100" dir="2700000" algn="tl">
                    <a:srgbClr val="000000"/>
                  </a:outerShdw>
                </a:effectLst>
                <a:cs typeface="Arial" pitchFamily="34" charset="0"/>
              </a:rPr>
              <a:t>is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11751"/>
                                        </p:tgtEl>
                                        <p:attrNameLst>
                                          <p:attrName>style.visibility</p:attrName>
                                        </p:attrNameLst>
                                      </p:cBhvr>
                                      <p:to>
                                        <p:strVal val="visible"/>
                                      </p:to>
                                    </p:set>
                                    <p:anim calcmode="lin" valueType="num">
                                      <p:cBhvr additive="base">
                                        <p:cTn id="7" dur="500" fill="hold"/>
                                        <p:tgtEl>
                                          <p:spTgt spid="1311751"/>
                                        </p:tgtEl>
                                        <p:attrNameLst>
                                          <p:attrName>ppt_x</p:attrName>
                                        </p:attrNameLst>
                                      </p:cBhvr>
                                      <p:tavLst>
                                        <p:tav tm="0">
                                          <p:val>
                                            <p:strVal val="#ppt_x"/>
                                          </p:val>
                                        </p:tav>
                                        <p:tav tm="100000">
                                          <p:val>
                                            <p:strVal val="#ppt_x"/>
                                          </p:val>
                                        </p:tav>
                                      </p:tavLst>
                                    </p:anim>
                                    <p:anim calcmode="lin" valueType="num">
                                      <p:cBhvr additive="base">
                                        <p:cTn id="8" dur="500" fill="hold"/>
                                        <p:tgtEl>
                                          <p:spTgt spid="131175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 calcmode="lin" valueType="num">
                                      <p:cBhvr additive="base">
                                        <p:cTn id="11"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311754"/>
                                        </p:tgtEl>
                                        <p:attrNameLst>
                                          <p:attrName>style.visibility</p:attrName>
                                        </p:attrNameLst>
                                      </p:cBhvr>
                                      <p:to>
                                        <p:strVal val="visible"/>
                                      </p:to>
                                    </p:set>
                                    <p:anim calcmode="lin" valueType="num">
                                      <p:cBhvr additive="base">
                                        <p:cTn id="21" dur="500" fill="hold"/>
                                        <p:tgtEl>
                                          <p:spTgt spid="1311754"/>
                                        </p:tgtEl>
                                        <p:attrNameLst>
                                          <p:attrName>ppt_x</p:attrName>
                                        </p:attrNameLst>
                                      </p:cBhvr>
                                      <p:tavLst>
                                        <p:tav tm="0">
                                          <p:val>
                                            <p:strVal val="#ppt_x"/>
                                          </p:val>
                                        </p:tav>
                                        <p:tav tm="100000">
                                          <p:val>
                                            <p:strVal val="#ppt_x"/>
                                          </p:val>
                                        </p:tav>
                                      </p:tavLst>
                                    </p:anim>
                                    <p:anim calcmode="lin" valueType="num">
                                      <p:cBhvr additive="base">
                                        <p:cTn id="22" dur="500" fill="hold"/>
                                        <p:tgtEl>
                                          <p:spTgt spid="1311754"/>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3">
                                            <p:txEl>
                                              <p:pRg st="2" end="2"/>
                                            </p:txEl>
                                          </p:spTgt>
                                        </p:tgtEl>
                                        <p:attrNameLst>
                                          <p:attrName>style.visibility</p:attrName>
                                        </p:attrNameLst>
                                      </p:cBhvr>
                                      <p:to>
                                        <p:strVal val="visible"/>
                                      </p:to>
                                    </p:set>
                                    <p:anim calcmode="lin" valueType="num">
                                      <p:cBhvr additive="base">
                                        <p:cTn id="27"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311752"/>
                                        </p:tgtEl>
                                        <p:attrNameLst>
                                          <p:attrName>style.visibility</p:attrName>
                                        </p:attrNameLst>
                                      </p:cBhvr>
                                      <p:to>
                                        <p:strVal val="visible"/>
                                      </p:to>
                                    </p:set>
                                    <p:anim calcmode="lin" valueType="num">
                                      <p:cBhvr additive="base">
                                        <p:cTn id="33" dur="500" fill="hold"/>
                                        <p:tgtEl>
                                          <p:spTgt spid="1311752"/>
                                        </p:tgtEl>
                                        <p:attrNameLst>
                                          <p:attrName>ppt_x</p:attrName>
                                        </p:attrNameLst>
                                      </p:cBhvr>
                                      <p:tavLst>
                                        <p:tav tm="0">
                                          <p:val>
                                            <p:strVal val="#ppt_x"/>
                                          </p:val>
                                        </p:tav>
                                        <p:tav tm="100000">
                                          <p:val>
                                            <p:strVal val="#ppt_x"/>
                                          </p:val>
                                        </p:tav>
                                      </p:tavLst>
                                    </p:anim>
                                    <p:anim calcmode="lin" valueType="num">
                                      <p:cBhvr additive="base">
                                        <p:cTn id="34" dur="500" fill="hold"/>
                                        <p:tgtEl>
                                          <p:spTgt spid="13117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1752" grpId="0"/>
      <p:bldP spid="131175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0243" name="Text Box 14"/>
          <p:cNvSpPr txBox="1">
            <a:spLocks noChangeArrowheads="1"/>
          </p:cNvSpPr>
          <p:nvPr/>
        </p:nvSpPr>
        <p:spPr bwMode="auto">
          <a:xfrm>
            <a:off x="-76200" y="5410200"/>
            <a:ext cx="4545013" cy="149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rPr>
              <a:t>Need to formally define </a:t>
            </a:r>
          </a:p>
          <a:p>
            <a:pPr algn="ctr">
              <a:spcBef>
                <a:spcPct val="0"/>
              </a:spcBef>
            </a:pPr>
            <a:r>
              <a:rPr lang="en-US" altLang="en-US" sz="2800">
                <a:latin typeface="Times New Roman" pitchFamily="18" charset="0"/>
              </a:rPr>
              <a:t>  </a:t>
            </a:r>
            <a:r>
              <a:rPr lang="en-US" altLang="en-US" sz="6000">
                <a:latin typeface="Monotype Corsiva" pitchFamily="66" charset="0"/>
              </a:rPr>
              <a:t>“Algorithm”</a:t>
            </a:r>
          </a:p>
        </p:txBody>
      </p:sp>
      <p:grpSp>
        <p:nvGrpSpPr>
          <p:cNvPr id="2" name="Group 29"/>
          <p:cNvGrpSpPr>
            <a:grpSpLocks/>
          </p:cNvGrpSpPr>
          <p:nvPr/>
        </p:nvGrpSpPr>
        <p:grpSpPr bwMode="auto">
          <a:xfrm>
            <a:off x="152400" y="1066800"/>
            <a:ext cx="8613775" cy="3889375"/>
            <a:chOff x="96" y="672"/>
            <a:chExt cx="5426" cy="2450"/>
          </a:xfrm>
        </p:grpSpPr>
        <p:grpSp>
          <p:nvGrpSpPr>
            <p:cNvPr id="10251" name="Group 25"/>
            <p:cNvGrpSpPr>
              <a:grpSpLocks/>
            </p:cNvGrpSpPr>
            <p:nvPr/>
          </p:nvGrpSpPr>
          <p:grpSpPr bwMode="auto">
            <a:xfrm>
              <a:off x="96" y="672"/>
              <a:ext cx="2314" cy="2450"/>
              <a:chOff x="96" y="672"/>
              <a:chExt cx="2314" cy="2450"/>
            </a:xfrm>
          </p:grpSpPr>
          <p:pic>
            <p:nvPicPr>
              <p:cNvPr id="10253" name="Picture 16"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4" name="Rectangle 18"/>
              <p:cNvSpPr>
                <a:spLocks noChangeArrowheads="1"/>
              </p:cNvSpPr>
              <p:nvPr/>
            </p:nvSpPr>
            <p:spPr bwMode="auto">
              <a:xfrm>
                <a:off x="1307" y="2870"/>
                <a:ext cx="110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        Turing</a:t>
                </a:r>
              </a:p>
            </p:txBody>
          </p:sp>
        </p:grpSp>
        <p:sp>
          <p:nvSpPr>
            <p:cNvPr id="10252" name="Text Box 20"/>
            <p:cNvSpPr txBox="1">
              <a:spLocks noChangeArrowheads="1"/>
            </p:cNvSpPr>
            <p:nvPr/>
          </p:nvSpPr>
          <p:spPr bwMode="auto">
            <a:xfrm>
              <a:off x="2771" y="1200"/>
              <a:ext cx="275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 problem is </a:t>
              </a:r>
              <a:r>
                <a:rPr lang="en-US" altLang="en-US" sz="2800">
                  <a:solidFill>
                    <a:schemeClr val="hlink"/>
                  </a:solidFill>
                  <a:latin typeface="Times New Roman" pitchFamily="18" charset="0"/>
                </a:rPr>
                <a:t>Computable</a:t>
              </a:r>
            </a:p>
            <a:p>
              <a:pPr algn="ctr">
                <a:spcBef>
                  <a:spcPct val="0"/>
                </a:spcBef>
              </a:pPr>
              <a:r>
                <a:rPr lang="en-US" altLang="en-US" sz="2800">
                  <a:latin typeface="Times New Roman" pitchFamily="18" charset="0"/>
                </a:rPr>
                <a:t>if it can be computed by a </a:t>
              </a:r>
              <a:br>
                <a:rPr lang="en-US" altLang="en-US" sz="2800">
                  <a:latin typeface="Times New Roman" pitchFamily="18" charset="0"/>
                </a:rPr>
              </a:br>
              <a:r>
                <a:rPr lang="en-US" altLang="en-US" sz="2800">
                  <a:latin typeface="Monotype Corsiva" pitchFamily="66" charset="0"/>
                </a:rPr>
                <a:t>Turing Machine. </a:t>
              </a:r>
              <a:r>
                <a:rPr lang="en-US" altLang="en-US" sz="2800">
                  <a:latin typeface="Times New Roman" pitchFamily="18" charset="0"/>
                </a:rPr>
                <a:t>(1936</a:t>
              </a:r>
              <a:r>
                <a:rPr lang="en-US" altLang="en-US" sz="2800">
                  <a:latin typeface="Monotype Corsiva" pitchFamily="66" charset="0"/>
                </a:rPr>
                <a:t>)</a:t>
              </a:r>
              <a:endParaRPr lang="en-US" altLang="en-US" sz="2800">
                <a:latin typeface="Times New Roman" pitchFamily="18" charset="0"/>
              </a:endParaRPr>
            </a:p>
          </p:txBody>
        </p:sp>
      </p:grpSp>
      <p:grpSp>
        <p:nvGrpSpPr>
          <p:cNvPr id="4" name="Group 18"/>
          <p:cNvGrpSpPr>
            <a:grpSpLocks/>
          </p:cNvGrpSpPr>
          <p:nvPr/>
        </p:nvGrpSpPr>
        <p:grpSpPr bwMode="auto">
          <a:xfrm>
            <a:off x="3810000" y="381000"/>
            <a:ext cx="5257800" cy="6375400"/>
            <a:chOff x="3810000" y="381000"/>
            <a:chExt cx="5257800" cy="6375400"/>
          </a:xfrm>
        </p:grpSpPr>
        <p:sp>
          <p:nvSpPr>
            <p:cNvPr id="1056790" name="Oval 22"/>
            <p:cNvSpPr>
              <a:spLocks noChangeArrowheads="1"/>
            </p:cNvSpPr>
            <p:nvPr/>
          </p:nvSpPr>
          <p:spPr bwMode="auto">
            <a:xfrm>
              <a:off x="3810000" y="838200"/>
              <a:ext cx="5257800" cy="5918200"/>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250" name="Text Box 23"/>
            <p:cNvSpPr txBox="1">
              <a:spLocks noChangeArrowheads="1"/>
            </p:cNvSpPr>
            <p:nvPr/>
          </p:nvSpPr>
          <p:spPr bwMode="auto">
            <a:xfrm>
              <a:off x="5284788" y="381000"/>
              <a:ext cx="230608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TM</a:t>
              </a:r>
              <a:br>
                <a:rPr lang="en-US" altLang="en-US" sz="2800">
                  <a:solidFill>
                    <a:srgbClr val="FF5050"/>
                  </a:solidFill>
                  <a:latin typeface="Times New Roman" pitchFamily="18" charset="0"/>
                </a:rPr>
              </a:br>
              <a:r>
                <a:rPr lang="en-US" altLang="en-US" sz="2800">
                  <a:solidFill>
                    <a:srgbClr val="FF5050"/>
                  </a:solidFill>
                  <a:latin typeface="Times New Roman" pitchFamily="18" charset="0"/>
                </a:rPr>
                <a:t>Computable</a:t>
              </a:r>
            </a:p>
          </p:txBody>
        </p:sp>
      </p:grpSp>
      <p:pic>
        <p:nvPicPr>
          <p:cNvPr id="1056796" name="Picture 28"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5030788" y="3352800"/>
            <a:ext cx="297021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6798" name="Rectangle 30"/>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p>
        </p:txBody>
      </p:sp>
      <p:sp>
        <p:nvSpPr>
          <p:cNvPr id="18" name="Text Box 23"/>
          <p:cNvSpPr txBox="1">
            <a:spLocks noChangeArrowheads="1"/>
          </p:cNvSpPr>
          <p:nvPr/>
        </p:nvSpPr>
        <p:spPr bwMode="auto">
          <a:xfrm>
            <a:off x="7543800" y="304800"/>
            <a:ext cx="17700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Halting</a:t>
            </a:r>
          </a:p>
          <a:p>
            <a:pPr algn="ctr">
              <a:spcBef>
                <a:spcPct val="0"/>
              </a:spcBef>
            </a:pPr>
            <a:r>
              <a:rPr lang="en-US" altLang="en-US" sz="2800">
                <a:solidFill>
                  <a:schemeClr val="tx2"/>
                </a:solidFill>
                <a:latin typeface="Times New Roman" pitchFamily="18" charset="0"/>
              </a:rPr>
              <a:t>Problem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56796"/>
                                        </p:tgtEl>
                                        <p:attrNameLst>
                                          <p:attrName>style.visibility</p:attrName>
                                        </p:attrNameLst>
                                      </p:cBhvr>
                                      <p:to>
                                        <p:strVal val="visible"/>
                                      </p:to>
                                    </p:set>
                                    <p:anim calcmode="lin" valueType="num">
                                      <p:cBhvr additive="base">
                                        <p:cTn id="11" dur="500" fill="hold"/>
                                        <p:tgtEl>
                                          <p:spTgt spid="1056796"/>
                                        </p:tgtEl>
                                        <p:attrNameLst>
                                          <p:attrName>ppt_x</p:attrName>
                                        </p:attrNameLst>
                                      </p:cBhvr>
                                      <p:tavLst>
                                        <p:tav tm="0">
                                          <p:val>
                                            <p:strVal val="0-#ppt_w/2"/>
                                          </p:val>
                                        </p:tav>
                                        <p:tav tm="100000">
                                          <p:val>
                                            <p:strVal val="#ppt_x"/>
                                          </p:val>
                                        </p:tav>
                                      </p:tavLst>
                                    </p:anim>
                                    <p:anim calcmode="lin" valueType="num">
                                      <p:cBhvr additive="base">
                                        <p:cTn id="12" dur="500" fill="hold"/>
                                        <p:tgtEl>
                                          <p:spTgt spid="105679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2"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0-#ppt_w/2"/>
                                          </p:val>
                                        </p:tav>
                                        <p:tav tm="100000">
                                          <p:val>
                                            <p:strVal val="#ppt_x"/>
                                          </p:val>
                                        </p:tav>
                                      </p:tavLst>
                                    </p:anim>
                                    <p:anim calcmode="lin" valueType="num">
                                      <p:cBhvr additive="base">
                                        <p:cTn id="2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a:latin typeface="Monotype Corsiva" pitchFamily="66" charset="0"/>
            </a:endParaRPr>
          </a:p>
        </p:txBody>
      </p:sp>
      <p:pic>
        <p:nvPicPr>
          <p:cNvPr id="59396"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750" name="Text Box 6"/>
          <p:cNvSpPr txBox="1">
            <a:spLocks noChangeArrowheads="1"/>
          </p:cNvSpPr>
          <p:nvPr/>
        </p:nvSpPr>
        <p:spPr bwMode="auto">
          <a:xfrm>
            <a:off x="0" y="3027363"/>
            <a:ext cx="9525000" cy="3477875"/>
          </a:xfrm>
          <a:prstGeom prst="rect">
            <a:avLst/>
          </a:prstGeom>
          <a:noFill/>
          <a:ln w="38100" cap="sq">
            <a:noFill/>
            <a:miter lim="800000"/>
            <a:headEnd/>
            <a:tailEnd/>
          </a:ln>
          <a:effectLst/>
        </p:spPr>
        <p:txBody>
          <a:bodyPr lIns="274320" rIns="274320">
            <a:spAutoFit/>
          </a:bodyPr>
          <a:lstStyle/>
          <a:p>
            <a:pPr>
              <a:buFontTx/>
              <a:buChar char="•"/>
              <a:defRPr/>
            </a:pPr>
            <a:r>
              <a:rPr lang="en-US" dirty="0">
                <a:effectLst>
                  <a:outerShdw blurRad="38100" dist="38100" dir="2700000" algn="tl">
                    <a:srgbClr val="000000"/>
                  </a:outerShdw>
                </a:effectLst>
                <a:cs typeface="Arial" pitchFamily="34" charset="0"/>
              </a:rPr>
              <a:t>The finite state control (Pooh Bear) has</a:t>
            </a:r>
          </a:p>
          <a:p>
            <a:pPr lvl="1">
              <a:buFontTx/>
              <a:buChar char="•"/>
              <a:defRPr/>
            </a:pPr>
            <a:r>
              <a:rPr lang="en-US" dirty="0">
                <a:effectLst>
                  <a:outerShdw blurRad="38100" dist="38100" dir="2700000" algn="tl">
                    <a:srgbClr val="000000"/>
                  </a:outerShdw>
                </a:effectLst>
                <a:cs typeface="Arial" pitchFamily="34" charset="0"/>
              </a:rPr>
              <a:t>A fixed sized black board on which to write</a:t>
            </a:r>
            <a:br>
              <a:rPr lang="en-US" dirty="0">
                <a:effectLst>
                  <a:outerShdw blurRad="38100" dist="38100" dir="2700000" algn="tl">
                    <a:srgbClr val="000000"/>
                  </a:outerShdw>
                </a:effectLst>
                <a:cs typeface="Arial" pitchFamily="34" charset="0"/>
              </a:rPr>
            </a:br>
            <a:r>
              <a:rPr lang="en-US" dirty="0">
                <a:effectLst>
                  <a:outerShdw blurRad="38100" dist="38100" dir="2700000" algn="tl">
                    <a:srgbClr val="000000"/>
                  </a:outerShdw>
                </a:effectLst>
                <a:cs typeface="Arial" pitchFamily="34" charset="0"/>
              </a:rPr>
              <a:t>some bounded amount of information </a:t>
            </a:r>
            <a:r>
              <a:rPr lang="en-US" i="1" dirty="0">
                <a:solidFill>
                  <a:schemeClr val="accent2"/>
                </a:solidFill>
                <a:effectLst>
                  <a:outerShdw blurRad="38100" dist="38100" dir="2700000" algn="tl">
                    <a:srgbClr val="000000"/>
                  </a:outerShdw>
                </a:effectLst>
                <a:cs typeface="Arial" pitchFamily="34" charset="0"/>
              </a:rPr>
              <a:t>q</a:t>
            </a:r>
            <a:r>
              <a:rPr lang="en-US" dirty="0">
                <a:effectLst>
                  <a:outerShdw blurRad="38100" dist="38100" dir="2700000" algn="tl">
                    <a:srgbClr val="000000"/>
                  </a:outerShdw>
                </a:effectLst>
                <a:cs typeface="Arial" pitchFamily="34" charset="0"/>
              </a:rPr>
              <a:t>.</a:t>
            </a:r>
          </a:p>
          <a:p>
            <a:pPr lvl="1">
              <a:buFontTx/>
              <a:buChar char="•"/>
              <a:defRPr/>
            </a:pPr>
            <a:r>
              <a:rPr lang="en-US" dirty="0" err="1">
                <a:effectLst>
                  <a:outerShdw blurRad="38100" dist="38100" dir="2700000" algn="tl">
                    <a:srgbClr val="000000"/>
                  </a:outerShdw>
                </a:effectLst>
                <a:cs typeface="Arial" pitchFamily="34" charset="0"/>
              </a:rPr>
              <a:t>Eg</a:t>
            </a:r>
            <a:r>
              <a:rPr lang="en-US" dirty="0">
                <a:effectLst>
                  <a:outerShdw blurRad="38100" dist="38100" dir="2700000" algn="tl">
                    <a:srgbClr val="000000"/>
                  </a:outerShdw>
                </a:effectLst>
                <a:cs typeface="Arial" pitchFamily="34" charset="0"/>
              </a:rPr>
              <a:t>, If it remembers </a:t>
            </a:r>
          </a:p>
          <a:p>
            <a:pPr lvl="2">
              <a:buFontTx/>
              <a:buChar char="•"/>
              <a:defRPr/>
            </a:pPr>
            <a:r>
              <a:rPr lang="en-US" sz="2400" i="1" dirty="0">
                <a:solidFill>
                  <a:schemeClr val="accent2"/>
                </a:solidFill>
                <a:effectLst>
                  <a:outerShdw blurRad="38100" dist="38100" dir="2700000" algn="tl">
                    <a:srgbClr val="000000"/>
                  </a:outerShdw>
                </a:effectLst>
                <a:cs typeface="Arial" pitchFamily="34" charset="0"/>
              </a:rPr>
              <a:t>line</a:t>
            </a:r>
            <a:r>
              <a:rPr lang="en-US" sz="2400" i="1" dirty="0">
                <a:solidFill>
                  <a:schemeClr val="accent2"/>
                </a:solidFill>
                <a:effectLst>
                  <a:outerShdw blurRad="38100" dist="38100" dir="2700000" algn="tl">
                    <a:srgbClr val="000000"/>
                  </a:outerShdw>
                </a:effectLst>
                <a:cs typeface="Times New Roman" pitchFamily="18" charset="0"/>
              </a:rPr>
              <a:t>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{1,..,64}, x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{1,2,3,4}, &amp; y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Arial" pitchFamily="34" charset="0"/>
              </a:rPr>
              <a:t> {1,2,3,4}</a:t>
            </a:r>
          </a:p>
          <a:p>
            <a:pPr lvl="2">
              <a:buFontTx/>
              <a:buChar char="•"/>
              <a:defRPr/>
            </a:pPr>
            <a:r>
              <a:rPr lang="en-US" dirty="0">
                <a:effectLst>
                  <a:outerShdw blurRad="38100" dist="38100" dir="2700000" algn="tl">
                    <a:srgbClr val="000000"/>
                  </a:outerShdw>
                </a:effectLst>
                <a:cs typeface="Arial" pitchFamily="34" charset="0"/>
              </a:rPr>
              <a:t>The number of different states </a:t>
            </a:r>
            <a:r>
              <a:rPr lang="en-US" i="1" dirty="0">
                <a:solidFill>
                  <a:schemeClr val="accent2"/>
                </a:solidFill>
                <a:effectLst>
                  <a:outerShdw blurRad="38100" dist="38100" dir="2700000" algn="tl">
                    <a:srgbClr val="000000"/>
                  </a:outerShdw>
                </a:effectLst>
                <a:cs typeface="Arial" pitchFamily="34" charset="0"/>
              </a:rPr>
              <a:t>q</a:t>
            </a:r>
            <a:r>
              <a:rPr lang="en-US" dirty="0">
                <a:solidFill>
                  <a:schemeClr val="accent2"/>
                </a:solidFill>
                <a:effectLst>
                  <a:outerShdw blurRad="38100" dist="38100" dir="2700000" algn="tl">
                    <a:srgbClr val="000000"/>
                  </a:outerShdw>
                </a:effectLst>
                <a:cs typeface="Arial" pitchFamily="34" charset="0"/>
              </a:rPr>
              <a:t> </a:t>
            </a:r>
            <a:r>
              <a:rPr lang="en-US" dirty="0">
                <a:effectLst>
                  <a:outerShdw blurRad="38100" dist="38100" dir="2700000" algn="tl">
                    <a:srgbClr val="000000"/>
                  </a:outerShdw>
                </a:effectLst>
                <a:cs typeface="Arial" pitchFamily="34" charset="0"/>
              </a:rPr>
              <a:t>is</a:t>
            </a:r>
          </a:p>
          <a:p>
            <a:pPr lvl="2">
              <a:buFontTx/>
              <a:buChar char="•"/>
              <a:defRPr/>
            </a:pPr>
            <a:r>
              <a:rPr lang="en-US" dirty="0">
                <a:effectLst>
                  <a:outerShdw blurRad="38100" dist="38100" dir="2700000" algn="tl">
                    <a:srgbClr val="000000"/>
                  </a:outerShdw>
                </a:effectLst>
                <a:cs typeface="Arial" pitchFamily="34" charset="0"/>
              </a:rPr>
              <a:t>Give the states meaningful names like </a:t>
            </a:r>
            <a:br>
              <a:rPr lang="en-US" dirty="0">
                <a:effectLst>
                  <a:outerShdw blurRad="38100" dist="38100" dir="2700000" algn="tl">
                    <a:srgbClr val="000000"/>
                  </a:outerShdw>
                </a:effectLst>
                <a:cs typeface="Arial" pitchFamily="34" charset="0"/>
              </a:rPr>
            </a:br>
            <a:r>
              <a:rPr lang="en-US" dirty="0">
                <a:effectLst>
                  <a:outerShdw blurRad="38100" dist="38100" dir="2700000" algn="tl">
                    <a:srgbClr val="000000"/>
                  </a:outerShdw>
                </a:effectLst>
                <a:cs typeface="Arial" pitchFamily="34" charset="0"/>
              </a:rPr>
              <a:t>          </a:t>
            </a:r>
            <a:r>
              <a:rPr lang="en-US" i="1" dirty="0">
                <a:solidFill>
                  <a:schemeClr val="accent2"/>
                </a:solidFill>
                <a:effectLst>
                  <a:outerShdw blurRad="38100" dist="38100" dir="2700000" algn="tl">
                    <a:srgbClr val="000000"/>
                  </a:outerShdw>
                </a:effectLst>
                <a:cs typeface="Arial" pitchFamily="34" charset="0"/>
              </a:rPr>
              <a:t>q</a:t>
            </a:r>
            <a:r>
              <a:rPr lang="en-US" i="1" baseline="-25000" dirty="0">
                <a:solidFill>
                  <a:schemeClr val="accent2"/>
                </a:solidFill>
                <a:effectLst>
                  <a:outerShdw blurRad="38100" dist="38100" dir="2700000" algn="tl">
                    <a:srgbClr val="000000"/>
                  </a:outerShdw>
                </a:effectLst>
                <a:cs typeface="Arial" pitchFamily="34" charset="0"/>
              </a:rPr>
              <a:t>&lt;line=39,x=3,y=2&gt;</a:t>
            </a:r>
            <a:r>
              <a:rPr lang="en-US" dirty="0">
                <a:solidFill>
                  <a:schemeClr val="accent2"/>
                </a:solidFill>
                <a:effectLst>
                  <a:outerShdw blurRad="38100" dist="38100" dir="2700000" algn="tl">
                    <a:srgbClr val="000000"/>
                  </a:outerShdw>
                </a:effectLst>
                <a:cs typeface="Arial" pitchFamily="34" charset="0"/>
              </a:rPr>
              <a:t>. </a:t>
            </a:r>
          </a:p>
        </p:txBody>
      </p:sp>
      <p:pic>
        <p:nvPicPr>
          <p:cNvPr id="59398"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752" name="Text Box 8"/>
          <p:cNvSpPr txBox="1">
            <a:spLocks noChangeArrowheads="1"/>
          </p:cNvSpPr>
          <p:nvPr/>
        </p:nvSpPr>
        <p:spPr bwMode="auto">
          <a:xfrm>
            <a:off x="6051062" y="5153689"/>
            <a:ext cx="3479800" cy="461665"/>
          </a:xfrm>
          <a:prstGeom prst="rect">
            <a:avLst/>
          </a:prstGeom>
          <a:noFill/>
          <a:ln w="38100" cap="sq">
            <a:noFill/>
            <a:miter lim="800000"/>
            <a:headEnd/>
            <a:tailEnd/>
          </a:ln>
          <a:effectLst/>
        </p:spPr>
        <p:txBody>
          <a:bodyPr wrap="square" lIns="274320" rIns="274320">
            <a:spAutoFit/>
          </a:bodyPr>
          <a:lstStyle/>
          <a:p>
            <a:pPr>
              <a:defRPr/>
            </a:pPr>
            <a:r>
              <a:rPr lang="en-US" sz="2400" i="1" dirty="0">
                <a:solidFill>
                  <a:schemeClr val="accent2"/>
                </a:solidFill>
                <a:effectLst>
                  <a:outerShdw blurRad="38100" dist="38100" dir="2700000" algn="tl">
                    <a:srgbClr val="000000"/>
                  </a:outerShdw>
                </a:effectLst>
                <a:cs typeface="Arial" pitchFamily="34" charset="0"/>
              </a:rPr>
              <a:t>64</a:t>
            </a:r>
            <a:r>
              <a:rPr lang="en-US" sz="2400" i="1" dirty="0">
                <a:solidFill>
                  <a:schemeClr val="accent2"/>
                </a:solidFill>
                <a:effectLst>
                  <a:outerShdw blurRad="38100" dist="38100" dir="2700000" algn="tl">
                    <a:srgbClr val="000000"/>
                  </a:outerShdw>
                </a:effectLst>
                <a:cs typeface="Times New Roman" pitchFamily="18" charset="0"/>
              </a:rPr>
              <a:t>×</a:t>
            </a:r>
            <a:r>
              <a:rPr lang="en-US" sz="2400" i="1" dirty="0">
                <a:solidFill>
                  <a:schemeClr val="accent2"/>
                </a:solidFill>
                <a:effectLst>
                  <a:outerShdw blurRad="38100" dist="38100" dir="2700000" algn="tl">
                    <a:srgbClr val="000000"/>
                  </a:outerShdw>
                </a:effectLst>
                <a:cs typeface="Arial" pitchFamily="34" charset="0"/>
              </a:rPr>
              <a:t>4</a:t>
            </a:r>
            <a:r>
              <a:rPr lang="en-US" sz="2400" i="1" dirty="0">
                <a:solidFill>
                  <a:schemeClr val="accent2"/>
                </a:solidFill>
                <a:effectLst>
                  <a:outerShdw blurRad="38100" dist="38100" dir="2700000" algn="tl">
                    <a:srgbClr val="000000"/>
                  </a:outerShdw>
                </a:effectLst>
                <a:cs typeface="Times New Roman" pitchFamily="18" charset="0"/>
              </a:rPr>
              <a:t>×4 = 1024</a:t>
            </a:r>
          </a:p>
        </p:txBody>
      </p:sp>
      <p:sp>
        <p:nvSpPr>
          <p:cNvPr id="1311754" name="Rectangle 10"/>
          <p:cNvSpPr>
            <a:spLocks noChangeArrowheads="1"/>
          </p:cNvSpPr>
          <p:nvPr/>
        </p:nvSpPr>
        <p:spPr bwMode="auto">
          <a:xfrm>
            <a:off x="6130925" y="1081088"/>
            <a:ext cx="727075" cy="519112"/>
          </a:xfrm>
          <a:prstGeom prst="rect">
            <a:avLst/>
          </a:prstGeom>
          <a:noFill/>
          <a:ln w="38100" cap="sq">
            <a:noFill/>
            <a:miter lim="800000"/>
            <a:headEnd/>
            <a:tailEnd/>
          </a:ln>
          <a:effectLst/>
        </p:spPr>
        <p:txBody>
          <a:bodyPr wrap="none" lIns="274320" rIns="274320">
            <a:spAutoFit/>
          </a:bodyPr>
          <a:lstStyle/>
          <a:p>
            <a:pPr>
              <a:defRPr/>
            </a:pPr>
            <a:r>
              <a:rPr lang="en-US" i="1">
                <a:solidFill>
                  <a:schemeClr val="accent2"/>
                </a:solidFill>
                <a:effectLst>
                  <a:outerShdw blurRad="38100" dist="38100" dir="2700000" algn="tl">
                    <a:srgbClr val="000000"/>
                  </a:outerShdw>
                </a:effectLst>
                <a:cs typeface="Arial" pitchFamily="34" charset="0"/>
              </a:rPr>
              <a:t>q</a:t>
            </a:r>
          </a:p>
        </p:txBody>
      </p:sp>
      <p:sp>
        <p:nvSpPr>
          <p:cNvPr id="1311755" name="Rectangle 11"/>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a:defRPr/>
            </a:pPr>
            <a:r>
              <a:rPr lang="en-US" i="1">
                <a:solidFill>
                  <a:schemeClr val="accent2"/>
                </a:solidFill>
                <a:effectLst>
                  <a:outerShdw blurRad="38100" dist="38100" dir="2700000" algn="tl">
                    <a:srgbClr val="000000"/>
                  </a:outerShdw>
                </a:effectLst>
                <a:cs typeface="Arial" pitchFamily="34" charset="0"/>
              </a:rPr>
              <a:t>q</a:t>
            </a:r>
          </a:p>
        </p:txBody>
      </p:sp>
      <p:sp>
        <p:nvSpPr>
          <p:cNvPr id="1311757" name="Rectangle 13"/>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a:defRPr/>
            </a:pPr>
            <a:r>
              <a:rPr lang="en-US" i="1">
                <a:solidFill>
                  <a:schemeClr val="accent2"/>
                </a:solidFill>
                <a:effectLst>
                  <a:outerShdw blurRad="38100" dist="38100" dir="2700000" algn="tl">
                    <a:srgbClr val="000000"/>
                  </a:outerShdw>
                </a:effectLst>
                <a:cs typeface="Arial" pitchFamily="34" charset="0"/>
              </a:rPr>
              <a:t>q’</a:t>
            </a:r>
          </a:p>
        </p:txBody>
      </p:sp>
      <p:grpSp>
        <p:nvGrpSpPr>
          <p:cNvPr id="2" name="Group 13"/>
          <p:cNvGrpSpPr>
            <a:grpSpLocks/>
          </p:cNvGrpSpPr>
          <p:nvPr/>
        </p:nvGrpSpPr>
        <p:grpSpPr bwMode="auto">
          <a:xfrm>
            <a:off x="5889625" y="1066800"/>
            <a:ext cx="1120775" cy="1189038"/>
            <a:chOff x="3739" y="672"/>
            <a:chExt cx="706" cy="749"/>
          </a:xfrm>
        </p:grpSpPr>
        <p:sp>
          <p:nvSpPr>
            <p:cNvPr id="59408" name="Text Box 2"/>
            <p:cNvSpPr txBox="1">
              <a:spLocks noChangeArrowheads="1"/>
            </p:cNvSpPr>
            <p:nvPr/>
          </p:nvSpPr>
          <p:spPr bwMode="auto">
            <a:xfrm>
              <a:off x="3739" y="1056"/>
              <a:ext cx="346"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US" altLang="en-US">
                <a:latin typeface="Monotype Corsiva" pitchFamily="66" charset="0"/>
              </a:endParaRPr>
            </a:p>
          </p:txBody>
        </p:sp>
        <p:sp>
          <p:nvSpPr>
            <p:cNvPr id="59409" name="Rectangle 15"/>
            <p:cNvSpPr>
              <a:spLocks noChangeArrowheads="1"/>
            </p:cNvSpPr>
            <p:nvPr/>
          </p:nvSpPr>
          <p:spPr bwMode="auto">
            <a:xfrm rot="3434167">
              <a:off x="3907" y="913"/>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800">
                <a:latin typeface="Times New Roman" pitchFamily="18" charset="0"/>
              </a:endParaRPr>
            </a:p>
          </p:txBody>
        </p:sp>
        <p:sp>
          <p:nvSpPr>
            <p:cNvPr id="59410" name="Rectangle 16"/>
            <p:cNvSpPr>
              <a:spLocks noChangeArrowheads="1"/>
            </p:cNvSpPr>
            <p:nvPr/>
          </p:nvSpPr>
          <p:spPr bwMode="auto">
            <a:xfrm rot="6040089">
              <a:off x="4043" y="1037"/>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800">
                <a:latin typeface="Times New Roman" pitchFamily="18" charset="0"/>
              </a:endParaRPr>
            </a:p>
          </p:txBody>
        </p:sp>
        <p:sp>
          <p:nvSpPr>
            <p:cNvPr id="59411" name="Rectangle 17"/>
            <p:cNvSpPr>
              <a:spLocks noChangeArrowheads="1"/>
            </p:cNvSpPr>
            <p:nvPr/>
          </p:nvSpPr>
          <p:spPr bwMode="auto">
            <a:xfrm rot="6040089">
              <a:off x="4003" y="1124"/>
              <a:ext cx="201" cy="240"/>
            </a:xfrm>
            <a:prstGeom prst="rect">
              <a:avLst/>
            </a:prstGeom>
            <a:solidFill>
              <a:schemeClr val="tx1"/>
            </a:solidFill>
            <a:ln w="25400" cap="sq" algn="ctr">
              <a:solidFill>
                <a:schemeClr val="tx1"/>
              </a:solidFill>
              <a:miter lim="800000"/>
              <a:headEnd/>
              <a:tailEnd/>
            </a:ln>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800">
                <a:latin typeface="Times New Roman" pitchFamily="18" charset="0"/>
              </a:endParaRPr>
            </a:p>
          </p:txBody>
        </p:sp>
        <p:sp>
          <p:nvSpPr>
            <p:cNvPr id="50194" name="Rectangle 18"/>
            <p:cNvSpPr>
              <a:spLocks noChangeArrowheads="1"/>
            </p:cNvSpPr>
            <p:nvPr/>
          </p:nvSpPr>
          <p:spPr bwMode="auto">
            <a:xfrm>
              <a:off x="3792" y="672"/>
              <a:ext cx="653" cy="582"/>
            </a:xfrm>
            <a:prstGeom prst="rect">
              <a:avLst/>
            </a:prstGeom>
            <a:noFill/>
            <a:ln w="25400" cap="sq" algn="ctr">
              <a:noFill/>
              <a:miter lim="800000"/>
              <a:headEnd/>
              <a:tailEnd/>
            </a:ln>
            <a:effectLst/>
          </p:spPr>
          <p:txBody>
            <a:bodyPr wrap="none" lIns="274320" rIns="274320">
              <a:spAutoFit/>
            </a:bodyPr>
            <a:lstStyle/>
            <a:p>
              <a:pPr>
                <a:defRPr/>
              </a:pPr>
              <a:r>
                <a:rPr lang="en-US" sz="1800" dirty="0">
                  <a:solidFill>
                    <a:schemeClr val="bg2"/>
                  </a:solidFill>
                  <a:effectLst>
                    <a:outerShdw blurRad="38100" dist="38100" dir="2700000" algn="tl">
                      <a:srgbClr val="FFFFFF"/>
                    </a:outerShdw>
                  </a:effectLst>
                  <a:cs typeface="Arial" pitchFamily="34" charset="0"/>
                </a:rPr>
                <a:t>l=39,</a:t>
              </a:r>
            </a:p>
            <a:p>
              <a:pPr>
                <a:defRPr/>
              </a:pPr>
              <a:r>
                <a:rPr lang="en-US" sz="1800" dirty="0">
                  <a:solidFill>
                    <a:schemeClr val="bg2"/>
                  </a:solidFill>
                  <a:effectLst>
                    <a:outerShdw blurRad="38100" dist="38100" dir="2700000" algn="tl">
                      <a:srgbClr val="FFFFFF"/>
                    </a:outerShdw>
                  </a:effectLst>
                  <a:cs typeface="Arial" pitchFamily="34" charset="0"/>
                </a:rPr>
                <a:t>x=3,</a:t>
              </a:r>
            </a:p>
            <a:p>
              <a:pPr>
                <a:defRPr/>
              </a:pPr>
              <a:r>
                <a:rPr lang="en-US" sz="1800" dirty="0">
                  <a:solidFill>
                    <a:schemeClr val="bg2"/>
                  </a:solidFill>
                  <a:effectLst>
                    <a:outerShdw blurRad="38100" dist="38100" dir="2700000" algn="tl">
                      <a:srgbClr val="FFFFFF"/>
                    </a:outerShdw>
                  </a:effectLst>
                  <a:cs typeface="Arial" pitchFamily="34" charset="0"/>
                </a:rPr>
                <a:t>y=2</a:t>
              </a:r>
            </a:p>
          </p:txBody>
        </p:sp>
      </p:grpSp>
      <p:sp>
        <p:nvSpPr>
          <p:cNvPr id="21"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Levels of Abstraction</a:t>
            </a:r>
          </a:p>
        </p:txBody>
      </p:sp>
      <p:grpSp>
        <p:nvGrpSpPr>
          <p:cNvPr id="17" name="Group 29">
            <a:extLst>
              <a:ext uri="{FF2B5EF4-FFF2-40B4-BE49-F238E27FC236}">
                <a16:creationId xmlns:a16="http://schemas.microsoft.com/office/drawing/2014/main" id="{8FD5643F-F6B1-4373-83B6-B77EF6BB4601}"/>
              </a:ext>
            </a:extLst>
          </p:cNvPr>
          <p:cNvGrpSpPr>
            <a:grpSpLocks/>
          </p:cNvGrpSpPr>
          <p:nvPr/>
        </p:nvGrpSpPr>
        <p:grpSpPr bwMode="auto">
          <a:xfrm>
            <a:off x="227004" y="1179689"/>
            <a:ext cx="917591" cy="929993"/>
            <a:chOff x="2065" y="1551"/>
            <a:chExt cx="1628" cy="1988"/>
          </a:xfrm>
        </p:grpSpPr>
        <p:sp>
          <p:nvSpPr>
            <p:cNvPr id="18"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5"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6"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7"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8"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0"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36" name="AutoShape 35">
            <a:extLst>
              <a:ext uri="{FF2B5EF4-FFF2-40B4-BE49-F238E27FC236}">
                <a16:creationId xmlns:a16="http://schemas.microsoft.com/office/drawing/2014/main" id="{92E38E32-17B6-4ED7-A60E-483F6EEA6C21}"/>
              </a:ext>
            </a:extLst>
          </p:cNvPr>
          <p:cNvSpPr>
            <a:spLocks noChangeArrowheads="1"/>
          </p:cNvSpPr>
          <p:nvPr/>
        </p:nvSpPr>
        <p:spPr bwMode="auto">
          <a:xfrm>
            <a:off x="1326787" y="694700"/>
            <a:ext cx="4148501" cy="2962900"/>
          </a:xfrm>
          <a:prstGeom prst="wedgeRoundRectCallout">
            <a:avLst>
              <a:gd name="adj1" fmla="val -53324"/>
              <a:gd name="adj2" fmla="val -21789"/>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 of bits needed </a:t>
            </a:r>
          </a:p>
          <a:p>
            <a:pPr defTabSz="685800" eaLnBrk="1" fontAlgn="auto" hangingPunct="1">
              <a:spcBef>
                <a:spcPct val="0"/>
              </a:spcBef>
              <a:spcAft>
                <a:spcPts val="0"/>
              </a:spcAft>
              <a:buNone/>
            </a:pPr>
            <a:r>
              <a:rPr lang="en-US" altLang="en-US" sz="2400" dirty="0">
                <a:solidFill>
                  <a:srgbClr val="FFFFFF"/>
                </a:solidFill>
              </a:rPr>
              <a:t>  = log</a:t>
            </a:r>
            <a:r>
              <a:rPr lang="en-US" altLang="en-US" sz="2400" baseline="-25000" dirty="0">
                <a:solidFill>
                  <a:srgbClr val="FFFFFF"/>
                </a:solidFill>
              </a:rPr>
              <a:t>2</a:t>
            </a:r>
            <a:r>
              <a:rPr lang="en-US" altLang="en-US" sz="2400" dirty="0">
                <a:solidFill>
                  <a:srgbClr val="FFFFFF"/>
                </a:solidFill>
              </a:rPr>
              <a:t>(64)+log</a:t>
            </a:r>
            <a:r>
              <a:rPr lang="en-US" altLang="en-US" sz="2400" baseline="-25000" dirty="0">
                <a:solidFill>
                  <a:srgbClr val="FFFFFF"/>
                </a:solidFill>
              </a:rPr>
              <a:t>2</a:t>
            </a:r>
            <a:r>
              <a:rPr lang="en-US" altLang="en-US" sz="2400" dirty="0">
                <a:solidFill>
                  <a:srgbClr val="FFFFFF"/>
                </a:solidFill>
              </a:rPr>
              <a:t>(4) + log</a:t>
            </a:r>
            <a:r>
              <a:rPr lang="en-US" altLang="en-US" sz="2400" baseline="-25000" dirty="0">
                <a:solidFill>
                  <a:srgbClr val="FFFFFF"/>
                </a:solidFill>
              </a:rPr>
              <a:t>2</a:t>
            </a:r>
            <a:r>
              <a:rPr lang="en-US" altLang="en-US" sz="2400" dirty="0">
                <a:solidFill>
                  <a:srgbClr val="FFFFFF"/>
                </a:solidFill>
              </a:rPr>
              <a:t>(4)</a:t>
            </a:r>
          </a:p>
          <a:p>
            <a:pPr defTabSz="685800" eaLnBrk="1" fontAlgn="auto" hangingPunct="1">
              <a:spcBef>
                <a:spcPct val="0"/>
              </a:spcBef>
              <a:spcAft>
                <a:spcPts val="0"/>
              </a:spcAft>
              <a:buNone/>
            </a:pPr>
            <a:r>
              <a:rPr lang="en-US" altLang="en-US" sz="2400" dirty="0">
                <a:solidFill>
                  <a:srgbClr val="FFFFFF"/>
                </a:solidFill>
              </a:rPr>
              <a:t>  =       6     +    2       +    2  </a:t>
            </a:r>
          </a:p>
          <a:p>
            <a:pPr defTabSz="685800" eaLnBrk="1" fontAlgn="auto" hangingPunct="1">
              <a:spcBef>
                <a:spcPct val="0"/>
              </a:spcBef>
              <a:spcAft>
                <a:spcPts val="0"/>
              </a:spcAft>
              <a:buNone/>
            </a:pPr>
            <a:r>
              <a:rPr lang="en-US" altLang="en-US" sz="2400" dirty="0">
                <a:solidFill>
                  <a:srgbClr val="FFFFFF"/>
                </a:solidFill>
              </a:rPr>
              <a:t>  =      10</a:t>
            </a:r>
          </a:p>
          <a:p>
            <a:pPr defTabSz="685800" eaLnBrk="1" fontAlgn="auto" hangingPunct="1">
              <a:spcBef>
                <a:spcPct val="0"/>
              </a:spcBef>
              <a:spcAft>
                <a:spcPts val="0"/>
              </a:spcAft>
              <a:buNone/>
            </a:pPr>
            <a:r>
              <a:rPr lang="en-US" altLang="en-US" sz="2400" dirty="0">
                <a:solidFill>
                  <a:srgbClr val="FFFFFF"/>
                </a:solidFill>
              </a:rPr>
              <a:t># states  needed</a:t>
            </a:r>
          </a:p>
          <a:p>
            <a:pPr defTabSz="685800" eaLnBrk="1" fontAlgn="auto" hangingPunct="1">
              <a:spcBef>
                <a:spcPct val="0"/>
              </a:spcBef>
              <a:spcAft>
                <a:spcPts val="0"/>
              </a:spcAft>
              <a:buNone/>
            </a:pPr>
            <a:r>
              <a:rPr lang="en-US" altLang="en-US" sz="2400" dirty="0">
                <a:solidFill>
                  <a:srgbClr val="FFFFFF"/>
                </a:solidFill>
              </a:rPr>
              <a:t>  = 2</a:t>
            </a:r>
            <a:r>
              <a:rPr lang="en-US" altLang="en-US" sz="2400" baseline="30000" dirty="0">
                <a:solidFill>
                  <a:srgbClr val="FFFFFF"/>
                </a:solidFill>
              </a:rPr>
              <a:t># of bits</a:t>
            </a:r>
            <a:r>
              <a:rPr lang="en-US" altLang="en-US" sz="2400" dirty="0">
                <a:solidFill>
                  <a:srgbClr val="FFFFFF"/>
                </a:solidFill>
              </a:rPr>
              <a:t> = 2</a:t>
            </a:r>
            <a:r>
              <a:rPr lang="en-US" altLang="en-US" sz="2400" baseline="30000" dirty="0">
                <a:solidFill>
                  <a:srgbClr val="FFFFFF"/>
                </a:solidFill>
              </a:rPr>
              <a:t>10</a:t>
            </a:r>
          </a:p>
          <a:p>
            <a:pPr defTabSz="685800" eaLnBrk="1" fontAlgn="auto" hangingPunct="1">
              <a:spcBef>
                <a:spcPct val="0"/>
              </a:spcBef>
              <a:spcAft>
                <a:spcPts val="0"/>
              </a:spcAft>
              <a:buNone/>
            </a:pPr>
            <a:r>
              <a:rPr lang="en-US" altLang="en-US" sz="2400" baseline="30000" dirty="0">
                <a:solidFill>
                  <a:srgbClr val="FFFFFF"/>
                </a:solidFill>
              </a:rPr>
              <a:t> </a:t>
            </a:r>
            <a:r>
              <a:rPr lang="en-US" altLang="en-US" sz="2400" dirty="0">
                <a:solidFill>
                  <a:srgbClr val="FFFFFF"/>
                </a:solidFill>
              </a:rPr>
              <a:t> = 1024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11750">
                                            <p:txEl>
                                              <p:pRg st="3" end="3"/>
                                            </p:txEl>
                                          </p:spTgt>
                                        </p:tgtEl>
                                        <p:attrNameLst>
                                          <p:attrName>style.visibility</p:attrName>
                                        </p:attrNameLst>
                                      </p:cBhvr>
                                      <p:to>
                                        <p:strVal val="visible"/>
                                      </p:to>
                                    </p:set>
                                    <p:anim calcmode="lin" valueType="num">
                                      <p:cBhvr additive="base">
                                        <p:cTn id="7" dur="500" fill="hold"/>
                                        <p:tgtEl>
                                          <p:spTgt spid="1311750">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11750">
                                            <p:txEl>
                                              <p:pRg st="3" end="3"/>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11750">
                                            <p:txEl>
                                              <p:pRg st="4" end="4"/>
                                            </p:txEl>
                                          </p:spTgt>
                                        </p:tgtEl>
                                        <p:attrNameLst>
                                          <p:attrName>style.visibility</p:attrName>
                                        </p:attrNameLst>
                                      </p:cBhvr>
                                      <p:to>
                                        <p:strVal val="visible"/>
                                      </p:to>
                                    </p:set>
                                    <p:anim calcmode="lin" valueType="num">
                                      <p:cBhvr additive="base">
                                        <p:cTn id="11" dur="500" fill="hold"/>
                                        <p:tgtEl>
                                          <p:spTgt spid="1311750">
                                            <p:txEl>
                                              <p:pRg st="4" end="4"/>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1175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11752"/>
                                        </p:tgtEl>
                                        <p:attrNameLst>
                                          <p:attrName>style.visibility</p:attrName>
                                        </p:attrNameLst>
                                      </p:cBhvr>
                                      <p:to>
                                        <p:strVal val="visible"/>
                                      </p:to>
                                    </p:set>
                                    <p:anim calcmode="lin" valueType="num">
                                      <p:cBhvr additive="base">
                                        <p:cTn id="17" dur="500" fill="hold"/>
                                        <p:tgtEl>
                                          <p:spTgt spid="1311752"/>
                                        </p:tgtEl>
                                        <p:attrNameLst>
                                          <p:attrName>ppt_x</p:attrName>
                                        </p:attrNameLst>
                                      </p:cBhvr>
                                      <p:tavLst>
                                        <p:tav tm="0">
                                          <p:val>
                                            <p:strVal val="#ppt_x"/>
                                          </p:val>
                                        </p:tav>
                                        <p:tav tm="100000">
                                          <p:val>
                                            <p:strVal val="#ppt_x"/>
                                          </p:val>
                                        </p:tav>
                                      </p:tavLst>
                                    </p:anim>
                                    <p:anim calcmode="lin" valueType="num">
                                      <p:cBhvr additive="base">
                                        <p:cTn id="18" dur="500" fill="hold"/>
                                        <p:tgtEl>
                                          <p:spTgt spid="131175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 calcmode="lin" valueType="num">
                                      <p:cBhvr additive="base">
                                        <p:cTn id="27" dur="500" fill="hold"/>
                                        <p:tgtEl>
                                          <p:spTgt spid="36"/>
                                        </p:tgtEl>
                                        <p:attrNameLst>
                                          <p:attrName>ppt_x</p:attrName>
                                        </p:attrNameLst>
                                      </p:cBhvr>
                                      <p:tavLst>
                                        <p:tav tm="0">
                                          <p:val>
                                            <p:strVal val="0-#ppt_w/2"/>
                                          </p:val>
                                        </p:tav>
                                        <p:tav tm="100000">
                                          <p:val>
                                            <p:strVal val="#ppt_x"/>
                                          </p:val>
                                        </p:tav>
                                      </p:tavLst>
                                    </p:anim>
                                    <p:anim calcmode="lin" valueType="num">
                                      <p:cBhvr additive="base">
                                        <p:cTn id="28" dur="500" fill="hold"/>
                                        <p:tgtEl>
                                          <p:spTgt spid="36"/>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36">
                                            <p:txEl>
                                              <p:pRg st="0" end="0"/>
                                            </p:txEl>
                                          </p:spTgt>
                                        </p:tgtEl>
                                        <p:attrNameLst>
                                          <p:attrName>style.visibility</p:attrName>
                                        </p:attrNameLst>
                                      </p:cBhvr>
                                      <p:to>
                                        <p:strVal val="visible"/>
                                      </p:to>
                                    </p:set>
                                    <p:anim calcmode="lin" valueType="num">
                                      <p:cBhvr additive="base">
                                        <p:cTn id="31"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6">
                                            <p:txEl>
                                              <p:pRg st="1" end="1"/>
                                            </p:txEl>
                                          </p:spTgt>
                                        </p:tgtEl>
                                        <p:attrNameLst>
                                          <p:attrName>style.visibility</p:attrName>
                                        </p:attrNameLst>
                                      </p:cBhvr>
                                      <p:to>
                                        <p:strVal val="visible"/>
                                      </p:to>
                                    </p:set>
                                    <p:anim calcmode="lin" valueType="num">
                                      <p:cBhvr additive="base">
                                        <p:cTn id="37"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6">
                                            <p:txEl>
                                              <p:pRg st="2" end="2"/>
                                            </p:txEl>
                                          </p:spTgt>
                                        </p:tgtEl>
                                        <p:attrNameLst>
                                          <p:attrName>style.visibility</p:attrName>
                                        </p:attrNameLst>
                                      </p:cBhvr>
                                      <p:to>
                                        <p:strVal val="visible"/>
                                      </p:to>
                                    </p:set>
                                    <p:anim calcmode="lin" valueType="num">
                                      <p:cBhvr additive="base">
                                        <p:cTn id="43"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6">
                                            <p:txEl>
                                              <p:pRg st="3" end="3"/>
                                            </p:txEl>
                                          </p:spTgt>
                                        </p:tgtEl>
                                        <p:attrNameLst>
                                          <p:attrName>style.visibility</p:attrName>
                                        </p:attrNameLst>
                                      </p:cBhvr>
                                      <p:to>
                                        <p:strVal val="visible"/>
                                      </p:to>
                                    </p:set>
                                    <p:anim calcmode="lin" valueType="num">
                                      <p:cBhvr additive="base">
                                        <p:cTn id="49"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6">
                                            <p:txEl>
                                              <p:pRg st="4" end="4"/>
                                            </p:txEl>
                                          </p:spTgt>
                                        </p:tgtEl>
                                        <p:attrNameLst>
                                          <p:attrName>style.visibility</p:attrName>
                                        </p:attrNameLst>
                                      </p:cBhvr>
                                      <p:to>
                                        <p:strVal val="visible"/>
                                      </p:to>
                                    </p:set>
                                    <p:anim calcmode="lin" valueType="num">
                                      <p:cBhvr additive="base">
                                        <p:cTn id="55" dur="500" fill="hold"/>
                                        <p:tgtEl>
                                          <p:spTgt spid="36">
                                            <p:txEl>
                                              <p:pRg st="4" end="4"/>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36">
                                            <p:txEl>
                                              <p:pRg st="5" end="5"/>
                                            </p:txEl>
                                          </p:spTgt>
                                        </p:tgtEl>
                                        <p:attrNameLst>
                                          <p:attrName>style.visibility</p:attrName>
                                        </p:attrNameLst>
                                      </p:cBhvr>
                                      <p:to>
                                        <p:strVal val="visible"/>
                                      </p:to>
                                    </p:set>
                                    <p:anim calcmode="lin" valueType="num">
                                      <p:cBhvr additive="base">
                                        <p:cTn id="61" dur="500" fill="hold"/>
                                        <p:tgtEl>
                                          <p:spTgt spid="36">
                                            <p:txEl>
                                              <p:pRg st="5" end="5"/>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6">
                                            <p:txEl>
                                              <p:pRg st="6" end="6"/>
                                            </p:txEl>
                                          </p:spTgt>
                                        </p:tgtEl>
                                        <p:attrNameLst>
                                          <p:attrName>style.visibility</p:attrName>
                                        </p:attrNameLst>
                                      </p:cBhvr>
                                      <p:to>
                                        <p:strVal val="visible"/>
                                      </p:to>
                                    </p:set>
                                    <p:anim calcmode="lin" valueType="num">
                                      <p:cBhvr additive="base">
                                        <p:cTn id="67" dur="500" fill="hold"/>
                                        <p:tgtEl>
                                          <p:spTgt spid="36">
                                            <p:txEl>
                                              <p:pRg st="6" end="6"/>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1311750">
                                            <p:txEl>
                                              <p:pRg st="5" end="5"/>
                                            </p:txEl>
                                          </p:spTgt>
                                        </p:tgtEl>
                                        <p:attrNameLst>
                                          <p:attrName>style.visibility</p:attrName>
                                        </p:attrNameLst>
                                      </p:cBhvr>
                                      <p:to>
                                        <p:strVal val="visible"/>
                                      </p:to>
                                    </p:set>
                                    <p:anim calcmode="lin" valueType="num">
                                      <p:cBhvr additive="base">
                                        <p:cTn id="73" dur="500" fill="hold"/>
                                        <p:tgtEl>
                                          <p:spTgt spid="1311750">
                                            <p:txEl>
                                              <p:pRg st="5" end="5"/>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31175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nodeType="click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additive="base">
                                        <p:cTn id="79" dur="500" fill="hold"/>
                                        <p:tgtEl>
                                          <p:spTgt spid="2"/>
                                        </p:tgtEl>
                                        <p:attrNameLst>
                                          <p:attrName>ppt_x</p:attrName>
                                        </p:attrNameLst>
                                      </p:cBhvr>
                                      <p:tavLst>
                                        <p:tav tm="0">
                                          <p:val>
                                            <p:strVal val="#ppt_x"/>
                                          </p:val>
                                        </p:tav>
                                        <p:tav tm="100000">
                                          <p:val>
                                            <p:strVal val="#ppt_x"/>
                                          </p:val>
                                        </p:tav>
                                      </p:tavLst>
                                    </p:anim>
                                    <p:anim calcmode="lin" valueType="num">
                                      <p:cBhvr additive="base">
                                        <p:cTn id="80" dur="500" fill="hold"/>
                                        <p:tgtEl>
                                          <p:spTgt spid="2"/>
                                        </p:tgtEl>
                                        <p:attrNameLst>
                                          <p:attrName>ppt_y</p:attrName>
                                        </p:attrNameLst>
                                      </p:cBhvr>
                                      <p:tavLst>
                                        <p:tav tm="0">
                                          <p:val>
                                            <p:strVal val="1+#ppt_h/2"/>
                                          </p:val>
                                        </p:tav>
                                        <p:tav tm="100000">
                                          <p:val>
                                            <p:strVal val="#ppt_y"/>
                                          </p:val>
                                        </p:tav>
                                      </p:tavLst>
                                    </p:anim>
                                  </p:childTnLst>
                                </p:cTn>
                              </p:par>
                              <p:par>
                                <p:cTn id="81" presetID="1" presetClass="exit" presetSubtype="0" fill="hold" grpId="0" nodeType="withEffect">
                                  <p:stCondLst>
                                    <p:cond delay="0"/>
                                  </p:stCondLst>
                                  <p:childTnLst>
                                    <p:set>
                                      <p:cBhvr>
                                        <p:cTn id="82" dur="1" fill="hold">
                                          <p:stCondLst>
                                            <p:cond delay="0"/>
                                          </p:stCondLst>
                                        </p:cTn>
                                        <p:tgtEl>
                                          <p:spTgt spid="13117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1752" grpId="0"/>
      <p:bldP spid="1311754" grpId="0"/>
      <p:bldP spid="36"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Table 24"/>
          <p:cNvGraphicFramePr>
            <a:graphicFrameLocks noGrp="1"/>
          </p:cNvGraphicFramePr>
          <p:nvPr>
            <p:extLst>
              <p:ext uri="{D42A27DB-BD31-4B8C-83A1-F6EECF244321}">
                <p14:modId xmlns:p14="http://schemas.microsoft.com/office/powerpoint/2010/main" val="2483772581"/>
              </p:ext>
            </p:extLst>
          </p:nvPr>
        </p:nvGraphicFramePr>
        <p:xfrm>
          <a:off x="2198976" y="1052511"/>
          <a:ext cx="6716424" cy="3337560"/>
        </p:xfrm>
        <a:graphic>
          <a:graphicData uri="http://schemas.openxmlformats.org/drawingml/2006/table">
            <a:tbl>
              <a:tblPr firstRow="1" firstCol="1" bandRow="1">
                <a:tableStyleId>{5C22544A-7EE6-4342-B048-85BDC9FD1C3A}</a:tableStyleId>
              </a:tblPr>
              <a:tblGrid>
                <a:gridCol w="1059775">
                  <a:extLst>
                    <a:ext uri="{9D8B030D-6E8A-4147-A177-3AD203B41FA5}">
                      <a16:colId xmlns:a16="http://schemas.microsoft.com/office/drawing/2014/main" val="20000"/>
                    </a:ext>
                  </a:extLst>
                </a:gridCol>
                <a:gridCol w="1785511">
                  <a:extLst>
                    <a:ext uri="{9D8B030D-6E8A-4147-A177-3AD203B41FA5}">
                      <a16:colId xmlns:a16="http://schemas.microsoft.com/office/drawing/2014/main" val="20001"/>
                    </a:ext>
                  </a:extLst>
                </a:gridCol>
                <a:gridCol w="1935569">
                  <a:extLst>
                    <a:ext uri="{9D8B030D-6E8A-4147-A177-3AD203B41FA5}">
                      <a16:colId xmlns:a16="http://schemas.microsoft.com/office/drawing/2014/main" val="20002"/>
                    </a:ext>
                  </a:extLst>
                </a:gridCol>
                <a:gridCol w="1935569">
                  <a:extLst>
                    <a:ext uri="{9D8B030D-6E8A-4147-A177-3AD203B41FA5}">
                      <a16:colId xmlns:a16="http://schemas.microsoft.com/office/drawing/2014/main" val="20003"/>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start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447</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5"/>
                  </a:ext>
                </a:extLst>
              </a:tr>
              <a:tr h="370840">
                <a:tc>
                  <a:txBody>
                    <a:bodyPr/>
                    <a:lstStyle/>
                    <a:p>
                      <a:pPr algn="ctr"/>
                      <a:r>
                        <a:rPr lang="en-CA" dirty="0">
                          <a:latin typeface="Times New Roman" panose="02020603050405020304" pitchFamily="18" charset="0"/>
                          <a:cs typeface="Times New Roman" panose="02020603050405020304" pitchFamily="18" charset="0"/>
                        </a:rPr>
                        <a:t>….</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2500</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7"/>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halt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8"/>
                  </a:ext>
                </a:extLst>
              </a:tr>
            </a:tbl>
          </a:graphicData>
        </a:graphic>
      </p:graphicFrame>
      <p:sp>
        <p:nvSpPr>
          <p:cNvPr id="26" name="Text Box 4"/>
          <p:cNvSpPr txBox="1">
            <a:spLocks noChangeArrowheads="1"/>
          </p:cNvSpPr>
          <p:nvPr/>
        </p:nvSpPr>
        <p:spPr bwMode="auto">
          <a:xfrm>
            <a:off x="3214869" y="457200"/>
            <a:ext cx="4640141" cy="519112"/>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c</a:t>
            </a:r>
            <a:r>
              <a:rPr lang="el-GR" dirty="0">
                <a:effectLst>
                  <a:outerShdw blurRad="38100" dist="38100" dir="2700000" algn="tl">
                    <a:srgbClr val="000000"/>
                  </a:outerShdw>
                </a:effectLst>
                <a:cs typeface="+mn-cs"/>
              </a:rPr>
              <a:t>ϵ∑</a:t>
            </a:r>
            <a:r>
              <a:rPr lang="en-CA" dirty="0">
                <a:effectLst>
                  <a:outerShdw blurRad="38100" dist="38100" dir="2700000" algn="tl">
                    <a:srgbClr val="000000"/>
                  </a:outerShdw>
                </a:effectLst>
                <a:cs typeface="+mn-cs"/>
              </a:rPr>
              <a:t> seen on tape</a:t>
            </a:r>
            <a:endParaRPr lang="en-US" dirty="0">
              <a:effectLst>
                <a:outerShdw blurRad="38100" dist="38100" dir="2700000" algn="tl">
                  <a:srgbClr val="000000"/>
                </a:outerShdw>
              </a:effectLst>
              <a:cs typeface="+mn-cs"/>
            </a:endParaRPr>
          </a:p>
        </p:txBody>
      </p:sp>
      <p:sp>
        <p:nvSpPr>
          <p:cNvPr id="27" name="Text Box 4"/>
          <p:cNvSpPr txBox="1">
            <a:spLocks noChangeArrowheads="1"/>
          </p:cNvSpPr>
          <p:nvPr/>
        </p:nvSpPr>
        <p:spPr bwMode="auto">
          <a:xfrm rot="16200000">
            <a:off x="395747" y="2347636"/>
            <a:ext cx="3113468" cy="52322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dirty="0">
                <a:effectLst>
                  <a:outerShdw blurRad="38100" dist="38100" dir="2700000" algn="tl">
                    <a:srgbClr val="000000"/>
                  </a:outerShdw>
                </a:effectLst>
                <a:cs typeface="+mn-cs"/>
              </a:rPr>
              <a:t>Current State</a:t>
            </a:r>
            <a:endParaRPr lang="en-US" dirty="0">
              <a:effectLst>
                <a:outerShdw blurRad="38100" dist="38100" dir="2700000" algn="tl">
                  <a:srgbClr val="000000"/>
                </a:outerShdw>
              </a:effectLst>
              <a:cs typeface="+mn-cs"/>
            </a:endParaRPr>
          </a:p>
        </p:txBody>
      </p:sp>
      <p:sp>
        <p:nvSpPr>
          <p:cNvPr id="32" name="Rectangle 19"/>
          <p:cNvSpPr>
            <a:spLocks noChangeArrowheads="1"/>
          </p:cNvSpPr>
          <p:nvPr/>
        </p:nvSpPr>
        <p:spPr bwMode="auto">
          <a:xfrm>
            <a:off x="2946400" y="4442480"/>
            <a:ext cx="457112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2</a:t>
            </a:r>
            <a:r>
              <a:rPr lang="en-US" i="1" dirty="0">
                <a:solidFill>
                  <a:schemeClr val="accent2"/>
                </a:solidFill>
                <a:effectLst>
                  <a:outerShdw blurRad="38100" dist="38100" dir="2700000" algn="tl">
                    <a:srgbClr val="000000"/>
                  </a:outerShdw>
                </a:effectLst>
                <a:cs typeface="+mn-cs"/>
              </a:rPr>
              <a:t>, 1) = &lt;q</a:t>
            </a:r>
            <a:r>
              <a:rPr lang="en-US" i="1" baseline="-25000" dirty="0">
                <a:solidFill>
                  <a:schemeClr val="accent2"/>
                </a:solidFill>
                <a:effectLst>
                  <a:outerShdw blurRad="38100" dist="38100" dir="2700000" algn="tl">
                    <a:srgbClr val="000000"/>
                  </a:outerShdw>
                </a:effectLst>
                <a:cs typeface="+mn-cs"/>
              </a:rPr>
              <a:t>447</a:t>
            </a:r>
            <a:r>
              <a:rPr lang="en-US" i="1" dirty="0">
                <a:solidFill>
                  <a:schemeClr val="accent2"/>
                </a:solidFill>
                <a:effectLst>
                  <a:outerShdw blurRad="38100" dist="38100" dir="2700000" algn="tl">
                    <a:srgbClr val="000000"/>
                  </a:outerShdw>
                </a:effectLst>
                <a:cs typeface="+mn-cs"/>
              </a:rPr>
              <a:t>,  1,  right&gt;</a:t>
            </a:r>
            <a:r>
              <a:rPr lang="en-US" dirty="0">
                <a:cs typeface="+mn-cs"/>
              </a:rPr>
              <a:t> </a:t>
            </a:r>
          </a:p>
        </p:txBody>
      </p:sp>
      <p:sp>
        <p:nvSpPr>
          <p:cNvPr id="5" name="Rectangle 4"/>
          <p:cNvSpPr/>
          <p:nvPr/>
        </p:nvSpPr>
        <p:spPr>
          <a:xfrm>
            <a:off x="5338663" y="2171988"/>
            <a:ext cx="1290738" cy="369332"/>
          </a:xfrm>
          <a:prstGeom prst="rect">
            <a:avLst/>
          </a:prstGeom>
        </p:spPr>
        <p:txBody>
          <a:bodyPr wrap="none">
            <a:spAutoFit/>
          </a:bodyPr>
          <a:lstStyle/>
          <a:p>
            <a:pPr algn="ctr" fontAlgn="auto">
              <a:spcBef>
                <a:spcPts val="0"/>
              </a:spcBef>
              <a:spcAft>
                <a:spcPts val="0"/>
              </a:spcAft>
              <a:defRPr/>
            </a:pPr>
            <a:r>
              <a:rPr lang="en-CA" sz="1800" dirty="0">
                <a:solidFill>
                  <a:schemeClr val="bg1"/>
                </a:solidFill>
                <a:cs typeface="Times New Roman" panose="02020603050405020304" pitchFamily="18" charset="0"/>
              </a:rPr>
              <a:t>&lt;q</a:t>
            </a:r>
            <a:r>
              <a:rPr lang="en-CA" sz="1800" baseline="-25000" dirty="0">
                <a:solidFill>
                  <a:schemeClr val="bg1"/>
                </a:solidFill>
                <a:cs typeface="Times New Roman" panose="02020603050405020304" pitchFamily="18" charset="0"/>
              </a:rPr>
              <a:t>447</a:t>
            </a:r>
            <a:r>
              <a:rPr lang="en-CA" sz="1800" dirty="0">
                <a:solidFill>
                  <a:schemeClr val="bg1"/>
                </a:solidFill>
                <a:cs typeface="Times New Roman" panose="02020603050405020304" pitchFamily="18" charset="0"/>
              </a:rPr>
              <a:t>, 1, R&gt;</a:t>
            </a:r>
            <a:endParaRPr lang="en-CA" sz="1800" baseline="-25000" dirty="0">
              <a:solidFill>
                <a:schemeClr val="bg1"/>
              </a:solidFill>
              <a:cs typeface="Times New Roman" panose="02020603050405020304" pitchFamily="18" charset="0"/>
            </a:endParaRPr>
          </a:p>
        </p:txBody>
      </p:sp>
      <p:grpSp>
        <p:nvGrpSpPr>
          <p:cNvPr id="31" name="Group 30"/>
          <p:cNvGrpSpPr/>
          <p:nvPr/>
        </p:nvGrpSpPr>
        <p:grpSpPr>
          <a:xfrm>
            <a:off x="1066800" y="-76200"/>
            <a:ext cx="6934200" cy="1030307"/>
            <a:chOff x="1143000" y="457200"/>
            <a:chExt cx="6510431" cy="1030307"/>
          </a:xfrm>
        </p:grpSpPr>
        <p:pic>
          <p:nvPicPr>
            <p:cNvPr id="34" name="Picture 10" descr="dd0078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Rectangle 7"/>
            <p:cNvSpPr>
              <a:spLocks noChangeArrowheads="1"/>
            </p:cNvSpPr>
            <p:nvPr/>
          </p:nvSpPr>
          <p:spPr bwMode="auto">
            <a:xfrm>
              <a:off x="1862231" y="533400"/>
              <a:ext cx="5791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L0: Formal Definition of Turing Machine</a:t>
              </a:r>
            </a:p>
          </p:txBody>
        </p:sp>
      </p:grpSp>
    </p:spTree>
    <p:extLst>
      <p:ext uri="{BB962C8B-B14F-4D97-AF65-F5344CB8AC3E}">
        <p14:creationId xmlns:p14="http://schemas.microsoft.com/office/powerpoint/2010/main" val="31036505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additive="base">
                                        <p:cTn id="13" dur="500" fill="hold"/>
                                        <p:tgtEl>
                                          <p:spTgt spid="25"/>
                                        </p:tgtEl>
                                        <p:attrNameLst>
                                          <p:attrName>ppt_x</p:attrName>
                                        </p:attrNameLst>
                                      </p:cBhvr>
                                      <p:tavLst>
                                        <p:tav tm="0">
                                          <p:val>
                                            <p:strVal val="0-#ppt_w/2"/>
                                          </p:val>
                                        </p:tav>
                                        <p:tav tm="100000">
                                          <p:val>
                                            <p:strVal val="#ppt_x"/>
                                          </p:val>
                                        </p:tav>
                                      </p:tavLst>
                                    </p:anim>
                                    <p:anim calcmode="lin" valueType="num">
                                      <p:cBhvr additive="base">
                                        <p:cTn id="14" dur="500" fill="hold"/>
                                        <p:tgtEl>
                                          <p:spTgt spid="25"/>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500" fill="hold"/>
                                        <p:tgtEl>
                                          <p:spTgt spid="26"/>
                                        </p:tgtEl>
                                        <p:attrNameLst>
                                          <p:attrName>ppt_x</p:attrName>
                                        </p:attrNameLst>
                                      </p:cBhvr>
                                      <p:tavLst>
                                        <p:tav tm="0">
                                          <p:val>
                                            <p:strVal val="0-#ppt_w/2"/>
                                          </p:val>
                                        </p:tav>
                                        <p:tav tm="100000">
                                          <p:val>
                                            <p:strVal val="#ppt_x"/>
                                          </p:val>
                                        </p:tav>
                                      </p:tavLst>
                                    </p:anim>
                                    <p:anim calcmode="lin" valueType="num">
                                      <p:cBhvr additive="base">
                                        <p:cTn id="18" dur="500" fill="hold"/>
                                        <p:tgtEl>
                                          <p:spTgt spid="2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0-#ppt_w/2"/>
                                          </p:val>
                                        </p:tav>
                                        <p:tav tm="100000">
                                          <p:val>
                                            <p:strVal val="#ppt_x"/>
                                          </p:val>
                                        </p:tav>
                                      </p:tavLst>
                                    </p:anim>
                                    <p:anim calcmode="lin" valueType="num">
                                      <p:cBhvr additive="base">
                                        <p:cTn id="22" dur="500" fill="hold"/>
                                        <p:tgtEl>
                                          <p:spTgt spid="27"/>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additive="base">
                                        <p:cTn id="25" dur="500" fill="hold"/>
                                        <p:tgtEl>
                                          <p:spTgt spid="32"/>
                                        </p:tgtEl>
                                        <p:attrNameLst>
                                          <p:attrName>ppt_x</p:attrName>
                                        </p:attrNameLst>
                                      </p:cBhvr>
                                      <p:tavLst>
                                        <p:tav tm="0">
                                          <p:val>
                                            <p:strVal val="0-#ppt_w/2"/>
                                          </p:val>
                                        </p:tav>
                                        <p:tav tm="100000">
                                          <p:val>
                                            <p:strVal val="#ppt_x"/>
                                          </p:val>
                                        </p:tav>
                                      </p:tavLst>
                                    </p:anim>
                                    <p:anim calcmode="lin" valueType="num">
                                      <p:cBhvr additive="base">
                                        <p:cTn id="26" dur="500" fill="hold"/>
                                        <p:tgtEl>
                                          <p:spTgt spid="3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0-#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32" grpId="0"/>
      <p:bldP spid="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Table 24"/>
          <p:cNvGraphicFramePr>
            <a:graphicFrameLocks noGrp="1"/>
          </p:cNvGraphicFramePr>
          <p:nvPr>
            <p:extLst>
              <p:ext uri="{D42A27DB-BD31-4B8C-83A1-F6EECF244321}">
                <p14:modId xmlns:p14="http://schemas.microsoft.com/office/powerpoint/2010/main" val="2483772581"/>
              </p:ext>
            </p:extLst>
          </p:nvPr>
        </p:nvGraphicFramePr>
        <p:xfrm>
          <a:off x="2198976" y="1052511"/>
          <a:ext cx="6716424" cy="3337560"/>
        </p:xfrm>
        <a:graphic>
          <a:graphicData uri="http://schemas.openxmlformats.org/drawingml/2006/table">
            <a:tbl>
              <a:tblPr firstRow="1" firstCol="1" bandRow="1">
                <a:tableStyleId>{5C22544A-7EE6-4342-B048-85BDC9FD1C3A}</a:tableStyleId>
              </a:tblPr>
              <a:tblGrid>
                <a:gridCol w="1059775">
                  <a:extLst>
                    <a:ext uri="{9D8B030D-6E8A-4147-A177-3AD203B41FA5}">
                      <a16:colId xmlns:a16="http://schemas.microsoft.com/office/drawing/2014/main" val="20000"/>
                    </a:ext>
                  </a:extLst>
                </a:gridCol>
                <a:gridCol w="1785511">
                  <a:extLst>
                    <a:ext uri="{9D8B030D-6E8A-4147-A177-3AD203B41FA5}">
                      <a16:colId xmlns:a16="http://schemas.microsoft.com/office/drawing/2014/main" val="20001"/>
                    </a:ext>
                  </a:extLst>
                </a:gridCol>
                <a:gridCol w="1935569">
                  <a:extLst>
                    <a:ext uri="{9D8B030D-6E8A-4147-A177-3AD203B41FA5}">
                      <a16:colId xmlns:a16="http://schemas.microsoft.com/office/drawing/2014/main" val="20002"/>
                    </a:ext>
                  </a:extLst>
                </a:gridCol>
                <a:gridCol w="1935569">
                  <a:extLst>
                    <a:ext uri="{9D8B030D-6E8A-4147-A177-3AD203B41FA5}">
                      <a16:colId xmlns:a16="http://schemas.microsoft.com/office/drawing/2014/main" val="20003"/>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start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447</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5"/>
                  </a:ext>
                </a:extLst>
              </a:tr>
              <a:tr h="370840">
                <a:tc>
                  <a:txBody>
                    <a:bodyPr/>
                    <a:lstStyle/>
                    <a:p>
                      <a:pPr algn="ctr"/>
                      <a:r>
                        <a:rPr lang="en-CA" dirty="0">
                          <a:latin typeface="Times New Roman" panose="02020603050405020304" pitchFamily="18" charset="0"/>
                          <a:cs typeface="Times New Roman" panose="02020603050405020304" pitchFamily="18" charset="0"/>
                        </a:rPr>
                        <a:t>….</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2500</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7"/>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halt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8"/>
                  </a:ext>
                </a:extLst>
              </a:tr>
            </a:tbl>
          </a:graphicData>
        </a:graphic>
      </p:graphicFrame>
      <p:sp>
        <p:nvSpPr>
          <p:cNvPr id="26" name="Text Box 4"/>
          <p:cNvSpPr txBox="1">
            <a:spLocks noChangeArrowheads="1"/>
          </p:cNvSpPr>
          <p:nvPr/>
        </p:nvSpPr>
        <p:spPr bwMode="auto">
          <a:xfrm>
            <a:off x="3214869" y="457200"/>
            <a:ext cx="4640141" cy="519112"/>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c</a:t>
            </a:r>
            <a:r>
              <a:rPr lang="el-GR" dirty="0">
                <a:effectLst>
                  <a:outerShdw blurRad="38100" dist="38100" dir="2700000" algn="tl">
                    <a:srgbClr val="000000"/>
                  </a:outerShdw>
                </a:effectLst>
                <a:cs typeface="+mn-cs"/>
              </a:rPr>
              <a:t>ϵ∑</a:t>
            </a:r>
            <a:r>
              <a:rPr lang="en-CA" dirty="0">
                <a:effectLst>
                  <a:outerShdw blurRad="38100" dist="38100" dir="2700000" algn="tl">
                    <a:srgbClr val="000000"/>
                  </a:outerShdw>
                </a:effectLst>
                <a:cs typeface="+mn-cs"/>
              </a:rPr>
              <a:t> seen on tape</a:t>
            </a:r>
            <a:endParaRPr lang="en-US" dirty="0">
              <a:effectLst>
                <a:outerShdw blurRad="38100" dist="38100" dir="2700000" algn="tl">
                  <a:srgbClr val="000000"/>
                </a:outerShdw>
              </a:effectLst>
              <a:cs typeface="+mn-cs"/>
            </a:endParaRPr>
          </a:p>
        </p:txBody>
      </p:sp>
      <p:sp>
        <p:nvSpPr>
          <p:cNvPr id="27" name="Text Box 4"/>
          <p:cNvSpPr txBox="1">
            <a:spLocks noChangeArrowheads="1"/>
          </p:cNvSpPr>
          <p:nvPr/>
        </p:nvSpPr>
        <p:spPr bwMode="auto">
          <a:xfrm rot="16200000">
            <a:off x="395747" y="2347636"/>
            <a:ext cx="3113468" cy="523220"/>
          </a:xfrm>
          <a:prstGeom prst="rect">
            <a:avLst/>
          </a:prstGeom>
          <a:noFill/>
          <a:ln w="38100" cap="sq">
            <a:noFill/>
            <a:miter lim="800000"/>
            <a:headEnd/>
            <a:tailEnd/>
          </a:ln>
          <a:effectLst/>
        </p:spPr>
        <p:txBody>
          <a:bodyPr wrap="square" lIns="274320" rIns="274320">
            <a:spAutoFit/>
          </a:bodyPr>
          <a:lstStyle/>
          <a:p>
            <a:pPr eaLnBrk="0" hangingPunct="0">
              <a:spcBef>
                <a:spcPct val="50000"/>
              </a:spcBef>
              <a:defRPr/>
            </a:pPr>
            <a:r>
              <a:rPr lang="en-CA" dirty="0">
                <a:effectLst>
                  <a:outerShdw blurRad="38100" dist="38100" dir="2700000" algn="tl">
                    <a:srgbClr val="000000"/>
                  </a:outerShdw>
                </a:effectLst>
                <a:cs typeface="+mn-cs"/>
              </a:rPr>
              <a:t>Current State</a:t>
            </a:r>
            <a:endParaRPr lang="en-US" dirty="0">
              <a:effectLst>
                <a:outerShdw blurRad="38100" dist="38100" dir="2700000" algn="tl">
                  <a:srgbClr val="000000"/>
                </a:outerShdw>
              </a:effectLst>
              <a:cs typeface="+mn-cs"/>
            </a:endParaRPr>
          </a:p>
        </p:txBody>
      </p:sp>
      <p:sp>
        <p:nvSpPr>
          <p:cNvPr id="32" name="Rectangle 19"/>
          <p:cNvSpPr>
            <a:spLocks noChangeArrowheads="1"/>
          </p:cNvSpPr>
          <p:nvPr/>
        </p:nvSpPr>
        <p:spPr bwMode="auto">
          <a:xfrm>
            <a:off x="2946400" y="4442480"/>
            <a:ext cx="457112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2</a:t>
            </a:r>
            <a:r>
              <a:rPr lang="en-US" i="1" dirty="0">
                <a:solidFill>
                  <a:schemeClr val="accent2"/>
                </a:solidFill>
                <a:effectLst>
                  <a:outerShdw blurRad="38100" dist="38100" dir="2700000" algn="tl">
                    <a:srgbClr val="000000"/>
                  </a:outerShdw>
                </a:effectLst>
                <a:cs typeface="+mn-cs"/>
              </a:rPr>
              <a:t>, 1) = &lt;q</a:t>
            </a:r>
            <a:r>
              <a:rPr lang="en-US" i="1" baseline="-25000" dirty="0">
                <a:solidFill>
                  <a:schemeClr val="accent2"/>
                </a:solidFill>
                <a:effectLst>
                  <a:outerShdw blurRad="38100" dist="38100" dir="2700000" algn="tl">
                    <a:srgbClr val="000000"/>
                  </a:outerShdw>
                </a:effectLst>
                <a:cs typeface="+mn-cs"/>
              </a:rPr>
              <a:t>447</a:t>
            </a:r>
            <a:r>
              <a:rPr lang="en-US" i="1" dirty="0">
                <a:solidFill>
                  <a:schemeClr val="accent2"/>
                </a:solidFill>
                <a:effectLst>
                  <a:outerShdw blurRad="38100" dist="38100" dir="2700000" algn="tl">
                    <a:srgbClr val="000000"/>
                  </a:outerShdw>
                </a:effectLst>
                <a:cs typeface="+mn-cs"/>
              </a:rPr>
              <a:t>,  1,  right&gt;</a:t>
            </a:r>
            <a:r>
              <a:rPr lang="en-US" dirty="0">
                <a:cs typeface="+mn-cs"/>
              </a:rPr>
              <a:t> </a:t>
            </a:r>
          </a:p>
        </p:txBody>
      </p:sp>
      <p:sp>
        <p:nvSpPr>
          <p:cNvPr id="33" name="Rectangle 20"/>
          <p:cNvSpPr>
            <a:spLocks noChangeArrowheads="1"/>
          </p:cNvSpPr>
          <p:nvPr/>
        </p:nvSpPr>
        <p:spPr bwMode="auto">
          <a:xfrm>
            <a:off x="1206500" y="4768850"/>
            <a:ext cx="759759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&lt;line=39,x=3,y=0&gt;</a:t>
            </a:r>
            <a:r>
              <a:rPr lang="en-US" i="1" dirty="0">
                <a:solidFill>
                  <a:schemeClr val="accent2"/>
                </a:solidFill>
                <a:effectLst>
                  <a:outerShdw blurRad="38100" dist="38100" dir="2700000" algn="tl">
                    <a:srgbClr val="000000"/>
                  </a:outerShdw>
                </a:effectLst>
                <a:cs typeface="+mn-cs"/>
              </a:rPr>
              <a:t>,1) = &lt;q</a:t>
            </a:r>
            <a:r>
              <a:rPr lang="en-US" i="1" baseline="-25000" dirty="0">
                <a:solidFill>
                  <a:schemeClr val="accent2"/>
                </a:solidFill>
                <a:effectLst>
                  <a:outerShdw blurRad="38100" dist="38100" dir="2700000" algn="tl">
                    <a:srgbClr val="000000"/>
                  </a:outerShdw>
                </a:effectLst>
                <a:cs typeface="+mn-cs"/>
              </a:rPr>
              <a:t>&lt;line=40,x=3,y=1&gt;</a:t>
            </a:r>
            <a:r>
              <a:rPr lang="en-US" i="1" dirty="0">
                <a:solidFill>
                  <a:schemeClr val="accent2"/>
                </a:solidFill>
                <a:effectLst>
                  <a:outerShdw blurRad="38100" dist="38100" dir="2700000" algn="tl">
                    <a:srgbClr val="000000"/>
                  </a:outerShdw>
                </a:effectLst>
                <a:cs typeface="+mn-cs"/>
              </a:rPr>
              <a:t>,1,right&gt;</a:t>
            </a:r>
            <a:r>
              <a:rPr lang="en-US" i="1" dirty="0">
                <a:cs typeface="+mn-cs"/>
              </a:rPr>
              <a:t> </a:t>
            </a:r>
          </a:p>
        </p:txBody>
      </p:sp>
      <p:sp>
        <p:nvSpPr>
          <p:cNvPr id="35" name="Rectangle 20"/>
          <p:cNvSpPr>
            <a:spLocks noChangeArrowheads="1"/>
          </p:cNvSpPr>
          <p:nvPr/>
        </p:nvSpPr>
        <p:spPr bwMode="auto">
          <a:xfrm>
            <a:off x="762000" y="5410200"/>
            <a:ext cx="3922713"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Name of previous state.</a:t>
            </a:r>
            <a:endParaRPr lang="en-US" i="1">
              <a:solidFill>
                <a:schemeClr val="accent2"/>
              </a:solidFill>
              <a:effectLst>
                <a:outerShdw blurRad="38100" dist="38100" dir="2700000" algn="tl">
                  <a:srgbClr val="000000"/>
                </a:outerShdw>
              </a:effectLst>
              <a:cs typeface="+mn-cs"/>
            </a:endParaRPr>
          </a:p>
        </p:txBody>
      </p:sp>
      <p:sp>
        <p:nvSpPr>
          <p:cNvPr id="36" name="Rectangle 20"/>
          <p:cNvSpPr>
            <a:spLocks noChangeArrowheads="1"/>
          </p:cNvSpPr>
          <p:nvPr/>
        </p:nvSpPr>
        <p:spPr bwMode="auto">
          <a:xfrm>
            <a:off x="5338663" y="5321299"/>
            <a:ext cx="3309938" cy="519112"/>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Name of next state.</a:t>
            </a:r>
          </a:p>
        </p:txBody>
      </p:sp>
      <p:sp>
        <p:nvSpPr>
          <p:cNvPr id="37" name="AutoShape 43"/>
          <p:cNvSpPr>
            <a:spLocks/>
          </p:cNvSpPr>
          <p:nvPr/>
        </p:nvSpPr>
        <p:spPr bwMode="auto">
          <a:xfrm rot="16200000" flipV="1">
            <a:off x="2696369" y="4307681"/>
            <a:ext cx="152400" cy="2027237"/>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38" name="AutoShape 44"/>
          <p:cNvSpPr>
            <a:spLocks/>
          </p:cNvSpPr>
          <p:nvPr/>
        </p:nvSpPr>
        <p:spPr bwMode="auto">
          <a:xfrm rot="16200000" flipV="1">
            <a:off x="5966619" y="4294981"/>
            <a:ext cx="152400" cy="2027238"/>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39" name="Rectangle 20"/>
          <p:cNvSpPr>
            <a:spLocks noChangeArrowheads="1"/>
          </p:cNvSpPr>
          <p:nvPr/>
        </p:nvSpPr>
        <p:spPr bwMode="auto">
          <a:xfrm>
            <a:off x="774700" y="5845175"/>
            <a:ext cx="3121025" cy="519113"/>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Character at head.</a:t>
            </a:r>
          </a:p>
        </p:txBody>
      </p:sp>
      <p:sp>
        <p:nvSpPr>
          <p:cNvPr id="40" name="AutoShape 46"/>
          <p:cNvSpPr>
            <a:spLocks/>
          </p:cNvSpPr>
          <p:nvPr/>
        </p:nvSpPr>
        <p:spPr bwMode="auto">
          <a:xfrm rot="16200000" flipV="1">
            <a:off x="4002087" y="5080000"/>
            <a:ext cx="152400" cy="457200"/>
          </a:xfrm>
          <a:prstGeom prst="leftBrace">
            <a:avLst>
              <a:gd name="adj1" fmla="val 25000"/>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 name="Rectangle 4"/>
          <p:cNvSpPr/>
          <p:nvPr/>
        </p:nvSpPr>
        <p:spPr>
          <a:xfrm>
            <a:off x="5338663" y="2171988"/>
            <a:ext cx="1290738" cy="369332"/>
          </a:xfrm>
          <a:prstGeom prst="rect">
            <a:avLst/>
          </a:prstGeom>
        </p:spPr>
        <p:txBody>
          <a:bodyPr wrap="none">
            <a:spAutoFit/>
          </a:bodyPr>
          <a:lstStyle/>
          <a:p>
            <a:pPr algn="ctr" fontAlgn="auto">
              <a:spcBef>
                <a:spcPts val="0"/>
              </a:spcBef>
              <a:spcAft>
                <a:spcPts val="0"/>
              </a:spcAft>
              <a:defRPr/>
            </a:pPr>
            <a:r>
              <a:rPr lang="en-CA" sz="1800" dirty="0">
                <a:solidFill>
                  <a:schemeClr val="bg1"/>
                </a:solidFill>
                <a:cs typeface="Times New Roman" panose="02020603050405020304" pitchFamily="18" charset="0"/>
              </a:rPr>
              <a:t>&lt;q</a:t>
            </a:r>
            <a:r>
              <a:rPr lang="en-CA" sz="1800" baseline="-25000" dirty="0">
                <a:solidFill>
                  <a:schemeClr val="bg1"/>
                </a:solidFill>
                <a:cs typeface="Times New Roman" panose="02020603050405020304" pitchFamily="18" charset="0"/>
              </a:rPr>
              <a:t>447</a:t>
            </a:r>
            <a:r>
              <a:rPr lang="en-CA" sz="1800" dirty="0">
                <a:solidFill>
                  <a:schemeClr val="bg1"/>
                </a:solidFill>
                <a:cs typeface="Times New Roman" panose="02020603050405020304" pitchFamily="18" charset="0"/>
              </a:rPr>
              <a:t>, 1, R&gt;</a:t>
            </a:r>
            <a:endParaRPr lang="en-CA" sz="1800" baseline="-25000" dirty="0">
              <a:solidFill>
                <a:schemeClr val="bg1"/>
              </a:solidFill>
              <a:cs typeface="Times New Roman" panose="02020603050405020304" pitchFamily="18" charset="0"/>
            </a:endParaRPr>
          </a:p>
        </p:txBody>
      </p:sp>
      <p:grpSp>
        <p:nvGrpSpPr>
          <p:cNvPr id="11" name="Group 10"/>
          <p:cNvGrpSpPr/>
          <p:nvPr/>
        </p:nvGrpSpPr>
        <p:grpSpPr>
          <a:xfrm>
            <a:off x="105251" y="2114490"/>
            <a:ext cx="2716531" cy="400110"/>
            <a:chOff x="105251" y="2114490"/>
            <a:chExt cx="2716531" cy="400110"/>
          </a:xfrm>
        </p:grpSpPr>
        <p:sp>
          <p:nvSpPr>
            <p:cNvPr id="30" name="Rectangle 29"/>
            <p:cNvSpPr/>
            <p:nvPr/>
          </p:nvSpPr>
          <p:spPr>
            <a:xfrm>
              <a:off x="105251" y="2114490"/>
              <a:ext cx="1723549" cy="400110"/>
            </a:xfrm>
            <a:prstGeom prst="rect">
              <a:avLst/>
            </a:prstGeom>
          </p:spPr>
          <p:txBody>
            <a:bodyPr wrap="none">
              <a:spAutoFit/>
            </a:bodyPr>
            <a:lstStyle/>
            <a:p>
              <a:r>
                <a:rPr lang="en-US" sz="2000" i="1" dirty="0">
                  <a:solidFill>
                    <a:srgbClr val="FFC000"/>
                  </a:solidFill>
                  <a:effectLst>
                    <a:outerShdw blurRad="38100" dist="38100" dir="2700000" algn="tl">
                      <a:srgbClr val="000000"/>
                    </a:outerShdw>
                  </a:effectLst>
                  <a:cs typeface="Arial" pitchFamily="34" charset="0"/>
                </a:rPr>
                <a:t>q</a:t>
              </a:r>
              <a:r>
                <a:rPr lang="en-US" sz="2000" i="1" baseline="-25000" dirty="0">
                  <a:solidFill>
                    <a:srgbClr val="FFC000"/>
                  </a:solidFill>
                  <a:effectLst>
                    <a:outerShdw blurRad="38100" dist="38100" dir="2700000" algn="tl">
                      <a:srgbClr val="000000"/>
                    </a:outerShdw>
                  </a:effectLst>
                  <a:cs typeface="Arial" pitchFamily="34" charset="0"/>
                </a:rPr>
                <a:t>&lt;line=39,x=3,y=2&gt;</a:t>
              </a:r>
              <a:endParaRPr lang="en-US" sz="2000" dirty="0">
                <a:solidFill>
                  <a:srgbClr val="FFC000"/>
                </a:solidFill>
              </a:endParaRPr>
            </a:p>
          </p:txBody>
        </p:sp>
        <p:cxnSp>
          <p:nvCxnSpPr>
            <p:cNvPr id="7" name="Straight Connector 6"/>
            <p:cNvCxnSpPr/>
            <p:nvPr/>
          </p:nvCxnSpPr>
          <p:spPr bwMode="auto">
            <a:xfrm flipV="1">
              <a:off x="2603500" y="2324100"/>
              <a:ext cx="218282" cy="157947"/>
            </a:xfrm>
            <a:prstGeom prst="line">
              <a:avLst/>
            </a:prstGeom>
            <a:noFill/>
            <a:ln w="19050" cap="sq" cmpd="sng" algn="ctr">
              <a:solidFill>
                <a:schemeClr val="hlink"/>
              </a:solidFill>
              <a:prstDash val="solid"/>
              <a:round/>
              <a:headEnd type="none" w="med" len="med"/>
              <a:tailEnd type="none" w="med" len="med"/>
            </a:ln>
            <a:effectLst/>
          </p:spPr>
        </p:cxnSp>
      </p:grpSp>
      <p:grpSp>
        <p:nvGrpSpPr>
          <p:cNvPr id="12" name="Group 11"/>
          <p:cNvGrpSpPr/>
          <p:nvPr/>
        </p:nvGrpSpPr>
        <p:grpSpPr>
          <a:xfrm>
            <a:off x="152400" y="2819400"/>
            <a:ext cx="2669382" cy="400110"/>
            <a:chOff x="152400" y="2819400"/>
            <a:chExt cx="2669382" cy="400110"/>
          </a:xfrm>
        </p:grpSpPr>
        <p:cxnSp>
          <p:nvCxnSpPr>
            <p:cNvPr id="45" name="Straight Connector 44"/>
            <p:cNvCxnSpPr/>
            <p:nvPr/>
          </p:nvCxnSpPr>
          <p:spPr bwMode="auto">
            <a:xfrm flipV="1">
              <a:off x="2603500" y="3042453"/>
              <a:ext cx="218282" cy="157947"/>
            </a:xfrm>
            <a:prstGeom prst="line">
              <a:avLst/>
            </a:prstGeom>
            <a:noFill/>
            <a:ln w="19050" cap="sq" cmpd="sng" algn="ctr">
              <a:solidFill>
                <a:schemeClr val="hlink"/>
              </a:solidFill>
              <a:prstDash val="solid"/>
              <a:round/>
              <a:headEnd type="none" w="med" len="med"/>
              <a:tailEnd type="none" w="med" len="med"/>
            </a:ln>
            <a:effectLst/>
          </p:spPr>
        </p:cxnSp>
        <p:sp>
          <p:nvSpPr>
            <p:cNvPr id="46" name="Rectangle 45"/>
            <p:cNvSpPr/>
            <p:nvPr/>
          </p:nvSpPr>
          <p:spPr>
            <a:xfrm>
              <a:off x="152400" y="2819400"/>
              <a:ext cx="1723549" cy="400110"/>
            </a:xfrm>
            <a:prstGeom prst="rect">
              <a:avLst/>
            </a:prstGeom>
          </p:spPr>
          <p:txBody>
            <a:bodyPr wrap="none">
              <a:spAutoFit/>
            </a:bodyPr>
            <a:lstStyle/>
            <a:p>
              <a:r>
                <a:rPr lang="en-US" sz="2000" i="1" dirty="0">
                  <a:solidFill>
                    <a:srgbClr val="FFC000"/>
                  </a:solidFill>
                  <a:effectLst>
                    <a:outerShdw blurRad="38100" dist="38100" dir="2700000" algn="tl">
                      <a:srgbClr val="000000"/>
                    </a:outerShdw>
                  </a:effectLst>
                  <a:cs typeface="Arial" pitchFamily="34" charset="0"/>
                </a:rPr>
                <a:t>q</a:t>
              </a:r>
              <a:r>
                <a:rPr lang="en-US" sz="2000" i="1" baseline="-25000" dirty="0">
                  <a:solidFill>
                    <a:srgbClr val="FFC000"/>
                  </a:solidFill>
                  <a:effectLst>
                    <a:outerShdw blurRad="38100" dist="38100" dir="2700000" algn="tl">
                      <a:srgbClr val="000000"/>
                    </a:outerShdw>
                  </a:effectLst>
                  <a:cs typeface="Arial" pitchFamily="34" charset="0"/>
                </a:rPr>
                <a:t>&lt;line=40,x=3,y=1&gt;</a:t>
              </a:r>
              <a:endParaRPr lang="en-US" sz="2000" dirty="0">
                <a:solidFill>
                  <a:srgbClr val="FFC000"/>
                </a:solidFill>
              </a:endParaRPr>
            </a:p>
          </p:txBody>
        </p:sp>
      </p:grpSp>
      <p:grpSp>
        <p:nvGrpSpPr>
          <p:cNvPr id="13" name="Group 12"/>
          <p:cNvGrpSpPr/>
          <p:nvPr/>
        </p:nvGrpSpPr>
        <p:grpSpPr>
          <a:xfrm>
            <a:off x="4876800" y="1916668"/>
            <a:ext cx="1576072" cy="555824"/>
            <a:chOff x="4876800" y="1916668"/>
            <a:chExt cx="1576072" cy="555824"/>
          </a:xfrm>
        </p:grpSpPr>
        <p:sp>
          <p:nvSpPr>
            <p:cNvPr id="29" name="Rectangle 28"/>
            <p:cNvSpPr/>
            <p:nvPr/>
          </p:nvSpPr>
          <p:spPr>
            <a:xfrm>
              <a:off x="4876800" y="1916668"/>
              <a:ext cx="1576072" cy="369332"/>
            </a:xfrm>
            <a:prstGeom prst="rect">
              <a:avLst/>
            </a:prstGeom>
          </p:spPr>
          <p:txBody>
            <a:bodyPr wrap="none">
              <a:spAutoFit/>
            </a:bodyPr>
            <a:lstStyle/>
            <a:p>
              <a:r>
                <a:rPr lang="en-US" sz="1800" i="1" dirty="0">
                  <a:solidFill>
                    <a:schemeClr val="bg2"/>
                  </a:solidFill>
                  <a:cs typeface="Arial" pitchFamily="34" charset="0"/>
                </a:rPr>
                <a:t>q</a:t>
              </a:r>
              <a:r>
                <a:rPr lang="en-US" sz="1800" i="1" baseline="-25000" dirty="0">
                  <a:solidFill>
                    <a:schemeClr val="bg2"/>
                  </a:solidFill>
                  <a:cs typeface="Arial" pitchFamily="34" charset="0"/>
                </a:rPr>
                <a:t>&lt;line=40,x=3,y=1&gt;</a:t>
              </a:r>
              <a:endParaRPr lang="en-US" sz="1800" i="1" dirty="0">
                <a:solidFill>
                  <a:schemeClr val="bg2"/>
                </a:solidFill>
              </a:endParaRPr>
            </a:p>
          </p:txBody>
        </p:sp>
        <p:cxnSp>
          <p:nvCxnSpPr>
            <p:cNvPr id="47" name="Straight Connector 46"/>
            <p:cNvCxnSpPr/>
            <p:nvPr/>
          </p:nvCxnSpPr>
          <p:spPr bwMode="auto">
            <a:xfrm flipV="1">
              <a:off x="5638800" y="2314545"/>
              <a:ext cx="218282" cy="157947"/>
            </a:xfrm>
            <a:prstGeom prst="line">
              <a:avLst/>
            </a:prstGeom>
            <a:noFill/>
            <a:ln w="19050" cap="sq" cmpd="sng" algn="ctr">
              <a:solidFill>
                <a:schemeClr val="hlink"/>
              </a:solidFill>
              <a:prstDash val="solid"/>
              <a:round/>
              <a:headEnd type="none" w="med" len="med"/>
              <a:tailEnd type="none" w="med" len="med"/>
            </a:ln>
            <a:effectLst/>
          </p:spPr>
        </p:cxnSp>
      </p:grpSp>
      <p:sp>
        <p:nvSpPr>
          <p:cNvPr id="49" name="Rectangle 20"/>
          <p:cNvSpPr>
            <a:spLocks noChangeArrowheads="1"/>
          </p:cNvSpPr>
          <p:nvPr/>
        </p:nvSpPr>
        <p:spPr bwMode="auto">
          <a:xfrm>
            <a:off x="5338663" y="5734901"/>
            <a:ext cx="310764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Write the value 1 </a:t>
            </a:r>
            <a:endParaRPr lang="en-US" sz="2000" i="1" dirty="0">
              <a:solidFill>
                <a:schemeClr val="accent2"/>
              </a:solidFill>
              <a:effectLst>
                <a:outerShdw blurRad="38100" dist="38100" dir="2700000" algn="tl">
                  <a:srgbClr val="000000"/>
                </a:outerShdw>
              </a:effectLst>
              <a:cs typeface="+mn-cs"/>
            </a:endParaRPr>
          </a:p>
        </p:txBody>
      </p:sp>
      <p:sp>
        <p:nvSpPr>
          <p:cNvPr id="50" name="Rectangle 20"/>
          <p:cNvSpPr>
            <a:spLocks noChangeArrowheads="1"/>
          </p:cNvSpPr>
          <p:nvPr/>
        </p:nvSpPr>
        <p:spPr bwMode="auto">
          <a:xfrm>
            <a:off x="5359400" y="6121400"/>
            <a:ext cx="292484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Move head right</a:t>
            </a:r>
            <a:endParaRPr lang="en-US" sz="2000" i="1" dirty="0">
              <a:solidFill>
                <a:schemeClr val="accent2"/>
              </a:solidFill>
              <a:effectLst>
                <a:outerShdw blurRad="38100" dist="38100" dir="2700000" algn="tl">
                  <a:srgbClr val="000000"/>
                </a:outerShdw>
              </a:effectLst>
              <a:cs typeface="+mn-cs"/>
            </a:endParaRPr>
          </a:p>
        </p:txBody>
      </p:sp>
      <p:sp>
        <p:nvSpPr>
          <p:cNvPr id="54" name="AutoShape 44"/>
          <p:cNvSpPr>
            <a:spLocks/>
          </p:cNvSpPr>
          <p:nvPr/>
        </p:nvSpPr>
        <p:spPr bwMode="auto">
          <a:xfrm rot="16200000" flipV="1">
            <a:off x="7289799" y="5156198"/>
            <a:ext cx="63498" cy="292101"/>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5" name="AutoShape 44"/>
          <p:cNvSpPr>
            <a:spLocks/>
          </p:cNvSpPr>
          <p:nvPr/>
        </p:nvSpPr>
        <p:spPr bwMode="auto">
          <a:xfrm rot="16200000" flipV="1">
            <a:off x="7789400" y="4889961"/>
            <a:ext cx="152401" cy="837278"/>
          </a:xfrm>
          <a:prstGeom prst="leftBrace">
            <a:avLst>
              <a:gd name="adj1" fmla="val 110851"/>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9" name="Rectangle 20"/>
          <p:cNvSpPr>
            <a:spLocks noChangeArrowheads="1"/>
          </p:cNvSpPr>
          <p:nvPr/>
        </p:nvSpPr>
        <p:spPr bwMode="auto">
          <a:xfrm>
            <a:off x="-292100" y="1397555"/>
            <a:ext cx="2673168"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Rename States</a:t>
            </a:r>
            <a:endParaRPr lang="en-US" i="1" dirty="0">
              <a:solidFill>
                <a:schemeClr val="accent2"/>
              </a:solidFill>
              <a:effectLst>
                <a:outerShdw blurRad="38100" dist="38100" dir="2700000" algn="tl">
                  <a:srgbClr val="000000"/>
                </a:outerShdw>
              </a:effectLst>
              <a:cs typeface="+mn-cs"/>
            </a:endParaRPr>
          </a:p>
        </p:txBody>
      </p:sp>
      <p:cxnSp>
        <p:nvCxnSpPr>
          <p:cNvPr id="60" name="Straight Connector 59"/>
          <p:cNvCxnSpPr/>
          <p:nvPr/>
        </p:nvCxnSpPr>
        <p:spPr bwMode="auto">
          <a:xfrm flipV="1">
            <a:off x="3537347" y="4704090"/>
            <a:ext cx="218282" cy="157947"/>
          </a:xfrm>
          <a:prstGeom prst="line">
            <a:avLst/>
          </a:prstGeom>
          <a:noFill/>
          <a:ln w="19050" cap="sq" cmpd="sng" algn="ctr">
            <a:solidFill>
              <a:schemeClr val="hlink"/>
            </a:solidFill>
            <a:prstDash val="solid"/>
            <a:round/>
            <a:headEnd type="none" w="med" len="med"/>
            <a:tailEnd type="none" w="med" len="med"/>
          </a:ln>
          <a:effectLst/>
        </p:spPr>
      </p:cxnSp>
      <p:cxnSp>
        <p:nvCxnSpPr>
          <p:cNvPr id="61" name="Straight Connector 60"/>
          <p:cNvCxnSpPr/>
          <p:nvPr/>
        </p:nvCxnSpPr>
        <p:spPr bwMode="auto">
          <a:xfrm flipV="1">
            <a:off x="5122820" y="4704090"/>
            <a:ext cx="218282" cy="157947"/>
          </a:xfrm>
          <a:prstGeom prst="line">
            <a:avLst/>
          </a:prstGeom>
          <a:noFill/>
          <a:ln w="19050" cap="sq" cmpd="sng" algn="ctr">
            <a:solidFill>
              <a:schemeClr val="hlink"/>
            </a:solidFill>
            <a:prstDash val="solid"/>
            <a:round/>
            <a:headEnd type="none" w="med" len="med"/>
            <a:tailEnd type="none" w="med" len="med"/>
          </a:ln>
          <a:effectLst/>
        </p:spPr>
      </p:cxnSp>
      <p:grpSp>
        <p:nvGrpSpPr>
          <p:cNvPr id="48" name="Group 47"/>
          <p:cNvGrpSpPr/>
          <p:nvPr/>
        </p:nvGrpSpPr>
        <p:grpSpPr>
          <a:xfrm>
            <a:off x="1124222" y="-76200"/>
            <a:ext cx="6510431" cy="720000"/>
            <a:chOff x="1143000" y="457200"/>
            <a:chExt cx="6510431" cy="720000"/>
          </a:xfrm>
        </p:grpSpPr>
        <p:pic>
          <p:nvPicPr>
            <p:cNvPr id="51" name="Picture 10" descr="dd0078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L1: Meaningful State Names</a:t>
              </a:r>
            </a:p>
          </p:txBody>
        </p:sp>
      </p:grpSp>
    </p:spTree>
    <p:extLst>
      <p:ext uri="{BB962C8B-B14F-4D97-AF65-F5344CB8AC3E}">
        <p14:creationId xmlns:p14="http://schemas.microsoft.com/office/powerpoint/2010/main" val="2907503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9">
                                            <p:txEl>
                                              <p:pRg st="0" end="0"/>
                                            </p:txEl>
                                          </p:spTgt>
                                        </p:tgtEl>
                                        <p:attrNameLst>
                                          <p:attrName>style.visibility</p:attrName>
                                        </p:attrNameLst>
                                      </p:cBhvr>
                                      <p:to>
                                        <p:strVal val="visible"/>
                                      </p:to>
                                    </p:set>
                                    <p:anim calcmode="lin" valueType="num">
                                      <p:cBhvr additive="base">
                                        <p:cTn id="13"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0-#ppt_w/2"/>
                                          </p:val>
                                        </p:tav>
                                        <p:tav tm="100000">
                                          <p:val>
                                            <p:strVal val="#ppt_x"/>
                                          </p:val>
                                        </p:tav>
                                      </p:tavLst>
                                    </p:anim>
                                    <p:anim calcmode="lin" valueType="num">
                                      <p:cBhvr additive="base">
                                        <p:cTn id="26"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0-#ppt_w/2"/>
                                          </p:val>
                                        </p:tav>
                                        <p:tav tm="100000">
                                          <p:val>
                                            <p:strVal val="#ppt_x"/>
                                          </p:val>
                                        </p:tav>
                                      </p:tavLst>
                                    </p:anim>
                                    <p:anim calcmode="lin" valueType="num">
                                      <p:cBhvr additive="base">
                                        <p:cTn id="32"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3">
                                            <p:txEl>
                                              <p:pRg st="0" end="0"/>
                                            </p:txEl>
                                          </p:spTgt>
                                        </p:tgtEl>
                                        <p:attrNameLst>
                                          <p:attrName>style.visibility</p:attrName>
                                        </p:attrNameLst>
                                      </p:cBhvr>
                                      <p:to>
                                        <p:strVal val="visible"/>
                                      </p:to>
                                    </p:set>
                                    <p:anim calcmode="lin" valueType="num">
                                      <p:cBhvr additive="base">
                                        <p:cTn id="37"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3">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61"/>
                                        </p:tgtEl>
                                        <p:attrNameLst>
                                          <p:attrName>style.visibility</p:attrName>
                                        </p:attrNameLst>
                                      </p:cBhvr>
                                      <p:to>
                                        <p:strVal val="visible"/>
                                      </p:to>
                                    </p:set>
                                    <p:anim calcmode="lin" valueType="num">
                                      <p:cBhvr additive="base">
                                        <p:cTn id="41" dur="500" fill="hold"/>
                                        <p:tgtEl>
                                          <p:spTgt spid="61"/>
                                        </p:tgtEl>
                                        <p:attrNameLst>
                                          <p:attrName>ppt_x</p:attrName>
                                        </p:attrNameLst>
                                      </p:cBhvr>
                                      <p:tavLst>
                                        <p:tav tm="0">
                                          <p:val>
                                            <p:strVal val="0-#ppt_w/2"/>
                                          </p:val>
                                        </p:tav>
                                        <p:tav tm="100000">
                                          <p:val>
                                            <p:strVal val="#ppt_x"/>
                                          </p:val>
                                        </p:tav>
                                      </p:tavLst>
                                    </p:anim>
                                    <p:anim calcmode="lin" valueType="num">
                                      <p:cBhvr additive="base">
                                        <p:cTn id="42" dur="500" fill="hold"/>
                                        <p:tgtEl>
                                          <p:spTgt spid="61"/>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60"/>
                                        </p:tgtEl>
                                        <p:attrNameLst>
                                          <p:attrName>style.visibility</p:attrName>
                                        </p:attrNameLst>
                                      </p:cBhvr>
                                      <p:to>
                                        <p:strVal val="visible"/>
                                      </p:to>
                                    </p:set>
                                    <p:anim calcmode="lin" valueType="num">
                                      <p:cBhvr additive="base">
                                        <p:cTn id="45" dur="500" fill="hold"/>
                                        <p:tgtEl>
                                          <p:spTgt spid="60"/>
                                        </p:tgtEl>
                                        <p:attrNameLst>
                                          <p:attrName>ppt_x</p:attrName>
                                        </p:attrNameLst>
                                      </p:cBhvr>
                                      <p:tavLst>
                                        <p:tav tm="0">
                                          <p:val>
                                            <p:strVal val="0-#ppt_w/2"/>
                                          </p:val>
                                        </p:tav>
                                        <p:tav tm="100000">
                                          <p:val>
                                            <p:strVal val="#ppt_x"/>
                                          </p:val>
                                        </p:tav>
                                      </p:tavLst>
                                    </p:anim>
                                    <p:anim calcmode="lin" valueType="num">
                                      <p:cBhvr additive="base">
                                        <p:cTn id="46"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 calcmode="lin" valueType="num">
                                      <p:cBhvr additive="base">
                                        <p:cTn id="51"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35">
                                            <p:txEl>
                                              <p:pRg st="0" end="0"/>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7"/>
                                        </p:tgtEl>
                                        <p:attrNameLst>
                                          <p:attrName>style.visibility</p:attrName>
                                        </p:attrNameLst>
                                      </p:cBhvr>
                                      <p:to>
                                        <p:strVal val="visible"/>
                                      </p:to>
                                    </p:set>
                                    <p:anim calcmode="lin" valueType="num">
                                      <p:cBhvr additive="base">
                                        <p:cTn id="55" dur="500" fill="hold"/>
                                        <p:tgtEl>
                                          <p:spTgt spid="37"/>
                                        </p:tgtEl>
                                        <p:attrNameLst>
                                          <p:attrName>ppt_x</p:attrName>
                                        </p:attrNameLst>
                                      </p:cBhvr>
                                      <p:tavLst>
                                        <p:tav tm="0">
                                          <p:val>
                                            <p:strVal val="#ppt_x"/>
                                          </p:val>
                                        </p:tav>
                                        <p:tav tm="100000">
                                          <p:val>
                                            <p:strVal val="#ppt_x"/>
                                          </p:val>
                                        </p:tav>
                                      </p:tavLst>
                                    </p:anim>
                                    <p:anim calcmode="lin" valueType="num">
                                      <p:cBhvr additive="base">
                                        <p:cTn id="56"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39">
                                            <p:txEl>
                                              <p:pRg st="0" end="0"/>
                                            </p:txEl>
                                          </p:spTgt>
                                        </p:tgtEl>
                                        <p:attrNameLst>
                                          <p:attrName>style.visibility</p:attrName>
                                        </p:attrNameLst>
                                      </p:cBhvr>
                                      <p:to>
                                        <p:strVal val="visible"/>
                                      </p:to>
                                    </p:set>
                                    <p:anim calcmode="lin" valueType="num">
                                      <p:cBhvr additive="base">
                                        <p:cTn id="61"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9">
                                            <p:txEl>
                                              <p:pRg st="0" end="0"/>
                                            </p:txEl>
                                          </p:spTgt>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40"/>
                                        </p:tgtEl>
                                        <p:attrNameLst>
                                          <p:attrName>style.visibility</p:attrName>
                                        </p:attrNameLst>
                                      </p:cBhvr>
                                      <p:to>
                                        <p:strVal val="visible"/>
                                      </p:to>
                                    </p:set>
                                    <p:anim calcmode="lin" valueType="num">
                                      <p:cBhvr additive="base">
                                        <p:cTn id="65" dur="500" fill="hold"/>
                                        <p:tgtEl>
                                          <p:spTgt spid="40"/>
                                        </p:tgtEl>
                                        <p:attrNameLst>
                                          <p:attrName>ppt_x</p:attrName>
                                        </p:attrNameLst>
                                      </p:cBhvr>
                                      <p:tavLst>
                                        <p:tav tm="0">
                                          <p:val>
                                            <p:strVal val="#ppt_x"/>
                                          </p:val>
                                        </p:tav>
                                        <p:tav tm="100000">
                                          <p:val>
                                            <p:strVal val="#ppt_x"/>
                                          </p:val>
                                        </p:tav>
                                      </p:tavLst>
                                    </p:anim>
                                    <p:anim calcmode="lin" valueType="num">
                                      <p:cBhvr additive="base">
                                        <p:cTn id="66"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36">
                                            <p:txEl>
                                              <p:pRg st="0" end="0"/>
                                            </p:txEl>
                                          </p:spTgt>
                                        </p:tgtEl>
                                        <p:attrNameLst>
                                          <p:attrName>style.visibility</p:attrName>
                                        </p:attrNameLst>
                                      </p:cBhvr>
                                      <p:to>
                                        <p:strVal val="visible"/>
                                      </p:to>
                                    </p:set>
                                    <p:anim calcmode="lin" valueType="num">
                                      <p:cBhvr additive="base">
                                        <p:cTn id="71"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36">
                                            <p:txEl>
                                              <p:pRg st="0" end="0"/>
                                            </p:txEl>
                                          </p:spTgt>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8"/>
                                        </p:tgtEl>
                                        <p:attrNameLst>
                                          <p:attrName>style.visibility</p:attrName>
                                        </p:attrNameLst>
                                      </p:cBhvr>
                                      <p:to>
                                        <p:strVal val="visible"/>
                                      </p:to>
                                    </p:set>
                                    <p:anim calcmode="lin" valueType="num">
                                      <p:cBhvr additive="base">
                                        <p:cTn id="75" dur="500" fill="hold"/>
                                        <p:tgtEl>
                                          <p:spTgt spid="38"/>
                                        </p:tgtEl>
                                        <p:attrNameLst>
                                          <p:attrName>ppt_x</p:attrName>
                                        </p:attrNameLst>
                                      </p:cBhvr>
                                      <p:tavLst>
                                        <p:tav tm="0">
                                          <p:val>
                                            <p:strVal val="#ppt_x"/>
                                          </p:val>
                                        </p:tav>
                                        <p:tav tm="100000">
                                          <p:val>
                                            <p:strVal val="#ppt_x"/>
                                          </p:val>
                                        </p:tav>
                                      </p:tavLst>
                                    </p:anim>
                                    <p:anim calcmode="lin" valueType="num">
                                      <p:cBhvr additive="base">
                                        <p:cTn id="76"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9">
                                            <p:txEl>
                                              <p:pRg st="0" end="0"/>
                                            </p:txEl>
                                          </p:spTgt>
                                        </p:tgtEl>
                                        <p:attrNameLst>
                                          <p:attrName>style.visibility</p:attrName>
                                        </p:attrNameLst>
                                      </p:cBhvr>
                                      <p:to>
                                        <p:strVal val="visible"/>
                                      </p:to>
                                    </p:set>
                                    <p:anim calcmode="lin" valueType="num">
                                      <p:cBhvr additive="base">
                                        <p:cTn id="81" dur="500" fill="hold"/>
                                        <p:tgtEl>
                                          <p:spTgt spid="49">
                                            <p:txEl>
                                              <p:pRg st="0" end="0"/>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49">
                                            <p:txEl>
                                              <p:pRg st="0" end="0"/>
                                            </p:txEl>
                                          </p:spTgt>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54"/>
                                        </p:tgtEl>
                                        <p:attrNameLst>
                                          <p:attrName>style.visibility</p:attrName>
                                        </p:attrNameLst>
                                      </p:cBhvr>
                                      <p:to>
                                        <p:strVal val="visible"/>
                                      </p:to>
                                    </p:set>
                                    <p:anim calcmode="lin" valueType="num">
                                      <p:cBhvr additive="base">
                                        <p:cTn id="85" dur="500" fill="hold"/>
                                        <p:tgtEl>
                                          <p:spTgt spid="54"/>
                                        </p:tgtEl>
                                        <p:attrNameLst>
                                          <p:attrName>ppt_x</p:attrName>
                                        </p:attrNameLst>
                                      </p:cBhvr>
                                      <p:tavLst>
                                        <p:tav tm="0">
                                          <p:val>
                                            <p:strVal val="#ppt_x"/>
                                          </p:val>
                                        </p:tav>
                                        <p:tav tm="100000">
                                          <p:val>
                                            <p:strVal val="#ppt_x"/>
                                          </p:val>
                                        </p:tav>
                                      </p:tavLst>
                                    </p:anim>
                                    <p:anim calcmode="lin" valueType="num">
                                      <p:cBhvr additive="base">
                                        <p:cTn id="86"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50">
                                            <p:txEl>
                                              <p:pRg st="0" end="0"/>
                                            </p:txEl>
                                          </p:spTgt>
                                        </p:tgtEl>
                                        <p:attrNameLst>
                                          <p:attrName>style.visibility</p:attrName>
                                        </p:attrNameLst>
                                      </p:cBhvr>
                                      <p:to>
                                        <p:strVal val="visible"/>
                                      </p:to>
                                    </p:set>
                                    <p:anim calcmode="lin" valueType="num">
                                      <p:cBhvr additive="base">
                                        <p:cTn id="91" dur="500" fill="hold"/>
                                        <p:tgtEl>
                                          <p:spTgt spid="50">
                                            <p:txEl>
                                              <p:pRg st="0" end="0"/>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50">
                                            <p:txEl>
                                              <p:pRg st="0" end="0"/>
                                            </p:txEl>
                                          </p:spTgt>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55"/>
                                        </p:tgtEl>
                                        <p:attrNameLst>
                                          <p:attrName>style.visibility</p:attrName>
                                        </p:attrNameLst>
                                      </p:cBhvr>
                                      <p:to>
                                        <p:strVal val="visible"/>
                                      </p:to>
                                    </p:set>
                                    <p:anim calcmode="lin" valueType="num">
                                      <p:cBhvr additive="base">
                                        <p:cTn id="95" dur="500" fill="hold"/>
                                        <p:tgtEl>
                                          <p:spTgt spid="55"/>
                                        </p:tgtEl>
                                        <p:attrNameLst>
                                          <p:attrName>ppt_x</p:attrName>
                                        </p:attrNameLst>
                                      </p:cBhvr>
                                      <p:tavLst>
                                        <p:tav tm="0">
                                          <p:val>
                                            <p:strVal val="#ppt_x"/>
                                          </p:val>
                                        </p:tav>
                                        <p:tav tm="100000">
                                          <p:val>
                                            <p:strVal val="#ppt_x"/>
                                          </p:val>
                                        </p:tav>
                                      </p:tavLst>
                                    </p:anim>
                                    <p:anim calcmode="lin" valueType="num">
                                      <p:cBhvr additive="base">
                                        <p:cTn id="96"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animBg="1"/>
      <p:bldP spid="40" grpId="0" animBg="1"/>
      <p:bldP spid="54" grpId="0" animBg="1"/>
      <p:bldP spid="55"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Table 24"/>
          <p:cNvGraphicFramePr>
            <a:graphicFrameLocks noGrp="1"/>
          </p:cNvGraphicFramePr>
          <p:nvPr>
            <p:extLst>
              <p:ext uri="{D42A27DB-BD31-4B8C-83A1-F6EECF244321}">
                <p14:modId xmlns:p14="http://schemas.microsoft.com/office/powerpoint/2010/main" val="1538937396"/>
              </p:ext>
            </p:extLst>
          </p:nvPr>
        </p:nvGraphicFramePr>
        <p:xfrm>
          <a:off x="2198976" y="1052511"/>
          <a:ext cx="6716424" cy="3337560"/>
        </p:xfrm>
        <a:graphic>
          <a:graphicData uri="http://schemas.openxmlformats.org/drawingml/2006/table">
            <a:tbl>
              <a:tblPr firstRow="1" firstCol="1" bandRow="1">
                <a:tableStyleId>{5C22544A-7EE6-4342-B048-85BDC9FD1C3A}</a:tableStyleId>
              </a:tblPr>
              <a:tblGrid>
                <a:gridCol w="1059775">
                  <a:extLst>
                    <a:ext uri="{9D8B030D-6E8A-4147-A177-3AD203B41FA5}">
                      <a16:colId xmlns:a16="http://schemas.microsoft.com/office/drawing/2014/main" val="20000"/>
                    </a:ext>
                  </a:extLst>
                </a:gridCol>
                <a:gridCol w="1785511">
                  <a:extLst>
                    <a:ext uri="{9D8B030D-6E8A-4147-A177-3AD203B41FA5}">
                      <a16:colId xmlns:a16="http://schemas.microsoft.com/office/drawing/2014/main" val="20001"/>
                    </a:ext>
                  </a:extLst>
                </a:gridCol>
                <a:gridCol w="1935569">
                  <a:extLst>
                    <a:ext uri="{9D8B030D-6E8A-4147-A177-3AD203B41FA5}">
                      <a16:colId xmlns:a16="http://schemas.microsoft.com/office/drawing/2014/main" val="20002"/>
                    </a:ext>
                  </a:extLst>
                </a:gridCol>
                <a:gridCol w="1935569">
                  <a:extLst>
                    <a:ext uri="{9D8B030D-6E8A-4147-A177-3AD203B41FA5}">
                      <a16:colId xmlns:a16="http://schemas.microsoft.com/office/drawing/2014/main" val="20003"/>
                    </a:ext>
                  </a:extLst>
                </a:gridCol>
              </a:tblGrid>
              <a:tr h="370840">
                <a:tc>
                  <a:txBody>
                    <a:bodyPr/>
                    <a:lstStyle/>
                    <a:p>
                      <a:pPr algn="ctr"/>
                      <a:r>
                        <a:rPr lang="el-GR" i="1" dirty="0">
                          <a:solidFill>
                            <a:schemeClr val="accent2"/>
                          </a:solidFill>
                          <a:effectLst>
                            <a:outerShdw blurRad="38100" dist="38100" dir="2700000" algn="tl">
                              <a:srgbClr val="000000"/>
                            </a:outerShdw>
                          </a:effectLst>
                          <a:cs typeface="Times New Roman" pitchFamily="18" charset="0"/>
                        </a:rPr>
                        <a:t>δ</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r>
                        <a:rPr lang="en-CA" dirty="0">
                          <a:latin typeface="Times New Roman" panose="02020603050405020304" pitchFamily="18" charset="0"/>
                          <a:cs typeface="Times New Roman" panose="02020603050405020304" pitchFamily="18" charset="0"/>
                        </a:rPr>
                        <a:t>0</a:t>
                      </a:r>
                    </a:p>
                  </a:txBody>
                  <a:tcPr/>
                </a:tc>
                <a:tc>
                  <a:txBody>
                    <a:bodyPr/>
                    <a:lstStyle/>
                    <a:p>
                      <a:pPr algn="ctr"/>
                      <a:r>
                        <a:rPr lang="en-CA" dirty="0">
                          <a:latin typeface="Times New Roman" panose="02020603050405020304" pitchFamily="18" charset="0"/>
                          <a:cs typeface="Times New Roman" panose="02020603050405020304" pitchFamily="18" charset="0"/>
                        </a:rPr>
                        <a:t>1</a:t>
                      </a:r>
                    </a:p>
                  </a:txBody>
                  <a:tcPr/>
                </a:tc>
                <a:tc>
                  <a:txBody>
                    <a:bodyPr/>
                    <a:lstStyle/>
                    <a:p>
                      <a:pPr algn="ctr"/>
                      <a:r>
                        <a:rPr lang="en-CA" dirty="0">
                          <a:latin typeface="Times New Roman" panose="02020603050405020304" pitchFamily="18" charset="0"/>
                          <a:cs typeface="Times New Roman" panose="02020603050405020304" pitchFamily="18" charset="0"/>
                        </a:rPr>
                        <a:t>Blank</a:t>
                      </a:r>
                    </a:p>
                  </a:txBody>
                  <a:tcPr/>
                </a:tc>
                <a:extLst>
                  <a:ext uri="{0D108BD9-81ED-4DB2-BD59-A6C34878D82A}">
                    <a16:rowId xmlns:a16="http://schemas.microsoft.com/office/drawing/2014/main" val="10000"/>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start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1"/>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1</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2"/>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3"/>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4"/>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447</a:t>
                      </a: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5"/>
                  </a:ext>
                </a:extLst>
              </a:tr>
              <a:tr h="370840">
                <a:tc>
                  <a:txBody>
                    <a:bodyPr/>
                    <a:lstStyle/>
                    <a:p>
                      <a:pPr algn="ctr"/>
                      <a:r>
                        <a:rPr lang="en-CA" dirty="0">
                          <a:latin typeface="Times New Roman" panose="02020603050405020304" pitchFamily="18" charset="0"/>
                          <a:cs typeface="Times New Roman" panose="02020603050405020304" pitchFamily="18" charset="0"/>
                        </a:rPr>
                        <a:t>….</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6"/>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baseline="0" dirty="0">
                          <a:latin typeface="Times New Roman" panose="02020603050405020304" pitchFamily="18" charset="0"/>
                          <a:cs typeface="Times New Roman" panose="02020603050405020304" pitchFamily="18" charset="0"/>
                        </a:rPr>
                        <a:t>q</a:t>
                      </a:r>
                      <a:r>
                        <a:rPr lang="en-CA" baseline="-25000" dirty="0">
                          <a:latin typeface="Times New Roman" panose="02020603050405020304" pitchFamily="18" charset="0"/>
                          <a:cs typeface="Times New Roman" panose="02020603050405020304" pitchFamily="18" charset="0"/>
                        </a:rPr>
                        <a:t>2500</a:t>
                      </a: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7"/>
                  </a:ext>
                </a:extLst>
              </a:tr>
              <a:tr h="3708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dirty="0" err="1">
                          <a:latin typeface="Times New Roman" panose="02020603050405020304" pitchFamily="18" charset="0"/>
                          <a:cs typeface="Times New Roman" panose="02020603050405020304" pitchFamily="18" charset="0"/>
                        </a:rPr>
                        <a:t>q</a:t>
                      </a:r>
                      <a:r>
                        <a:rPr lang="en-CA" baseline="-25000" dirty="0" err="1">
                          <a:latin typeface="Times New Roman" panose="02020603050405020304" pitchFamily="18" charset="0"/>
                          <a:cs typeface="Times New Roman" panose="02020603050405020304" pitchFamily="18" charset="0"/>
                        </a:rPr>
                        <a:t>halt</a:t>
                      </a:r>
                      <a:endParaRPr lang="en-CA" baseline="-25000"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tc>
                  <a:txBody>
                    <a:bodyPr/>
                    <a:lstStyle/>
                    <a:p>
                      <a:pPr algn="ctr"/>
                      <a:endParaRPr lang="en-CA" dirty="0">
                        <a:latin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10008"/>
                  </a:ext>
                </a:extLst>
              </a:tr>
            </a:tbl>
          </a:graphicData>
        </a:graphic>
      </p:graphicFrame>
      <p:sp>
        <p:nvSpPr>
          <p:cNvPr id="32" name="Rectangle 19"/>
          <p:cNvSpPr>
            <a:spLocks noChangeArrowheads="1"/>
          </p:cNvSpPr>
          <p:nvPr/>
        </p:nvSpPr>
        <p:spPr bwMode="auto">
          <a:xfrm>
            <a:off x="2946400" y="4442480"/>
            <a:ext cx="457112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2</a:t>
            </a:r>
            <a:r>
              <a:rPr lang="en-US" i="1" dirty="0">
                <a:solidFill>
                  <a:schemeClr val="accent2"/>
                </a:solidFill>
                <a:effectLst>
                  <a:outerShdw blurRad="38100" dist="38100" dir="2700000" algn="tl">
                    <a:srgbClr val="000000"/>
                  </a:outerShdw>
                </a:effectLst>
                <a:cs typeface="+mn-cs"/>
              </a:rPr>
              <a:t>, 1) = &lt;q</a:t>
            </a:r>
            <a:r>
              <a:rPr lang="en-US" i="1" baseline="-25000" dirty="0">
                <a:solidFill>
                  <a:schemeClr val="accent2"/>
                </a:solidFill>
                <a:effectLst>
                  <a:outerShdw blurRad="38100" dist="38100" dir="2700000" algn="tl">
                    <a:srgbClr val="000000"/>
                  </a:outerShdw>
                </a:effectLst>
                <a:cs typeface="+mn-cs"/>
              </a:rPr>
              <a:t>447</a:t>
            </a:r>
            <a:r>
              <a:rPr lang="en-US" i="1" dirty="0">
                <a:solidFill>
                  <a:schemeClr val="accent2"/>
                </a:solidFill>
                <a:effectLst>
                  <a:outerShdw blurRad="38100" dist="38100" dir="2700000" algn="tl">
                    <a:srgbClr val="000000"/>
                  </a:outerShdw>
                </a:effectLst>
                <a:cs typeface="+mn-cs"/>
              </a:rPr>
              <a:t>,  1,  right&gt;</a:t>
            </a:r>
            <a:r>
              <a:rPr lang="en-US" dirty="0">
                <a:cs typeface="+mn-cs"/>
              </a:rPr>
              <a:t> </a:t>
            </a:r>
          </a:p>
        </p:txBody>
      </p:sp>
      <p:sp>
        <p:nvSpPr>
          <p:cNvPr id="33" name="Rectangle 20"/>
          <p:cNvSpPr>
            <a:spLocks noChangeArrowheads="1"/>
          </p:cNvSpPr>
          <p:nvPr/>
        </p:nvSpPr>
        <p:spPr bwMode="auto">
          <a:xfrm>
            <a:off x="1206500" y="4768850"/>
            <a:ext cx="7597593"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&lt;line=39,x=3,y=0&gt;</a:t>
            </a:r>
            <a:r>
              <a:rPr lang="en-US" i="1" dirty="0">
                <a:solidFill>
                  <a:schemeClr val="accent2"/>
                </a:solidFill>
                <a:effectLst>
                  <a:outerShdw blurRad="38100" dist="38100" dir="2700000" algn="tl">
                    <a:srgbClr val="000000"/>
                  </a:outerShdw>
                </a:effectLst>
                <a:cs typeface="+mn-cs"/>
              </a:rPr>
              <a:t>,1) = &lt;q</a:t>
            </a:r>
            <a:r>
              <a:rPr lang="en-US" i="1" baseline="-25000" dirty="0">
                <a:solidFill>
                  <a:schemeClr val="accent2"/>
                </a:solidFill>
                <a:effectLst>
                  <a:outerShdw blurRad="38100" dist="38100" dir="2700000" algn="tl">
                    <a:srgbClr val="000000"/>
                  </a:outerShdw>
                </a:effectLst>
                <a:cs typeface="+mn-cs"/>
              </a:rPr>
              <a:t>&lt;line=40,x=3,y=1&gt;</a:t>
            </a:r>
            <a:r>
              <a:rPr lang="en-US" i="1" dirty="0">
                <a:solidFill>
                  <a:schemeClr val="accent2"/>
                </a:solidFill>
                <a:effectLst>
                  <a:outerShdw blurRad="38100" dist="38100" dir="2700000" algn="tl">
                    <a:srgbClr val="000000"/>
                  </a:outerShdw>
                </a:effectLst>
                <a:cs typeface="+mn-cs"/>
              </a:rPr>
              <a:t>,1,right&gt;</a:t>
            </a:r>
            <a:r>
              <a:rPr lang="en-US" i="1" dirty="0">
                <a:cs typeface="+mn-cs"/>
              </a:rPr>
              <a:t> </a:t>
            </a:r>
          </a:p>
        </p:txBody>
      </p:sp>
      <p:sp>
        <p:nvSpPr>
          <p:cNvPr id="5" name="Rectangle 4"/>
          <p:cNvSpPr/>
          <p:nvPr/>
        </p:nvSpPr>
        <p:spPr>
          <a:xfrm>
            <a:off x="5338663" y="2171988"/>
            <a:ext cx="1290738" cy="369332"/>
          </a:xfrm>
          <a:prstGeom prst="rect">
            <a:avLst/>
          </a:prstGeom>
        </p:spPr>
        <p:txBody>
          <a:bodyPr wrap="none">
            <a:spAutoFit/>
          </a:bodyPr>
          <a:lstStyle/>
          <a:p>
            <a:pPr algn="ctr" fontAlgn="auto">
              <a:spcBef>
                <a:spcPts val="0"/>
              </a:spcBef>
              <a:spcAft>
                <a:spcPts val="0"/>
              </a:spcAft>
              <a:defRPr/>
            </a:pPr>
            <a:r>
              <a:rPr lang="en-CA" sz="1800" dirty="0">
                <a:solidFill>
                  <a:schemeClr val="bg1"/>
                </a:solidFill>
                <a:cs typeface="Times New Roman" panose="02020603050405020304" pitchFamily="18" charset="0"/>
              </a:rPr>
              <a:t>&lt;q</a:t>
            </a:r>
            <a:r>
              <a:rPr lang="en-CA" sz="1800" baseline="-25000" dirty="0">
                <a:solidFill>
                  <a:schemeClr val="bg1"/>
                </a:solidFill>
                <a:cs typeface="Times New Roman" panose="02020603050405020304" pitchFamily="18" charset="0"/>
              </a:rPr>
              <a:t>447</a:t>
            </a:r>
            <a:r>
              <a:rPr lang="en-CA" sz="1800" dirty="0">
                <a:solidFill>
                  <a:schemeClr val="bg1"/>
                </a:solidFill>
                <a:cs typeface="Times New Roman" panose="02020603050405020304" pitchFamily="18" charset="0"/>
              </a:rPr>
              <a:t>, 1, R&gt;</a:t>
            </a:r>
            <a:endParaRPr lang="en-CA" sz="1800" baseline="-25000" dirty="0">
              <a:solidFill>
                <a:schemeClr val="bg1"/>
              </a:solidFill>
              <a:cs typeface="Times New Roman" panose="02020603050405020304" pitchFamily="18" charset="0"/>
            </a:endParaRPr>
          </a:p>
        </p:txBody>
      </p:sp>
      <p:sp>
        <p:nvSpPr>
          <p:cNvPr id="29" name="Rectangle 28"/>
          <p:cNvSpPr/>
          <p:nvPr/>
        </p:nvSpPr>
        <p:spPr>
          <a:xfrm>
            <a:off x="4876800" y="1916668"/>
            <a:ext cx="1611339" cy="369332"/>
          </a:xfrm>
          <a:prstGeom prst="rect">
            <a:avLst/>
          </a:prstGeom>
        </p:spPr>
        <p:txBody>
          <a:bodyPr wrap="none">
            <a:spAutoFit/>
          </a:bodyPr>
          <a:lstStyle/>
          <a:p>
            <a:r>
              <a:rPr lang="en-US" sz="1800" i="1" dirty="0">
                <a:solidFill>
                  <a:schemeClr val="bg2"/>
                </a:solidFill>
                <a:cs typeface="Arial" pitchFamily="34" charset="0"/>
              </a:rPr>
              <a:t>q</a:t>
            </a:r>
            <a:r>
              <a:rPr lang="en-US" sz="1800" i="1" baseline="-25000" dirty="0">
                <a:solidFill>
                  <a:schemeClr val="bg2"/>
                </a:solidFill>
                <a:cs typeface="Arial" pitchFamily="34" charset="0"/>
              </a:rPr>
              <a:t>&lt;line=40,x=</a:t>
            </a:r>
            <a:r>
              <a:rPr lang="en-US" sz="1800" i="1" baseline="-25000" dirty="0" err="1">
                <a:solidFill>
                  <a:schemeClr val="bg2"/>
                </a:solidFill>
                <a:cs typeface="Arial" pitchFamily="34" charset="0"/>
              </a:rPr>
              <a:t>x’,y</a:t>
            </a:r>
            <a:r>
              <a:rPr lang="en-US" sz="1800" i="1" baseline="-25000" dirty="0">
                <a:solidFill>
                  <a:schemeClr val="bg2"/>
                </a:solidFill>
                <a:cs typeface="Arial" pitchFamily="34" charset="0"/>
              </a:rPr>
              <a:t>=c&gt;</a:t>
            </a:r>
            <a:endParaRPr lang="en-US" sz="1800" i="1" dirty="0">
              <a:solidFill>
                <a:schemeClr val="bg2"/>
              </a:solidFill>
            </a:endParaRPr>
          </a:p>
        </p:txBody>
      </p:sp>
      <p:cxnSp>
        <p:nvCxnSpPr>
          <p:cNvPr id="47" name="Straight Connector 46"/>
          <p:cNvCxnSpPr/>
          <p:nvPr/>
        </p:nvCxnSpPr>
        <p:spPr bwMode="auto">
          <a:xfrm flipV="1">
            <a:off x="5638800" y="2314545"/>
            <a:ext cx="218282" cy="157947"/>
          </a:xfrm>
          <a:prstGeom prst="line">
            <a:avLst/>
          </a:prstGeom>
          <a:noFill/>
          <a:ln w="19050" cap="sq" cmpd="sng" algn="ctr">
            <a:solidFill>
              <a:schemeClr val="hlink"/>
            </a:solidFill>
            <a:prstDash val="solid"/>
            <a:round/>
            <a:headEnd type="none" w="med" len="med"/>
            <a:tailEnd type="none" w="med" len="med"/>
          </a:ln>
          <a:effectLst/>
        </p:spPr>
      </p:cxnSp>
      <p:cxnSp>
        <p:nvCxnSpPr>
          <p:cNvPr id="60" name="Straight Connector 59"/>
          <p:cNvCxnSpPr/>
          <p:nvPr/>
        </p:nvCxnSpPr>
        <p:spPr bwMode="auto">
          <a:xfrm flipV="1">
            <a:off x="3537347" y="4704090"/>
            <a:ext cx="218282" cy="157947"/>
          </a:xfrm>
          <a:prstGeom prst="line">
            <a:avLst/>
          </a:prstGeom>
          <a:noFill/>
          <a:ln w="19050" cap="sq" cmpd="sng" algn="ctr">
            <a:solidFill>
              <a:schemeClr val="hlink"/>
            </a:solidFill>
            <a:prstDash val="solid"/>
            <a:round/>
            <a:headEnd type="none" w="med" len="med"/>
            <a:tailEnd type="none" w="med" len="med"/>
          </a:ln>
          <a:effectLst/>
        </p:spPr>
      </p:cxnSp>
      <p:cxnSp>
        <p:nvCxnSpPr>
          <p:cNvPr id="61" name="Straight Connector 60"/>
          <p:cNvCxnSpPr/>
          <p:nvPr/>
        </p:nvCxnSpPr>
        <p:spPr bwMode="auto">
          <a:xfrm flipV="1">
            <a:off x="5122820" y="4704090"/>
            <a:ext cx="218282" cy="157947"/>
          </a:xfrm>
          <a:prstGeom prst="line">
            <a:avLst/>
          </a:prstGeom>
          <a:noFill/>
          <a:ln w="19050" cap="sq" cmpd="sng" algn="ctr">
            <a:solidFill>
              <a:schemeClr val="hlink"/>
            </a:solidFill>
            <a:prstDash val="solid"/>
            <a:round/>
            <a:headEnd type="none" w="med" len="med"/>
            <a:tailEnd type="none" w="med" len="med"/>
          </a:ln>
          <a:effectLst/>
        </p:spPr>
      </p:cxnSp>
      <p:sp>
        <p:nvSpPr>
          <p:cNvPr id="31" name="Rectangle 20"/>
          <p:cNvSpPr>
            <a:spLocks noChangeArrowheads="1"/>
          </p:cNvSpPr>
          <p:nvPr/>
        </p:nvSpPr>
        <p:spPr bwMode="auto">
          <a:xfrm>
            <a:off x="152400" y="5267980"/>
            <a:ext cx="877900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Define a whole </a:t>
            </a:r>
            <a:r>
              <a:rPr lang="en-US" dirty="0">
                <a:solidFill>
                  <a:srgbClr val="FF00FF"/>
                </a:solidFill>
                <a:effectLst>
                  <a:outerShdw blurRad="38100" dist="38100" dir="2700000" algn="tl">
                    <a:srgbClr val="000000"/>
                  </a:outerShdw>
                </a:effectLst>
                <a:cs typeface="+mn-cs"/>
              </a:rPr>
              <a:t>block</a:t>
            </a:r>
            <a:r>
              <a:rPr lang="en-US" dirty="0">
                <a:effectLst>
                  <a:outerShdw blurRad="38100" dist="38100" dir="2700000" algn="tl">
                    <a:srgbClr val="000000"/>
                  </a:outerShdw>
                </a:effectLst>
                <a:cs typeface="+mn-cs"/>
              </a:rPr>
              <a:t> of table with one “meta” transition.</a:t>
            </a:r>
            <a:endParaRPr lang="en-US" i="1" dirty="0">
              <a:solidFill>
                <a:schemeClr val="accent2"/>
              </a:solidFill>
              <a:effectLst>
                <a:outerShdw blurRad="38100" dist="38100" dir="2700000" algn="tl">
                  <a:srgbClr val="000000"/>
                </a:outerShdw>
              </a:effectLst>
              <a:cs typeface="+mn-cs"/>
            </a:endParaRPr>
          </a:p>
        </p:txBody>
      </p:sp>
      <p:sp>
        <p:nvSpPr>
          <p:cNvPr id="41" name="Rectangle 20"/>
          <p:cNvSpPr>
            <a:spLocks noChangeArrowheads="1"/>
          </p:cNvSpPr>
          <p:nvPr/>
        </p:nvSpPr>
        <p:spPr bwMode="auto">
          <a:xfrm>
            <a:off x="1277937" y="5605462"/>
            <a:ext cx="401007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a:t>
            </a:r>
            <a:r>
              <a:rPr lang="en-US" i="1" dirty="0">
                <a:cs typeface="+mn-cs"/>
              </a:rPr>
              <a:t> </a:t>
            </a:r>
          </a:p>
        </p:txBody>
      </p:sp>
      <p:sp>
        <p:nvSpPr>
          <p:cNvPr id="42" name="Rectangle 19"/>
          <p:cNvSpPr>
            <a:spLocks noChangeArrowheads="1"/>
          </p:cNvSpPr>
          <p:nvPr/>
        </p:nvSpPr>
        <p:spPr bwMode="auto">
          <a:xfrm>
            <a:off x="-172240" y="5611812"/>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cxnSp>
        <p:nvCxnSpPr>
          <p:cNvPr id="7" name="Straight Connector 6"/>
          <p:cNvCxnSpPr/>
          <p:nvPr/>
        </p:nvCxnSpPr>
        <p:spPr bwMode="auto">
          <a:xfrm flipV="1">
            <a:off x="2603500" y="2324100"/>
            <a:ext cx="218282" cy="157947"/>
          </a:xfrm>
          <a:prstGeom prst="line">
            <a:avLst/>
          </a:prstGeom>
          <a:noFill/>
          <a:ln w="19050" cap="sq" cmpd="sng" algn="ctr">
            <a:solidFill>
              <a:schemeClr val="hlink"/>
            </a:solidFill>
            <a:prstDash val="solid"/>
            <a:round/>
            <a:headEnd type="none" w="med" len="med"/>
            <a:tailEnd type="none" w="med" len="med"/>
          </a:ln>
          <a:effectLst/>
        </p:spPr>
      </p:cxnSp>
      <p:sp>
        <p:nvSpPr>
          <p:cNvPr id="2" name="Rectangle 1"/>
          <p:cNvSpPr/>
          <p:nvPr/>
        </p:nvSpPr>
        <p:spPr>
          <a:xfrm>
            <a:off x="3214870" y="1916668"/>
            <a:ext cx="3795530" cy="978932"/>
          </a:xfrm>
          <a:prstGeom prst="rect">
            <a:avLst/>
          </a:prstGeom>
          <a:ln w="38100">
            <a:solidFill>
              <a:srgbClr val="FF00FF"/>
            </a:solidFill>
          </a:ln>
        </p:spPr>
        <p:txBody>
          <a:bodyPr wrap="square" rtlCol="0" anchor="ctr">
            <a:spAutoFit/>
          </a:bodyPr>
          <a:lstStyle/>
          <a:p>
            <a:pPr algn="l"/>
            <a:endParaRPr lang="en-US" sz="2400" dirty="0"/>
          </a:p>
        </p:txBody>
      </p:sp>
      <p:grpSp>
        <p:nvGrpSpPr>
          <p:cNvPr id="6" name="Group 5"/>
          <p:cNvGrpSpPr/>
          <p:nvPr/>
        </p:nvGrpSpPr>
        <p:grpSpPr>
          <a:xfrm>
            <a:off x="-149433" y="857071"/>
            <a:ext cx="2348409" cy="2038529"/>
            <a:chOff x="-149433" y="857071"/>
            <a:chExt cx="2348409" cy="2038529"/>
          </a:xfrm>
        </p:grpSpPr>
        <p:sp>
          <p:nvSpPr>
            <p:cNvPr id="43" name="AutoShape 43"/>
            <p:cNvSpPr>
              <a:spLocks/>
            </p:cNvSpPr>
            <p:nvPr/>
          </p:nvSpPr>
          <p:spPr bwMode="auto">
            <a:xfrm flipV="1">
              <a:off x="1905000" y="1935163"/>
              <a:ext cx="293976" cy="960437"/>
            </a:xfrm>
            <a:prstGeom prst="leftBrace">
              <a:avLst>
                <a:gd name="adj1" fmla="val 110851"/>
                <a:gd name="adj2" fmla="val 50000"/>
              </a:avLst>
            </a:prstGeom>
            <a:noFill/>
            <a:ln w="254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2" name="Rectangle 51"/>
            <p:cNvSpPr/>
            <p:nvPr/>
          </p:nvSpPr>
          <p:spPr>
            <a:xfrm>
              <a:off x="105251" y="2114490"/>
              <a:ext cx="1819729" cy="400110"/>
            </a:xfrm>
            <a:prstGeom prst="rect">
              <a:avLst/>
            </a:prstGeom>
          </p:spPr>
          <p:txBody>
            <a:bodyPr wrap="none">
              <a:spAutoFit/>
            </a:bodyPr>
            <a:lstStyle/>
            <a:p>
              <a:r>
                <a:rPr lang="en-US" sz="2000" i="1" dirty="0">
                  <a:solidFill>
                    <a:srgbClr val="FFC000"/>
                  </a:solidFill>
                  <a:effectLst>
                    <a:outerShdw blurRad="38100" dist="38100" dir="2700000" algn="tl">
                      <a:srgbClr val="000000"/>
                    </a:outerShdw>
                  </a:effectLst>
                  <a:cs typeface="Arial" pitchFamily="34" charset="0"/>
                </a:rPr>
                <a:t>q</a:t>
              </a:r>
              <a:r>
                <a:rPr lang="en-US" sz="2000" i="1" baseline="-25000" dirty="0">
                  <a:solidFill>
                    <a:srgbClr val="FFC000"/>
                  </a:solidFill>
                  <a:effectLst>
                    <a:outerShdw blurRad="38100" dist="38100" dir="2700000" algn="tl">
                      <a:srgbClr val="000000"/>
                    </a:outerShdw>
                  </a:effectLst>
                  <a:cs typeface="Arial" pitchFamily="34" charset="0"/>
                </a:rPr>
                <a:t>&lt;line=39,x=</a:t>
              </a:r>
              <a:r>
                <a:rPr lang="en-US" sz="2000" i="1" baseline="-25000" dirty="0" err="1">
                  <a:solidFill>
                    <a:srgbClr val="FFC000"/>
                  </a:solidFill>
                  <a:effectLst>
                    <a:outerShdw blurRad="38100" dist="38100" dir="2700000" algn="tl">
                      <a:srgbClr val="000000"/>
                    </a:outerShdw>
                  </a:effectLst>
                  <a:cs typeface="Arial" pitchFamily="34" charset="0"/>
                </a:rPr>
                <a:t>x’,y</a:t>
              </a:r>
              <a:r>
                <a:rPr lang="en-US" sz="2000" i="1" baseline="-25000" dirty="0">
                  <a:solidFill>
                    <a:srgbClr val="FFC000"/>
                  </a:solidFill>
                  <a:effectLst>
                    <a:outerShdw blurRad="38100" dist="38100" dir="2700000" algn="tl">
                      <a:srgbClr val="000000"/>
                    </a:outerShdw>
                  </a:effectLst>
                  <a:cs typeface="Arial" pitchFamily="34" charset="0"/>
                </a:rPr>
                <a:t>=y’&gt;</a:t>
              </a:r>
              <a:endParaRPr lang="en-US" sz="2000" dirty="0">
                <a:solidFill>
                  <a:srgbClr val="FFC000"/>
                </a:solidFill>
              </a:endParaRPr>
            </a:p>
          </p:txBody>
        </p:sp>
        <p:sp>
          <p:nvSpPr>
            <p:cNvPr id="56" name="Rectangle 20"/>
            <p:cNvSpPr>
              <a:spLocks noChangeArrowheads="1"/>
            </p:cNvSpPr>
            <p:nvPr/>
          </p:nvSpPr>
          <p:spPr bwMode="auto">
            <a:xfrm>
              <a:off x="-149433" y="857071"/>
              <a:ext cx="2261196" cy="1200329"/>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2400" dirty="0">
                  <a:effectLst>
                    <a:outerShdw blurRad="38100" dist="38100" dir="2700000" algn="tl">
                      <a:srgbClr val="000000"/>
                    </a:outerShdw>
                  </a:effectLst>
                  <a:cs typeface="+mn-cs"/>
                </a:rPr>
                <a:t>TM is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“in line 39 of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Java code”</a:t>
              </a:r>
              <a:endParaRPr lang="en-US" sz="2400" i="1" dirty="0">
                <a:solidFill>
                  <a:schemeClr val="accent2"/>
                </a:solidFill>
                <a:effectLst>
                  <a:outerShdw blurRad="38100" dist="38100" dir="2700000" algn="tl">
                    <a:srgbClr val="000000"/>
                  </a:outerShdw>
                </a:effectLst>
                <a:cs typeface="+mn-cs"/>
              </a:endParaRPr>
            </a:p>
          </p:txBody>
        </p:sp>
      </p:grpSp>
      <p:grpSp>
        <p:nvGrpSpPr>
          <p:cNvPr id="8" name="Group 7"/>
          <p:cNvGrpSpPr/>
          <p:nvPr/>
        </p:nvGrpSpPr>
        <p:grpSpPr>
          <a:xfrm>
            <a:off x="3276600" y="303193"/>
            <a:ext cx="4707648" cy="830997"/>
            <a:chOff x="3276600" y="303193"/>
            <a:chExt cx="4707648" cy="830997"/>
          </a:xfrm>
        </p:grpSpPr>
        <p:sp>
          <p:nvSpPr>
            <p:cNvPr id="51" name="AutoShape 43"/>
            <p:cNvSpPr>
              <a:spLocks/>
            </p:cNvSpPr>
            <p:nvPr/>
          </p:nvSpPr>
          <p:spPr bwMode="auto">
            <a:xfrm rot="5400000" flipV="1">
              <a:off x="4988574" y="-939150"/>
              <a:ext cx="279690" cy="3703638"/>
            </a:xfrm>
            <a:prstGeom prst="leftBrace">
              <a:avLst>
                <a:gd name="adj1" fmla="val 110851"/>
                <a:gd name="adj2" fmla="val 50000"/>
              </a:avLst>
            </a:prstGeom>
            <a:noFill/>
            <a:ln w="254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3" name="Rectangle 52"/>
            <p:cNvSpPr/>
            <p:nvPr/>
          </p:nvSpPr>
          <p:spPr>
            <a:xfrm>
              <a:off x="4958881" y="394937"/>
              <a:ext cx="320922" cy="461665"/>
            </a:xfrm>
            <a:prstGeom prst="rect">
              <a:avLst/>
            </a:prstGeom>
          </p:spPr>
          <p:txBody>
            <a:bodyPr wrap="none">
              <a:spAutoFit/>
            </a:bodyPr>
            <a:lstStyle/>
            <a:p>
              <a:r>
                <a:rPr lang="en-US" sz="2400" i="1" dirty="0">
                  <a:solidFill>
                    <a:srgbClr val="FFC000"/>
                  </a:solidFill>
                  <a:effectLst>
                    <a:outerShdw blurRad="38100" dist="38100" dir="2700000" algn="tl">
                      <a:srgbClr val="000000"/>
                    </a:outerShdw>
                  </a:effectLst>
                  <a:cs typeface="Arial" pitchFamily="34" charset="0"/>
                </a:rPr>
                <a:t>c</a:t>
              </a:r>
              <a:endParaRPr lang="en-US" sz="2400" dirty="0">
                <a:solidFill>
                  <a:srgbClr val="FFC000"/>
                </a:solidFill>
              </a:endParaRPr>
            </a:p>
          </p:txBody>
        </p:sp>
        <p:sp>
          <p:nvSpPr>
            <p:cNvPr id="57" name="Rectangle 20"/>
            <p:cNvSpPr>
              <a:spLocks noChangeArrowheads="1"/>
            </p:cNvSpPr>
            <p:nvPr/>
          </p:nvSpPr>
          <p:spPr bwMode="auto">
            <a:xfrm>
              <a:off x="5237342" y="303193"/>
              <a:ext cx="2746906" cy="830997"/>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2400" dirty="0">
                  <a:effectLst>
                    <a:outerShdw blurRad="38100" dist="38100" dir="2700000" algn="tl">
                      <a:srgbClr val="000000"/>
                    </a:outerShdw>
                  </a:effectLst>
                  <a:cs typeface="+mn-cs"/>
                </a:rPr>
                <a:t>Some character </a:t>
              </a:r>
              <a:r>
                <a:rPr lang="en-US" sz="2400" i="1" dirty="0">
                  <a:solidFill>
                    <a:srgbClr val="FFC000"/>
                  </a:solidFill>
                  <a:effectLst>
                    <a:outerShdw blurRad="38100" dist="38100" dir="2700000" algn="tl">
                      <a:srgbClr val="000000"/>
                    </a:outerShdw>
                  </a:effectLst>
                  <a:cs typeface="+mn-cs"/>
                </a:rPr>
                <a:t>c</a:t>
              </a:r>
              <a:r>
                <a:rPr lang="en-US" sz="2400" dirty="0">
                  <a:effectLst>
                    <a:outerShdw blurRad="38100" dist="38100" dir="2700000" algn="tl">
                      <a:srgbClr val="000000"/>
                    </a:outerShdw>
                  </a:effectLst>
                  <a:cs typeface="+mn-cs"/>
                </a:rPr>
                <a:t> </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is being read.</a:t>
              </a:r>
              <a:endParaRPr lang="en-US" sz="2400" i="1" dirty="0">
                <a:solidFill>
                  <a:schemeClr val="accent2"/>
                </a:solidFill>
                <a:effectLst>
                  <a:outerShdw blurRad="38100" dist="38100" dir="2700000" algn="tl">
                    <a:srgbClr val="000000"/>
                  </a:outerShdw>
                </a:effectLst>
                <a:cs typeface="+mn-cs"/>
              </a:endParaRPr>
            </a:p>
          </p:txBody>
        </p:sp>
      </p:grpSp>
      <p:sp>
        <p:nvSpPr>
          <p:cNvPr id="58" name="Rectangle 20"/>
          <p:cNvSpPr>
            <a:spLocks noChangeArrowheads="1"/>
          </p:cNvSpPr>
          <p:nvPr/>
        </p:nvSpPr>
        <p:spPr bwMode="auto">
          <a:xfrm>
            <a:off x="-246040" y="2653605"/>
            <a:ext cx="2669962" cy="156966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n-US" sz="2400" i="1" dirty="0">
                <a:solidFill>
                  <a:srgbClr val="FFC000"/>
                </a:solidFill>
                <a:effectLst>
                  <a:outerShdw blurRad="38100" dist="38100" dir="2700000" algn="tl">
                    <a:srgbClr val="000000"/>
                  </a:outerShdw>
                </a:effectLst>
                <a:cs typeface="+mn-cs"/>
              </a:rPr>
              <a:t>x’</a:t>
            </a:r>
            <a:r>
              <a:rPr lang="en-US" sz="2400" dirty="0">
                <a:solidFill>
                  <a:srgbClr val="FFC000"/>
                </a:solidFill>
                <a:effectLst>
                  <a:outerShdw blurRad="38100" dist="38100" dir="2700000" algn="tl">
                    <a:srgbClr val="000000"/>
                  </a:outerShdw>
                </a:effectLst>
                <a:cs typeface="+mn-cs"/>
              </a:rPr>
              <a:t>  &amp; </a:t>
            </a:r>
            <a:r>
              <a:rPr lang="en-US" sz="2400" i="1" dirty="0">
                <a:solidFill>
                  <a:srgbClr val="FFC000"/>
                </a:solidFill>
                <a:effectLst>
                  <a:outerShdw blurRad="38100" dist="38100" dir="2700000" algn="tl">
                    <a:srgbClr val="000000"/>
                  </a:outerShdw>
                </a:effectLst>
                <a:cs typeface="+mn-cs"/>
              </a:rPr>
              <a:t>y’</a:t>
            </a:r>
          </a:p>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a:p>
            <a:pPr algn="ctr" eaLnBrk="0" hangingPunct="0">
              <a:defRPr/>
            </a:pPr>
            <a:r>
              <a:rPr lang="en-US" sz="2400" dirty="0">
                <a:cs typeface="+mn-cs"/>
              </a:rPr>
              <a:t>so this is </a:t>
            </a:r>
            <a:r>
              <a:rPr lang="en-US" sz="2400" dirty="0">
                <a:cs typeface="Arial" pitchFamily="34" charset="0"/>
              </a:rPr>
              <a:t>5</a:t>
            </a:r>
            <a:r>
              <a:rPr lang="en-US" sz="2400" dirty="0">
                <a:cs typeface="Times New Roman" pitchFamily="18" charset="0"/>
              </a:rPr>
              <a:t>×5 </a:t>
            </a:r>
          </a:p>
          <a:p>
            <a:pPr algn="ctr" eaLnBrk="0" hangingPunct="0">
              <a:defRPr/>
            </a:pPr>
            <a:r>
              <a:rPr lang="en-US" sz="2400" dirty="0">
                <a:cs typeface="Times New Roman" pitchFamily="18" charset="0"/>
              </a:rPr>
              <a:t>lines of the table.</a:t>
            </a:r>
          </a:p>
        </p:txBody>
      </p:sp>
      <p:sp>
        <p:nvSpPr>
          <p:cNvPr id="62" name="Rectangle 20"/>
          <p:cNvSpPr>
            <a:spLocks noChangeArrowheads="1"/>
          </p:cNvSpPr>
          <p:nvPr/>
        </p:nvSpPr>
        <p:spPr bwMode="auto">
          <a:xfrm>
            <a:off x="4626529" y="5628670"/>
            <a:ext cx="437235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grpSp>
        <p:nvGrpSpPr>
          <p:cNvPr id="34" name="Group 33"/>
          <p:cNvGrpSpPr/>
          <p:nvPr/>
        </p:nvGrpSpPr>
        <p:grpSpPr>
          <a:xfrm>
            <a:off x="1136944" y="-76200"/>
            <a:ext cx="6983231" cy="1030307"/>
            <a:chOff x="1166004" y="2556600"/>
            <a:chExt cx="6983231" cy="1030307"/>
          </a:xfrm>
        </p:grpSpPr>
        <p:pic>
          <p:nvPicPr>
            <p:cNvPr id="35" name="Picture 10" descr="dd0078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Rectangle 7"/>
            <p:cNvSpPr>
              <a:spLocks noChangeArrowheads="1"/>
            </p:cNvSpPr>
            <p:nvPr/>
          </p:nvSpPr>
          <p:spPr bwMode="auto">
            <a:xfrm>
              <a:off x="1885235" y="2632800"/>
              <a:ext cx="626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Names and Transition Function</a:t>
              </a:r>
            </a:p>
          </p:txBody>
        </p:sp>
      </p:grpSp>
      <p:sp>
        <p:nvSpPr>
          <p:cNvPr id="40" name="Rectangle 39"/>
          <p:cNvSpPr>
            <a:spLocks noChangeArrowheads="1"/>
          </p:cNvSpPr>
          <p:nvPr/>
        </p:nvSpPr>
        <p:spPr bwMode="auto">
          <a:xfrm>
            <a:off x="-101162" y="594360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Tree>
    <p:extLst>
      <p:ext uri="{BB962C8B-B14F-4D97-AF65-F5344CB8AC3E}">
        <p14:creationId xmlns:p14="http://schemas.microsoft.com/office/powerpoint/2010/main" val="2949793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0-#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500" fill="hold"/>
                                        <p:tgtEl>
                                          <p:spTgt spid="31"/>
                                        </p:tgtEl>
                                        <p:attrNameLst>
                                          <p:attrName>ppt_x</p:attrName>
                                        </p:attrNameLst>
                                      </p:cBhvr>
                                      <p:tavLst>
                                        <p:tav tm="0">
                                          <p:val>
                                            <p:strVal val="#ppt_x"/>
                                          </p:val>
                                        </p:tav>
                                        <p:tav tm="100000">
                                          <p:val>
                                            <p:strVal val="#ppt_x"/>
                                          </p:val>
                                        </p:tav>
                                      </p:tavLst>
                                    </p:anim>
                                    <p:anim calcmode="lin" valueType="num">
                                      <p:cBhvr additive="base">
                                        <p:cTn id="1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8"/>
                                        </p:tgtEl>
                                        <p:attrNameLst>
                                          <p:attrName>style.visibility</p:attrName>
                                        </p:attrNameLst>
                                      </p:cBhvr>
                                      <p:to>
                                        <p:strVal val="visible"/>
                                      </p:to>
                                    </p:set>
                                    <p:anim calcmode="lin" valueType="num">
                                      <p:cBhvr additive="base">
                                        <p:cTn id="29" dur="500" fill="hold"/>
                                        <p:tgtEl>
                                          <p:spTgt spid="58"/>
                                        </p:tgtEl>
                                        <p:attrNameLst>
                                          <p:attrName>ppt_x</p:attrName>
                                        </p:attrNameLst>
                                      </p:cBhvr>
                                      <p:tavLst>
                                        <p:tav tm="0">
                                          <p:val>
                                            <p:strVal val="0-#ppt_w/2"/>
                                          </p:val>
                                        </p:tav>
                                        <p:tav tm="100000">
                                          <p:val>
                                            <p:strVal val="#ppt_x"/>
                                          </p:val>
                                        </p:tav>
                                      </p:tavLst>
                                    </p:anim>
                                    <p:anim calcmode="lin" valueType="num">
                                      <p:cBhvr additive="base">
                                        <p:cTn id="30"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ppt_x"/>
                                          </p:val>
                                        </p:tav>
                                        <p:tav tm="100000">
                                          <p:val>
                                            <p:strVal val="#ppt_x"/>
                                          </p:val>
                                        </p:tav>
                                      </p:tavLst>
                                    </p:anim>
                                    <p:anim calcmode="lin" valueType="num">
                                      <p:cBhvr additive="base">
                                        <p:cTn id="36"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42"/>
                                        </p:tgtEl>
                                        <p:attrNameLst>
                                          <p:attrName>style.visibility</p:attrName>
                                        </p:attrNameLst>
                                      </p:cBhvr>
                                      <p:to>
                                        <p:strVal val="visible"/>
                                      </p:to>
                                    </p:set>
                                    <p:anim calcmode="lin" valueType="num">
                                      <p:cBhvr additive="base">
                                        <p:cTn id="41" dur="500" fill="hold"/>
                                        <p:tgtEl>
                                          <p:spTgt spid="42"/>
                                        </p:tgtEl>
                                        <p:attrNameLst>
                                          <p:attrName>ppt_x</p:attrName>
                                        </p:attrNameLst>
                                      </p:cBhvr>
                                      <p:tavLst>
                                        <p:tav tm="0">
                                          <p:val>
                                            <p:strVal val="#ppt_x"/>
                                          </p:val>
                                        </p:tav>
                                        <p:tav tm="100000">
                                          <p:val>
                                            <p:strVal val="#ppt_x"/>
                                          </p:val>
                                        </p:tav>
                                      </p:tavLst>
                                    </p:anim>
                                    <p:anim calcmode="lin" valueType="num">
                                      <p:cBhvr additive="base">
                                        <p:cTn id="42" dur="500" fill="hold"/>
                                        <p:tgtEl>
                                          <p:spTgt spid="42"/>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41"/>
                                        </p:tgtEl>
                                        <p:attrNameLst>
                                          <p:attrName>style.visibility</p:attrName>
                                        </p:attrNameLst>
                                      </p:cBhvr>
                                      <p:to>
                                        <p:strVal val="visible"/>
                                      </p:to>
                                    </p:set>
                                    <p:anim calcmode="lin" valueType="num">
                                      <p:cBhvr additive="base">
                                        <p:cTn id="51" dur="500" fill="hold"/>
                                        <p:tgtEl>
                                          <p:spTgt spid="41"/>
                                        </p:tgtEl>
                                        <p:attrNameLst>
                                          <p:attrName>ppt_x</p:attrName>
                                        </p:attrNameLst>
                                      </p:cBhvr>
                                      <p:tavLst>
                                        <p:tav tm="0">
                                          <p:val>
                                            <p:strVal val="#ppt_x"/>
                                          </p:val>
                                        </p:tav>
                                        <p:tav tm="100000">
                                          <p:val>
                                            <p:strVal val="#ppt_x"/>
                                          </p:val>
                                        </p:tav>
                                      </p:tavLst>
                                    </p:anim>
                                    <p:anim calcmode="lin" valueType="num">
                                      <p:cBhvr additive="base">
                                        <p:cTn id="52"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500" fill="hold"/>
                                        <p:tgtEl>
                                          <p:spTgt spid="29"/>
                                        </p:tgtEl>
                                        <p:attrNameLst>
                                          <p:attrName>ppt_x</p:attrName>
                                        </p:attrNameLst>
                                      </p:cBhvr>
                                      <p:tavLst>
                                        <p:tav tm="0">
                                          <p:val>
                                            <p:strVal val="#ppt_x"/>
                                          </p:val>
                                        </p:tav>
                                        <p:tav tm="100000">
                                          <p:val>
                                            <p:strVal val="#ppt_x"/>
                                          </p:val>
                                        </p:tav>
                                      </p:tavLst>
                                    </p:anim>
                                    <p:anim calcmode="lin" valueType="num">
                                      <p:cBhvr additive="base">
                                        <p:cTn id="58" dur="500" fill="hold"/>
                                        <p:tgtEl>
                                          <p:spTgt spid="2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62"/>
                                        </p:tgtEl>
                                        <p:attrNameLst>
                                          <p:attrName>style.visibility</p:attrName>
                                        </p:attrNameLst>
                                      </p:cBhvr>
                                      <p:to>
                                        <p:strVal val="visible"/>
                                      </p:to>
                                    </p:set>
                                    <p:anim calcmode="lin" valueType="num">
                                      <p:cBhvr additive="base">
                                        <p:cTn id="61" dur="500" fill="hold"/>
                                        <p:tgtEl>
                                          <p:spTgt spid="62"/>
                                        </p:tgtEl>
                                        <p:attrNameLst>
                                          <p:attrName>ppt_x</p:attrName>
                                        </p:attrNameLst>
                                      </p:cBhvr>
                                      <p:tavLst>
                                        <p:tav tm="0">
                                          <p:val>
                                            <p:strVal val="#ppt_x"/>
                                          </p:val>
                                        </p:tav>
                                        <p:tav tm="100000">
                                          <p:val>
                                            <p:strVal val="#ppt_x"/>
                                          </p:val>
                                        </p:tav>
                                      </p:tavLst>
                                    </p:anim>
                                    <p:anim calcmode="lin" valueType="num">
                                      <p:cBhvr additive="base">
                                        <p:cTn id="62"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1" grpId="0"/>
      <p:bldP spid="41" grpId="0"/>
      <p:bldP spid="42" grpId="0"/>
      <p:bldP spid="2" grpId="0" animBg="1"/>
      <p:bldP spid="58" grpId="0"/>
      <p:bldP spid="62" grpId="0"/>
      <p:bldP spid="4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143000" y="575400"/>
            <a:ext cx="7006235" cy="4640400"/>
            <a:chOff x="1143000" y="575400"/>
            <a:chExt cx="7006235" cy="4640400"/>
          </a:xfrm>
        </p:grpSpPr>
        <p:grpSp>
          <p:nvGrpSpPr>
            <p:cNvPr id="2" name="Group 1"/>
            <p:cNvGrpSpPr/>
            <p:nvPr/>
          </p:nvGrpSpPr>
          <p:grpSpPr>
            <a:xfrm>
              <a:off x="1143000" y="575400"/>
              <a:ext cx="6934200" cy="1030307"/>
              <a:chOff x="1143000" y="457200"/>
              <a:chExt cx="6510431" cy="1030307"/>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7"/>
              <p:cNvSpPr>
                <a:spLocks noChangeArrowheads="1"/>
              </p:cNvSpPr>
              <p:nvPr/>
            </p:nvSpPr>
            <p:spPr bwMode="auto">
              <a:xfrm>
                <a:off x="1862231" y="533400"/>
                <a:ext cx="5791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L0: Formal Definition of Turing Machine</a:t>
                </a:r>
              </a:p>
            </p:txBody>
          </p:sp>
        </p:grpSp>
        <p:grpSp>
          <p:nvGrpSpPr>
            <p:cNvPr id="9" name="Group 8"/>
            <p:cNvGrpSpPr/>
            <p:nvPr/>
          </p:nvGrpSpPr>
          <p:grpSpPr>
            <a:xfrm>
              <a:off x="1154502" y="1566000"/>
              <a:ext cx="6510431" cy="720000"/>
              <a:chOff x="1143000" y="457200"/>
              <a:chExt cx="6510431" cy="720000"/>
            </a:xfrm>
          </p:grpSpPr>
          <p:pic>
            <p:nvPicPr>
              <p:cNvPr id="10"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L1: Meaningful State Names</a:t>
                </a:r>
              </a:p>
            </p:txBody>
          </p:sp>
        </p:grpSp>
        <p:grpSp>
          <p:nvGrpSpPr>
            <p:cNvPr id="3" name="Group 2"/>
            <p:cNvGrpSpPr/>
            <p:nvPr/>
          </p:nvGrpSpPr>
          <p:grpSpPr>
            <a:xfrm>
              <a:off x="1166004" y="2556600"/>
              <a:ext cx="6983231" cy="1030307"/>
              <a:chOff x="1166004" y="2556600"/>
              <a:chExt cx="6983231" cy="1030307"/>
            </a:xfrm>
          </p:grpSpPr>
          <p:pic>
            <p:nvPicPr>
              <p:cNvPr id="13"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7"/>
              <p:cNvSpPr>
                <a:spLocks noChangeArrowheads="1"/>
              </p:cNvSpPr>
              <p:nvPr/>
            </p:nvSpPr>
            <p:spPr bwMode="auto">
              <a:xfrm>
                <a:off x="1885235" y="2632800"/>
                <a:ext cx="626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Names and Transition Function</a:t>
                </a:r>
              </a:p>
            </p:txBody>
          </p:sp>
        </p:grpSp>
        <p:grpSp>
          <p:nvGrpSpPr>
            <p:cNvPr id="20" name="Group 19"/>
            <p:cNvGrpSpPr/>
            <p:nvPr/>
          </p:nvGrpSpPr>
          <p:grpSpPr>
            <a:xfrm>
              <a:off x="1177506" y="3547200"/>
              <a:ext cx="6510431" cy="720000"/>
              <a:chOff x="1143000" y="457200"/>
              <a:chExt cx="6510431" cy="720000"/>
            </a:xfrm>
          </p:grpSpPr>
          <p:pic>
            <p:nvPicPr>
              <p:cNvPr id="21"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L3: Java Code</a:t>
                </a:r>
              </a:p>
            </p:txBody>
          </p:sp>
        </p:grpSp>
        <p:grpSp>
          <p:nvGrpSpPr>
            <p:cNvPr id="26" name="Group 25"/>
            <p:cNvGrpSpPr/>
            <p:nvPr/>
          </p:nvGrpSpPr>
          <p:grpSpPr>
            <a:xfrm>
              <a:off x="1200510" y="4495800"/>
              <a:ext cx="6510431" cy="720000"/>
              <a:chOff x="1143000" y="457200"/>
              <a:chExt cx="6510431" cy="720000"/>
            </a:xfrm>
          </p:grpSpPr>
          <p:pic>
            <p:nvPicPr>
              <p:cNvPr id="27"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ectangle 7"/>
              <p:cNvSpPr>
                <a:spLocks noChangeArrowheads="1"/>
              </p:cNvSpPr>
              <p:nvPr/>
            </p:nvSpPr>
            <p:spPr bwMode="auto">
              <a:xfrm>
                <a:off x="1862231" y="533400"/>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L4: Loop Invariants</a:t>
                </a:r>
              </a:p>
            </p:txBody>
          </p:sp>
        </p:grpSp>
      </p:grpSp>
      <p:sp>
        <p:nvSpPr>
          <p:cNvPr id="23" name="Up Arrow 22"/>
          <p:cNvSpPr/>
          <p:nvPr/>
        </p:nvSpPr>
        <p:spPr>
          <a:xfrm>
            <a:off x="2773680" y="22098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24" name="Up Arrow 23"/>
          <p:cNvSpPr/>
          <p:nvPr/>
        </p:nvSpPr>
        <p:spPr>
          <a:xfrm>
            <a:off x="2788920" y="1171575"/>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29" name="Text Box 6"/>
          <p:cNvSpPr txBox="1">
            <a:spLocks noChangeArrowheads="1"/>
          </p:cNvSpPr>
          <p:nvPr/>
        </p:nvSpPr>
        <p:spPr bwMode="auto">
          <a:xfrm>
            <a:off x="3124200" y="214503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I will give you a compiler to do this.</a:t>
            </a:r>
          </a:p>
        </p:txBody>
      </p:sp>
      <p:sp>
        <p:nvSpPr>
          <p:cNvPr id="30" name="Text Box 6"/>
          <p:cNvSpPr txBox="1">
            <a:spLocks noChangeArrowheads="1"/>
          </p:cNvSpPr>
          <p:nvPr/>
        </p:nvSpPr>
        <p:spPr bwMode="auto">
          <a:xfrm>
            <a:off x="3166110" y="1212235"/>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I will give you a compiler to do this.</a:t>
            </a:r>
          </a:p>
        </p:txBody>
      </p:sp>
      <p:grpSp>
        <p:nvGrpSpPr>
          <p:cNvPr id="38" name="Group 37"/>
          <p:cNvGrpSpPr/>
          <p:nvPr/>
        </p:nvGrpSpPr>
        <p:grpSpPr>
          <a:xfrm>
            <a:off x="-172240" y="5267980"/>
            <a:ext cx="9171120" cy="1137285"/>
            <a:chOff x="-172240" y="5267980"/>
            <a:chExt cx="9171120" cy="1137285"/>
          </a:xfrm>
        </p:grpSpPr>
        <p:sp>
          <p:nvSpPr>
            <p:cNvPr id="39" name="Rectangle 20"/>
            <p:cNvSpPr>
              <a:spLocks noChangeArrowheads="1"/>
            </p:cNvSpPr>
            <p:nvPr/>
          </p:nvSpPr>
          <p:spPr bwMode="auto">
            <a:xfrm>
              <a:off x="152400" y="5267980"/>
              <a:ext cx="877900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Define a whole </a:t>
              </a:r>
              <a:r>
                <a:rPr lang="en-US" dirty="0">
                  <a:solidFill>
                    <a:srgbClr val="FF00FF"/>
                  </a:solidFill>
                  <a:effectLst>
                    <a:outerShdw blurRad="38100" dist="38100" dir="2700000" algn="tl">
                      <a:srgbClr val="000000"/>
                    </a:outerShdw>
                  </a:effectLst>
                  <a:cs typeface="+mn-cs"/>
                </a:rPr>
                <a:t>block</a:t>
              </a:r>
              <a:r>
                <a:rPr lang="en-US" dirty="0">
                  <a:effectLst>
                    <a:outerShdw blurRad="38100" dist="38100" dir="2700000" algn="tl">
                      <a:srgbClr val="000000"/>
                    </a:outerShdw>
                  </a:effectLst>
                  <a:cs typeface="+mn-cs"/>
                </a:rPr>
                <a:t> of table with one “meta” transition.</a:t>
              </a:r>
              <a:endParaRPr lang="en-US" i="1" dirty="0">
                <a:solidFill>
                  <a:schemeClr val="accent2"/>
                </a:solidFill>
                <a:effectLst>
                  <a:outerShdw blurRad="38100" dist="38100" dir="2700000" algn="tl">
                    <a:srgbClr val="000000"/>
                  </a:outerShdw>
                </a:effectLst>
                <a:cs typeface="+mn-cs"/>
              </a:endParaRPr>
            </a:p>
          </p:txBody>
        </p:sp>
        <p:sp>
          <p:nvSpPr>
            <p:cNvPr id="40" name="Rectangle 20"/>
            <p:cNvSpPr>
              <a:spLocks noChangeArrowheads="1"/>
            </p:cNvSpPr>
            <p:nvPr/>
          </p:nvSpPr>
          <p:spPr bwMode="auto">
            <a:xfrm>
              <a:off x="1277937" y="5605462"/>
              <a:ext cx="401007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a:t>
              </a:r>
              <a:r>
                <a:rPr lang="en-US" i="1" dirty="0">
                  <a:cs typeface="+mn-cs"/>
                </a:rPr>
                <a:t> </a:t>
              </a:r>
            </a:p>
          </p:txBody>
        </p:sp>
        <p:sp>
          <p:nvSpPr>
            <p:cNvPr id="41" name="Rectangle 19"/>
            <p:cNvSpPr>
              <a:spLocks noChangeArrowheads="1"/>
            </p:cNvSpPr>
            <p:nvPr/>
          </p:nvSpPr>
          <p:spPr bwMode="auto">
            <a:xfrm>
              <a:off x="-172240" y="5611812"/>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42" name="Rectangle 20"/>
            <p:cNvSpPr>
              <a:spLocks noChangeArrowheads="1"/>
            </p:cNvSpPr>
            <p:nvPr/>
          </p:nvSpPr>
          <p:spPr bwMode="auto">
            <a:xfrm>
              <a:off x="4626529" y="5628670"/>
              <a:ext cx="437235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43" name="Rectangle 42"/>
            <p:cNvSpPr>
              <a:spLocks noChangeArrowheads="1"/>
            </p:cNvSpPr>
            <p:nvPr/>
          </p:nvSpPr>
          <p:spPr bwMode="auto">
            <a:xfrm>
              <a:off x="-101162" y="594360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grpSp>
    </p:spTree>
    <p:extLst>
      <p:ext uri="{BB962C8B-B14F-4D97-AF65-F5344CB8AC3E}">
        <p14:creationId xmlns:p14="http://schemas.microsoft.com/office/powerpoint/2010/main" val="3482746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2"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fill="hold" grpId="2"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0-#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29">
                                            <p:txEl>
                                              <p:pRg st="0" end="0"/>
                                            </p:txEl>
                                          </p:spTgt>
                                        </p:tgtEl>
                                        <p:attrNameLst>
                                          <p:attrName>style.visibility</p:attrName>
                                        </p:attrNameLst>
                                      </p:cBhvr>
                                      <p:to>
                                        <p:strVal val="visible"/>
                                      </p:to>
                                    </p:set>
                                    <p:anim calcmode="lin" valueType="num">
                                      <p:cBhvr additive="base">
                                        <p:cTn id="21"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xit" presetSubtype="4" fill="hold" grpId="1" nodeType="clickEffect">
                                  <p:stCondLst>
                                    <p:cond delay="0"/>
                                  </p:stCondLst>
                                  <p:childTnLst>
                                    <p:anim calcmode="lin" valueType="num">
                                      <p:cBhvr additive="base">
                                        <p:cTn id="26" dur="500"/>
                                        <p:tgtEl>
                                          <p:spTgt spid="23"/>
                                        </p:tgtEl>
                                        <p:attrNameLst>
                                          <p:attrName>ppt_x</p:attrName>
                                        </p:attrNameLst>
                                      </p:cBhvr>
                                      <p:tavLst>
                                        <p:tav tm="0">
                                          <p:val>
                                            <p:strVal val="ppt_x"/>
                                          </p:val>
                                        </p:tav>
                                        <p:tav tm="100000">
                                          <p:val>
                                            <p:strVal val="ppt_x"/>
                                          </p:val>
                                        </p:tav>
                                      </p:tavLst>
                                    </p:anim>
                                    <p:anim calcmode="lin" valueType="num">
                                      <p:cBhvr additive="base">
                                        <p:cTn id="27" dur="500"/>
                                        <p:tgtEl>
                                          <p:spTgt spid="23"/>
                                        </p:tgtEl>
                                        <p:attrNameLst>
                                          <p:attrName>ppt_y</p:attrName>
                                        </p:attrNameLst>
                                      </p:cBhvr>
                                      <p:tavLst>
                                        <p:tav tm="0">
                                          <p:val>
                                            <p:strVal val="ppt_y"/>
                                          </p:val>
                                        </p:tav>
                                        <p:tav tm="100000">
                                          <p:val>
                                            <p:strVal val="1+ppt_h/2"/>
                                          </p:val>
                                        </p:tav>
                                      </p:tavLst>
                                    </p:anim>
                                    <p:set>
                                      <p:cBhvr>
                                        <p:cTn id="28" dur="1" fill="hold">
                                          <p:stCondLst>
                                            <p:cond delay="499"/>
                                          </p:stCondLst>
                                        </p:cTn>
                                        <p:tgtEl>
                                          <p:spTgt spid="23"/>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30">
                                            <p:txEl>
                                              <p:pRg st="0" end="0"/>
                                            </p:txEl>
                                          </p:spTgt>
                                        </p:tgtEl>
                                        <p:attrNameLst>
                                          <p:attrName>style.visibility</p:attrName>
                                        </p:attrNameLst>
                                      </p:cBhvr>
                                      <p:to>
                                        <p:strVal val="visible"/>
                                      </p:to>
                                    </p:set>
                                    <p:anim calcmode="lin" valueType="num">
                                      <p:cBhvr additive="base">
                                        <p:cTn id="33"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xit" presetSubtype="4" fill="hold" grpId="1" nodeType="clickEffect">
                                  <p:stCondLst>
                                    <p:cond delay="0"/>
                                  </p:stCondLst>
                                  <p:childTnLst>
                                    <p:anim calcmode="lin" valueType="num">
                                      <p:cBhvr additive="base">
                                        <p:cTn id="38" dur="500"/>
                                        <p:tgtEl>
                                          <p:spTgt spid="24"/>
                                        </p:tgtEl>
                                        <p:attrNameLst>
                                          <p:attrName>ppt_x</p:attrName>
                                        </p:attrNameLst>
                                      </p:cBhvr>
                                      <p:tavLst>
                                        <p:tav tm="0">
                                          <p:val>
                                            <p:strVal val="ppt_x"/>
                                          </p:val>
                                        </p:tav>
                                        <p:tav tm="100000">
                                          <p:val>
                                            <p:strVal val="ppt_x"/>
                                          </p:val>
                                        </p:tav>
                                      </p:tavLst>
                                    </p:anim>
                                    <p:anim calcmode="lin" valueType="num">
                                      <p:cBhvr additive="base">
                                        <p:cTn id="39" dur="500"/>
                                        <p:tgtEl>
                                          <p:spTgt spid="24"/>
                                        </p:tgtEl>
                                        <p:attrNameLst>
                                          <p:attrName>ppt_y</p:attrName>
                                        </p:attrNameLst>
                                      </p:cBhvr>
                                      <p:tavLst>
                                        <p:tav tm="0">
                                          <p:val>
                                            <p:strVal val="ppt_y"/>
                                          </p:val>
                                        </p:tav>
                                        <p:tav tm="100000">
                                          <p:val>
                                            <p:strVal val="1+ppt_h/2"/>
                                          </p:val>
                                        </p:tav>
                                      </p:tavLst>
                                    </p:anim>
                                    <p:set>
                                      <p:cBhvr>
                                        <p:cTn id="40" dur="1" fill="hold">
                                          <p:stCondLst>
                                            <p:cond delay="49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1" animBg="1"/>
      <p:bldP spid="23" grpId="2" animBg="1"/>
      <p:bldP spid="24" grpId="1" animBg="1"/>
      <p:bldP spid="24" grpId="2"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43000" y="575400"/>
            <a:ext cx="6934200" cy="1030307"/>
            <a:chOff x="1143000" y="457200"/>
            <a:chExt cx="6510431" cy="1030307"/>
          </a:xfrm>
        </p:grpSpPr>
        <p:pic>
          <p:nvPicPr>
            <p:cNvPr id="8"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7"/>
            <p:cNvSpPr>
              <a:spLocks noChangeArrowheads="1"/>
            </p:cNvSpPr>
            <p:nvPr/>
          </p:nvSpPr>
          <p:spPr bwMode="auto">
            <a:xfrm>
              <a:off x="1862231" y="533400"/>
              <a:ext cx="5791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L0: Formal Definition of Turing Machine</a:t>
              </a:r>
            </a:p>
          </p:txBody>
        </p:sp>
      </p:grpSp>
      <p:grpSp>
        <p:nvGrpSpPr>
          <p:cNvPr id="9" name="Group 8"/>
          <p:cNvGrpSpPr/>
          <p:nvPr/>
        </p:nvGrpSpPr>
        <p:grpSpPr>
          <a:xfrm>
            <a:off x="1154502" y="1566000"/>
            <a:ext cx="6510431" cy="720000"/>
            <a:chOff x="1143000" y="457200"/>
            <a:chExt cx="6510431" cy="720000"/>
          </a:xfrm>
        </p:grpSpPr>
        <p:pic>
          <p:nvPicPr>
            <p:cNvPr id="10"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43000" y="4572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7"/>
            <p:cNvSpPr>
              <a:spLocks noChangeArrowheads="1"/>
            </p:cNvSpPr>
            <p:nvPr/>
          </p:nvSpPr>
          <p:spPr bwMode="auto">
            <a:xfrm>
              <a:off x="1862231" y="533400"/>
              <a:ext cx="57912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L1: Meaningful State Names</a:t>
              </a:r>
            </a:p>
          </p:txBody>
        </p:sp>
      </p:grpSp>
      <p:grpSp>
        <p:nvGrpSpPr>
          <p:cNvPr id="3" name="Group 2"/>
          <p:cNvGrpSpPr/>
          <p:nvPr/>
        </p:nvGrpSpPr>
        <p:grpSpPr>
          <a:xfrm>
            <a:off x="1166004" y="2556600"/>
            <a:ext cx="6983231" cy="1030307"/>
            <a:chOff x="1166004" y="2556600"/>
            <a:chExt cx="6983231" cy="1030307"/>
          </a:xfrm>
        </p:grpSpPr>
        <p:pic>
          <p:nvPicPr>
            <p:cNvPr id="13" name="Picture 10" descr="dd00786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7"/>
            <p:cNvSpPr>
              <a:spLocks noChangeArrowheads="1"/>
            </p:cNvSpPr>
            <p:nvPr/>
          </p:nvSpPr>
          <p:spPr bwMode="auto">
            <a:xfrm>
              <a:off x="1885235" y="2632800"/>
              <a:ext cx="626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Names and Transition Function</a:t>
              </a:r>
            </a:p>
          </p:txBody>
        </p:sp>
      </p:grpSp>
      <p:sp>
        <p:nvSpPr>
          <p:cNvPr id="23" name="Up Arrow 22"/>
          <p:cNvSpPr/>
          <p:nvPr/>
        </p:nvSpPr>
        <p:spPr>
          <a:xfrm>
            <a:off x="2773680" y="2209800"/>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24" name="Up Arrow 23"/>
          <p:cNvSpPr/>
          <p:nvPr/>
        </p:nvSpPr>
        <p:spPr>
          <a:xfrm>
            <a:off x="2788920" y="1171575"/>
            <a:ext cx="304800" cy="457200"/>
          </a:xfrm>
          <a:prstGeom prst="upArrow">
            <a:avLst/>
          </a:prstGeom>
          <a:solidFill>
            <a:srgbClr val="FF00FF"/>
          </a:solidFill>
          <a:ln>
            <a:solidFill>
              <a:schemeClr val="hlink"/>
            </a:solidFill>
          </a:ln>
        </p:spPr>
        <p:txBody>
          <a:bodyPr wrap="square" rtlCol="0" anchor="ctr">
            <a:spAutoFit/>
          </a:bodyPr>
          <a:lstStyle/>
          <a:p>
            <a:pPr algn="l"/>
            <a:endParaRPr lang="en-CA" sz="2400" dirty="0"/>
          </a:p>
        </p:txBody>
      </p:sp>
      <p:sp>
        <p:nvSpPr>
          <p:cNvPr id="29" name="Text Box 6"/>
          <p:cNvSpPr txBox="1">
            <a:spLocks noChangeArrowheads="1"/>
          </p:cNvSpPr>
          <p:nvPr/>
        </p:nvSpPr>
        <p:spPr bwMode="auto">
          <a:xfrm>
            <a:off x="3124200" y="214503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I will give you a compiler to do this.</a:t>
            </a:r>
          </a:p>
        </p:txBody>
      </p:sp>
      <p:sp>
        <p:nvSpPr>
          <p:cNvPr id="30" name="Text Box 6"/>
          <p:cNvSpPr txBox="1">
            <a:spLocks noChangeArrowheads="1"/>
          </p:cNvSpPr>
          <p:nvPr/>
        </p:nvSpPr>
        <p:spPr bwMode="auto">
          <a:xfrm>
            <a:off x="3166110" y="1212235"/>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00"/>
                </a:solidFill>
                <a:effectLst>
                  <a:outerShdw blurRad="38100" dist="38100" dir="2700000" algn="tl">
                    <a:srgbClr val="000000"/>
                  </a:outerShdw>
                </a:effectLst>
                <a:cs typeface="+mn-cs"/>
              </a:rPr>
              <a:t>I will give you a compiler to do this.</a:t>
            </a:r>
          </a:p>
        </p:txBody>
      </p:sp>
      <p:grpSp>
        <p:nvGrpSpPr>
          <p:cNvPr id="38" name="Group 37"/>
          <p:cNvGrpSpPr/>
          <p:nvPr/>
        </p:nvGrpSpPr>
        <p:grpSpPr>
          <a:xfrm>
            <a:off x="-172240" y="5267980"/>
            <a:ext cx="9171120" cy="1137285"/>
            <a:chOff x="-172240" y="5267980"/>
            <a:chExt cx="9171120" cy="1137285"/>
          </a:xfrm>
        </p:grpSpPr>
        <p:sp>
          <p:nvSpPr>
            <p:cNvPr id="39" name="Rectangle 20"/>
            <p:cNvSpPr>
              <a:spLocks noChangeArrowheads="1"/>
            </p:cNvSpPr>
            <p:nvPr/>
          </p:nvSpPr>
          <p:spPr bwMode="auto">
            <a:xfrm>
              <a:off x="152400" y="5267980"/>
              <a:ext cx="877900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Define a whole </a:t>
              </a:r>
              <a:r>
                <a:rPr lang="en-US" dirty="0">
                  <a:solidFill>
                    <a:srgbClr val="FF00FF"/>
                  </a:solidFill>
                  <a:effectLst>
                    <a:outerShdw blurRad="38100" dist="38100" dir="2700000" algn="tl">
                      <a:srgbClr val="000000"/>
                    </a:outerShdw>
                  </a:effectLst>
                  <a:cs typeface="+mn-cs"/>
                </a:rPr>
                <a:t>block</a:t>
              </a:r>
              <a:r>
                <a:rPr lang="en-US" dirty="0">
                  <a:effectLst>
                    <a:outerShdw blurRad="38100" dist="38100" dir="2700000" algn="tl">
                      <a:srgbClr val="000000"/>
                    </a:outerShdw>
                  </a:effectLst>
                  <a:cs typeface="+mn-cs"/>
                </a:rPr>
                <a:t> of table with one “meta” transition.</a:t>
              </a:r>
              <a:endParaRPr lang="en-US" i="1" dirty="0">
                <a:solidFill>
                  <a:schemeClr val="accent2"/>
                </a:solidFill>
                <a:effectLst>
                  <a:outerShdw blurRad="38100" dist="38100" dir="2700000" algn="tl">
                    <a:srgbClr val="000000"/>
                  </a:outerShdw>
                </a:effectLst>
                <a:cs typeface="+mn-cs"/>
              </a:endParaRPr>
            </a:p>
          </p:txBody>
        </p:sp>
        <p:sp>
          <p:nvSpPr>
            <p:cNvPr id="40" name="Rectangle 20"/>
            <p:cNvSpPr>
              <a:spLocks noChangeArrowheads="1"/>
            </p:cNvSpPr>
            <p:nvPr/>
          </p:nvSpPr>
          <p:spPr bwMode="auto">
            <a:xfrm>
              <a:off x="1277937" y="5605462"/>
              <a:ext cx="401007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a:t>
              </a:r>
              <a:r>
                <a:rPr lang="en-US" i="1" dirty="0">
                  <a:cs typeface="+mn-cs"/>
                </a:rPr>
                <a:t> </a:t>
              </a:r>
            </a:p>
          </p:txBody>
        </p:sp>
        <p:sp>
          <p:nvSpPr>
            <p:cNvPr id="41" name="Rectangle 19"/>
            <p:cNvSpPr>
              <a:spLocks noChangeArrowheads="1"/>
            </p:cNvSpPr>
            <p:nvPr/>
          </p:nvSpPr>
          <p:spPr bwMode="auto">
            <a:xfrm>
              <a:off x="-172240" y="5611812"/>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42" name="Rectangle 20"/>
            <p:cNvSpPr>
              <a:spLocks noChangeArrowheads="1"/>
            </p:cNvSpPr>
            <p:nvPr/>
          </p:nvSpPr>
          <p:spPr bwMode="auto">
            <a:xfrm>
              <a:off x="4626529" y="5628670"/>
              <a:ext cx="4372351"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=c&gt;</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c,right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43" name="Rectangle 42"/>
            <p:cNvSpPr>
              <a:spLocks noChangeArrowheads="1"/>
            </p:cNvSpPr>
            <p:nvPr/>
          </p:nvSpPr>
          <p:spPr bwMode="auto">
            <a:xfrm>
              <a:off x="-101162" y="594360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grpSp>
    </p:spTree>
    <p:extLst>
      <p:ext uri="{BB962C8B-B14F-4D97-AF65-F5344CB8AC3E}">
        <p14:creationId xmlns:p14="http://schemas.microsoft.com/office/powerpoint/2010/main" val="1520688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1.38889E-6 4.81481E-6 L 0.00747 0.29675 " pathEditMode="relative" rAng="0" ptsTypes="AA">
                                      <p:cBhvr>
                                        <p:cTn id="6" dur="2000" fill="hold"/>
                                        <p:tgtEl>
                                          <p:spTgt spid="3"/>
                                        </p:tgtEl>
                                        <p:attrNameLst>
                                          <p:attrName>ppt_x</p:attrName>
                                          <p:attrName>ppt_y</p:attrName>
                                        </p:attrNameLst>
                                      </p:cBhvr>
                                      <p:rCtr x="365" y="1483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72240" y="5267980"/>
            <a:ext cx="9934149" cy="1137285"/>
            <a:chOff x="-172240" y="5267980"/>
            <a:chExt cx="9934149" cy="1137285"/>
          </a:xfrm>
        </p:grpSpPr>
        <p:sp>
          <p:nvSpPr>
            <p:cNvPr id="31" name="Rectangle 20"/>
            <p:cNvSpPr>
              <a:spLocks noChangeArrowheads="1"/>
            </p:cNvSpPr>
            <p:nvPr/>
          </p:nvSpPr>
          <p:spPr bwMode="auto">
            <a:xfrm>
              <a:off x="152400" y="5267980"/>
              <a:ext cx="877900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Define a whole </a:t>
              </a:r>
              <a:r>
                <a:rPr lang="en-US" dirty="0">
                  <a:solidFill>
                    <a:srgbClr val="FF00FF"/>
                  </a:solidFill>
                  <a:effectLst>
                    <a:outerShdw blurRad="38100" dist="38100" dir="2700000" algn="tl">
                      <a:srgbClr val="000000"/>
                    </a:outerShdw>
                  </a:effectLst>
                  <a:cs typeface="+mn-cs"/>
                </a:rPr>
                <a:t>block</a:t>
              </a:r>
              <a:r>
                <a:rPr lang="en-US" dirty="0">
                  <a:effectLst>
                    <a:outerShdw blurRad="38100" dist="38100" dir="2700000" algn="tl">
                      <a:srgbClr val="000000"/>
                    </a:outerShdw>
                  </a:effectLst>
                  <a:cs typeface="+mn-cs"/>
                </a:rPr>
                <a:t> of table with one “meta” transition.</a:t>
              </a:r>
              <a:endParaRPr lang="en-US" i="1" dirty="0">
                <a:solidFill>
                  <a:schemeClr val="accent2"/>
                </a:solidFill>
                <a:effectLst>
                  <a:outerShdw blurRad="38100" dist="38100" dir="2700000" algn="tl">
                    <a:srgbClr val="000000"/>
                  </a:outerShdw>
                </a:effectLst>
                <a:cs typeface="+mn-cs"/>
              </a:endParaRPr>
            </a:p>
          </p:txBody>
        </p:sp>
        <p:sp>
          <p:nvSpPr>
            <p:cNvPr id="41" name="Rectangle 20"/>
            <p:cNvSpPr>
              <a:spLocks noChangeArrowheads="1"/>
            </p:cNvSpPr>
            <p:nvPr/>
          </p:nvSpPr>
          <p:spPr bwMode="auto">
            <a:xfrm>
              <a:off x="1277937" y="5605462"/>
              <a:ext cx="401007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a:t>
              </a:r>
              <a:r>
                <a:rPr lang="en-US" i="1" dirty="0">
                  <a:cs typeface="+mn-cs"/>
                </a:rPr>
                <a:t> </a:t>
              </a:r>
            </a:p>
          </p:txBody>
        </p:sp>
        <p:sp>
          <p:nvSpPr>
            <p:cNvPr id="42" name="Rectangle 19"/>
            <p:cNvSpPr>
              <a:spLocks noChangeArrowheads="1"/>
            </p:cNvSpPr>
            <p:nvPr/>
          </p:nvSpPr>
          <p:spPr bwMode="auto">
            <a:xfrm>
              <a:off x="-172240" y="5611812"/>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62" name="Rectangle 20"/>
            <p:cNvSpPr>
              <a:spLocks noChangeArrowheads="1"/>
            </p:cNvSpPr>
            <p:nvPr/>
          </p:nvSpPr>
          <p:spPr bwMode="auto">
            <a:xfrm>
              <a:off x="4626529" y="5628670"/>
              <a:ext cx="513538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rPr>
                <a:t>y’+</a:t>
              </a:r>
              <a:r>
                <a:rPr lang="en-US" i="1" baseline="-25000" dirty="0" err="1">
                  <a:solidFill>
                    <a:schemeClr val="accent2"/>
                  </a:solidFill>
                  <a:effectLst>
                    <a:outerShdw blurRad="38100" dist="38100" dir="2700000" algn="tl">
                      <a:srgbClr val="000000"/>
                    </a:outerShdw>
                  </a:effectLst>
                  <a:cs typeface="+mn-cs"/>
                </a:rPr>
                <a:t>c</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sz="2400" i="1" dirty="0" err="1">
                  <a:solidFill>
                    <a:schemeClr val="accent2"/>
                  </a:solidFill>
                  <a:effectLst>
                    <a:outerShdw blurRad="38100" dist="38100" dir="2700000" algn="tl">
                      <a:srgbClr val="000000"/>
                    </a:outerShdw>
                  </a:effectLst>
                  <a:cs typeface="+mn-cs"/>
                </a:rPr>
                <a:t>x’+y’,right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sp>
          <p:nvSpPr>
            <p:cNvPr id="39" name="Rectangle 38"/>
            <p:cNvSpPr>
              <a:spLocks noChangeArrowheads="1"/>
            </p:cNvSpPr>
            <p:nvPr/>
          </p:nvSpPr>
          <p:spPr bwMode="auto">
            <a:xfrm>
              <a:off x="-101162" y="594360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grpSp>
      <p:sp>
        <p:nvSpPr>
          <p:cNvPr id="34" name="Rectangle 20"/>
          <p:cNvSpPr>
            <a:spLocks noChangeArrowheads="1"/>
          </p:cNvSpPr>
          <p:nvPr/>
        </p:nvSpPr>
        <p:spPr bwMode="auto">
          <a:xfrm>
            <a:off x="-76200" y="969532"/>
            <a:ext cx="9220200" cy="2308324"/>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Code for filling in the table</a:t>
            </a:r>
          </a:p>
          <a:p>
            <a:pPr eaLnBrk="0" hangingPunct="0">
              <a:defRPr/>
            </a:pPr>
            <a:r>
              <a:rPr lang="en-US" sz="2400" dirty="0">
                <a:effectLst>
                  <a:outerShdw blurRad="38100" dist="38100" dir="2700000" algn="tl">
                    <a:srgbClr val="000000"/>
                  </a:outerShdw>
                </a:effectLst>
                <a:cs typeface="+mn-cs"/>
              </a:rPr>
              <a:t> </a:t>
            </a:r>
            <a:br>
              <a:rPr lang="en-US" sz="2400" dirty="0">
                <a:effectLst>
                  <a:outerShdw blurRad="38100" dist="38100" dir="2700000" algn="tl">
                    <a:srgbClr val="000000"/>
                  </a:outerShdw>
                </a:effectLst>
                <a:cs typeface="+mn-cs"/>
              </a:rPr>
            </a:b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This is not the TM running!</a:t>
            </a:r>
          </a:p>
          <a:p>
            <a:pPr eaLnBrk="0" hangingPunct="0">
              <a:defRPr/>
            </a:pPr>
            <a:r>
              <a:rPr lang="en-US" sz="2400" dirty="0">
                <a:effectLst>
                  <a:outerShdw blurRad="38100" dist="38100" dir="2700000" algn="tl">
                    <a:srgbClr val="000000"/>
                  </a:outerShdw>
                </a:effectLst>
                <a:cs typeface="+mn-cs"/>
              </a:rPr>
              <a:t>                This is the compiler at compile time making the TM.</a:t>
            </a:r>
            <a:br>
              <a:rPr lang="en-US" sz="2400" dirty="0">
                <a:effectLst>
                  <a:outerShdw blurRad="38100" dist="38100" dir="2700000" algn="tl">
                    <a:srgbClr val="000000"/>
                  </a:outerShdw>
                </a:effectLst>
                <a:cs typeface="+mn-cs"/>
              </a:rPr>
            </a:br>
            <a:r>
              <a:rPr lang="en-US" sz="2400" dirty="0">
                <a:effectLst>
                  <a:outerShdw blurRad="38100" dist="38100" dir="2700000" algn="tl">
                    <a:srgbClr val="000000"/>
                  </a:outerShdw>
                </a:effectLst>
                <a:cs typeface="+mn-cs"/>
              </a:rPr>
              <a:t>                   </a:t>
            </a:r>
            <a:endParaRPr lang="el-GR" sz="2400" dirty="0">
              <a:sym typeface="Symbol" pitchFamily="18" charset="2"/>
            </a:endParaRPr>
          </a:p>
        </p:txBody>
      </p:sp>
      <p:grpSp>
        <p:nvGrpSpPr>
          <p:cNvPr id="75" name="Group 74"/>
          <p:cNvGrpSpPr/>
          <p:nvPr/>
        </p:nvGrpSpPr>
        <p:grpSpPr>
          <a:xfrm>
            <a:off x="1136944" y="-76200"/>
            <a:ext cx="6983231" cy="720000"/>
            <a:chOff x="1166004" y="2556600"/>
            <a:chExt cx="6983231" cy="720000"/>
          </a:xfrm>
        </p:grpSpPr>
        <p:pic>
          <p:nvPicPr>
            <p:cNvPr id="76" name="Picture 10" descr="dd0078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Rectangle 7"/>
            <p:cNvSpPr>
              <a:spLocks noChangeArrowheads="1"/>
            </p:cNvSpPr>
            <p:nvPr/>
          </p:nvSpPr>
          <p:spPr bwMode="auto">
            <a:xfrm>
              <a:off x="1885235" y="2632800"/>
              <a:ext cx="626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a:t>
              </a:r>
              <a:r>
                <a:rPr lang="en-CA" altLang="en-US" sz="2800" dirty="0">
                  <a:solidFill>
                    <a:schemeClr val="tx2"/>
                  </a:solidFill>
                  <a:sym typeface="Wingdings" panose="05000000000000000000" pitchFamily="2" charset="2"/>
                </a:rPr>
                <a:t> L1 “Meaningful Names”</a:t>
              </a:r>
              <a:endParaRPr lang="en-CA" altLang="en-US" sz="2800" dirty="0">
                <a:solidFill>
                  <a:schemeClr val="tx2"/>
                </a:solidFill>
              </a:endParaRPr>
            </a:p>
          </p:txBody>
        </p:sp>
      </p:grpSp>
      <p:grpSp>
        <p:nvGrpSpPr>
          <p:cNvPr id="37" name="Group 36"/>
          <p:cNvGrpSpPr/>
          <p:nvPr/>
        </p:nvGrpSpPr>
        <p:grpSpPr>
          <a:xfrm>
            <a:off x="1231129" y="4566583"/>
            <a:ext cx="6983231" cy="1030307"/>
            <a:chOff x="1166004" y="2556600"/>
            <a:chExt cx="6983231" cy="1030307"/>
          </a:xfrm>
        </p:grpSpPr>
        <p:pic>
          <p:nvPicPr>
            <p:cNvPr id="38" name="Picture 10" descr="dd0078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Rectangle 7"/>
            <p:cNvSpPr>
              <a:spLocks noChangeArrowheads="1"/>
            </p:cNvSpPr>
            <p:nvPr/>
          </p:nvSpPr>
          <p:spPr bwMode="auto">
            <a:xfrm>
              <a:off x="1885235" y="2632800"/>
              <a:ext cx="626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Names and Transition Function</a:t>
              </a:r>
            </a:p>
          </p:txBody>
        </p:sp>
      </p:grpSp>
      <p:sp>
        <p:nvSpPr>
          <p:cNvPr id="15" name="Text Box 6"/>
          <p:cNvSpPr txBox="1">
            <a:spLocks noChangeArrowheads="1"/>
          </p:cNvSpPr>
          <p:nvPr/>
        </p:nvSpPr>
        <p:spPr bwMode="auto">
          <a:xfrm>
            <a:off x="3158490" y="624840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is how the test is answered!</a:t>
            </a:r>
          </a:p>
        </p:txBody>
      </p:sp>
      <p:sp>
        <p:nvSpPr>
          <p:cNvPr id="3" name="Oval 2"/>
          <p:cNvSpPr/>
          <p:nvPr/>
        </p:nvSpPr>
        <p:spPr>
          <a:xfrm>
            <a:off x="6629400" y="5486400"/>
            <a:ext cx="2133600" cy="762000"/>
          </a:xfrm>
          <a:prstGeom prst="ellipse">
            <a:avLst/>
          </a:prstGeom>
          <a:ln>
            <a:solidFill>
              <a:schemeClr val="hlink"/>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2403908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1+#ppt_w/2"/>
                                          </p:val>
                                        </p:tav>
                                        <p:tav tm="100000">
                                          <p:val>
                                            <p:strVal val="#ppt_x"/>
                                          </p:val>
                                        </p:tav>
                                      </p:tavLst>
                                    </p:anim>
                                    <p:anim calcmode="lin" valueType="num">
                                      <p:cBhvr additive="base">
                                        <p:cTn id="14"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5"/>
                                        </p:tgtEl>
                                        <p:attrNameLst>
                                          <p:attrName>style.visibility</p:attrName>
                                        </p:attrNameLst>
                                      </p:cBhvr>
                                      <p:to>
                                        <p:strVal val="visible"/>
                                      </p:to>
                                    </p:set>
                                    <p:anim calcmode="lin" valueType="num">
                                      <p:cBhvr additive="base">
                                        <p:cTn id="19" dur="500" fill="hold"/>
                                        <p:tgtEl>
                                          <p:spTgt spid="75"/>
                                        </p:tgtEl>
                                        <p:attrNameLst>
                                          <p:attrName>ppt_x</p:attrName>
                                        </p:attrNameLst>
                                      </p:cBhvr>
                                      <p:tavLst>
                                        <p:tav tm="0">
                                          <p:val>
                                            <p:strVal val="0-#ppt_w/2"/>
                                          </p:val>
                                        </p:tav>
                                        <p:tav tm="100000">
                                          <p:val>
                                            <p:strVal val="#ppt_x"/>
                                          </p:val>
                                        </p:tav>
                                      </p:tavLst>
                                    </p:anim>
                                    <p:anim calcmode="lin" valueType="num">
                                      <p:cBhvr additive="base">
                                        <p:cTn id="20"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4">
                                            <p:txEl>
                                              <p:pRg st="0" end="0"/>
                                            </p:txEl>
                                          </p:spTgt>
                                        </p:tgtEl>
                                        <p:attrNameLst>
                                          <p:attrName>style.visibility</p:attrName>
                                        </p:attrNameLst>
                                      </p:cBhvr>
                                      <p:to>
                                        <p:strVal val="visible"/>
                                      </p:to>
                                    </p:set>
                                    <p:anim calcmode="lin" valueType="num">
                                      <p:cBhvr additive="base">
                                        <p:cTn id="25"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4">
                                            <p:txEl>
                                              <p:pRg st="1" end="1"/>
                                            </p:txEl>
                                          </p:spTgt>
                                        </p:tgtEl>
                                        <p:attrNameLst>
                                          <p:attrName>style.visibility</p:attrName>
                                        </p:attrNameLst>
                                      </p:cBhvr>
                                      <p:to>
                                        <p:strVal val="visible"/>
                                      </p:to>
                                    </p:set>
                                    <p:anim calcmode="lin" valueType="num">
                                      <p:cBhvr additive="base">
                                        <p:cTn id="31"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4">
                                            <p:txEl>
                                              <p:pRg st="2" end="2"/>
                                            </p:txEl>
                                          </p:spTgt>
                                        </p:tgtEl>
                                        <p:attrNameLst>
                                          <p:attrName>style.visibility</p:attrName>
                                        </p:attrNameLst>
                                      </p:cBhvr>
                                      <p:to>
                                        <p:strVal val="visible"/>
                                      </p:to>
                                    </p:set>
                                    <p:anim calcmode="lin" valueType="num">
                                      <p:cBhvr additive="base">
                                        <p:cTn id="37" dur="500" fill="hold"/>
                                        <p:tgtEl>
                                          <p:spTgt spid="34">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0"/>
          <p:cNvSpPr>
            <a:spLocks noChangeArrowheads="1"/>
          </p:cNvSpPr>
          <p:nvPr/>
        </p:nvSpPr>
        <p:spPr bwMode="auto">
          <a:xfrm>
            <a:off x="152400" y="5267980"/>
            <a:ext cx="877900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Define a whole </a:t>
            </a:r>
            <a:r>
              <a:rPr lang="en-US" dirty="0">
                <a:solidFill>
                  <a:srgbClr val="FF00FF"/>
                </a:solidFill>
                <a:effectLst>
                  <a:outerShdw blurRad="38100" dist="38100" dir="2700000" algn="tl">
                    <a:srgbClr val="000000"/>
                  </a:outerShdw>
                </a:effectLst>
                <a:cs typeface="+mn-cs"/>
              </a:rPr>
              <a:t>block</a:t>
            </a:r>
            <a:r>
              <a:rPr lang="en-US" dirty="0">
                <a:effectLst>
                  <a:outerShdw blurRad="38100" dist="38100" dir="2700000" algn="tl">
                    <a:srgbClr val="000000"/>
                  </a:outerShdw>
                </a:effectLst>
                <a:cs typeface="+mn-cs"/>
              </a:rPr>
              <a:t> of table with one “meta” transition.</a:t>
            </a:r>
            <a:endParaRPr lang="en-US" i="1" dirty="0">
              <a:solidFill>
                <a:schemeClr val="accent2"/>
              </a:solidFill>
              <a:effectLst>
                <a:outerShdw blurRad="38100" dist="38100" dir="2700000" algn="tl">
                  <a:srgbClr val="000000"/>
                </a:outerShdw>
              </a:effectLst>
              <a:cs typeface="+mn-cs"/>
            </a:endParaRPr>
          </a:p>
        </p:txBody>
      </p:sp>
      <p:sp>
        <p:nvSpPr>
          <p:cNvPr id="41" name="Rectangle 20"/>
          <p:cNvSpPr>
            <a:spLocks noChangeArrowheads="1"/>
          </p:cNvSpPr>
          <p:nvPr/>
        </p:nvSpPr>
        <p:spPr bwMode="auto">
          <a:xfrm>
            <a:off x="1277937" y="5605462"/>
            <a:ext cx="401007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a:t>
            </a:r>
            <a:r>
              <a:rPr lang="en-US" i="1" dirty="0">
                <a:cs typeface="+mn-cs"/>
              </a:rPr>
              <a:t> </a:t>
            </a:r>
          </a:p>
        </p:txBody>
      </p:sp>
      <p:sp>
        <p:nvSpPr>
          <p:cNvPr id="42" name="Rectangle 19"/>
          <p:cNvSpPr>
            <a:spLocks noChangeArrowheads="1"/>
          </p:cNvSpPr>
          <p:nvPr/>
        </p:nvSpPr>
        <p:spPr bwMode="auto">
          <a:xfrm>
            <a:off x="-172240" y="5611812"/>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39" name="Rectangle 38"/>
          <p:cNvSpPr>
            <a:spLocks noChangeArrowheads="1"/>
          </p:cNvSpPr>
          <p:nvPr/>
        </p:nvSpPr>
        <p:spPr bwMode="auto">
          <a:xfrm>
            <a:off x="-101162" y="594360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
        <p:nvSpPr>
          <p:cNvPr id="34" name="Rectangle 20"/>
          <p:cNvSpPr>
            <a:spLocks noChangeArrowheads="1"/>
          </p:cNvSpPr>
          <p:nvPr/>
        </p:nvSpPr>
        <p:spPr bwMode="auto">
          <a:xfrm>
            <a:off x="-76200" y="969532"/>
            <a:ext cx="9220200" cy="3046988"/>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Code for filling in the table</a:t>
            </a:r>
          </a:p>
          <a:p>
            <a:pPr eaLnBrk="0" hangingPunct="0">
              <a:defRPr/>
            </a:pPr>
            <a:r>
              <a:rPr lang="en-US" sz="2400" dirty="0">
                <a:effectLst>
                  <a:outerShdw blurRad="38100" dist="38100" dir="2700000" algn="tl">
                    <a:srgbClr val="000000"/>
                  </a:outerShdw>
                </a:effectLst>
                <a:cs typeface="+mn-cs"/>
              </a:rPr>
              <a:t>      loop </a:t>
            </a:r>
            <a:r>
              <a:rPr lang="en-US" sz="2400" i="1" dirty="0">
                <a:solidFill>
                  <a:schemeClr val="accent2"/>
                </a:solidFill>
                <a:effectLst>
                  <a:outerShdw blurRad="38100" dist="38100" dir="2700000" algn="tl">
                    <a:srgbClr val="000000"/>
                  </a:outerShdw>
                </a:effectLst>
                <a:sym typeface="Symbol" pitchFamily="18" charset="2"/>
              </a:rPr>
              <a:t>x’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sym typeface="Symbol" pitchFamily="18" charset="2"/>
            </a:endParaRPr>
          </a:p>
          <a:p>
            <a:pPr eaLnBrk="0" hangingPunct="0">
              <a:defRPr/>
            </a:pPr>
            <a:r>
              <a:rPr lang="en-US" sz="2400" dirty="0">
                <a:effectLst>
                  <a:outerShdw blurRad="38100" dist="38100" dir="2700000" algn="tl">
                    <a:srgbClr val="000000"/>
                  </a:outerShdw>
                </a:effectLst>
              </a:rPr>
              <a:t>           loop </a:t>
            </a:r>
            <a:r>
              <a:rPr lang="en-US" sz="2400" i="1" dirty="0">
                <a:solidFill>
                  <a:schemeClr val="accent2"/>
                </a:solidFill>
                <a:effectLst>
                  <a:outerShdw blurRad="38100" dist="38100" dir="2700000" algn="tl">
                    <a:srgbClr val="000000"/>
                  </a:outerShdw>
                </a:effectLst>
                <a:sym typeface="Symbol" pitchFamily="18" charset="2"/>
              </a:rPr>
              <a:t>y’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 </a:t>
            </a:r>
          </a:p>
          <a:p>
            <a:pPr eaLnBrk="0" hangingPunct="0">
              <a:defRPr/>
            </a:pPr>
            <a:r>
              <a:rPr lang="en-US" sz="2400" dirty="0">
                <a:effectLst>
                  <a:outerShdw blurRad="38100" dist="38100" dir="2700000" algn="tl">
                    <a:srgbClr val="000000"/>
                  </a:outerShdw>
                </a:effectLst>
              </a:rPr>
              <a:t>                  loop </a:t>
            </a:r>
            <a:r>
              <a:rPr lang="en-US" sz="2400" i="1" dirty="0">
                <a:solidFill>
                  <a:schemeClr val="accent2"/>
                </a:solidFill>
                <a:effectLst>
                  <a:outerShdw blurRad="38100" dist="38100" dir="2700000" algn="tl">
                    <a:srgbClr val="000000"/>
                  </a:outerShdw>
                </a:effectLst>
                <a:sym typeface="Symbol" pitchFamily="18" charset="2"/>
              </a:rPr>
              <a:t>c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a:t>
            </a:r>
          </a:p>
          <a:p>
            <a:pPr eaLnBrk="0" hangingPunct="0">
              <a:defRPr/>
            </a:pPr>
            <a:r>
              <a:rPr lang="en-US" sz="2400" i="1" dirty="0">
                <a:solidFill>
                  <a:schemeClr val="accent2"/>
                </a:solidFill>
                <a:effectLst>
                  <a:outerShdw blurRad="38100" dist="38100" dir="2700000" algn="tl">
                    <a:srgbClr val="000000"/>
                  </a:outerShdw>
                </a:effectLst>
                <a:cs typeface="Arial" pitchFamily="34" charset="0"/>
              </a:rPr>
              <a:t>                         </a:t>
            </a:r>
            <a:r>
              <a:rPr lang="en-US" sz="2400" dirty="0">
                <a:effectLst>
                  <a:outerShdw blurRad="38100" dist="38100" dir="2700000" algn="tl">
                    <a:srgbClr val="000000"/>
                  </a:outerShdw>
                </a:effectLst>
                <a:cs typeface="Arial" pitchFamily="34" charset="0"/>
              </a:rPr>
              <a:t>stateName1 = “</a:t>
            </a:r>
            <a:r>
              <a:rPr lang="en-US" sz="2400" i="1" dirty="0">
                <a:solidFill>
                  <a:schemeClr val="accent2"/>
                </a:solidFill>
                <a:effectLst>
                  <a:outerShdw blurRad="38100" dist="38100" dir="2700000" algn="tl">
                    <a:srgbClr val="000000"/>
                  </a:outerShdw>
                </a:effectLst>
              </a:rPr>
              <a:t>q</a:t>
            </a:r>
            <a:r>
              <a:rPr lang="en-US" sz="2400" i="1" baseline="-25000" dirty="0">
                <a:solidFill>
                  <a:schemeClr val="accent2"/>
                </a:solidFill>
                <a:effectLst>
                  <a:outerShdw blurRad="38100" dist="38100" dir="2700000" algn="tl">
                    <a:srgbClr val="000000"/>
                  </a:outerShdw>
                </a:effectLst>
              </a:rPr>
              <a:t>&lt;line=39,x=</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x’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,y=</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y’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&gt;</a:t>
            </a:r>
            <a:r>
              <a:rPr lang="en-US" sz="2400" dirty="0">
                <a:effectLst>
                  <a:outerShdw blurRad="38100" dist="38100" dir="2700000" algn="tl">
                    <a:srgbClr val="000000"/>
                  </a:outerShdw>
                </a:effectLst>
                <a:cs typeface="Arial" pitchFamily="34" charset="0"/>
              </a:rPr>
              <a:t>”;</a:t>
            </a:r>
          </a:p>
          <a:p>
            <a:pPr eaLnBrk="0" hangingPunct="0">
              <a:defRPr/>
            </a:pPr>
            <a:r>
              <a:rPr lang="en-US" sz="2400" i="1" dirty="0">
                <a:solidFill>
                  <a:schemeClr val="accent2"/>
                </a:solidFill>
                <a:effectLst>
                  <a:outerShdw blurRad="38100" dist="38100" dir="2700000" algn="tl">
                    <a:srgbClr val="000000"/>
                  </a:outerShdw>
                </a:effectLst>
                <a:cs typeface="Arial" pitchFamily="34" charset="0"/>
                <a:sym typeface="Symbol" pitchFamily="18" charset="2"/>
              </a:rPr>
              <a:t>                         y’’=</a:t>
            </a:r>
            <a:r>
              <a:rPr lang="en-US" sz="2400" i="1" dirty="0" err="1">
                <a:solidFill>
                  <a:schemeClr val="accent2"/>
                </a:solidFill>
                <a:effectLst>
                  <a:outerShdw blurRad="38100" dist="38100" dir="2700000" algn="tl">
                    <a:srgbClr val="000000"/>
                  </a:outerShdw>
                </a:effectLst>
                <a:cs typeface="Arial" pitchFamily="34" charset="0"/>
                <a:sym typeface="Symbol" pitchFamily="18" charset="2"/>
              </a:rPr>
              <a:t>y’+c</a:t>
            </a:r>
            <a:r>
              <a:rPr lang="en-US" sz="2400" i="1" dirty="0">
                <a:solidFill>
                  <a:schemeClr val="accent2"/>
                </a:solidFill>
                <a:effectLst>
                  <a:outerShdw blurRad="38100" dist="38100" dir="2700000" algn="tl">
                    <a:srgbClr val="000000"/>
                  </a:outerShdw>
                </a:effectLst>
                <a:cs typeface="Arial" pitchFamily="34" charset="0"/>
                <a:sym typeface="Symbol" pitchFamily="18" charset="2"/>
              </a:rPr>
              <a:t>; c’=</a:t>
            </a:r>
            <a:r>
              <a:rPr lang="en-US" sz="2400" i="1" dirty="0" err="1">
                <a:solidFill>
                  <a:schemeClr val="accent2"/>
                </a:solidFill>
                <a:effectLst>
                  <a:outerShdw blurRad="38100" dist="38100" dir="2700000" algn="tl">
                    <a:srgbClr val="000000"/>
                  </a:outerShdw>
                </a:effectLst>
                <a:cs typeface="Arial" pitchFamily="34" charset="0"/>
                <a:sym typeface="Symbol" pitchFamily="18" charset="2"/>
              </a:rPr>
              <a:t>x’+y</a:t>
            </a:r>
            <a:r>
              <a:rPr lang="en-US" sz="2400" i="1" dirty="0">
                <a:solidFill>
                  <a:schemeClr val="accent2"/>
                </a:solidFill>
                <a:effectLst>
                  <a:outerShdw blurRad="38100" dist="38100" dir="2700000" algn="tl">
                    <a:srgbClr val="000000"/>
                  </a:outerShdw>
                </a:effectLst>
                <a:cs typeface="Arial" pitchFamily="34" charset="0"/>
                <a:sym typeface="Symbol" pitchFamily="18" charset="2"/>
              </a:rPr>
              <a:t>’;</a:t>
            </a:r>
          </a:p>
          <a:p>
            <a:pPr eaLnBrk="0" hangingPunct="0">
              <a:defRPr/>
            </a:pPr>
            <a:r>
              <a:rPr lang="en-US" sz="2400" i="1" dirty="0">
                <a:solidFill>
                  <a:schemeClr val="accent2"/>
                </a:solidFill>
                <a:effectLst>
                  <a:outerShdw blurRad="38100" dist="38100" dir="2700000" algn="tl">
                    <a:srgbClr val="000000"/>
                  </a:outerShdw>
                </a:effectLst>
                <a:cs typeface="Arial" pitchFamily="34" charset="0"/>
              </a:rPr>
              <a:t>                         </a:t>
            </a:r>
            <a:r>
              <a:rPr lang="en-US" sz="2400" dirty="0">
                <a:effectLst>
                  <a:outerShdw blurRad="38100" dist="38100" dir="2700000" algn="tl">
                    <a:srgbClr val="000000"/>
                  </a:outerShdw>
                </a:effectLst>
                <a:cs typeface="Arial" pitchFamily="34" charset="0"/>
              </a:rPr>
              <a:t>stateName2 = “</a:t>
            </a:r>
            <a:r>
              <a:rPr lang="en-US" sz="2400" i="1" dirty="0">
                <a:solidFill>
                  <a:schemeClr val="accent2"/>
                </a:solidFill>
                <a:effectLst>
                  <a:outerShdw blurRad="38100" dist="38100" dir="2700000" algn="tl">
                    <a:srgbClr val="000000"/>
                  </a:outerShdw>
                </a:effectLst>
              </a:rPr>
              <a:t>q</a:t>
            </a:r>
            <a:r>
              <a:rPr lang="en-US" sz="2400" i="1" baseline="-25000" dirty="0">
                <a:solidFill>
                  <a:schemeClr val="accent2"/>
                </a:solidFill>
                <a:effectLst>
                  <a:outerShdw blurRad="38100" dist="38100" dir="2700000" algn="tl">
                    <a:srgbClr val="000000"/>
                  </a:outerShdw>
                </a:effectLst>
              </a:rPr>
              <a:t>&lt;line=40,x=</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x’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,y=</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y’’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&gt;</a:t>
            </a:r>
            <a:r>
              <a:rPr lang="en-US" sz="2400" dirty="0">
                <a:effectLst>
                  <a:outerShdw blurRad="38100" dist="38100" dir="2700000" algn="tl">
                    <a:srgbClr val="000000"/>
                  </a:outerShdw>
                </a:effectLst>
                <a:cs typeface="Arial" pitchFamily="34" charset="0"/>
              </a:rPr>
              <a:t>”;</a:t>
            </a:r>
            <a:r>
              <a:rPr lang="en-US" sz="2400" i="1" dirty="0">
                <a:solidFill>
                  <a:schemeClr val="accent2"/>
                </a:solidFill>
                <a:effectLst>
                  <a:outerShdw blurRad="38100" dist="38100" dir="2700000" algn="tl">
                    <a:srgbClr val="000000"/>
                  </a:outerShdw>
                </a:effectLst>
                <a:cs typeface="Arial" pitchFamily="34" charset="0"/>
                <a:sym typeface="Symbol" pitchFamily="18" charset="2"/>
              </a:rPr>
              <a:t> </a:t>
            </a:r>
          </a:p>
          <a:p>
            <a:pPr eaLnBrk="0" hangingPunct="0">
              <a:defRPr/>
            </a:pPr>
            <a:r>
              <a:rPr lang="en-US" sz="2400" i="1" dirty="0">
                <a:solidFill>
                  <a:schemeClr val="accent2"/>
                </a:solidFill>
                <a:effectLst>
                  <a:outerShdw blurRad="38100" dist="38100" dir="2700000" algn="tl">
                    <a:srgbClr val="000000"/>
                  </a:outerShdw>
                </a:effectLst>
                <a:cs typeface="Arial" pitchFamily="34" charset="0"/>
                <a:sym typeface="Symbol" pitchFamily="18" charset="2"/>
              </a:rPr>
              <a:t>                         </a:t>
            </a:r>
            <a:r>
              <a:rPr lang="en-US" sz="2400" dirty="0">
                <a:effectLst>
                  <a:outerShdw blurRad="38100" dist="38100" dir="2700000" algn="tl">
                    <a:srgbClr val="000000"/>
                  </a:outerShdw>
                </a:effectLst>
                <a:cs typeface="Arial" pitchFamily="34" charset="0"/>
                <a:sym typeface="Symbol" pitchFamily="18" charset="2"/>
              </a:rPr>
              <a:t>Table</a:t>
            </a:r>
            <a:r>
              <a:rPr lang="el-GR" sz="2400" i="1" dirty="0">
                <a:solidFill>
                  <a:schemeClr val="accent2"/>
                </a:solidFill>
                <a:effectLst>
                  <a:outerShdw blurRad="38100" dist="38100" dir="2700000" algn="tl">
                    <a:srgbClr val="000000"/>
                  </a:outerShdw>
                </a:effectLst>
              </a:rPr>
              <a:t>δ</a:t>
            </a:r>
            <a:r>
              <a:rPr lang="en-US" sz="2400" dirty="0">
                <a:effectLst>
                  <a:outerShdw blurRad="38100" dist="38100" dir="2700000" algn="tl">
                    <a:srgbClr val="000000"/>
                  </a:outerShdw>
                </a:effectLst>
                <a:cs typeface="Arial" pitchFamily="34" charset="0"/>
                <a:sym typeface="Symbol" pitchFamily="18" charset="2"/>
              </a:rPr>
              <a:t>[</a:t>
            </a:r>
            <a:r>
              <a:rPr lang="en-US" sz="2400" dirty="0">
                <a:effectLst>
                  <a:outerShdw blurRad="38100" dist="38100" dir="2700000" algn="tl">
                    <a:srgbClr val="000000"/>
                  </a:outerShdw>
                </a:effectLst>
                <a:cs typeface="Arial" pitchFamily="34" charset="0"/>
              </a:rPr>
              <a:t>stateName1, </a:t>
            </a:r>
            <a:r>
              <a:rPr lang="en-US" sz="2400" i="1" dirty="0">
                <a:solidFill>
                  <a:schemeClr val="accent2"/>
                </a:solidFill>
                <a:effectLst>
                  <a:outerShdw blurRad="38100" dist="38100" dir="2700000" algn="tl">
                    <a:srgbClr val="000000"/>
                  </a:outerShdw>
                </a:effectLst>
              </a:rPr>
              <a:t>c</a:t>
            </a:r>
            <a:r>
              <a:rPr lang="en-US" sz="2400" dirty="0">
                <a:effectLst>
                  <a:outerShdw blurRad="38100" dist="38100" dir="2700000" algn="tl">
                    <a:srgbClr val="000000"/>
                  </a:outerShdw>
                </a:effectLst>
                <a:cs typeface="Arial" pitchFamily="34" charset="0"/>
              </a:rPr>
              <a:t> ] = </a:t>
            </a:r>
            <a:r>
              <a:rPr lang="en-US" sz="2400" dirty="0">
                <a:effectLst>
                  <a:outerShdw blurRad="38100" dist="38100" dir="2700000" algn="tl">
                    <a:srgbClr val="000000"/>
                  </a:outerShdw>
                </a:effectLst>
                <a:cs typeface="Arial" pitchFamily="34" charset="0"/>
                <a:sym typeface="Symbol" pitchFamily="18" charset="2"/>
              </a:rPr>
              <a:t> &lt;</a:t>
            </a:r>
            <a:r>
              <a:rPr lang="en-US" sz="2400" dirty="0">
                <a:effectLst>
                  <a:outerShdw blurRad="38100" dist="38100" dir="2700000" algn="tl">
                    <a:srgbClr val="000000"/>
                  </a:outerShdw>
                </a:effectLst>
                <a:cs typeface="Arial" pitchFamily="34" charset="0"/>
              </a:rPr>
              <a:t>stateName2, </a:t>
            </a:r>
            <a:r>
              <a:rPr lang="en-US" sz="2400" i="1" dirty="0">
                <a:solidFill>
                  <a:schemeClr val="accent2"/>
                </a:solidFill>
                <a:effectLst>
                  <a:outerShdw blurRad="38100" dist="38100" dir="2700000" algn="tl">
                    <a:srgbClr val="000000"/>
                  </a:outerShdw>
                </a:effectLst>
              </a:rPr>
              <a:t>c’</a:t>
            </a:r>
            <a:r>
              <a:rPr lang="en-US" sz="2400" dirty="0">
                <a:effectLst>
                  <a:outerShdw blurRad="38100" dist="38100" dir="2700000" algn="tl">
                    <a:srgbClr val="000000"/>
                  </a:outerShdw>
                </a:effectLst>
                <a:cs typeface="Arial" pitchFamily="34" charset="0"/>
              </a:rPr>
              <a:t>, right </a:t>
            </a:r>
            <a:r>
              <a:rPr lang="en-US" sz="2400" dirty="0">
                <a:effectLst>
                  <a:outerShdw blurRad="38100" dist="38100" dir="2700000" algn="tl">
                    <a:srgbClr val="000000"/>
                  </a:outerShdw>
                </a:effectLst>
                <a:cs typeface="Arial" pitchFamily="34" charset="0"/>
                <a:sym typeface="Symbol" pitchFamily="18" charset="2"/>
              </a:rPr>
              <a:t>&gt;                  </a:t>
            </a:r>
            <a:endParaRPr lang="el-GR" sz="2400" dirty="0">
              <a:sym typeface="Symbol" pitchFamily="18" charset="2"/>
            </a:endParaRPr>
          </a:p>
        </p:txBody>
      </p:sp>
      <p:grpSp>
        <p:nvGrpSpPr>
          <p:cNvPr id="14" name="Group 13"/>
          <p:cNvGrpSpPr/>
          <p:nvPr/>
        </p:nvGrpSpPr>
        <p:grpSpPr>
          <a:xfrm>
            <a:off x="304800" y="2726055"/>
            <a:ext cx="1727835" cy="478810"/>
            <a:chOff x="685800" y="3640455"/>
            <a:chExt cx="1727835" cy="478810"/>
          </a:xfrm>
        </p:grpSpPr>
        <p:sp>
          <p:nvSpPr>
            <p:cNvPr id="35" name="Rectangle 20"/>
            <p:cNvSpPr>
              <a:spLocks noChangeArrowheads="1"/>
            </p:cNvSpPr>
            <p:nvPr/>
          </p:nvSpPr>
          <p:spPr bwMode="auto">
            <a:xfrm>
              <a:off x="685800" y="3657600"/>
              <a:ext cx="14478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string</a:t>
              </a:r>
              <a:endParaRPr lang="en-US" sz="2400" dirty="0">
                <a:effectLst>
                  <a:outerShdw blurRad="38100" dist="38100" dir="2700000" algn="tl">
                    <a:srgbClr val="000000"/>
                  </a:outerShdw>
                </a:effectLst>
                <a:cs typeface="+mn-cs"/>
              </a:endParaRPr>
            </a:p>
          </p:txBody>
        </p:sp>
        <p:cxnSp>
          <p:nvCxnSpPr>
            <p:cNvPr id="36" name="Straight Arrow Connector 35"/>
            <p:cNvCxnSpPr/>
            <p:nvPr/>
          </p:nvCxnSpPr>
          <p:spPr bwMode="auto">
            <a:xfrm flipV="1">
              <a:off x="1704975" y="3640455"/>
              <a:ext cx="708660" cy="298246"/>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16" name="Group 15"/>
          <p:cNvGrpSpPr/>
          <p:nvPr/>
        </p:nvGrpSpPr>
        <p:grpSpPr>
          <a:xfrm>
            <a:off x="4800600" y="1635740"/>
            <a:ext cx="3886200" cy="903853"/>
            <a:chOff x="5105400" y="1595735"/>
            <a:chExt cx="3886200" cy="903853"/>
          </a:xfrm>
        </p:grpSpPr>
        <p:sp>
          <p:nvSpPr>
            <p:cNvPr id="40" name="Rectangle 20"/>
            <p:cNvSpPr>
              <a:spLocks noChangeArrowheads="1"/>
            </p:cNvSpPr>
            <p:nvPr/>
          </p:nvSpPr>
          <p:spPr bwMode="auto">
            <a:xfrm>
              <a:off x="5105400" y="1595735"/>
              <a:ext cx="38862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Integer converted to string</a:t>
              </a:r>
              <a:endParaRPr lang="en-US" sz="2400" dirty="0">
                <a:effectLst>
                  <a:outerShdw blurRad="38100" dist="38100" dir="2700000" algn="tl">
                    <a:srgbClr val="000000"/>
                  </a:outerShdw>
                </a:effectLst>
                <a:cs typeface="+mn-cs"/>
              </a:endParaRPr>
            </a:p>
          </p:txBody>
        </p:sp>
        <p:cxnSp>
          <p:nvCxnSpPr>
            <p:cNvPr id="45" name="Straight Arrow Connector 44"/>
            <p:cNvCxnSpPr/>
            <p:nvPr/>
          </p:nvCxnSpPr>
          <p:spPr bwMode="auto">
            <a:xfrm>
              <a:off x="5943600" y="2057400"/>
              <a:ext cx="76200" cy="442188"/>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15" name="Group 14"/>
          <p:cNvGrpSpPr/>
          <p:nvPr/>
        </p:nvGrpSpPr>
        <p:grpSpPr>
          <a:xfrm>
            <a:off x="3276600" y="757535"/>
            <a:ext cx="3962400" cy="1047057"/>
            <a:chOff x="3276600" y="757535"/>
            <a:chExt cx="3962400" cy="1047057"/>
          </a:xfrm>
        </p:grpSpPr>
        <p:sp>
          <p:nvSpPr>
            <p:cNvPr id="46" name="Rectangle 20"/>
            <p:cNvSpPr>
              <a:spLocks noChangeArrowheads="1"/>
            </p:cNvSpPr>
            <p:nvPr/>
          </p:nvSpPr>
          <p:spPr bwMode="auto">
            <a:xfrm>
              <a:off x="4114800" y="757535"/>
              <a:ext cx="31242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Could be an integer</a:t>
              </a:r>
              <a:endParaRPr lang="en-US" sz="2400" dirty="0">
                <a:effectLst>
                  <a:outerShdw blurRad="38100" dist="38100" dir="2700000" algn="tl">
                    <a:srgbClr val="000000"/>
                  </a:outerShdw>
                </a:effectLst>
                <a:cs typeface="+mn-cs"/>
              </a:endParaRPr>
            </a:p>
          </p:txBody>
        </p:sp>
        <p:cxnSp>
          <p:nvCxnSpPr>
            <p:cNvPr id="48" name="Straight Arrow Connector 47"/>
            <p:cNvCxnSpPr/>
            <p:nvPr/>
          </p:nvCxnSpPr>
          <p:spPr bwMode="auto">
            <a:xfrm flipH="1">
              <a:off x="3276600" y="1128269"/>
              <a:ext cx="1066800" cy="676323"/>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50" name="Group 49"/>
          <p:cNvGrpSpPr/>
          <p:nvPr/>
        </p:nvGrpSpPr>
        <p:grpSpPr>
          <a:xfrm>
            <a:off x="3276600" y="1066800"/>
            <a:ext cx="5105400" cy="1211694"/>
            <a:chOff x="3124200" y="757535"/>
            <a:chExt cx="5105400" cy="1211694"/>
          </a:xfrm>
        </p:grpSpPr>
        <p:sp>
          <p:nvSpPr>
            <p:cNvPr id="54" name="Rectangle 20"/>
            <p:cNvSpPr>
              <a:spLocks noChangeArrowheads="1"/>
            </p:cNvSpPr>
            <p:nvPr/>
          </p:nvSpPr>
          <p:spPr bwMode="auto">
            <a:xfrm>
              <a:off x="4114800" y="757535"/>
              <a:ext cx="41148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Character from tape alphabet</a:t>
              </a:r>
              <a:endParaRPr lang="en-US" sz="2400" dirty="0">
                <a:effectLst>
                  <a:outerShdw blurRad="38100" dist="38100" dir="2700000" algn="tl">
                    <a:srgbClr val="000000"/>
                  </a:outerShdw>
                </a:effectLst>
                <a:cs typeface="+mn-cs"/>
              </a:endParaRPr>
            </a:p>
          </p:txBody>
        </p:sp>
        <p:cxnSp>
          <p:nvCxnSpPr>
            <p:cNvPr id="55" name="Straight Arrow Connector 54"/>
            <p:cNvCxnSpPr/>
            <p:nvPr/>
          </p:nvCxnSpPr>
          <p:spPr bwMode="auto">
            <a:xfrm flipH="1">
              <a:off x="3124200" y="1121932"/>
              <a:ext cx="1257300" cy="847297"/>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59" name="Group 58"/>
          <p:cNvGrpSpPr/>
          <p:nvPr/>
        </p:nvGrpSpPr>
        <p:grpSpPr>
          <a:xfrm>
            <a:off x="1771650" y="4014914"/>
            <a:ext cx="2133600" cy="1374845"/>
            <a:chOff x="685800" y="3113752"/>
            <a:chExt cx="2133600" cy="1374845"/>
          </a:xfrm>
        </p:grpSpPr>
        <p:sp>
          <p:nvSpPr>
            <p:cNvPr id="63" name="Rectangle 20"/>
            <p:cNvSpPr>
              <a:spLocks noChangeArrowheads="1"/>
            </p:cNvSpPr>
            <p:nvPr/>
          </p:nvSpPr>
          <p:spPr bwMode="auto">
            <a:xfrm>
              <a:off x="685800" y="3657600"/>
              <a:ext cx="2133600" cy="830997"/>
            </a:xfrm>
            <a:prstGeom prst="rect">
              <a:avLst/>
            </a:prstGeom>
            <a:noFill/>
            <a:ln w="25400" cap="sq" algn="ctr">
              <a:noFill/>
              <a:miter lim="800000"/>
              <a:headEnd/>
              <a:tailEnd/>
            </a:ln>
            <a:effectLst/>
          </p:spPr>
          <p:txBody>
            <a:bodyPr wrap="square" lIns="274320" rIns="274320">
              <a:spAutoFit/>
            </a:bodyPr>
            <a:lstStyle/>
            <a:p>
              <a:pPr algn="ctr" eaLnBrk="0" hangingPunct="0">
                <a:defRPr/>
              </a:pPr>
              <a:r>
                <a:rPr lang="en-CA" sz="2400" dirty="0">
                  <a:effectLst>
                    <a:outerShdw blurRad="38100" dist="38100" dir="2700000" algn="tl">
                      <a:srgbClr val="000000"/>
                    </a:outerShdw>
                  </a:effectLst>
                  <a:cs typeface="+mn-cs"/>
                </a:rPr>
                <a:t>Fill in entry into table</a:t>
              </a:r>
              <a:endParaRPr lang="en-US" sz="2400" dirty="0">
                <a:effectLst>
                  <a:outerShdw blurRad="38100" dist="38100" dir="2700000" algn="tl">
                    <a:srgbClr val="000000"/>
                  </a:outerShdw>
                </a:effectLst>
                <a:cs typeface="+mn-cs"/>
              </a:endParaRPr>
            </a:p>
          </p:txBody>
        </p:sp>
        <p:cxnSp>
          <p:nvCxnSpPr>
            <p:cNvPr id="64" name="Straight Arrow Connector 63"/>
            <p:cNvCxnSpPr/>
            <p:nvPr/>
          </p:nvCxnSpPr>
          <p:spPr bwMode="auto">
            <a:xfrm flipV="1">
              <a:off x="1371600" y="3113752"/>
              <a:ext cx="57150" cy="673626"/>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65" name="Group 64"/>
          <p:cNvGrpSpPr/>
          <p:nvPr/>
        </p:nvGrpSpPr>
        <p:grpSpPr>
          <a:xfrm>
            <a:off x="3200400" y="4084860"/>
            <a:ext cx="2133600" cy="1307786"/>
            <a:chOff x="685800" y="3180811"/>
            <a:chExt cx="2133600" cy="1307786"/>
          </a:xfrm>
        </p:grpSpPr>
        <p:sp>
          <p:nvSpPr>
            <p:cNvPr id="66" name="Rectangle 20"/>
            <p:cNvSpPr>
              <a:spLocks noChangeArrowheads="1"/>
            </p:cNvSpPr>
            <p:nvPr/>
          </p:nvSpPr>
          <p:spPr bwMode="auto">
            <a:xfrm>
              <a:off x="685800" y="3657600"/>
              <a:ext cx="2133600" cy="830997"/>
            </a:xfrm>
            <a:prstGeom prst="rect">
              <a:avLst/>
            </a:prstGeom>
            <a:noFill/>
            <a:ln w="25400" cap="sq" algn="ctr">
              <a:noFill/>
              <a:miter lim="800000"/>
              <a:headEnd/>
              <a:tailEnd/>
            </a:ln>
            <a:effectLst/>
          </p:spPr>
          <p:txBody>
            <a:bodyPr wrap="square" lIns="274320" rIns="274320">
              <a:spAutoFit/>
            </a:bodyPr>
            <a:lstStyle/>
            <a:p>
              <a:pPr algn="ctr" eaLnBrk="0" hangingPunct="0">
                <a:defRPr/>
              </a:pPr>
              <a:r>
                <a:rPr lang="en-CA" sz="2400" dirty="0">
                  <a:effectLst>
                    <a:outerShdw blurRad="38100" dist="38100" dir="2700000" algn="tl">
                      <a:srgbClr val="000000"/>
                    </a:outerShdw>
                  </a:effectLst>
                  <a:cs typeface="+mn-cs"/>
                </a:rPr>
                <a:t>Indexed</a:t>
              </a:r>
              <a:br>
                <a:rPr lang="en-CA" sz="2400" dirty="0">
                  <a:effectLst>
                    <a:outerShdw blurRad="38100" dist="38100" dir="2700000" algn="tl">
                      <a:srgbClr val="000000"/>
                    </a:outerShdw>
                  </a:effectLst>
                  <a:cs typeface="+mn-cs"/>
                </a:rPr>
              </a:br>
              <a:r>
                <a:rPr lang="en-CA" sz="2400" dirty="0">
                  <a:effectLst>
                    <a:outerShdw blurRad="38100" dist="38100" dir="2700000" algn="tl">
                      <a:srgbClr val="000000"/>
                    </a:outerShdw>
                  </a:effectLst>
                  <a:cs typeface="+mn-cs"/>
                </a:rPr>
                <a:t>by string</a:t>
              </a:r>
              <a:endParaRPr lang="en-US" sz="2400" dirty="0">
                <a:effectLst>
                  <a:outerShdw blurRad="38100" dist="38100" dir="2700000" algn="tl">
                    <a:srgbClr val="000000"/>
                  </a:outerShdw>
                </a:effectLst>
                <a:cs typeface="+mn-cs"/>
              </a:endParaRPr>
            </a:p>
          </p:txBody>
        </p:sp>
        <p:cxnSp>
          <p:nvCxnSpPr>
            <p:cNvPr id="67" name="Straight Arrow Connector 66"/>
            <p:cNvCxnSpPr/>
            <p:nvPr/>
          </p:nvCxnSpPr>
          <p:spPr bwMode="auto">
            <a:xfrm flipH="1" flipV="1">
              <a:off x="1143000" y="3180811"/>
              <a:ext cx="228600" cy="606567"/>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68" name="Group 67"/>
          <p:cNvGrpSpPr/>
          <p:nvPr/>
        </p:nvGrpSpPr>
        <p:grpSpPr>
          <a:xfrm>
            <a:off x="4751775" y="4076033"/>
            <a:ext cx="2170995" cy="1334167"/>
            <a:chOff x="648405" y="3154430"/>
            <a:chExt cx="2170995" cy="1334167"/>
          </a:xfrm>
        </p:grpSpPr>
        <p:sp>
          <p:nvSpPr>
            <p:cNvPr id="69" name="Rectangle 20"/>
            <p:cNvSpPr>
              <a:spLocks noChangeArrowheads="1"/>
            </p:cNvSpPr>
            <p:nvPr/>
          </p:nvSpPr>
          <p:spPr bwMode="auto">
            <a:xfrm>
              <a:off x="685800" y="3657600"/>
              <a:ext cx="2133600" cy="830997"/>
            </a:xfrm>
            <a:prstGeom prst="rect">
              <a:avLst/>
            </a:prstGeom>
            <a:noFill/>
            <a:ln w="25400" cap="sq" algn="ctr">
              <a:noFill/>
              <a:miter lim="800000"/>
              <a:headEnd/>
              <a:tailEnd/>
            </a:ln>
            <a:effectLst/>
          </p:spPr>
          <p:txBody>
            <a:bodyPr wrap="square" lIns="274320" rIns="274320">
              <a:spAutoFit/>
            </a:bodyPr>
            <a:lstStyle/>
            <a:p>
              <a:pPr algn="ctr" eaLnBrk="0" hangingPunct="0">
                <a:defRPr/>
              </a:pPr>
              <a:r>
                <a:rPr lang="en-CA" sz="2400" dirty="0">
                  <a:effectLst>
                    <a:outerShdw blurRad="38100" dist="38100" dir="2700000" algn="tl">
                      <a:srgbClr val="000000"/>
                    </a:outerShdw>
                  </a:effectLst>
                  <a:cs typeface="+mn-cs"/>
                </a:rPr>
                <a:t>Indexed</a:t>
              </a:r>
              <a:br>
                <a:rPr lang="en-CA" sz="2400" dirty="0">
                  <a:effectLst>
                    <a:outerShdw blurRad="38100" dist="38100" dir="2700000" algn="tl">
                      <a:srgbClr val="000000"/>
                    </a:outerShdw>
                  </a:effectLst>
                  <a:cs typeface="+mn-cs"/>
                </a:rPr>
              </a:br>
              <a:r>
                <a:rPr lang="en-CA" sz="2400" dirty="0">
                  <a:effectLst>
                    <a:outerShdw blurRad="38100" dist="38100" dir="2700000" algn="tl">
                      <a:srgbClr val="000000"/>
                    </a:outerShdw>
                  </a:effectLst>
                  <a:cs typeface="+mn-cs"/>
                </a:rPr>
                <a:t>by tape char</a:t>
              </a:r>
              <a:endParaRPr lang="en-US" sz="2400" dirty="0">
                <a:effectLst>
                  <a:outerShdw blurRad="38100" dist="38100" dir="2700000" algn="tl">
                    <a:srgbClr val="000000"/>
                  </a:outerShdw>
                </a:effectLst>
                <a:cs typeface="+mn-cs"/>
              </a:endParaRPr>
            </a:p>
          </p:txBody>
        </p:sp>
        <p:cxnSp>
          <p:nvCxnSpPr>
            <p:cNvPr id="70" name="Straight Arrow Connector 69"/>
            <p:cNvCxnSpPr/>
            <p:nvPr/>
          </p:nvCxnSpPr>
          <p:spPr bwMode="auto">
            <a:xfrm flipH="1" flipV="1">
              <a:off x="648405" y="3154430"/>
              <a:ext cx="723195" cy="632949"/>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71" name="Group 70"/>
          <p:cNvGrpSpPr/>
          <p:nvPr/>
        </p:nvGrpSpPr>
        <p:grpSpPr>
          <a:xfrm>
            <a:off x="6781800" y="4294264"/>
            <a:ext cx="2133600" cy="1077992"/>
            <a:chOff x="685800" y="3410605"/>
            <a:chExt cx="2133600" cy="1077992"/>
          </a:xfrm>
        </p:grpSpPr>
        <p:sp>
          <p:nvSpPr>
            <p:cNvPr id="72" name="Rectangle 20"/>
            <p:cNvSpPr>
              <a:spLocks noChangeArrowheads="1"/>
            </p:cNvSpPr>
            <p:nvPr/>
          </p:nvSpPr>
          <p:spPr bwMode="auto">
            <a:xfrm>
              <a:off x="685800" y="3657600"/>
              <a:ext cx="2133600" cy="830997"/>
            </a:xfrm>
            <a:prstGeom prst="rect">
              <a:avLst/>
            </a:prstGeom>
            <a:noFill/>
            <a:ln w="25400" cap="sq" algn="ctr">
              <a:noFill/>
              <a:miter lim="800000"/>
              <a:headEnd/>
              <a:tailEnd/>
            </a:ln>
            <a:effectLst/>
          </p:spPr>
          <p:txBody>
            <a:bodyPr wrap="square" lIns="274320" rIns="274320">
              <a:spAutoFit/>
            </a:bodyPr>
            <a:lstStyle/>
            <a:p>
              <a:pPr algn="ctr" eaLnBrk="0" hangingPunct="0">
                <a:defRPr/>
              </a:pPr>
              <a:r>
                <a:rPr lang="en-CA" sz="2400" dirty="0">
                  <a:effectLst>
                    <a:outerShdw blurRad="38100" dist="38100" dir="2700000" algn="tl">
                      <a:srgbClr val="000000"/>
                    </a:outerShdw>
                  </a:effectLst>
                  <a:cs typeface="+mn-cs"/>
                </a:rPr>
                <a:t>Contents of entry</a:t>
              </a:r>
              <a:endParaRPr lang="en-US" sz="2400" dirty="0">
                <a:effectLst>
                  <a:outerShdw blurRad="38100" dist="38100" dir="2700000" algn="tl">
                    <a:srgbClr val="000000"/>
                  </a:outerShdw>
                </a:effectLst>
                <a:cs typeface="+mn-cs"/>
              </a:endParaRPr>
            </a:p>
          </p:txBody>
        </p:sp>
        <p:cxnSp>
          <p:nvCxnSpPr>
            <p:cNvPr id="73" name="Straight Arrow Connector 72"/>
            <p:cNvCxnSpPr/>
            <p:nvPr/>
          </p:nvCxnSpPr>
          <p:spPr bwMode="auto">
            <a:xfrm flipH="1" flipV="1">
              <a:off x="685800" y="3410605"/>
              <a:ext cx="685801" cy="376775"/>
            </a:xfrm>
            <a:prstGeom prst="straightConnector1">
              <a:avLst/>
            </a:prstGeom>
            <a:noFill/>
            <a:ln w="25400" cap="flat" cmpd="sng" algn="ctr">
              <a:solidFill>
                <a:srgbClr val="66FF66"/>
              </a:solidFill>
              <a:prstDash val="solid"/>
              <a:round/>
              <a:headEnd type="none" w="med" len="med"/>
              <a:tailEnd type="triangle"/>
            </a:ln>
            <a:effectLst/>
          </p:spPr>
        </p:cxnSp>
      </p:grpSp>
      <p:sp>
        <p:nvSpPr>
          <p:cNvPr id="74" name="AutoShape 44"/>
          <p:cNvSpPr>
            <a:spLocks/>
          </p:cNvSpPr>
          <p:nvPr/>
        </p:nvSpPr>
        <p:spPr bwMode="auto">
          <a:xfrm rot="16200000" flipV="1">
            <a:off x="6661651" y="2558549"/>
            <a:ext cx="240297" cy="2895600"/>
          </a:xfrm>
          <a:prstGeom prst="leftBrace">
            <a:avLst>
              <a:gd name="adj1" fmla="val 0"/>
              <a:gd name="adj2" fmla="val 50000"/>
            </a:avLst>
          </a:prstGeom>
          <a:noFill/>
          <a:ln w="254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75" name="Group 74"/>
          <p:cNvGrpSpPr/>
          <p:nvPr/>
        </p:nvGrpSpPr>
        <p:grpSpPr>
          <a:xfrm>
            <a:off x="1136944" y="-76200"/>
            <a:ext cx="6983231" cy="720000"/>
            <a:chOff x="1166004" y="2556600"/>
            <a:chExt cx="6983231" cy="720000"/>
          </a:xfrm>
        </p:grpSpPr>
        <p:pic>
          <p:nvPicPr>
            <p:cNvPr id="76" name="Picture 10" descr="dd0078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Rectangle 7"/>
            <p:cNvSpPr>
              <a:spLocks noChangeArrowheads="1"/>
            </p:cNvSpPr>
            <p:nvPr/>
          </p:nvSpPr>
          <p:spPr bwMode="auto">
            <a:xfrm>
              <a:off x="1885235" y="2632800"/>
              <a:ext cx="626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a:t>
              </a:r>
              <a:r>
                <a:rPr lang="en-CA" altLang="en-US" sz="2800" dirty="0">
                  <a:solidFill>
                    <a:schemeClr val="tx2"/>
                  </a:solidFill>
                  <a:sym typeface="Wingdings" panose="05000000000000000000" pitchFamily="2" charset="2"/>
                </a:rPr>
                <a:t> L1 “Meaningful Names”</a:t>
              </a:r>
              <a:endParaRPr lang="en-CA" altLang="en-US" sz="2800" dirty="0">
                <a:solidFill>
                  <a:schemeClr val="tx2"/>
                </a:solidFill>
              </a:endParaRPr>
            </a:p>
          </p:txBody>
        </p:sp>
      </p:grpSp>
      <p:sp>
        <p:nvSpPr>
          <p:cNvPr id="37" name="Text Box 6"/>
          <p:cNvSpPr txBox="1">
            <a:spLocks noChangeArrowheads="1"/>
          </p:cNvSpPr>
          <p:nvPr/>
        </p:nvSpPr>
        <p:spPr bwMode="auto">
          <a:xfrm>
            <a:off x="3158490" y="624840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is how the test is answered!</a:t>
            </a:r>
          </a:p>
        </p:txBody>
      </p:sp>
      <p:sp>
        <p:nvSpPr>
          <p:cNvPr id="38" name="Rectangle 20"/>
          <p:cNvSpPr>
            <a:spLocks noChangeArrowheads="1"/>
          </p:cNvSpPr>
          <p:nvPr/>
        </p:nvSpPr>
        <p:spPr bwMode="auto">
          <a:xfrm>
            <a:off x="4626529" y="5628670"/>
            <a:ext cx="513538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rPr>
              <a:t>y’+</a:t>
            </a:r>
            <a:r>
              <a:rPr lang="en-US" i="1" baseline="-25000" dirty="0" err="1">
                <a:solidFill>
                  <a:schemeClr val="accent2"/>
                </a:solidFill>
                <a:effectLst>
                  <a:outerShdw blurRad="38100" dist="38100" dir="2700000" algn="tl">
                    <a:srgbClr val="000000"/>
                  </a:outerShdw>
                </a:effectLst>
                <a:cs typeface="+mn-cs"/>
              </a:rPr>
              <a:t>c</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sz="2400" i="1" dirty="0" err="1">
                <a:solidFill>
                  <a:schemeClr val="accent2"/>
                </a:solidFill>
                <a:effectLst>
                  <a:outerShdw blurRad="38100" dist="38100" dir="2700000" algn="tl">
                    <a:srgbClr val="000000"/>
                  </a:outerShdw>
                </a:effectLst>
                <a:cs typeface="+mn-cs"/>
              </a:rPr>
              <a:t>x’+y’,right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grpSp>
        <p:nvGrpSpPr>
          <p:cNvPr id="43" name="Group 42"/>
          <p:cNvGrpSpPr/>
          <p:nvPr/>
        </p:nvGrpSpPr>
        <p:grpSpPr>
          <a:xfrm>
            <a:off x="-152400" y="3124200"/>
            <a:ext cx="2294325" cy="2167592"/>
            <a:chOff x="228600" y="3640455"/>
            <a:chExt cx="2294325" cy="2167592"/>
          </a:xfrm>
        </p:grpSpPr>
        <p:sp>
          <p:nvSpPr>
            <p:cNvPr id="44" name="Rectangle 20"/>
            <p:cNvSpPr>
              <a:spLocks noChangeArrowheads="1"/>
            </p:cNvSpPr>
            <p:nvPr/>
          </p:nvSpPr>
          <p:spPr bwMode="auto">
            <a:xfrm>
              <a:off x="228600" y="3869055"/>
              <a:ext cx="2294325" cy="1938992"/>
            </a:xfrm>
            <a:prstGeom prst="rect">
              <a:avLst/>
            </a:prstGeom>
            <a:noFill/>
            <a:ln w="25400" cap="sq" algn="ctr">
              <a:noFill/>
              <a:miter lim="800000"/>
              <a:headEnd/>
              <a:tailEnd/>
            </a:ln>
            <a:effectLst/>
          </p:spPr>
          <p:txBody>
            <a:bodyPr wrap="square" lIns="274320" rIns="274320">
              <a:spAutoFit/>
            </a:bodyPr>
            <a:lstStyle/>
            <a:p>
              <a:pPr algn="ctr" eaLnBrk="0" hangingPunct="0">
                <a:defRPr/>
              </a:pPr>
              <a:r>
                <a:rPr lang="en-CA" sz="2400" dirty="0">
                  <a:effectLst>
                    <a:outerShdw blurRad="38100" dist="38100" dir="2700000" algn="tl">
                      <a:srgbClr val="000000"/>
                    </a:outerShdw>
                  </a:effectLst>
                  <a:cs typeface="+mn-cs"/>
                </a:rPr>
                <a:t>Here we do the math so that the table lookup has the answers</a:t>
              </a:r>
              <a:endParaRPr lang="en-US" sz="2400" dirty="0">
                <a:effectLst>
                  <a:outerShdw blurRad="38100" dist="38100" dir="2700000" algn="tl">
                    <a:srgbClr val="000000"/>
                  </a:outerShdw>
                </a:effectLst>
                <a:cs typeface="+mn-cs"/>
              </a:endParaRPr>
            </a:p>
          </p:txBody>
        </p:sp>
        <p:cxnSp>
          <p:nvCxnSpPr>
            <p:cNvPr id="47" name="Straight Arrow Connector 46"/>
            <p:cNvCxnSpPr/>
            <p:nvPr/>
          </p:nvCxnSpPr>
          <p:spPr bwMode="auto">
            <a:xfrm flipV="1">
              <a:off x="1704975" y="3640455"/>
              <a:ext cx="708660" cy="298246"/>
            </a:xfrm>
            <a:prstGeom prst="straightConnector1">
              <a:avLst/>
            </a:prstGeom>
            <a:noFill/>
            <a:ln w="25400" cap="flat" cmpd="sng" algn="ctr">
              <a:solidFill>
                <a:srgbClr val="66FF66"/>
              </a:solidFill>
              <a:prstDash val="solid"/>
              <a:round/>
              <a:headEnd type="none" w="med" len="med"/>
              <a:tailEnd type="triangle"/>
            </a:ln>
            <a:effectLst/>
          </p:spPr>
        </p:cxnSp>
      </p:grpSp>
    </p:spTree>
    <p:extLst>
      <p:ext uri="{BB962C8B-B14F-4D97-AF65-F5344CB8AC3E}">
        <p14:creationId xmlns:p14="http://schemas.microsoft.com/office/powerpoint/2010/main" val="2029952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4">
                                            <p:txEl>
                                              <p:pRg st="1" end="1"/>
                                            </p:txEl>
                                          </p:spTgt>
                                        </p:tgtEl>
                                        <p:attrNameLst>
                                          <p:attrName>style.visibility</p:attrName>
                                        </p:attrNameLst>
                                      </p:cBhvr>
                                      <p:to>
                                        <p:strVal val="visible"/>
                                      </p:to>
                                    </p:set>
                                    <p:anim calcmode="lin" valueType="num">
                                      <p:cBhvr additive="base">
                                        <p:cTn id="7"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4">
                                            <p:txEl>
                                              <p:pRg st="2" end="2"/>
                                            </p:txEl>
                                          </p:spTgt>
                                        </p:tgtEl>
                                        <p:attrNameLst>
                                          <p:attrName>style.visibility</p:attrName>
                                        </p:attrNameLst>
                                      </p:cBhvr>
                                      <p:to>
                                        <p:strVal val="visible"/>
                                      </p:to>
                                    </p:set>
                                    <p:anim calcmode="lin" valueType="num">
                                      <p:cBhvr additive="base">
                                        <p:cTn id="13" dur="500" fill="hold"/>
                                        <p:tgtEl>
                                          <p:spTgt spid="34">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4">
                                            <p:txEl>
                                              <p:pRg st="3" end="3"/>
                                            </p:txEl>
                                          </p:spTgt>
                                        </p:tgtEl>
                                        <p:attrNameLst>
                                          <p:attrName>style.visibility</p:attrName>
                                        </p:attrNameLst>
                                      </p:cBhvr>
                                      <p:to>
                                        <p:strVal val="visible"/>
                                      </p:to>
                                    </p:set>
                                    <p:anim calcmode="lin" valueType="num">
                                      <p:cBhvr additive="base">
                                        <p:cTn id="25" dur="500" fill="hold"/>
                                        <p:tgtEl>
                                          <p:spTgt spid="3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additive="base">
                                        <p:cTn id="31" dur="500" fill="hold"/>
                                        <p:tgtEl>
                                          <p:spTgt spid="50"/>
                                        </p:tgtEl>
                                        <p:attrNameLst>
                                          <p:attrName>ppt_x</p:attrName>
                                        </p:attrNameLst>
                                      </p:cBhvr>
                                      <p:tavLst>
                                        <p:tav tm="0">
                                          <p:val>
                                            <p:strVal val="0-#ppt_w/2"/>
                                          </p:val>
                                        </p:tav>
                                        <p:tav tm="100000">
                                          <p:val>
                                            <p:strVal val="#ppt_x"/>
                                          </p:val>
                                        </p:tav>
                                      </p:tavLst>
                                    </p:anim>
                                    <p:anim calcmode="lin" valueType="num">
                                      <p:cBhvr additive="base">
                                        <p:cTn id="32"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4">
                                            <p:txEl>
                                              <p:pRg st="4" end="4"/>
                                            </p:txEl>
                                          </p:spTgt>
                                        </p:tgtEl>
                                        <p:attrNameLst>
                                          <p:attrName>style.visibility</p:attrName>
                                        </p:attrNameLst>
                                      </p:cBhvr>
                                      <p:to>
                                        <p:strVal val="visible"/>
                                      </p:to>
                                    </p:set>
                                    <p:anim calcmode="lin" valueType="num">
                                      <p:cBhvr additive="base">
                                        <p:cTn id="37" dur="500" fill="hold"/>
                                        <p:tgtEl>
                                          <p:spTgt spid="34">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500" fill="hold"/>
                                        <p:tgtEl>
                                          <p:spTgt spid="14"/>
                                        </p:tgtEl>
                                        <p:attrNameLst>
                                          <p:attrName>ppt_x</p:attrName>
                                        </p:attrNameLst>
                                      </p:cBhvr>
                                      <p:tavLst>
                                        <p:tav tm="0">
                                          <p:val>
                                            <p:strVal val="0-#ppt_w/2"/>
                                          </p:val>
                                        </p:tav>
                                        <p:tav tm="100000">
                                          <p:val>
                                            <p:strVal val="#ppt_x"/>
                                          </p:val>
                                        </p:tav>
                                      </p:tavLst>
                                    </p:anim>
                                    <p:anim calcmode="lin" valueType="num">
                                      <p:cBhvr additive="base">
                                        <p:cTn id="44"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500" fill="hold"/>
                                        <p:tgtEl>
                                          <p:spTgt spid="16"/>
                                        </p:tgtEl>
                                        <p:attrNameLst>
                                          <p:attrName>ppt_x</p:attrName>
                                        </p:attrNameLst>
                                      </p:cBhvr>
                                      <p:tavLst>
                                        <p:tav tm="0">
                                          <p:val>
                                            <p:strVal val="0-#ppt_w/2"/>
                                          </p:val>
                                        </p:tav>
                                        <p:tav tm="100000">
                                          <p:val>
                                            <p:strVal val="#ppt_x"/>
                                          </p:val>
                                        </p:tav>
                                      </p:tavLst>
                                    </p:anim>
                                    <p:anim calcmode="lin" valueType="num">
                                      <p:cBhvr additive="base">
                                        <p:cTn id="5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4">
                                            <p:txEl>
                                              <p:pRg st="5" end="5"/>
                                            </p:txEl>
                                          </p:spTgt>
                                        </p:tgtEl>
                                        <p:attrNameLst>
                                          <p:attrName>style.visibility</p:attrName>
                                        </p:attrNameLst>
                                      </p:cBhvr>
                                      <p:to>
                                        <p:strVal val="visible"/>
                                      </p:to>
                                    </p:set>
                                    <p:anim calcmode="lin" valueType="num">
                                      <p:cBhvr additive="base">
                                        <p:cTn id="55" dur="500" fill="hold"/>
                                        <p:tgtEl>
                                          <p:spTgt spid="34">
                                            <p:txEl>
                                              <p:pRg st="5" end="5"/>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additive="base">
                                        <p:cTn id="61" dur="500" fill="hold"/>
                                        <p:tgtEl>
                                          <p:spTgt spid="43"/>
                                        </p:tgtEl>
                                        <p:attrNameLst>
                                          <p:attrName>ppt_x</p:attrName>
                                        </p:attrNameLst>
                                      </p:cBhvr>
                                      <p:tavLst>
                                        <p:tav tm="0">
                                          <p:val>
                                            <p:strVal val="0-#ppt_w/2"/>
                                          </p:val>
                                        </p:tav>
                                        <p:tav tm="100000">
                                          <p:val>
                                            <p:strVal val="#ppt_x"/>
                                          </p:val>
                                        </p:tav>
                                      </p:tavLst>
                                    </p:anim>
                                    <p:anim calcmode="lin" valueType="num">
                                      <p:cBhvr additive="base">
                                        <p:cTn id="62"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4">
                                            <p:txEl>
                                              <p:pRg st="6" end="6"/>
                                            </p:txEl>
                                          </p:spTgt>
                                        </p:tgtEl>
                                        <p:attrNameLst>
                                          <p:attrName>style.visibility</p:attrName>
                                        </p:attrNameLst>
                                      </p:cBhvr>
                                      <p:to>
                                        <p:strVal val="visible"/>
                                      </p:to>
                                    </p:set>
                                    <p:anim calcmode="lin" valueType="num">
                                      <p:cBhvr additive="base">
                                        <p:cTn id="67" dur="500" fill="hold"/>
                                        <p:tgtEl>
                                          <p:spTgt spid="34">
                                            <p:txEl>
                                              <p:pRg st="6" end="6"/>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34">
                                            <p:txEl>
                                              <p:pRg st="7" end="7"/>
                                            </p:txEl>
                                          </p:spTgt>
                                        </p:tgtEl>
                                        <p:attrNameLst>
                                          <p:attrName>style.visibility</p:attrName>
                                        </p:attrNameLst>
                                      </p:cBhvr>
                                      <p:to>
                                        <p:strVal val="visible"/>
                                      </p:to>
                                    </p:set>
                                    <p:anim calcmode="lin" valueType="num">
                                      <p:cBhvr additive="base">
                                        <p:cTn id="73" dur="500" fill="hold"/>
                                        <p:tgtEl>
                                          <p:spTgt spid="34">
                                            <p:txEl>
                                              <p:pRg st="7" end="7"/>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3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59"/>
                                        </p:tgtEl>
                                        <p:attrNameLst>
                                          <p:attrName>style.visibility</p:attrName>
                                        </p:attrNameLst>
                                      </p:cBhvr>
                                      <p:to>
                                        <p:strVal val="visible"/>
                                      </p:to>
                                    </p:set>
                                    <p:anim calcmode="lin" valueType="num">
                                      <p:cBhvr additive="base">
                                        <p:cTn id="79" dur="500" fill="hold"/>
                                        <p:tgtEl>
                                          <p:spTgt spid="59"/>
                                        </p:tgtEl>
                                        <p:attrNameLst>
                                          <p:attrName>ppt_x</p:attrName>
                                        </p:attrNameLst>
                                      </p:cBhvr>
                                      <p:tavLst>
                                        <p:tav tm="0">
                                          <p:val>
                                            <p:strVal val="0-#ppt_w/2"/>
                                          </p:val>
                                        </p:tav>
                                        <p:tav tm="100000">
                                          <p:val>
                                            <p:strVal val="#ppt_x"/>
                                          </p:val>
                                        </p:tav>
                                      </p:tavLst>
                                    </p:anim>
                                    <p:anim calcmode="lin" valueType="num">
                                      <p:cBhvr additive="base">
                                        <p:cTn id="80"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65"/>
                                        </p:tgtEl>
                                        <p:attrNameLst>
                                          <p:attrName>style.visibility</p:attrName>
                                        </p:attrNameLst>
                                      </p:cBhvr>
                                      <p:to>
                                        <p:strVal val="visible"/>
                                      </p:to>
                                    </p:set>
                                    <p:anim calcmode="lin" valueType="num">
                                      <p:cBhvr additive="base">
                                        <p:cTn id="85" dur="500" fill="hold"/>
                                        <p:tgtEl>
                                          <p:spTgt spid="65"/>
                                        </p:tgtEl>
                                        <p:attrNameLst>
                                          <p:attrName>ppt_x</p:attrName>
                                        </p:attrNameLst>
                                      </p:cBhvr>
                                      <p:tavLst>
                                        <p:tav tm="0">
                                          <p:val>
                                            <p:strVal val="0-#ppt_w/2"/>
                                          </p:val>
                                        </p:tav>
                                        <p:tav tm="100000">
                                          <p:val>
                                            <p:strVal val="#ppt_x"/>
                                          </p:val>
                                        </p:tav>
                                      </p:tavLst>
                                    </p:anim>
                                    <p:anim calcmode="lin" valueType="num">
                                      <p:cBhvr additive="base">
                                        <p:cTn id="86"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68"/>
                                        </p:tgtEl>
                                        <p:attrNameLst>
                                          <p:attrName>style.visibility</p:attrName>
                                        </p:attrNameLst>
                                      </p:cBhvr>
                                      <p:to>
                                        <p:strVal val="visible"/>
                                      </p:to>
                                    </p:set>
                                    <p:anim calcmode="lin" valueType="num">
                                      <p:cBhvr additive="base">
                                        <p:cTn id="91" dur="500" fill="hold"/>
                                        <p:tgtEl>
                                          <p:spTgt spid="68"/>
                                        </p:tgtEl>
                                        <p:attrNameLst>
                                          <p:attrName>ppt_x</p:attrName>
                                        </p:attrNameLst>
                                      </p:cBhvr>
                                      <p:tavLst>
                                        <p:tav tm="0">
                                          <p:val>
                                            <p:strVal val="0-#ppt_w/2"/>
                                          </p:val>
                                        </p:tav>
                                        <p:tav tm="100000">
                                          <p:val>
                                            <p:strVal val="#ppt_x"/>
                                          </p:val>
                                        </p:tav>
                                      </p:tavLst>
                                    </p:anim>
                                    <p:anim calcmode="lin" valueType="num">
                                      <p:cBhvr additive="base">
                                        <p:cTn id="92"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nodeType="clickEffect">
                                  <p:stCondLst>
                                    <p:cond delay="0"/>
                                  </p:stCondLst>
                                  <p:childTnLst>
                                    <p:set>
                                      <p:cBhvr>
                                        <p:cTn id="96" dur="1" fill="hold">
                                          <p:stCondLst>
                                            <p:cond delay="0"/>
                                          </p:stCondLst>
                                        </p:cTn>
                                        <p:tgtEl>
                                          <p:spTgt spid="71"/>
                                        </p:tgtEl>
                                        <p:attrNameLst>
                                          <p:attrName>style.visibility</p:attrName>
                                        </p:attrNameLst>
                                      </p:cBhvr>
                                      <p:to>
                                        <p:strVal val="visible"/>
                                      </p:to>
                                    </p:set>
                                    <p:anim calcmode="lin" valueType="num">
                                      <p:cBhvr additive="base">
                                        <p:cTn id="97" dur="500" fill="hold"/>
                                        <p:tgtEl>
                                          <p:spTgt spid="71"/>
                                        </p:tgtEl>
                                        <p:attrNameLst>
                                          <p:attrName>ppt_x</p:attrName>
                                        </p:attrNameLst>
                                      </p:cBhvr>
                                      <p:tavLst>
                                        <p:tav tm="0">
                                          <p:val>
                                            <p:strVal val="0-#ppt_w/2"/>
                                          </p:val>
                                        </p:tav>
                                        <p:tav tm="100000">
                                          <p:val>
                                            <p:strVal val="#ppt_x"/>
                                          </p:val>
                                        </p:tav>
                                      </p:tavLst>
                                    </p:anim>
                                    <p:anim calcmode="lin" valueType="num">
                                      <p:cBhvr additive="base">
                                        <p:cTn id="98" dur="500" fill="hold"/>
                                        <p:tgtEl>
                                          <p:spTgt spid="71"/>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 calcmode="lin" valueType="num">
                                      <p:cBhvr additive="base">
                                        <p:cTn id="101" dur="500" fill="hold"/>
                                        <p:tgtEl>
                                          <p:spTgt spid="74"/>
                                        </p:tgtEl>
                                        <p:attrNameLst>
                                          <p:attrName>ppt_x</p:attrName>
                                        </p:attrNameLst>
                                      </p:cBhvr>
                                      <p:tavLst>
                                        <p:tav tm="0">
                                          <p:val>
                                            <p:strVal val="0-#ppt_w/2"/>
                                          </p:val>
                                        </p:tav>
                                        <p:tav tm="100000">
                                          <p:val>
                                            <p:strVal val="#ppt_x"/>
                                          </p:val>
                                        </p:tav>
                                      </p:tavLst>
                                    </p:anim>
                                    <p:anim calcmode="lin" valueType="num">
                                      <p:cBhvr additive="base">
                                        <p:cTn id="102" dur="500" fill="hold"/>
                                        <p:tgtEl>
                                          <p:spTgt spid="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0"/>
          <p:cNvSpPr>
            <a:spLocks noChangeArrowheads="1"/>
          </p:cNvSpPr>
          <p:nvPr/>
        </p:nvSpPr>
        <p:spPr bwMode="auto">
          <a:xfrm>
            <a:off x="152400" y="5267980"/>
            <a:ext cx="877900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Define a whole </a:t>
            </a:r>
            <a:r>
              <a:rPr lang="en-US" dirty="0">
                <a:solidFill>
                  <a:srgbClr val="FF00FF"/>
                </a:solidFill>
                <a:effectLst>
                  <a:outerShdw blurRad="38100" dist="38100" dir="2700000" algn="tl">
                    <a:srgbClr val="000000"/>
                  </a:outerShdw>
                </a:effectLst>
                <a:cs typeface="+mn-cs"/>
              </a:rPr>
              <a:t>block</a:t>
            </a:r>
            <a:r>
              <a:rPr lang="en-US" dirty="0">
                <a:effectLst>
                  <a:outerShdw blurRad="38100" dist="38100" dir="2700000" algn="tl">
                    <a:srgbClr val="000000"/>
                  </a:outerShdw>
                </a:effectLst>
                <a:cs typeface="+mn-cs"/>
              </a:rPr>
              <a:t> of table with one “meta” transition.</a:t>
            </a:r>
            <a:endParaRPr lang="en-US" i="1" dirty="0">
              <a:solidFill>
                <a:schemeClr val="accent2"/>
              </a:solidFill>
              <a:effectLst>
                <a:outerShdw blurRad="38100" dist="38100" dir="2700000" algn="tl">
                  <a:srgbClr val="000000"/>
                </a:outerShdw>
              </a:effectLst>
              <a:cs typeface="+mn-cs"/>
            </a:endParaRPr>
          </a:p>
        </p:txBody>
      </p:sp>
      <p:sp>
        <p:nvSpPr>
          <p:cNvPr id="41" name="Rectangle 20"/>
          <p:cNvSpPr>
            <a:spLocks noChangeArrowheads="1"/>
          </p:cNvSpPr>
          <p:nvPr/>
        </p:nvSpPr>
        <p:spPr bwMode="auto">
          <a:xfrm>
            <a:off x="1277937" y="5605462"/>
            <a:ext cx="401007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a:t>
            </a:r>
            <a:r>
              <a:rPr lang="en-US" i="1" dirty="0">
                <a:cs typeface="+mn-cs"/>
              </a:rPr>
              <a:t> </a:t>
            </a:r>
          </a:p>
        </p:txBody>
      </p:sp>
      <p:sp>
        <p:nvSpPr>
          <p:cNvPr id="42" name="Rectangle 19"/>
          <p:cNvSpPr>
            <a:spLocks noChangeArrowheads="1"/>
          </p:cNvSpPr>
          <p:nvPr/>
        </p:nvSpPr>
        <p:spPr bwMode="auto">
          <a:xfrm>
            <a:off x="-172240" y="5611812"/>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39" name="Rectangle 38"/>
          <p:cNvSpPr>
            <a:spLocks noChangeArrowheads="1"/>
          </p:cNvSpPr>
          <p:nvPr/>
        </p:nvSpPr>
        <p:spPr bwMode="auto">
          <a:xfrm>
            <a:off x="-101162" y="594360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
        <p:nvSpPr>
          <p:cNvPr id="34" name="Rectangle 20"/>
          <p:cNvSpPr>
            <a:spLocks noChangeArrowheads="1"/>
          </p:cNvSpPr>
          <p:nvPr/>
        </p:nvSpPr>
        <p:spPr bwMode="auto">
          <a:xfrm>
            <a:off x="-76200" y="969532"/>
            <a:ext cx="9220200" cy="3416320"/>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Code for filling in the table</a:t>
            </a:r>
          </a:p>
          <a:p>
            <a:pPr eaLnBrk="0" hangingPunct="0">
              <a:defRPr/>
            </a:pPr>
            <a:r>
              <a:rPr lang="en-US" sz="2400" dirty="0">
                <a:effectLst>
                  <a:outerShdw blurRad="38100" dist="38100" dir="2700000" algn="tl">
                    <a:srgbClr val="000000"/>
                  </a:outerShdw>
                </a:effectLst>
                <a:cs typeface="+mn-cs"/>
              </a:rPr>
              <a:t>      loop </a:t>
            </a:r>
            <a:r>
              <a:rPr lang="en-US" sz="2400" i="1" dirty="0">
                <a:solidFill>
                  <a:schemeClr val="accent2"/>
                </a:solidFill>
                <a:effectLst>
                  <a:outerShdw blurRad="38100" dist="38100" dir="2700000" algn="tl">
                    <a:srgbClr val="000000"/>
                  </a:outerShdw>
                </a:effectLst>
                <a:sym typeface="Symbol" pitchFamily="18" charset="2"/>
              </a:rPr>
              <a:t>x’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sym typeface="Symbol" pitchFamily="18" charset="2"/>
            </a:endParaRPr>
          </a:p>
          <a:p>
            <a:pPr eaLnBrk="0" hangingPunct="0">
              <a:defRPr/>
            </a:pPr>
            <a:r>
              <a:rPr lang="en-US" sz="2400" dirty="0">
                <a:effectLst>
                  <a:outerShdw blurRad="38100" dist="38100" dir="2700000" algn="tl">
                    <a:srgbClr val="000000"/>
                  </a:outerShdw>
                </a:effectLst>
              </a:rPr>
              <a:t>           loop </a:t>
            </a:r>
            <a:r>
              <a:rPr lang="en-US" sz="2400" i="1" dirty="0">
                <a:solidFill>
                  <a:schemeClr val="accent2"/>
                </a:solidFill>
                <a:effectLst>
                  <a:outerShdw blurRad="38100" dist="38100" dir="2700000" algn="tl">
                    <a:srgbClr val="000000"/>
                  </a:outerShdw>
                </a:effectLst>
                <a:sym typeface="Symbol" pitchFamily="18" charset="2"/>
              </a:rPr>
              <a:t>y’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 </a:t>
            </a:r>
          </a:p>
          <a:p>
            <a:pPr eaLnBrk="0" hangingPunct="0">
              <a:defRPr/>
            </a:pPr>
            <a:r>
              <a:rPr lang="en-US" sz="2400" dirty="0">
                <a:effectLst>
                  <a:outerShdw blurRad="38100" dist="38100" dir="2700000" algn="tl">
                    <a:srgbClr val="000000"/>
                  </a:outerShdw>
                </a:effectLst>
              </a:rPr>
              <a:t>                  loop </a:t>
            </a:r>
            <a:r>
              <a:rPr lang="en-US" sz="2400" i="1" dirty="0">
                <a:solidFill>
                  <a:schemeClr val="accent2"/>
                </a:solidFill>
                <a:effectLst>
                  <a:outerShdw blurRad="38100" dist="38100" dir="2700000" algn="tl">
                    <a:srgbClr val="000000"/>
                  </a:outerShdw>
                </a:effectLst>
                <a:sym typeface="Symbol" pitchFamily="18" charset="2"/>
              </a:rPr>
              <a:t>c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a:t>
            </a:r>
          </a:p>
          <a:p>
            <a:pPr eaLnBrk="0" hangingPunct="0">
              <a:defRPr/>
            </a:pPr>
            <a:r>
              <a:rPr lang="en-US" sz="2400" i="1" dirty="0">
                <a:solidFill>
                  <a:schemeClr val="accent2"/>
                </a:solidFill>
                <a:effectLst>
                  <a:outerShdw blurRad="38100" dist="38100" dir="2700000" algn="tl">
                    <a:srgbClr val="000000"/>
                  </a:outerShdw>
                </a:effectLst>
                <a:cs typeface="Arial" pitchFamily="34" charset="0"/>
              </a:rPr>
              <a:t>                         </a:t>
            </a:r>
            <a:r>
              <a:rPr lang="en-US" sz="2400" dirty="0">
                <a:effectLst>
                  <a:outerShdw blurRad="38100" dist="38100" dir="2700000" algn="tl">
                    <a:srgbClr val="000000"/>
                  </a:outerShdw>
                </a:effectLst>
                <a:cs typeface="Arial" pitchFamily="34" charset="0"/>
              </a:rPr>
              <a:t>stateName1 = “</a:t>
            </a:r>
            <a:r>
              <a:rPr lang="en-US" sz="2400" i="1" dirty="0">
                <a:solidFill>
                  <a:schemeClr val="accent2"/>
                </a:solidFill>
                <a:effectLst>
                  <a:outerShdw blurRad="38100" dist="38100" dir="2700000" algn="tl">
                    <a:srgbClr val="000000"/>
                  </a:outerShdw>
                </a:effectLst>
              </a:rPr>
              <a:t>q</a:t>
            </a:r>
            <a:r>
              <a:rPr lang="en-US" sz="2400" i="1" baseline="-25000" dirty="0">
                <a:solidFill>
                  <a:schemeClr val="accent2"/>
                </a:solidFill>
                <a:effectLst>
                  <a:outerShdw blurRad="38100" dist="38100" dir="2700000" algn="tl">
                    <a:srgbClr val="000000"/>
                  </a:outerShdw>
                </a:effectLst>
              </a:rPr>
              <a:t>&lt;line=39,x=</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x’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,y=</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y’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&gt;</a:t>
            </a:r>
            <a:r>
              <a:rPr lang="en-US" sz="2400" dirty="0">
                <a:effectLst>
                  <a:outerShdw blurRad="38100" dist="38100" dir="2700000" algn="tl">
                    <a:srgbClr val="000000"/>
                  </a:outerShdw>
                </a:effectLst>
                <a:cs typeface="Arial" pitchFamily="34" charset="0"/>
              </a:rPr>
              <a:t>”;</a:t>
            </a:r>
          </a:p>
          <a:p>
            <a:pPr eaLnBrk="0" hangingPunct="0">
              <a:defRPr/>
            </a:pPr>
            <a:r>
              <a:rPr lang="en-US" sz="2400" i="1" dirty="0">
                <a:solidFill>
                  <a:schemeClr val="accent2"/>
                </a:solidFill>
                <a:effectLst>
                  <a:outerShdw blurRad="38100" dist="38100" dir="2700000" algn="tl">
                    <a:srgbClr val="000000"/>
                  </a:outerShdw>
                </a:effectLst>
                <a:cs typeface="Arial" pitchFamily="34" charset="0"/>
                <a:sym typeface="Symbol" pitchFamily="18" charset="2"/>
              </a:rPr>
              <a:t>                         y’’=</a:t>
            </a:r>
            <a:r>
              <a:rPr lang="en-US" sz="2400" i="1" dirty="0" err="1">
                <a:solidFill>
                  <a:schemeClr val="accent2"/>
                </a:solidFill>
                <a:effectLst>
                  <a:outerShdw blurRad="38100" dist="38100" dir="2700000" algn="tl">
                    <a:srgbClr val="000000"/>
                  </a:outerShdw>
                </a:effectLst>
                <a:cs typeface="Arial" pitchFamily="34" charset="0"/>
                <a:sym typeface="Symbol" pitchFamily="18" charset="2"/>
              </a:rPr>
              <a:t>y’+c</a:t>
            </a:r>
            <a:r>
              <a:rPr lang="en-US" sz="2400" i="1" dirty="0">
                <a:solidFill>
                  <a:schemeClr val="accent2"/>
                </a:solidFill>
                <a:effectLst>
                  <a:outerShdw blurRad="38100" dist="38100" dir="2700000" algn="tl">
                    <a:srgbClr val="000000"/>
                  </a:outerShdw>
                </a:effectLst>
                <a:cs typeface="Arial" pitchFamily="34" charset="0"/>
                <a:sym typeface="Symbol" pitchFamily="18" charset="2"/>
              </a:rPr>
              <a:t>; c’=</a:t>
            </a:r>
            <a:r>
              <a:rPr lang="en-US" sz="2400" i="1" dirty="0" err="1">
                <a:solidFill>
                  <a:schemeClr val="accent2"/>
                </a:solidFill>
                <a:effectLst>
                  <a:outerShdw blurRad="38100" dist="38100" dir="2700000" algn="tl">
                    <a:srgbClr val="000000"/>
                  </a:outerShdw>
                </a:effectLst>
                <a:cs typeface="Arial" pitchFamily="34" charset="0"/>
                <a:sym typeface="Symbol" pitchFamily="18" charset="2"/>
              </a:rPr>
              <a:t>x’+y</a:t>
            </a:r>
            <a:r>
              <a:rPr lang="en-US" sz="2400" i="1" dirty="0">
                <a:solidFill>
                  <a:schemeClr val="accent2"/>
                </a:solidFill>
                <a:effectLst>
                  <a:outerShdw blurRad="38100" dist="38100" dir="2700000" algn="tl">
                    <a:srgbClr val="000000"/>
                  </a:outerShdw>
                </a:effectLst>
                <a:cs typeface="Arial" pitchFamily="34" charset="0"/>
                <a:sym typeface="Symbol" pitchFamily="18" charset="2"/>
              </a:rPr>
              <a:t>’;</a:t>
            </a:r>
          </a:p>
          <a:p>
            <a:pPr eaLnBrk="0" hangingPunct="0">
              <a:defRPr/>
            </a:pPr>
            <a:r>
              <a:rPr lang="en-US" sz="2400" i="1" dirty="0">
                <a:solidFill>
                  <a:schemeClr val="accent2"/>
                </a:solidFill>
                <a:effectLst>
                  <a:outerShdw blurRad="38100" dist="38100" dir="2700000" algn="tl">
                    <a:srgbClr val="000000"/>
                  </a:outerShdw>
                </a:effectLst>
                <a:cs typeface="Arial" pitchFamily="34" charset="0"/>
              </a:rPr>
              <a:t>                         </a:t>
            </a:r>
            <a:r>
              <a:rPr lang="en-US" sz="2400" dirty="0">
                <a:effectLst>
                  <a:outerShdw blurRad="38100" dist="38100" dir="2700000" algn="tl">
                    <a:srgbClr val="000000"/>
                  </a:outerShdw>
                </a:effectLst>
                <a:cs typeface="Arial" pitchFamily="34" charset="0"/>
              </a:rPr>
              <a:t>stateName2 = “</a:t>
            </a:r>
            <a:r>
              <a:rPr lang="en-US" sz="2400" i="1" dirty="0">
                <a:solidFill>
                  <a:schemeClr val="accent2"/>
                </a:solidFill>
                <a:effectLst>
                  <a:outerShdw blurRad="38100" dist="38100" dir="2700000" algn="tl">
                    <a:srgbClr val="000000"/>
                  </a:outerShdw>
                </a:effectLst>
              </a:rPr>
              <a:t>q</a:t>
            </a:r>
            <a:r>
              <a:rPr lang="en-US" sz="2400" i="1" baseline="-25000" dirty="0">
                <a:solidFill>
                  <a:schemeClr val="accent2"/>
                </a:solidFill>
                <a:effectLst>
                  <a:outerShdw blurRad="38100" dist="38100" dir="2700000" algn="tl">
                    <a:srgbClr val="000000"/>
                  </a:outerShdw>
                </a:effectLst>
              </a:rPr>
              <a:t>&lt;line=40,x=</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x’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,y=</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y’’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&gt;</a:t>
            </a:r>
            <a:r>
              <a:rPr lang="en-US" sz="2400" dirty="0">
                <a:effectLst>
                  <a:outerShdw blurRad="38100" dist="38100" dir="2700000" algn="tl">
                    <a:srgbClr val="000000"/>
                  </a:outerShdw>
                </a:effectLst>
                <a:cs typeface="Arial" pitchFamily="34" charset="0"/>
              </a:rPr>
              <a:t>”;</a:t>
            </a:r>
            <a:r>
              <a:rPr lang="en-US" sz="2400" i="1" dirty="0">
                <a:solidFill>
                  <a:schemeClr val="accent2"/>
                </a:solidFill>
                <a:effectLst>
                  <a:outerShdw blurRad="38100" dist="38100" dir="2700000" algn="tl">
                    <a:srgbClr val="000000"/>
                  </a:outerShdw>
                </a:effectLst>
                <a:cs typeface="Arial" pitchFamily="34" charset="0"/>
                <a:sym typeface="Symbol" pitchFamily="18" charset="2"/>
              </a:rPr>
              <a:t> </a:t>
            </a:r>
          </a:p>
          <a:p>
            <a:pPr eaLnBrk="0" hangingPunct="0">
              <a:defRPr/>
            </a:pPr>
            <a:r>
              <a:rPr lang="en-US" sz="2400" i="1" dirty="0">
                <a:solidFill>
                  <a:schemeClr val="accent2"/>
                </a:solidFill>
                <a:effectLst>
                  <a:outerShdw blurRad="38100" dist="38100" dir="2700000" algn="tl">
                    <a:srgbClr val="000000"/>
                  </a:outerShdw>
                </a:effectLst>
                <a:cs typeface="Arial" pitchFamily="34" charset="0"/>
                <a:sym typeface="Symbol" pitchFamily="18" charset="2"/>
              </a:rPr>
              <a:t>                         </a:t>
            </a:r>
            <a:r>
              <a:rPr lang="en-US" sz="2400" dirty="0">
                <a:effectLst>
                  <a:outerShdw blurRad="38100" dist="38100" dir="2700000" algn="tl">
                    <a:srgbClr val="000000"/>
                  </a:outerShdw>
                </a:effectLst>
                <a:cs typeface="Arial" pitchFamily="34" charset="0"/>
                <a:sym typeface="Symbol" pitchFamily="18" charset="2"/>
              </a:rPr>
              <a:t>Table</a:t>
            </a:r>
            <a:r>
              <a:rPr lang="el-GR" sz="2400" i="1" dirty="0">
                <a:solidFill>
                  <a:schemeClr val="accent2"/>
                </a:solidFill>
                <a:effectLst>
                  <a:outerShdw blurRad="38100" dist="38100" dir="2700000" algn="tl">
                    <a:srgbClr val="000000"/>
                  </a:outerShdw>
                </a:effectLst>
              </a:rPr>
              <a:t>δ</a:t>
            </a:r>
            <a:r>
              <a:rPr lang="en-US" sz="2400" dirty="0">
                <a:effectLst>
                  <a:outerShdw blurRad="38100" dist="38100" dir="2700000" algn="tl">
                    <a:srgbClr val="000000"/>
                  </a:outerShdw>
                </a:effectLst>
                <a:cs typeface="Arial" pitchFamily="34" charset="0"/>
                <a:sym typeface="Symbol" pitchFamily="18" charset="2"/>
              </a:rPr>
              <a:t>[</a:t>
            </a:r>
            <a:r>
              <a:rPr lang="en-US" sz="2400" dirty="0">
                <a:effectLst>
                  <a:outerShdw blurRad="38100" dist="38100" dir="2700000" algn="tl">
                    <a:srgbClr val="000000"/>
                  </a:outerShdw>
                </a:effectLst>
                <a:cs typeface="Arial" pitchFamily="34" charset="0"/>
              </a:rPr>
              <a:t>stateName1, </a:t>
            </a:r>
            <a:r>
              <a:rPr lang="en-US" sz="2400" i="1" dirty="0">
                <a:solidFill>
                  <a:schemeClr val="accent2"/>
                </a:solidFill>
                <a:effectLst>
                  <a:outerShdw blurRad="38100" dist="38100" dir="2700000" algn="tl">
                    <a:srgbClr val="000000"/>
                  </a:outerShdw>
                </a:effectLst>
              </a:rPr>
              <a:t>c</a:t>
            </a:r>
            <a:r>
              <a:rPr lang="en-US" sz="2400" dirty="0">
                <a:effectLst>
                  <a:outerShdw blurRad="38100" dist="38100" dir="2700000" algn="tl">
                    <a:srgbClr val="000000"/>
                  </a:outerShdw>
                </a:effectLst>
                <a:cs typeface="Arial" pitchFamily="34" charset="0"/>
              </a:rPr>
              <a:t> ] = </a:t>
            </a:r>
            <a:r>
              <a:rPr lang="en-US" sz="2400" dirty="0">
                <a:effectLst>
                  <a:outerShdw blurRad="38100" dist="38100" dir="2700000" algn="tl">
                    <a:srgbClr val="000000"/>
                  </a:outerShdw>
                </a:effectLst>
                <a:cs typeface="Arial" pitchFamily="34" charset="0"/>
                <a:sym typeface="Symbol" pitchFamily="18" charset="2"/>
              </a:rPr>
              <a:t> &lt;</a:t>
            </a:r>
            <a:r>
              <a:rPr lang="en-US" sz="2400" dirty="0">
                <a:effectLst>
                  <a:outerShdw blurRad="38100" dist="38100" dir="2700000" algn="tl">
                    <a:srgbClr val="000000"/>
                  </a:outerShdw>
                </a:effectLst>
                <a:cs typeface="Arial" pitchFamily="34" charset="0"/>
              </a:rPr>
              <a:t>stateName2, </a:t>
            </a:r>
            <a:r>
              <a:rPr lang="en-US" sz="2400" i="1" dirty="0">
                <a:solidFill>
                  <a:schemeClr val="accent2"/>
                </a:solidFill>
                <a:effectLst>
                  <a:outerShdw blurRad="38100" dist="38100" dir="2700000" algn="tl">
                    <a:srgbClr val="000000"/>
                  </a:outerShdw>
                </a:effectLst>
              </a:rPr>
              <a:t>c’</a:t>
            </a:r>
            <a:r>
              <a:rPr lang="en-US" sz="2400" dirty="0">
                <a:effectLst>
                  <a:outerShdw blurRad="38100" dist="38100" dir="2700000" algn="tl">
                    <a:srgbClr val="000000"/>
                  </a:outerShdw>
                </a:effectLst>
                <a:cs typeface="Arial" pitchFamily="34" charset="0"/>
              </a:rPr>
              <a:t>, right </a:t>
            </a:r>
            <a:r>
              <a:rPr lang="en-US" sz="2400" dirty="0">
                <a:effectLst>
                  <a:outerShdw blurRad="38100" dist="38100" dir="2700000" algn="tl">
                    <a:srgbClr val="000000"/>
                  </a:outerShdw>
                </a:effectLst>
                <a:cs typeface="Arial" pitchFamily="34" charset="0"/>
                <a:sym typeface="Symbol" pitchFamily="18" charset="2"/>
              </a:rPr>
              <a:t>&gt;</a:t>
            </a:r>
          </a:p>
          <a:p>
            <a:pPr eaLnBrk="0" hangingPunct="0">
              <a:defRPr/>
            </a:pPr>
            <a:r>
              <a:rPr lang="en-US" sz="2400" dirty="0">
                <a:effectLst>
                  <a:outerShdw blurRad="38100" dist="38100" dir="2700000" algn="tl">
                    <a:srgbClr val="000000"/>
                  </a:outerShdw>
                </a:effectLst>
                <a:cs typeface="Arial" pitchFamily="34" charset="0"/>
                <a:sym typeface="Symbol" pitchFamily="18" charset="2"/>
              </a:rPr>
              <a:t>                         stateInt1 = </a:t>
            </a:r>
            <a:r>
              <a:rPr lang="en-US" sz="2400" dirty="0" err="1">
                <a:effectLst>
                  <a:outerShdw blurRad="38100" dist="38100" dir="2700000" algn="tl">
                    <a:srgbClr val="000000"/>
                  </a:outerShdw>
                </a:effectLst>
                <a:cs typeface="Arial" pitchFamily="34" charset="0"/>
                <a:sym typeface="Symbol" pitchFamily="18" charset="2"/>
              </a:rPr>
              <a:t>StateNametoInt</a:t>
            </a:r>
            <a:r>
              <a:rPr lang="en-US" sz="2400" dirty="0">
                <a:effectLst>
                  <a:outerShdw blurRad="38100" dist="38100" dir="2700000" algn="tl">
                    <a:srgbClr val="000000"/>
                  </a:outerShdw>
                </a:effectLst>
                <a:cs typeface="Arial" pitchFamily="34" charset="0"/>
                <a:sym typeface="Symbol" pitchFamily="18" charset="2"/>
              </a:rPr>
              <a:t>( stateName1 );                  </a:t>
            </a:r>
            <a:endParaRPr lang="el-GR" sz="2400" dirty="0">
              <a:sym typeface="Symbol" pitchFamily="18" charset="2"/>
            </a:endParaRPr>
          </a:p>
        </p:txBody>
      </p:sp>
      <p:grpSp>
        <p:nvGrpSpPr>
          <p:cNvPr id="14" name="Group 13"/>
          <p:cNvGrpSpPr/>
          <p:nvPr/>
        </p:nvGrpSpPr>
        <p:grpSpPr>
          <a:xfrm>
            <a:off x="304800" y="2726055"/>
            <a:ext cx="1727835" cy="478810"/>
            <a:chOff x="685800" y="3640455"/>
            <a:chExt cx="1727835" cy="478810"/>
          </a:xfrm>
        </p:grpSpPr>
        <p:sp>
          <p:nvSpPr>
            <p:cNvPr id="35" name="Rectangle 20"/>
            <p:cNvSpPr>
              <a:spLocks noChangeArrowheads="1"/>
            </p:cNvSpPr>
            <p:nvPr/>
          </p:nvSpPr>
          <p:spPr bwMode="auto">
            <a:xfrm>
              <a:off x="685800" y="3657600"/>
              <a:ext cx="14478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string</a:t>
              </a:r>
              <a:endParaRPr lang="en-US" sz="2400" dirty="0">
                <a:effectLst>
                  <a:outerShdw blurRad="38100" dist="38100" dir="2700000" algn="tl">
                    <a:srgbClr val="000000"/>
                  </a:outerShdw>
                </a:effectLst>
                <a:cs typeface="+mn-cs"/>
              </a:endParaRPr>
            </a:p>
          </p:txBody>
        </p:sp>
        <p:cxnSp>
          <p:nvCxnSpPr>
            <p:cNvPr id="36" name="Straight Arrow Connector 35"/>
            <p:cNvCxnSpPr/>
            <p:nvPr/>
          </p:nvCxnSpPr>
          <p:spPr bwMode="auto">
            <a:xfrm flipV="1">
              <a:off x="1704975" y="3640455"/>
              <a:ext cx="708660" cy="298246"/>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16" name="Group 15"/>
          <p:cNvGrpSpPr/>
          <p:nvPr/>
        </p:nvGrpSpPr>
        <p:grpSpPr>
          <a:xfrm>
            <a:off x="4800600" y="1635740"/>
            <a:ext cx="3886200" cy="903853"/>
            <a:chOff x="5105400" y="1595735"/>
            <a:chExt cx="3886200" cy="903853"/>
          </a:xfrm>
        </p:grpSpPr>
        <p:sp>
          <p:nvSpPr>
            <p:cNvPr id="40" name="Rectangle 20"/>
            <p:cNvSpPr>
              <a:spLocks noChangeArrowheads="1"/>
            </p:cNvSpPr>
            <p:nvPr/>
          </p:nvSpPr>
          <p:spPr bwMode="auto">
            <a:xfrm>
              <a:off x="5105400" y="1595735"/>
              <a:ext cx="38862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Integer converted to string</a:t>
              </a:r>
              <a:endParaRPr lang="en-US" sz="2400" dirty="0">
                <a:effectLst>
                  <a:outerShdw blurRad="38100" dist="38100" dir="2700000" algn="tl">
                    <a:srgbClr val="000000"/>
                  </a:outerShdw>
                </a:effectLst>
                <a:cs typeface="+mn-cs"/>
              </a:endParaRPr>
            </a:p>
          </p:txBody>
        </p:sp>
        <p:cxnSp>
          <p:nvCxnSpPr>
            <p:cNvPr id="45" name="Straight Arrow Connector 44"/>
            <p:cNvCxnSpPr/>
            <p:nvPr/>
          </p:nvCxnSpPr>
          <p:spPr bwMode="auto">
            <a:xfrm>
              <a:off x="5943600" y="2057400"/>
              <a:ext cx="76200" cy="442188"/>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15" name="Group 14"/>
          <p:cNvGrpSpPr/>
          <p:nvPr/>
        </p:nvGrpSpPr>
        <p:grpSpPr>
          <a:xfrm>
            <a:off x="3276600" y="757535"/>
            <a:ext cx="3962400" cy="1047057"/>
            <a:chOff x="3276600" y="757535"/>
            <a:chExt cx="3962400" cy="1047057"/>
          </a:xfrm>
        </p:grpSpPr>
        <p:sp>
          <p:nvSpPr>
            <p:cNvPr id="46" name="Rectangle 20"/>
            <p:cNvSpPr>
              <a:spLocks noChangeArrowheads="1"/>
            </p:cNvSpPr>
            <p:nvPr/>
          </p:nvSpPr>
          <p:spPr bwMode="auto">
            <a:xfrm>
              <a:off x="4114800" y="757535"/>
              <a:ext cx="31242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Could be an integer</a:t>
              </a:r>
              <a:endParaRPr lang="en-US" sz="2400" dirty="0">
                <a:effectLst>
                  <a:outerShdw blurRad="38100" dist="38100" dir="2700000" algn="tl">
                    <a:srgbClr val="000000"/>
                  </a:outerShdw>
                </a:effectLst>
                <a:cs typeface="+mn-cs"/>
              </a:endParaRPr>
            </a:p>
          </p:txBody>
        </p:sp>
        <p:cxnSp>
          <p:nvCxnSpPr>
            <p:cNvPr id="48" name="Straight Arrow Connector 47"/>
            <p:cNvCxnSpPr/>
            <p:nvPr/>
          </p:nvCxnSpPr>
          <p:spPr bwMode="auto">
            <a:xfrm flipH="1">
              <a:off x="3276600" y="1128269"/>
              <a:ext cx="1066800" cy="676323"/>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50" name="Group 49"/>
          <p:cNvGrpSpPr/>
          <p:nvPr/>
        </p:nvGrpSpPr>
        <p:grpSpPr>
          <a:xfrm>
            <a:off x="3276600" y="1066800"/>
            <a:ext cx="5105400" cy="1211694"/>
            <a:chOff x="3124200" y="757535"/>
            <a:chExt cx="5105400" cy="1211694"/>
          </a:xfrm>
        </p:grpSpPr>
        <p:sp>
          <p:nvSpPr>
            <p:cNvPr id="54" name="Rectangle 20"/>
            <p:cNvSpPr>
              <a:spLocks noChangeArrowheads="1"/>
            </p:cNvSpPr>
            <p:nvPr/>
          </p:nvSpPr>
          <p:spPr bwMode="auto">
            <a:xfrm>
              <a:off x="4114800" y="757535"/>
              <a:ext cx="41148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Character from tape alphabet</a:t>
              </a:r>
              <a:endParaRPr lang="en-US" sz="2400" dirty="0">
                <a:effectLst>
                  <a:outerShdw blurRad="38100" dist="38100" dir="2700000" algn="tl">
                    <a:srgbClr val="000000"/>
                  </a:outerShdw>
                </a:effectLst>
                <a:cs typeface="+mn-cs"/>
              </a:endParaRPr>
            </a:p>
          </p:txBody>
        </p:sp>
        <p:cxnSp>
          <p:nvCxnSpPr>
            <p:cNvPr id="55" name="Straight Arrow Connector 54"/>
            <p:cNvCxnSpPr/>
            <p:nvPr/>
          </p:nvCxnSpPr>
          <p:spPr bwMode="auto">
            <a:xfrm flipH="1">
              <a:off x="3124200" y="1121932"/>
              <a:ext cx="1257300" cy="847297"/>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75" name="Group 74"/>
          <p:cNvGrpSpPr/>
          <p:nvPr/>
        </p:nvGrpSpPr>
        <p:grpSpPr>
          <a:xfrm>
            <a:off x="1136944" y="-76200"/>
            <a:ext cx="6983231" cy="720000"/>
            <a:chOff x="1166004" y="2556600"/>
            <a:chExt cx="6983231" cy="720000"/>
          </a:xfrm>
        </p:grpSpPr>
        <p:pic>
          <p:nvPicPr>
            <p:cNvPr id="76" name="Picture 10" descr="dd0078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Rectangle 7"/>
            <p:cNvSpPr>
              <a:spLocks noChangeArrowheads="1"/>
            </p:cNvSpPr>
            <p:nvPr/>
          </p:nvSpPr>
          <p:spPr bwMode="auto">
            <a:xfrm>
              <a:off x="1885235" y="2632800"/>
              <a:ext cx="626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a:t>
              </a:r>
              <a:r>
                <a:rPr lang="en-CA" altLang="en-US" sz="2800" dirty="0">
                  <a:solidFill>
                    <a:schemeClr val="tx2"/>
                  </a:solidFill>
                  <a:sym typeface="Wingdings" panose="05000000000000000000" pitchFamily="2" charset="2"/>
                </a:rPr>
                <a:t> L1 “Meaningful Names”</a:t>
              </a:r>
              <a:endParaRPr lang="en-CA" altLang="en-US" sz="2800" dirty="0">
                <a:solidFill>
                  <a:schemeClr val="tx2"/>
                </a:solidFill>
              </a:endParaRPr>
            </a:p>
          </p:txBody>
        </p:sp>
      </p:grpSp>
      <p:sp>
        <p:nvSpPr>
          <p:cNvPr id="37" name="Text Box 6"/>
          <p:cNvSpPr txBox="1">
            <a:spLocks noChangeArrowheads="1"/>
          </p:cNvSpPr>
          <p:nvPr/>
        </p:nvSpPr>
        <p:spPr bwMode="auto">
          <a:xfrm>
            <a:off x="3158490" y="624840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is how the test is answered!</a:t>
            </a:r>
          </a:p>
        </p:txBody>
      </p:sp>
      <p:sp>
        <p:nvSpPr>
          <p:cNvPr id="38" name="Rectangle 20"/>
          <p:cNvSpPr>
            <a:spLocks noChangeArrowheads="1"/>
          </p:cNvSpPr>
          <p:nvPr/>
        </p:nvSpPr>
        <p:spPr bwMode="auto">
          <a:xfrm>
            <a:off x="4626529" y="5628670"/>
            <a:ext cx="513538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rPr>
              <a:t>y’+</a:t>
            </a:r>
            <a:r>
              <a:rPr lang="en-US" i="1" baseline="-25000" dirty="0" err="1">
                <a:solidFill>
                  <a:schemeClr val="accent2"/>
                </a:solidFill>
                <a:effectLst>
                  <a:outerShdw blurRad="38100" dist="38100" dir="2700000" algn="tl">
                    <a:srgbClr val="000000"/>
                  </a:outerShdw>
                </a:effectLst>
                <a:cs typeface="+mn-cs"/>
              </a:rPr>
              <a:t>c</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sz="2400" i="1" dirty="0" err="1">
                <a:solidFill>
                  <a:schemeClr val="accent2"/>
                </a:solidFill>
                <a:effectLst>
                  <a:outerShdw blurRad="38100" dist="38100" dir="2700000" algn="tl">
                    <a:srgbClr val="000000"/>
                  </a:outerShdw>
                </a:effectLst>
                <a:cs typeface="+mn-cs"/>
              </a:rPr>
              <a:t>x’+y’,right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grpSp>
        <p:nvGrpSpPr>
          <p:cNvPr id="43" name="Group 42"/>
          <p:cNvGrpSpPr/>
          <p:nvPr/>
        </p:nvGrpSpPr>
        <p:grpSpPr>
          <a:xfrm>
            <a:off x="3276600" y="4255135"/>
            <a:ext cx="5979446" cy="993845"/>
            <a:chOff x="685800" y="3494752"/>
            <a:chExt cx="5979446" cy="993845"/>
          </a:xfrm>
        </p:grpSpPr>
        <p:sp>
          <p:nvSpPr>
            <p:cNvPr id="44" name="Rectangle 20"/>
            <p:cNvSpPr>
              <a:spLocks noChangeArrowheads="1"/>
            </p:cNvSpPr>
            <p:nvPr/>
          </p:nvSpPr>
          <p:spPr bwMode="auto">
            <a:xfrm>
              <a:off x="685800" y="3657600"/>
              <a:ext cx="5979446" cy="830997"/>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Coverts each state name to a unique integer.</a:t>
              </a:r>
              <a:br>
                <a:rPr lang="en-CA" sz="2400" dirty="0">
                  <a:effectLst>
                    <a:outerShdw blurRad="38100" dist="38100" dir="2700000" algn="tl">
                      <a:srgbClr val="000000"/>
                    </a:outerShdw>
                  </a:effectLst>
                  <a:cs typeface="+mn-cs"/>
                </a:rPr>
              </a:br>
              <a:r>
                <a:rPr lang="en-CA" sz="2400" dirty="0">
                  <a:effectLst>
                    <a:outerShdw blurRad="38100" dist="38100" dir="2700000" algn="tl">
                      <a:srgbClr val="000000"/>
                    </a:outerShdw>
                  </a:effectLst>
                  <a:cs typeface="+mn-cs"/>
                </a:rPr>
                <a:t>Ideally, without many gaps in the integers.</a:t>
              </a:r>
              <a:endParaRPr lang="en-US" sz="2400" dirty="0">
                <a:effectLst>
                  <a:outerShdw blurRad="38100" dist="38100" dir="2700000" algn="tl">
                    <a:srgbClr val="000000"/>
                  </a:outerShdw>
                </a:effectLst>
                <a:cs typeface="+mn-cs"/>
              </a:endParaRPr>
            </a:p>
          </p:txBody>
        </p:sp>
        <p:cxnSp>
          <p:nvCxnSpPr>
            <p:cNvPr id="47" name="Straight Arrow Connector 46"/>
            <p:cNvCxnSpPr/>
            <p:nvPr/>
          </p:nvCxnSpPr>
          <p:spPr bwMode="auto">
            <a:xfrm flipV="1">
              <a:off x="1371600" y="3494752"/>
              <a:ext cx="57150" cy="292626"/>
            </a:xfrm>
            <a:prstGeom prst="straightConnector1">
              <a:avLst/>
            </a:prstGeom>
            <a:noFill/>
            <a:ln w="25400" cap="flat" cmpd="sng" algn="ctr">
              <a:solidFill>
                <a:srgbClr val="66FF66"/>
              </a:solidFill>
              <a:prstDash val="solid"/>
              <a:round/>
              <a:headEnd type="none" w="med" len="med"/>
              <a:tailEnd type="triangle"/>
            </a:ln>
            <a:effectLst/>
          </p:spPr>
        </p:cxnSp>
      </p:grpSp>
      <p:sp>
        <p:nvSpPr>
          <p:cNvPr id="49" name="Rectangle 48"/>
          <p:cNvSpPr/>
          <p:nvPr/>
        </p:nvSpPr>
        <p:spPr>
          <a:xfrm>
            <a:off x="76200" y="4343400"/>
            <a:ext cx="2667000" cy="830997"/>
          </a:xfrm>
          <a:prstGeom prst="rect">
            <a:avLst/>
          </a:prstGeom>
        </p:spPr>
        <p:txBody>
          <a:bodyPr wrap="square">
            <a:spAutoFit/>
          </a:bodyPr>
          <a:lstStyle/>
          <a:p>
            <a:r>
              <a:rPr lang="en-US" sz="2400" dirty="0">
                <a:effectLst>
                  <a:outerShdw blurRad="38100" dist="38100" dir="2700000" algn="tl">
                    <a:srgbClr val="000000"/>
                  </a:outerShdw>
                </a:effectLst>
                <a:cs typeface="Arial" pitchFamily="34" charset="0"/>
                <a:sym typeface="Symbol" pitchFamily="18" charset="2"/>
              </a:rPr>
              <a:t> “</a:t>
            </a:r>
            <a:r>
              <a:rPr lang="en-US" sz="2400" i="1" dirty="0">
                <a:solidFill>
                  <a:schemeClr val="accent2"/>
                </a:solidFill>
                <a:effectLst>
                  <a:outerShdw blurRad="38100" dist="38100" dir="2700000" algn="tl">
                    <a:srgbClr val="000000"/>
                  </a:outerShdw>
                </a:effectLst>
              </a:rPr>
              <a:t>q</a:t>
            </a:r>
            <a:r>
              <a:rPr lang="en-US" sz="2400" i="1" baseline="-25000" dirty="0">
                <a:solidFill>
                  <a:schemeClr val="accent2"/>
                </a:solidFill>
                <a:effectLst>
                  <a:outerShdw blurRad="38100" dist="38100" dir="2700000" algn="tl">
                    <a:srgbClr val="000000"/>
                  </a:outerShdw>
                </a:effectLst>
              </a:rPr>
              <a:t>&lt;line=39,x=3,y=2&gt;</a:t>
            </a:r>
            <a:r>
              <a:rPr lang="en-US" sz="2400" dirty="0">
                <a:effectLst>
                  <a:outerShdw blurRad="38100" dist="38100" dir="2700000" algn="tl">
                    <a:srgbClr val="000000"/>
                  </a:outerShdw>
                </a:effectLst>
                <a:cs typeface="Arial" pitchFamily="34" charset="0"/>
                <a:sym typeface="Symbol" pitchFamily="18" charset="2"/>
              </a:rPr>
              <a:t>”  </a:t>
            </a:r>
            <a:br>
              <a:rPr lang="en-US" sz="2400" dirty="0">
                <a:effectLst>
                  <a:outerShdw blurRad="38100" dist="38100" dir="2700000" algn="tl">
                    <a:srgbClr val="000000"/>
                  </a:outerShdw>
                </a:effectLst>
                <a:cs typeface="Arial" pitchFamily="34" charset="0"/>
                <a:sym typeface="Symbol" pitchFamily="18" charset="2"/>
              </a:rPr>
            </a:br>
            <a:r>
              <a:rPr lang="en-US" sz="2400" dirty="0">
                <a:effectLst>
                  <a:outerShdw blurRad="38100" dist="38100" dir="2700000" algn="tl">
                    <a:srgbClr val="000000"/>
                  </a:outerShdw>
                </a:effectLst>
                <a:cs typeface="Arial" pitchFamily="34" charset="0"/>
                <a:sym typeface="Symbol" pitchFamily="18" charset="2"/>
              </a:rPr>
              <a:t>      </a:t>
            </a:r>
            <a:r>
              <a:rPr lang="en-US" sz="2400" dirty="0">
                <a:effectLst>
                  <a:outerShdw blurRad="38100" dist="38100" dir="2700000" algn="tl">
                    <a:srgbClr val="000000"/>
                  </a:outerShdw>
                </a:effectLst>
                <a:cs typeface="Arial" pitchFamily="34" charset="0"/>
                <a:sym typeface="Wingdings" panose="05000000000000000000" pitchFamily="2" charset="2"/>
              </a:rPr>
              <a:t></a:t>
            </a:r>
            <a:r>
              <a:rPr lang="en-US" sz="2400" dirty="0">
                <a:effectLst>
                  <a:outerShdw blurRad="38100" dist="38100" dir="2700000" algn="tl">
                    <a:srgbClr val="000000"/>
                  </a:outerShdw>
                </a:effectLst>
                <a:cs typeface="Arial" pitchFamily="34" charset="0"/>
                <a:sym typeface="Symbol" pitchFamily="18" charset="2"/>
              </a:rPr>
              <a:t>  for </a:t>
            </a:r>
            <a:r>
              <a:rPr lang="en-US" sz="2400" i="1" dirty="0">
                <a:solidFill>
                  <a:schemeClr val="accent2"/>
                </a:solidFill>
                <a:effectLst>
                  <a:outerShdw blurRad="38100" dist="38100" dir="2700000" algn="tl">
                    <a:srgbClr val="000000"/>
                  </a:outerShdw>
                </a:effectLst>
                <a:cs typeface="Arial" pitchFamily="34" charset="0"/>
                <a:sym typeface="Symbol" pitchFamily="18" charset="2"/>
              </a:rPr>
              <a:t>q</a:t>
            </a:r>
            <a:r>
              <a:rPr lang="en-US" sz="2400" i="1" baseline="-25000" dirty="0">
                <a:solidFill>
                  <a:schemeClr val="accent2"/>
                </a:solidFill>
                <a:effectLst>
                  <a:outerShdw blurRad="38100" dist="38100" dir="2700000" algn="tl">
                    <a:srgbClr val="000000"/>
                  </a:outerShdw>
                </a:effectLst>
                <a:cs typeface="Arial" pitchFamily="34" charset="0"/>
                <a:sym typeface="Symbol" pitchFamily="18" charset="2"/>
              </a:rPr>
              <a:t>2923</a:t>
            </a:r>
            <a:r>
              <a:rPr lang="en-US" sz="2400" dirty="0">
                <a:effectLst>
                  <a:outerShdw blurRad="38100" dist="38100" dir="2700000" algn="tl">
                    <a:srgbClr val="000000"/>
                  </a:outerShdw>
                </a:effectLst>
                <a:cs typeface="Arial" pitchFamily="34" charset="0"/>
                <a:sym typeface="Symbol" pitchFamily="18" charset="2"/>
              </a:rPr>
              <a:t>.</a:t>
            </a:r>
            <a:endParaRPr lang="en-CA" sz="2400" dirty="0"/>
          </a:p>
        </p:txBody>
      </p:sp>
      <p:cxnSp>
        <p:nvCxnSpPr>
          <p:cNvPr id="51" name="Straight Connector 50"/>
          <p:cNvCxnSpPr/>
          <p:nvPr/>
        </p:nvCxnSpPr>
        <p:spPr bwMode="auto">
          <a:xfrm flipH="1">
            <a:off x="2209800" y="3784600"/>
            <a:ext cx="6019800" cy="0"/>
          </a:xfrm>
          <a:prstGeom prst="line">
            <a:avLst/>
          </a:prstGeom>
          <a:noFill/>
          <a:ln w="31750" cap="sq" cmpd="sng" algn="ctr">
            <a:solidFill>
              <a:schemeClr val="hlink"/>
            </a:solidFill>
            <a:prstDash val="solid"/>
            <a:round/>
            <a:headEnd type="none" w="med" len="med"/>
            <a:tailEnd type="none" w="med" len="med"/>
          </a:ln>
          <a:effectLst/>
        </p:spPr>
      </p:cxnSp>
      <p:sp>
        <p:nvSpPr>
          <p:cNvPr id="52" name="Rectangle 7"/>
          <p:cNvSpPr>
            <a:spLocks noChangeArrowheads="1"/>
          </p:cNvSpPr>
          <p:nvPr/>
        </p:nvSpPr>
        <p:spPr bwMode="auto">
          <a:xfrm>
            <a:off x="3483885" y="391180"/>
            <a:ext cx="626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sym typeface="Wingdings" panose="05000000000000000000" pitchFamily="2" charset="2"/>
              </a:rPr>
              <a:t> L0 “Formal TM”</a:t>
            </a:r>
            <a:endParaRPr lang="en-CA" altLang="en-US" sz="2800" dirty="0">
              <a:solidFill>
                <a:schemeClr val="tx2"/>
              </a:solidFill>
            </a:endParaRPr>
          </a:p>
        </p:txBody>
      </p:sp>
    </p:spTree>
    <p:extLst>
      <p:ext uri="{BB962C8B-B14F-4D97-AF65-F5344CB8AC3E}">
        <p14:creationId xmlns:p14="http://schemas.microsoft.com/office/powerpoint/2010/main" val="2760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0-#ppt_w/2"/>
                                          </p:val>
                                        </p:tav>
                                        <p:tav tm="100000">
                                          <p:val>
                                            <p:strVal val="#ppt_x"/>
                                          </p:val>
                                        </p:tav>
                                      </p:tavLst>
                                    </p:anim>
                                    <p:anim calcmode="lin" valueType="num">
                                      <p:cBhvr additive="base">
                                        <p:cTn id="8"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1"/>
                                        </p:tgtEl>
                                        <p:attrNameLst>
                                          <p:attrName>style.visibility</p:attrName>
                                        </p:attrNameLst>
                                      </p:cBhvr>
                                      <p:to>
                                        <p:strVal val="visible"/>
                                      </p:to>
                                    </p:set>
                                    <p:anim calcmode="lin" valueType="num">
                                      <p:cBhvr additive="base">
                                        <p:cTn id="13" dur="500" fill="hold"/>
                                        <p:tgtEl>
                                          <p:spTgt spid="51"/>
                                        </p:tgtEl>
                                        <p:attrNameLst>
                                          <p:attrName>ppt_x</p:attrName>
                                        </p:attrNameLst>
                                      </p:cBhvr>
                                      <p:tavLst>
                                        <p:tav tm="0">
                                          <p:val>
                                            <p:strVal val="0-#ppt_w/2"/>
                                          </p:val>
                                        </p:tav>
                                        <p:tav tm="100000">
                                          <p:val>
                                            <p:strVal val="#ppt_x"/>
                                          </p:val>
                                        </p:tav>
                                      </p:tavLst>
                                    </p:anim>
                                    <p:anim calcmode="lin" valueType="num">
                                      <p:cBhvr additive="base">
                                        <p:cTn id="14"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500" fill="hold"/>
                                        <p:tgtEl>
                                          <p:spTgt spid="49"/>
                                        </p:tgtEl>
                                        <p:attrNameLst>
                                          <p:attrName>ppt_x</p:attrName>
                                        </p:attrNameLst>
                                      </p:cBhvr>
                                      <p:tavLst>
                                        <p:tav tm="0">
                                          <p:val>
                                            <p:strVal val="0-#ppt_w/2"/>
                                          </p:val>
                                        </p:tav>
                                        <p:tav tm="100000">
                                          <p:val>
                                            <p:strVal val="#ppt_x"/>
                                          </p:val>
                                        </p:tav>
                                      </p:tavLst>
                                    </p:anim>
                                    <p:anim calcmode="lin" valueType="num">
                                      <p:cBhvr additive="base">
                                        <p:cTn id="20"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4">
                                            <p:txEl>
                                              <p:pRg st="8" end="8"/>
                                            </p:txEl>
                                          </p:spTgt>
                                        </p:tgtEl>
                                        <p:attrNameLst>
                                          <p:attrName>style.visibility</p:attrName>
                                        </p:attrNameLst>
                                      </p:cBhvr>
                                      <p:to>
                                        <p:strVal val="visible"/>
                                      </p:to>
                                    </p:set>
                                    <p:anim calcmode="lin" valueType="num">
                                      <p:cBhvr additive="base">
                                        <p:cTn id="25" dur="500" fill="hold"/>
                                        <p:tgtEl>
                                          <p:spTgt spid="34">
                                            <p:txEl>
                                              <p:pRg st="8" end="8"/>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4">
                                            <p:txEl>
                                              <p:pRg st="8" end="8"/>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additive="base">
                                        <p:cTn id="29" dur="500" fill="hold"/>
                                        <p:tgtEl>
                                          <p:spTgt spid="43"/>
                                        </p:tgtEl>
                                        <p:attrNameLst>
                                          <p:attrName>ppt_x</p:attrName>
                                        </p:attrNameLst>
                                      </p:cBhvr>
                                      <p:tavLst>
                                        <p:tav tm="0">
                                          <p:val>
                                            <p:strVal val="0-#ppt_w/2"/>
                                          </p:val>
                                        </p:tav>
                                        <p:tav tm="100000">
                                          <p:val>
                                            <p:strVal val="#ppt_x"/>
                                          </p:val>
                                        </p:tav>
                                      </p:tavLst>
                                    </p:anim>
                                    <p:anim calcmode="lin" valueType="num">
                                      <p:cBhvr additive="base">
                                        <p:cTn id="30"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2"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20"/>
          <p:cNvSpPr>
            <a:spLocks noChangeArrowheads="1"/>
          </p:cNvSpPr>
          <p:nvPr/>
        </p:nvSpPr>
        <p:spPr bwMode="auto">
          <a:xfrm>
            <a:off x="152400" y="5267980"/>
            <a:ext cx="8779006"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Define a whole </a:t>
            </a:r>
            <a:r>
              <a:rPr lang="en-US" dirty="0">
                <a:solidFill>
                  <a:srgbClr val="FF00FF"/>
                </a:solidFill>
                <a:effectLst>
                  <a:outerShdw blurRad="38100" dist="38100" dir="2700000" algn="tl">
                    <a:srgbClr val="000000"/>
                  </a:outerShdw>
                </a:effectLst>
                <a:cs typeface="+mn-cs"/>
              </a:rPr>
              <a:t>block</a:t>
            </a:r>
            <a:r>
              <a:rPr lang="en-US" dirty="0">
                <a:effectLst>
                  <a:outerShdw blurRad="38100" dist="38100" dir="2700000" algn="tl">
                    <a:srgbClr val="000000"/>
                  </a:outerShdw>
                </a:effectLst>
                <a:cs typeface="+mn-cs"/>
              </a:rPr>
              <a:t> of table with one “meta” transition.</a:t>
            </a:r>
            <a:endParaRPr lang="en-US" i="1" dirty="0">
              <a:solidFill>
                <a:schemeClr val="accent2"/>
              </a:solidFill>
              <a:effectLst>
                <a:outerShdw blurRad="38100" dist="38100" dir="2700000" algn="tl">
                  <a:srgbClr val="000000"/>
                </a:outerShdw>
              </a:effectLst>
              <a:cs typeface="+mn-cs"/>
            </a:endParaRPr>
          </a:p>
        </p:txBody>
      </p:sp>
      <p:sp>
        <p:nvSpPr>
          <p:cNvPr id="41" name="Rectangle 20"/>
          <p:cNvSpPr>
            <a:spLocks noChangeArrowheads="1"/>
          </p:cNvSpPr>
          <p:nvPr/>
        </p:nvSpPr>
        <p:spPr bwMode="auto">
          <a:xfrm>
            <a:off x="1277937" y="5605462"/>
            <a:ext cx="4010072"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(q</a:t>
            </a:r>
            <a:r>
              <a:rPr lang="en-US" i="1" baseline="-25000" dirty="0">
                <a:solidFill>
                  <a:schemeClr val="accent2"/>
                </a:solidFill>
                <a:effectLst>
                  <a:outerShdw blurRad="38100" dist="38100" dir="2700000" algn="tl">
                    <a:srgbClr val="000000"/>
                  </a:outerShdw>
                </a:effectLst>
                <a:cs typeface="+mn-cs"/>
              </a:rPr>
              <a:t>&lt;line=39,x=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=y’&gt;</a:t>
            </a:r>
            <a:r>
              <a:rPr lang="en-US" i="1" dirty="0">
                <a:solidFill>
                  <a:schemeClr val="accent2"/>
                </a:solidFill>
                <a:effectLst>
                  <a:outerShdw blurRad="38100" dist="38100" dir="2700000" algn="tl">
                    <a:srgbClr val="000000"/>
                  </a:outerShdw>
                </a:effectLst>
                <a:cs typeface="+mn-cs"/>
              </a:rPr>
              <a:t>,c) = </a:t>
            </a:r>
            <a:r>
              <a:rPr lang="en-US" i="1" dirty="0">
                <a:cs typeface="+mn-cs"/>
              </a:rPr>
              <a:t> </a:t>
            </a:r>
          </a:p>
        </p:txBody>
      </p:sp>
      <p:sp>
        <p:nvSpPr>
          <p:cNvPr id="42" name="Rectangle 19"/>
          <p:cNvSpPr>
            <a:spLocks noChangeArrowheads="1"/>
          </p:cNvSpPr>
          <p:nvPr/>
        </p:nvSpPr>
        <p:spPr bwMode="auto">
          <a:xfrm>
            <a:off x="-172240" y="5611812"/>
            <a:ext cx="1706556" cy="523220"/>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i="1" dirty="0">
                <a:solidFill>
                  <a:schemeClr val="accent2"/>
                </a:solidFill>
                <a:effectLst>
                  <a:outerShdw blurRad="38100" dist="38100" dir="2700000" algn="tl">
                    <a:srgbClr val="000000"/>
                  </a:outerShdw>
                </a:effectLst>
                <a:cs typeface="+mn-cs"/>
                <a:sym typeface="Symbol" pitchFamily="18" charset="2"/>
              </a:rPr>
              <a:t></a:t>
            </a:r>
            <a:r>
              <a:rPr lang="en-US" i="1" dirty="0" err="1">
                <a:solidFill>
                  <a:schemeClr val="accent2"/>
                </a:solidFill>
                <a:effectLst>
                  <a:outerShdw blurRad="38100" dist="38100" dir="2700000" algn="tl">
                    <a:srgbClr val="000000"/>
                  </a:outerShdw>
                </a:effectLst>
                <a:cs typeface="+mn-cs"/>
                <a:sym typeface="Symbol" pitchFamily="18" charset="2"/>
              </a:rPr>
              <a:t>x’,y’,c</a:t>
            </a:r>
            <a:endParaRPr lang="el-GR" dirty="0">
              <a:cs typeface="+mn-cs"/>
              <a:sym typeface="Symbol" pitchFamily="18" charset="2"/>
            </a:endParaRPr>
          </a:p>
        </p:txBody>
      </p:sp>
      <p:sp>
        <p:nvSpPr>
          <p:cNvPr id="39" name="Rectangle 38"/>
          <p:cNvSpPr>
            <a:spLocks noChangeArrowheads="1"/>
          </p:cNvSpPr>
          <p:nvPr/>
        </p:nvSpPr>
        <p:spPr bwMode="auto">
          <a:xfrm>
            <a:off x="-101162" y="5943600"/>
            <a:ext cx="2078454" cy="461665"/>
          </a:xfrm>
          <a:prstGeom prst="rect">
            <a:avLst/>
          </a:prstGeom>
          <a:noFill/>
          <a:ln w="25400" cap="sq" algn="ctr">
            <a:noFill/>
            <a:miter lim="800000"/>
            <a:headEnd/>
            <a:tailEnd/>
          </a:ln>
          <a:effectLst/>
        </p:spPr>
        <p:txBody>
          <a:bodyPr wrap="none" lIns="274320" rIns="274320">
            <a:spAutoFit/>
          </a:bodyPr>
          <a:lstStyle/>
          <a:p>
            <a:pPr algn="ctr" eaLnBrk="0" hangingPunct="0">
              <a:defRPr/>
            </a:pP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p>
        </p:txBody>
      </p:sp>
      <p:sp>
        <p:nvSpPr>
          <p:cNvPr id="34" name="Rectangle 20"/>
          <p:cNvSpPr>
            <a:spLocks noChangeArrowheads="1"/>
          </p:cNvSpPr>
          <p:nvPr/>
        </p:nvSpPr>
        <p:spPr bwMode="auto">
          <a:xfrm>
            <a:off x="-76200" y="969532"/>
            <a:ext cx="9220200" cy="4154984"/>
          </a:xfrm>
          <a:prstGeom prst="rect">
            <a:avLst/>
          </a:prstGeom>
          <a:noFill/>
          <a:ln w="25400" cap="sq" algn="ctr">
            <a:noFill/>
            <a:miter lim="800000"/>
            <a:headEnd/>
            <a:tailEnd/>
          </a:ln>
          <a:effectLst/>
        </p:spPr>
        <p:txBody>
          <a:bodyPr wrap="square" lIns="274320" rIns="274320">
            <a:spAutoFit/>
          </a:bodyPr>
          <a:lstStyle/>
          <a:p>
            <a:pPr eaLnBrk="0" hangingPunct="0">
              <a:defRPr/>
            </a:pPr>
            <a:r>
              <a:rPr lang="en-US" sz="2400" dirty="0">
                <a:effectLst>
                  <a:outerShdw blurRad="38100" dist="38100" dir="2700000" algn="tl">
                    <a:srgbClr val="000000"/>
                  </a:outerShdw>
                </a:effectLst>
                <a:cs typeface="+mn-cs"/>
              </a:rPr>
              <a:t>Code for filling in the table</a:t>
            </a:r>
          </a:p>
          <a:p>
            <a:pPr eaLnBrk="0" hangingPunct="0">
              <a:defRPr/>
            </a:pPr>
            <a:r>
              <a:rPr lang="en-US" sz="2400" dirty="0">
                <a:effectLst>
                  <a:outerShdw blurRad="38100" dist="38100" dir="2700000" algn="tl">
                    <a:srgbClr val="000000"/>
                  </a:outerShdw>
                </a:effectLst>
                <a:cs typeface="+mn-cs"/>
              </a:rPr>
              <a:t>      loop </a:t>
            </a:r>
            <a:r>
              <a:rPr lang="en-US" sz="2400" i="1" dirty="0">
                <a:solidFill>
                  <a:schemeClr val="accent2"/>
                </a:solidFill>
                <a:effectLst>
                  <a:outerShdw blurRad="38100" dist="38100" dir="2700000" algn="tl">
                    <a:srgbClr val="000000"/>
                  </a:outerShdw>
                </a:effectLst>
                <a:sym typeface="Symbol" pitchFamily="18" charset="2"/>
              </a:rPr>
              <a:t>x’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a:t>
            </a:r>
            <a:endParaRPr lang="en-CA" sz="2400" dirty="0">
              <a:sym typeface="Symbol" pitchFamily="18" charset="2"/>
            </a:endParaRPr>
          </a:p>
          <a:p>
            <a:pPr eaLnBrk="0" hangingPunct="0">
              <a:defRPr/>
            </a:pPr>
            <a:r>
              <a:rPr lang="en-US" sz="2400" dirty="0">
                <a:effectLst>
                  <a:outerShdw blurRad="38100" dist="38100" dir="2700000" algn="tl">
                    <a:srgbClr val="000000"/>
                  </a:outerShdw>
                </a:effectLst>
              </a:rPr>
              <a:t>           loop </a:t>
            </a:r>
            <a:r>
              <a:rPr lang="en-US" sz="2400" i="1" dirty="0">
                <a:solidFill>
                  <a:schemeClr val="accent2"/>
                </a:solidFill>
                <a:effectLst>
                  <a:outerShdw blurRad="38100" dist="38100" dir="2700000" algn="tl">
                    <a:srgbClr val="000000"/>
                  </a:outerShdw>
                </a:effectLst>
                <a:sym typeface="Symbol" pitchFamily="18" charset="2"/>
              </a:rPr>
              <a:t>y’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{0,1,2,3,4} </a:t>
            </a:r>
          </a:p>
          <a:p>
            <a:pPr eaLnBrk="0" hangingPunct="0">
              <a:defRPr/>
            </a:pPr>
            <a:r>
              <a:rPr lang="en-US" sz="2400" dirty="0">
                <a:effectLst>
                  <a:outerShdw blurRad="38100" dist="38100" dir="2700000" algn="tl">
                    <a:srgbClr val="000000"/>
                  </a:outerShdw>
                </a:effectLst>
              </a:rPr>
              <a:t>                  loop </a:t>
            </a:r>
            <a:r>
              <a:rPr lang="en-US" sz="2400" i="1" dirty="0">
                <a:solidFill>
                  <a:schemeClr val="accent2"/>
                </a:solidFill>
                <a:effectLst>
                  <a:outerShdw blurRad="38100" dist="38100" dir="2700000" algn="tl">
                    <a:srgbClr val="000000"/>
                  </a:outerShdw>
                </a:effectLst>
                <a:sym typeface="Symbol" pitchFamily="18" charset="2"/>
              </a:rPr>
              <a:t>c </a:t>
            </a:r>
            <a:r>
              <a:rPr lang="el-GR" sz="2400" i="1" dirty="0">
                <a:solidFill>
                  <a:schemeClr val="accent2"/>
                </a:solidFill>
                <a:effectLst>
                  <a:outerShdw blurRad="38100" dist="38100" dir="2700000" algn="tl">
                    <a:srgbClr val="000000"/>
                  </a:outerShdw>
                </a:effectLst>
                <a:cs typeface="Times New Roman" pitchFamily="18" charset="0"/>
              </a:rPr>
              <a:t>ϵ</a:t>
            </a:r>
            <a:r>
              <a:rPr lang="en-US" sz="2400" i="1" dirty="0">
                <a:solidFill>
                  <a:schemeClr val="accent2"/>
                </a:solidFill>
                <a:effectLst>
                  <a:outerShdw blurRad="38100" dist="38100" dir="2700000" algn="tl">
                    <a:srgbClr val="000000"/>
                  </a:outerShdw>
                </a:effectLst>
                <a:cs typeface="Times New Roman" pitchFamily="18" charset="0"/>
              </a:rPr>
              <a:t> </a:t>
            </a:r>
            <a:r>
              <a:rPr lang="en-US" sz="2400" i="1" dirty="0">
                <a:solidFill>
                  <a:schemeClr val="accent2"/>
                </a:solidFill>
                <a:effectLst>
                  <a:outerShdw blurRad="38100" dist="38100" dir="2700000" algn="tl">
                    <a:srgbClr val="000000"/>
                  </a:outerShdw>
                </a:effectLst>
                <a:cs typeface="Arial" pitchFamily="34" charset="0"/>
              </a:rPr>
              <a:t>{0,1}</a:t>
            </a:r>
          </a:p>
          <a:p>
            <a:pPr eaLnBrk="0" hangingPunct="0">
              <a:defRPr/>
            </a:pPr>
            <a:r>
              <a:rPr lang="en-US" sz="2400" i="1" dirty="0">
                <a:solidFill>
                  <a:schemeClr val="accent2"/>
                </a:solidFill>
                <a:effectLst>
                  <a:outerShdw blurRad="38100" dist="38100" dir="2700000" algn="tl">
                    <a:srgbClr val="000000"/>
                  </a:outerShdw>
                </a:effectLst>
                <a:cs typeface="Arial" pitchFamily="34" charset="0"/>
              </a:rPr>
              <a:t>                         </a:t>
            </a:r>
            <a:r>
              <a:rPr lang="en-US" sz="2400" dirty="0">
                <a:effectLst>
                  <a:outerShdw blurRad="38100" dist="38100" dir="2700000" algn="tl">
                    <a:srgbClr val="000000"/>
                  </a:outerShdw>
                </a:effectLst>
                <a:cs typeface="Arial" pitchFamily="34" charset="0"/>
              </a:rPr>
              <a:t>stateName1 = “</a:t>
            </a:r>
            <a:r>
              <a:rPr lang="en-US" sz="2400" i="1" dirty="0">
                <a:solidFill>
                  <a:schemeClr val="accent2"/>
                </a:solidFill>
                <a:effectLst>
                  <a:outerShdw blurRad="38100" dist="38100" dir="2700000" algn="tl">
                    <a:srgbClr val="000000"/>
                  </a:outerShdw>
                </a:effectLst>
              </a:rPr>
              <a:t>q</a:t>
            </a:r>
            <a:r>
              <a:rPr lang="en-US" sz="2400" i="1" baseline="-25000" dirty="0">
                <a:solidFill>
                  <a:schemeClr val="accent2"/>
                </a:solidFill>
                <a:effectLst>
                  <a:outerShdw blurRad="38100" dist="38100" dir="2700000" algn="tl">
                    <a:srgbClr val="000000"/>
                  </a:outerShdw>
                </a:effectLst>
              </a:rPr>
              <a:t>&lt;line=39,x=</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x’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,y=</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y’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&gt;</a:t>
            </a:r>
            <a:r>
              <a:rPr lang="en-US" sz="2400" dirty="0">
                <a:effectLst>
                  <a:outerShdw blurRad="38100" dist="38100" dir="2700000" algn="tl">
                    <a:srgbClr val="000000"/>
                  </a:outerShdw>
                </a:effectLst>
                <a:cs typeface="Arial" pitchFamily="34" charset="0"/>
              </a:rPr>
              <a:t>”;</a:t>
            </a:r>
          </a:p>
          <a:p>
            <a:pPr eaLnBrk="0" hangingPunct="0">
              <a:defRPr/>
            </a:pPr>
            <a:r>
              <a:rPr lang="en-US" sz="2400" i="1" dirty="0">
                <a:solidFill>
                  <a:schemeClr val="accent2"/>
                </a:solidFill>
                <a:effectLst>
                  <a:outerShdw blurRad="38100" dist="38100" dir="2700000" algn="tl">
                    <a:srgbClr val="000000"/>
                  </a:outerShdw>
                </a:effectLst>
                <a:cs typeface="Arial" pitchFamily="34" charset="0"/>
                <a:sym typeface="Symbol" pitchFamily="18" charset="2"/>
              </a:rPr>
              <a:t>                         y’’=</a:t>
            </a:r>
            <a:r>
              <a:rPr lang="en-US" sz="2400" i="1" dirty="0" err="1">
                <a:solidFill>
                  <a:schemeClr val="accent2"/>
                </a:solidFill>
                <a:effectLst>
                  <a:outerShdw blurRad="38100" dist="38100" dir="2700000" algn="tl">
                    <a:srgbClr val="000000"/>
                  </a:outerShdw>
                </a:effectLst>
                <a:cs typeface="Arial" pitchFamily="34" charset="0"/>
                <a:sym typeface="Symbol" pitchFamily="18" charset="2"/>
              </a:rPr>
              <a:t>y’+c</a:t>
            </a:r>
            <a:r>
              <a:rPr lang="en-US" sz="2400" i="1" dirty="0">
                <a:solidFill>
                  <a:schemeClr val="accent2"/>
                </a:solidFill>
                <a:effectLst>
                  <a:outerShdw blurRad="38100" dist="38100" dir="2700000" algn="tl">
                    <a:srgbClr val="000000"/>
                  </a:outerShdw>
                </a:effectLst>
                <a:cs typeface="Arial" pitchFamily="34" charset="0"/>
                <a:sym typeface="Symbol" pitchFamily="18" charset="2"/>
              </a:rPr>
              <a:t>; c’=</a:t>
            </a:r>
            <a:r>
              <a:rPr lang="en-US" sz="2400" i="1" dirty="0" err="1">
                <a:solidFill>
                  <a:schemeClr val="accent2"/>
                </a:solidFill>
                <a:effectLst>
                  <a:outerShdw blurRad="38100" dist="38100" dir="2700000" algn="tl">
                    <a:srgbClr val="000000"/>
                  </a:outerShdw>
                </a:effectLst>
                <a:cs typeface="Arial" pitchFamily="34" charset="0"/>
                <a:sym typeface="Symbol" pitchFamily="18" charset="2"/>
              </a:rPr>
              <a:t>x’+y</a:t>
            </a:r>
            <a:r>
              <a:rPr lang="en-US" sz="2400" i="1" dirty="0">
                <a:solidFill>
                  <a:schemeClr val="accent2"/>
                </a:solidFill>
                <a:effectLst>
                  <a:outerShdw blurRad="38100" dist="38100" dir="2700000" algn="tl">
                    <a:srgbClr val="000000"/>
                  </a:outerShdw>
                </a:effectLst>
                <a:cs typeface="Arial" pitchFamily="34" charset="0"/>
                <a:sym typeface="Symbol" pitchFamily="18" charset="2"/>
              </a:rPr>
              <a:t>’;</a:t>
            </a:r>
          </a:p>
          <a:p>
            <a:pPr eaLnBrk="0" hangingPunct="0">
              <a:defRPr/>
            </a:pPr>
            <a:r>
              <a:rPr lang="en-US" sz="2400" i="1" dirty="0">
                <a:solidFill>
                  <a:schemeClr val="accent2"/>
                </a:solidFill>
                <a:effectLst>
                  <a:outerShdw blurRad="38100" dist="38100" dir="2700000" algn="tl">
                    <a:srgbClr val="000000"/>
                  </a:outerShdw>
                </a:effectLst>
                <a:cs typeface="Arial" pitchFamily="34" charset="0"/>
              </a:rPr>
              <a:t>                         </a:t>
            </a:r>
            <a:r>
              <a:rPr lang="en-US" sz="2400" dirty="0">
                <a:effectLst>
                  <a:outerShdw blurRad="38100" dist="38100" dir="2700000" algn="tl">
                    <a:srgbClr val="000000"/>
                  </a:outerShdw>
                </a:effectLst>
                <a:cs typeface="Arial" pitchFamily="34" charset="0"/>
              </a:rPr>
              <a:t>stateName2 = “</a:t>
            </a:r>
            <a:r>
              <a:rPr lang="en-US" sz="2400" i="1" dirty="0">
                <a:solidFill>
                  <a:schemeClr val="accent2"/>
                </a:solidFill>
                <a:effectLst>
                  <a:outerShdw blurRad="38100" dist="38100" dir="2700000" algn="tl">
                    <a:srgbClr val="000000"/>
                  </a:outerShdw>
                </a:effectLst>
              </a:rPr>
              <a:t>q</a:t>
            </a:r>
            <a:r>
              <a:rPr lang="en-US" sz="2400" i="1" baseline="-25000" dirty="0">
                <a:solidFill>
                  <a:schemeClr val="accent2"/>
                </a:solidFill>
                <a:effectLst>
                  <a:outerShdw blurRad="38100" dist="38100" dir="2700000" algn="tl">
                    <a:srgbClr val="000000"/>
                  </a:outerShdw>
                </a:effectLst>
              </a:rPr>
              <a:t>&lt;line=40,x=</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x’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,y=</a:t>
            </a:r>
            <a:r>
              <a:rPr lang="en-US" sz="2400" dirty="0">
                <a:effectLst>
                  <a:outerShdw blurRad="38100" dist="38100" dir="2700000" algn="tl">
                    <a:srgbClr val="000000"/>
                  </a:outerShdw>
                </a:effectLst>
                <a:cs typeface="Arial" pitchFamily="34" charset="0"/>
              </a:rPr>
              <a:t>”  +</a:t>
            </a:r>
            <a:r>
              <a:rPr lang="en-US" sz="2400" i="1" dirty="0">
                <a:solidFill>
                  <a:schemeClr val="accent2"/>
                </a:solidFill>
                <a:effectLst>
                  <a:outerShdw blurRad="38100" dist="38100" dir="2700000" algn="tl">
                    <a:srgbClr val="000000"/>
                  </a:outerShdw>
                </a:effectLst>
              </a:rPr>
              <a:t>  </a:t>
            </a:r>
            <a:r>
              <a:rPr lang="en-US" sz="2400" i="1" dirty="0">
                <a:solidFill>
                  <a:schemeClr val="accent2"/>
                </a:solidFill>
                <a:effectLst>
                  <a:outerShdw blurRad="38100" dist="38100" dir="2700000" algn="tl">
                    <a:srgbClr val="000000"/>
                  </a:outerShdw>
                </a:effectLst>
                <a:sym typeface="Symbol" pitchFamily="18" charset="2"/>
              </a:rPr>
              <a:t>y’’ </a:t>
            </a:r>
            <a:r>
              <a:rPr lang="en-US" sz="2400" dirty="0">
                <a:effectLst>
                  <a:outerShdw blurRad="38100" dist="38100" dir="2700000" algn="tl">
                    <a:srgbClr val="000000"/>
                  </a:outerShdw>
                </a:effectLst>
                <a:cs typeface="Arial" pitchFamily="34" charset="0"/>
              </a:rPr>
              <a:t>+  “</a:t>
            </a:r>
            <a:r>
              <a:rPr lang="en-US" sz="2400" i="1" baseline="-25000" dirty="0">
                <a:solidFill>
                  <a:schemeClr val="accent2"/>
                </a:solidFill>
                <a:effectLst>
                  <a:outerShdw blurRad="38100" dist="38100" dir="2700000" algn="tl">
                    <a:srgbClr val="000000"/>
                  </a:outerShdw>
                </a:effectLst>
              </a:rPr>
              <a:t>&gt;</a:t>
            </a:r>
            <a:r>
              <a:rPr lang="en-US" sz="2400" dirty="0">
                <a:effectLst>
                  <a:outerShdw blurRad="38100" dist="38100" dir="2700000" algn="tl">
                    <a:srgbClr val="000000"/>
                  </a:outerShdw>
                </a:effectLst>
                <a:cs typeface="Arial" pitchFamily="34" charset="0"/>
              </a:rPr>
              <a:t>”;</a:t>
            </a:r>
            <a:r>
              <a:rPr lang="en-US" sz="2400" i="1" dirty="0">
                <a:solidFill>
                  <a:schemeClr val="accent2"/>
                </a:solidFill>
                <a:effectLst>
                  <a:outerShdw blurRad="38100" dist="38100" dir="2700000" algn="tl">
                    <a:srgbClr val="000000"/>
                  </a:outerShdw>
                </a:effectLst>
                <a:cs typeface="Arial" pitchFamily="34" charset="0"/>
                <a:sym typeface="Symbol" pitchFamily="18" charset="2"/>
              </a:rPr>
              <a:t> </a:t>
            </a:r>
          </a:p>
          <a:p>
            <a:pPr eaLnBrk="0" hangingPunct="0">
              <a:defRPr/>
            </a:pPr>
            <a:r>
              <a:rPr lang="en-US" sz="2400" i="1" dirty="0">
                <a:solidFill>
                  <a:schemeClr val="accent2"/>
                </a:solidFill>
                <a:effectLst>
                  <a:outerShdw blurRad="38100" dist="38100" dir="2700000" algn="tl">
                    <a:srgbClr val="000000"/>
                  </a:outerShdw>
                </a:effectLst>
                <a:cs typeface="Arial" pitchFamily="34" charset="0"/>
                <a:sym typeface="Symbol" pitchFamily="18" charset="2"/>
              </a:rPr>
              <a:t>                         </a:t>
            </a:r>
            <a:r>
              <a:rPr lang="en-US" sz="2400" dirty="0">
                <a:effectLst>
                  <a:outerShdw blurRad="38100" dist="38100" dir="2700000" algn="tl">
                    <a:srgbClr val="000000"/>
                  </a:outerShdw>
                </a:effectLst>
                <a:cs typeface="Arial" pitchFamily="34" charset="0"/>
                <a:sym typeface="Symbol" pitchFamily="18" charset="2"/>
              </a:rPr>
              <a:t>Table</a:t>
            </a:r>
            <a:r>
              <a:rPr lang="el-GR" sz="2400" i="1" dirty="0">
                <a:solidFill>
                  <a:schemeClr val="accent2"/>
                </a:solidFill>
                <a:effectLst>
                  <a:outerShdw blurRad="38100" dist="38100" dir="2700000" algn="tl">
                    <a:srgbClr val="000000"/>
                  </a:outerShdw>
                </a:effectLst>
              </a:rPr>
              <a:t>δ</a:t>
            </a:r>
            <a:r>
              <a:rPr lang="en-US" sz="2400" dirty="0">
                <a:effectLst>
                  <a:outerShdw blurRad="38100" dist="38100" dir="2700000" algn="tl">
                    <a:srgbClr val="000000"/>
                  </a:outerShdw>
                </a:effectLst>
                <a:cs typeface="Arial" pitchFamily="34" charset="0"/>
                <a:sym typeface="Symbol" pitchFamily="18" charset="2"/>
              </a:rPr>
              <a:t>[</a:t>
            </a:r>
            <a:r>
              <a:rPr lang="en-US" sz="2400" dirty="0">
                <a:effectLst>
                  <a:outerShdw blurRad="38100" dist="38100" dir="2700000" algn="tl">
                    <a:srgbClr val="000000"/>
                  </a:outerShdw>
                </a:effectLst>
                <a:cs typeface="Arial" pitchFamily="34" charset="0"/>
              </a:rPr>
              <a:t>stateName1, </a:t>
            </a:r>
            <a:r>
              <a:rPr lang="en-US" sz="2400" i="1" dirty="0">
                <a:solidFill>
                  <a:schemeClr val="accent2"/>
                </a:solidFill>
                <a:effectLst>
                  <a:outerShdw blurRad="38100" dist="38100" dir="2700000" algn="tl">
                    <a:srgbClr val="000000"/>
                  </a:outerShdw>
                </a:effectLst>
              </a:rPr>
              <a:t>c</a:t>
            </a:r>
            <a:r>
              <a:rPr lang="en-US" sz="2400" dirty="0">
                <a:effectLst>
                  <a:outerShdw blurRad="38100" dist="38100" dir="2700000" algn="tl">
                    <a:srgbClr val="000000"/>
                  </a:outerShdw>
                </a:effectLst>
                <a:cs typeface="Arial" pitchFamily="34" charset="0"/>
              </a:rPr>
              <a:t> ] = </a:t>
            </a:r>
            <a:r>
              <a:rPr lang="en-US" sz="2400" dirty="0">
                <a:effectLst>
                  <a:outerShdw blurRad="38100" dist="38100" dir="2700000" algn="tl">
                    <a:srgbClr val="000000"/>
                  </a:outerShdw>
                </a:effectLst>
                <a:cs typeface="Arial" pitchFamily="34" charset="0"/>
                <a:sym typeface="Symbol" pitchFamily="18" charset="2"/>
              </a:rPr>
              <a:t> &lt;</a:t>
            </a:r>
            <a:r>
              <a:rPr lang="en-US" sz="2400" dirty="0">
                <a:effectLst>
                  <a:outerShdw blurRad="38100" dist="38100" dir="2700000" algn="tl">
                    <a:srgbClr val="000000"/>
                  </a:outerShdw>
                </a:effectLst>
                <a:cs typeface="Arial" pitchFamily="34" charset="0"/>
              </a:rPr>
              <a:t>stateName2, </a:t>
            </a:r>
            <a:r>
              <a:rPr lang="en-US" sz="2400" i="1" dirty="0">
                <a:solidFill>
                  <a:schemeClr val="accent2"/>
                </a:solidFill>
                <a:effectLst>
                  <a:outerShdw blurRad="38100" dist="38100" dir="2700000" algn="tl">
                    <a:srgbClr val="000000"/>
                  </a:outerShdw>
                </a:effectLst>
              </a:rPr>
              <a:t>c’</a:t>
            </a:r>
            <a:r>
              <a:rPr lang="en-US" sz="2400" dirty="0">
                <a:effectLst>
                  <a:outerShdw blurRad="38100" dist="38100" dir="2700000" algn="tl">
                    <a:srgbClr val="000000"/>
                  </a:outerShdw>
                </a:effectLst>
                <a:cs typeface="Arial" pitchFamily="34" charset="0"/>
              </a:rPr>
              <a:t>, right </a:t>
            </a:r>
            <a:r>
              <a:rPr lang="en-US" sz="2400" dirty="0">
                <a:effectLst>
                  <a:outerShdw blurRad="38100" dist="38100" dir="2700000" algn="tl">
                    <a:srgbClr val="000000"/>
                  </a:outerShdw>
                </a:effectLst>
                <a:cs typeface="Arial" pitchFamily="34" charset="0"/>
                <a:sym typeface="Symbol" pitchFamily="18" charset="2"/>
              </a:rPr>
              <a:t>&gt;</a:t>
            </a:r>
          </a:p>
          <a:p>
            <a:pPr eaLnBrk="0" hangingPunct="0">
              <a:defRPr/>
            </a:pPr>
            <a:r>
              <a:rPr lang="en-US" sz="2400" dirty="0">
                <a:effectLst>
                  <a:outerShdw blurRad="38100" dist="38100" dir="2700000" algn="tl">
                    <a:srgbClr val="000000"/>
                  </a:outerShdw>
                </a:effectLst>
                <a:cs typeface="Arial" pitchFamily="34" charset="0"/>
                <a:sym typeface="Symbol" pitchFamily="18" charset="2"/>
              </a:rPr>
              <a:t>                         stateInt1 = </a:t>
            </a:r>
            <a:r>
              <a:rPr lang="en-US" sz="2400" dirty="0" err="1">
                <a:effectLst>
                  <a:outerShdw blurRad="38100" dist="38100" dir="2700000" algn="tl">
                    <a:srgbClr val="000000"/>
                  </a:outerShdw>
                </a:effectLst>
                <a:cs typeface="Arial" pitchFamily="34" charset="0"/>
                <a:sym typeface="Symbol" pitchFamily="18" charset="2"/>
              </a:rPr>
              <a:t>StateNametoInt</a:t>
            </a:r>
            <a:r>
              <a:rPr lang="en-US" sz="2400" dirty="0">
                <a:effectLst>
                  <a:outerShdw blurRad="38100" dist="38100" dir="2700000" algn="tl">
                    <a:srgbClr val="000000"/>
                  </a:outerShdw>
                </a:effectLst>
                <a:cs typeface="Arial" pitchFamily="34" charset="0"/>
                <a:sym typeface="Symbol" pitchFamily="18" charset="2"/>
              </a:rPr>
              <a:t>( stateName1 ); </a:t>
            </a:r>
          </a:p>
          <a:p>
            <a:pPr eaLnBrk="0" hangingPunct="0">
              <a:defRPr/>
            </a:pPr>
            <a:r>
              <a:rPr lang="en-US" sz="2400" dirty="0">
                <a:effectLst>
                  <a:outerShdw blurRad="38100" dist="38100" dir="2700000" algn="tl">
                    <a:srgbClr val="000000"/>
                  </a:outerShdw>
                </a:effectLst>
                <a:cs typeface="Arial" pitchFamily="34" charset="0"/>
                <a:sym typeface="Symbol" pitchFamily="18" charset="2"/>
              </a:rPr>
              <a:t>                         stateInt2 = </a:t>
            </a:r>
            <a:r>
              <a:rPr lang="en-US" sz="2400" dirty="0" err="1">
                <a:effectLst>
                  <a:outerShdw blurRad="38100" dist="38100" dir="2700000" algn="tl">
                    <a:srgbClr val="000000"/>
                  </a:outerShdw>
                </a:effectLst>
                <a:cs typeface="Arial" pitchFamily="34" charset="0"/>
                <a:sym typeface="Symbol" pitchFamily="18" charset="2"/>
              </a:rPr>
              <a:t>StateNametoInt</a:t>
            </a:r>
            <a:r>
              <a:rPr lang="en-US" sz="2400" dirty="0">
                <a:effectLst>
                  <a:outerShdw blurRad="38100" dist="38100" dir="2700000" algn="tl">
                    <a:srgbClr val="000000"/>
                  </a:outerShdw>
                </a:effectLst>
                <a:cs typeface="Arial" pitchFamily="34" charset="0"/>
                <a:sym typeface="Symbol" pitchFamily="18" charset="2"/>
              </a:rPr>
              <a:t>( stateName2 );</a:t>
            </a:r>
          </a:p>
          <a:p>
            <a:pPr eaLnBrk="0" hangingPunct="0">
              <a:defRPr/>
            </a:pPr>
            <a:r>
              <a:rPr lang="en-US" sz="2400" dirty="0">
                <a:effectLst>
                  <a:outerShdw blurRad="38100" dist="38100" dir="2700000" algn="tl">
                    <a:srgbClr val="000000"/>
                  </a:outerShdw>
                </a:effectLst>
                <a:cs typeface="Arial" pitchFamily="34" charset="0"/>
                <a:sym typeface="Symbol" pitchFamily="18" charset="2"/>
              </a:rPr>
              <a:t>                         Table</a:t>
            </a:r>
            <a:r>
              <a:rPr lang="el-GR" sz="2400" i="1" dirty="0">
                <a:solidFill>
                  <a:schemeClr val="accent2"/>
                </a:solidFill>
                <a:effectLst>
                  <a:outerShdw blurRad="38100" dist="38100" dir="2700000" algn="tl">
                    <a:srgbClr val="000000"/>
                  </a:outerShdw>
                </a:effectLst>
              </a:rPr>
              <a:t>δ</a:t>
            </a:r>
            <a:r>
              <a:rPr lang="en-US" sz="2400" dirty="0">
                <a:effectLst>
                  <a:outerShdw blurRad="38100" dist="38100" dir="2700000" algn="tl">
                    <a:srgbClr val="000000"/>
                  </a:outerShdw>
                </a:effectLst>
                <a:cs typeface="Arial" pitchFamily="34" charset="0"/>
                <a:sym typeface="Symbol" pitchFamily="18" charset="2"/>
              </a:rPr>
              <a:t>[</a:t>
            </a:r>
            <a:r>
              <a:rPr lang="en-US" sz="2400" dirty="0">
                <a:effectLst>
                  <a:outerShdw blurRad="38100" dist="38100" dir="2700000" algn="tl">
                    <a:srgbClr val="000000"/>
                  </a:outerShdw>
                </a:effectLst>
                <a:cs typeface="Arial" pitchFamily="34" charset="0"/>
              </a:rPr>
              <a:t>stateInt1,</a:t>
            </a:r>
            <a:r>
              <a:rPr lang="en-US" sz="2400" i="1" dirty="0">
                <a:solidFill>
                  <a:schemeClr val="accent2"/>
                </a:solidFill>
                <a:effectLst>
                  <a:outerShdw blurRad="38100" dist="38100" dir="2700000" algn="tl">
                    <a:srgbClr val="000000"/>
                  </a:outerShdw>
                </a:effectLst>
              </a:rPr>
              <a:t>c</a:t>
            </a:r>
            <a:r>
              <a:rPr lang="en-US" sz="2400" dirty="0">
                <a:effectLst>
                  <a:outerShdw blurRad="38100" dist="38100" dir="2700000" algn="tl">
                    <a:srgbClr val="000000"/>
                  </a:outerShdw>
                </a:effectLst>
                <a:cs typeface="Arial" pitchFamily="34" charset="0"/>
              </a:rPr>
              <a:t>] = </a:t>
            </a:r>
            <a:r>
              <a:rPr lang="en-US" sz="2400" dirty="0">
                <a:effectLst>
                  <a:outerShdw blurRad="38100" dist="38100" dir="2700000" algn="tl">
                    <a:srgbClr val="000000"/>
                  </a:outerShdw>
                </a:effectLst>
                <a:cs typeface="Arial" pitchFamily="34" charset="0"/>
                <a:sym typeface="Symbol" pitchFamily="18" charset="2"/>
              </a:rPr>
              <a:t> &lt;</a:t>
            </a:r>
            <a:r>
              <a:rPr lang="en-US" sz="2400" dirty="0">
                <a:effectLst>
                  <a:outerShdw blurRad="38100" dist="38100" dir="2700000" algn="tl">
                    <a:srgbClr val="000000"/>
                  </a:outerShdw>
                </a:effectLst>
                <a:cs typeface="Arial" pitchFamily="34" charset="0"/>
              </a:rPr>
              <a:t>stateInt2,</a:t>
            </a:r>
            <a:r>
              <a:rPr lang="en-US" sz="2400" i="1" dirty="0">
                <a:solidFill>
                  <a:schemeClr val="accent2"/>
                </a:solidFill>
                <a:effectLst>
                  <a:outerShdw blurRad="38100" dist="38100" dir="2700000" algn="tl">
                    <a:srgbClr val="000000"/>
                  </a:outerShdw>
                </a:effectLst>
              </a:rPr>
              <a:t>c</a:t>
            </a:r>
            <a:r>
              <a:rPr lang="en-US" sz="2400" dirty="0">
                <a:effectLst>
                  <a:outerShdw blurRad="38100" dist="38100" dir="2700000" algn="tl">
                    <a:srgbClr val="000000"/>
                  </a:outerShdw>
                </a:effectLst>
                <a:cs typeface="Arial" pitchFamily="34" charset="0"/>
              </a:rPr>
              <a:t>,right </a:t>
            </a:r>
            <a:r>
              <a:rPr lang="en-US" sz="2400" dirty="0">
                <a:effectLst>
                  <a:outerShdw blurRad="38100" dist="38100" dir="2700000" algn="tl">
                    <a:srgbClr val="000000"/>
                  </a:outerShdw>
                </a:effectLst>
                <a:cs typeface="Arial" pitchFamily="34" charset="0"/>
                <a:sym typeface="Symbol" pitchFamily="18" charset="2"/>
              </a:rPr>
              <a:t>&gt;;                      </a:t>
            </a:r>
            <a:endParaRPr lang="el-GR" sz="2400" dirty="0">
              <a:sym typeface="Symbol" pitchFamily="18" charset="2"/>
            </a:endParaRPr>
          </a:p>
        </p:txBody>
      </p:sp>
      <p:grpSp>
        <p:nvGrpSpPr>
          <p:cNvPr id="14" name="Group 13"/>
          <p:cNvGrpSpPr/>
          <p:nvPr/>
        </p:nvGrpSpPr>
        <p:grpSpPr>
          <a:xfrm>
            <a:off x="304800" y="2726055"/>
            <a:ext cx="1727835" cy="478810"/>
            <a:chOff x="685800" y="3640455"/>
            <a:chExt cx="1727835" cy="478810"/>
          </a:xfrm>
        </p:grpSpPr>
        <p:sp>
          <p:nvSpPr>
            <p:cNvPr id="35" name="Rectangle 20"/>
            <p:cNvSpPr>
              <a:spLocks noChangeArrowheads="1"/>
            </p:cNvSpPr>
            <p:nvPr/>
          </p:nvSpPr>
          <p:spPr bwMode="auto">
            <a:xfrm>
              <a:off x="685800" y="3657600"/>
              <a:ext cx="14478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string</a:t>
              </a:r>
              <a:endParaRPr lang="en-US" sz="2400" dirty="0">
                <a:effectLst>
                  <a:outerShdw blurRad="38100" dist="38100" dir="2700000" algn="tl">
                    <a:srgbClr val="000000"/>
                  </a:outerShdw>
                </a:effectLst>
                <a:cs typeface="+mn-cs"/>
              </a:endParaRPr>
            </a:p>
          </p:txBody>
        </p:sp>
        <p:cxnSp>
          <p:nvCxnSpPr>
            <p:cNvPr id="36" name="Straight Arrow Connector 35"/>
            <p:cNvCxnSpPr/>
            <p:nvPr/>
          </p:nvCxnSpPr>
          <p:spPr bwMode="auto">
            <a:xfrm flipV="1">
              <a:off x="1704975" y="3640455"/>
              <a:ext cx="708660" cy="298246"/>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16" name="Group 15"/>
          <p:cNvGrpSpPr/>
          <p:nvPr/>
        </p:nvGrpSpPr>
        <p:grpSpPr>
          <a:xfrm>
            <a:off x="4800600" y="1635740"/>
            <a:ext cx="3886200" cy="903853"/>
            <a:chOff x="5105400" y="1595735"/>
            <a:chExt cx="3886200" cy="903853"/>
          </a:xfrm>
        </p:grpSpPr>
        <p:sp>
          <p:nvSpPr>
            <p:cNvPr id="40" name="Rectangle 20"/>
            <p:cNvSpPr>
              <a:spLocks noChangeArrowheads="1"/>
            </p:cNvSpPr>
            <p:nvPr/>
          </p:nvSpPr>
          <p:spPr bwMode="auto">
            <a:xfrm>
              <a:off x="5105400" y="1595735"/>
              <a:ext cx="38862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Integer converted to string</a:t>
              </a:r>
              <a:endParaRPr lang="en-US" sz="2400" dirty="0">
                <a:effectLst>
                  <a:outerShdw blurRad="38100" dist="38100" dir="2700000" algn="tl">
                    <a:srgbClr val="000000"/>
                  </a:outerShdw>
                </a:effectLst>
                <a:cs typeface="+mn-cs"/>
              </a:endParaRPr>
            </a:p>
          </p:txBody>
        </p:sp>
        <p:cxnSp>
          <p:nvCxnSpPr>
            <p:cNvPr id="45" name="Straight Arrow Connector 44"/>
            <p:cNvCxnSpPr/>
            <p:nvPr/>
          </p:nvCxnSpPr>
          <p:spPr bwMode="auto">
            <a:xfrm>
              <a:off x="5943600" y="2057400"/>
              <a:ext cx="76200" cy="442188"/>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15" name="Group 14"/>
          <p:cNvGrpSpPr/>
          <p:nvPr/>
        </p:nvGrpSpPr>
        <p:grpSpPr>
          <a:xfrm>
            <a:off x="3276600" y="757535"/>
            <a:ext cx="3962400" cy="1047057"/>
            <a:chOff x="3276600" y="757535"/>
            <a:chExt cx="3962400" cy="1047057"/>
          </a:xfrm>
        </p:grpSpPr>
        <p:sp>
          <p:nvSpPr>
            <p:cNvPr id="46" name="Rectangle 20"/>
            <p:cNvSpPr>
              <a:spLocks noChangeArrowheads="1"/>
            </p:cNvSpPr>
            <p:nvPr/>
          </p:nvSpPr>
          <p:spPr bwMode="auto">
            <a:xfrm>
              <a:off x="4114800" y="757535"/>
              <a:ext cx="31242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Could be an integer</a:t>
              </a:r>
              <a:endParaRPr lang="en-US" sz="2400" dirty="0">
                <a:effectLst>
                  <a:outerShdw blurRad="38100" dist="38100" dir="2700000" algn="tl">
                    <a:srgbClr val="000000"/>
                  </a:outerShdw>
                </a:effectLst>
                <a:cs typeface="+mn-cs"/>
              </a:endParaRPr>
            </a:p>
          </p:txBody>
        </p:sp>
        <p:cxnSp>
          <p:nvCxnSpPr>
            <p:cNvPr id="48" name="Straight Arrow Connector 47"/>
            <p:cNvCxnSpPr/>
            <p:nvPr/>
          </p:nvCxnSpPr>
          <p:spPr bwMode="auto">
            <a:xfrm flipH="1">
              <a:off x="3276600" y="1128269"/>
              <a:ext cx="1066800" cy="676323"/>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50" name="Group 49"/>
          <p:cNvGrpSpPr/>
          <p:nvPr/>
        </p:nvGrpSpPr>
        <p:grpSpPr>
          <a:xfrm>
            <a:off x="3276600" y="1066800"/>
            <a:ext cx="5105400" cy="1211694"/>
            <a:chOff x="3124200" y="757535"/>
            <a:chExt cx="5105400" cy="1211694"/>
          </a:xfrm>
        </p:grpSpPr>
        <p:sp>
          <p:nvSpPr>
            <p:cNvPr id="54" name="Rectangle 20"/>
            <p:cNvSpPr>
              <a:spLocks noChangeArrowheads="1"/>
            </p:cNvSpPr>
            <p:nvPr/>
          </p:nvSpPr>
          <p:spPr bwMode="auto">
            <a:xfrm>
              <a:off x="4114800" y="757535"/>
              <a:ext cx="4114800" cy="461665"/>
            </a:xfrm>
            <a:prstGeom prst="rect">
              <a:avLst/>
            </a:prstGeom>
            <a:noFill/>
            <a:ln w="25400" cap="sq" algn="ctr">
              <a:noFill/>
              <a:miter lim="800000"/>
              <a:headEnd/>
              <a:tailEnd/>
            </a:ln>
            <a:effectLst/>
          </p:spPr>
          <p:txBody>
            <a:bodyPr wrap="square" lIns="274320" rIns="274320">
              <a:spAutoFit/>
            </a:bodyPr>
            <a:lstStyle/>
            <a:p>
              <a:pPr eaLnBrk="0" hangingPunct="0">
                <a:defRPr/>
              </a:pPr>
              <a:r>
                <a:rPr lang="en-CA" sz="2400" dirty="0">
                  <a:effectLst>
                    <a:outerShdw blurRad="38100" dist="38100" dir="2700000" algn="tl">
                      <a:srgbClr val="000000"/>
                    </a:outerShdw>
                  </a:effectLst>
                  <a:cs typeface="+mn-cs"/>
                </a:rPr>
                <a:t>Character from tape alphabet</a:t>
              </a:r>
              <a:endParaRPr lang="en-US" sz="2400" dirty="0">
                <a:effectLst>
                  <a:outerShdw blurRad="38100" dist="38100" dir="2700000" algn="tl">
                    <a:srgbClr val="000000"/>
                  </a:outerShdw>
                </a:effectLst>
                <a:cs typeface="+mn-cs"/>
              </a:endParaRPr>
            </a:p>
          </p:txBody>
        </p:sp>
        <p:cxnSp>
          <p:nvCxnSpPr>
            <p:cNvPr id="55" name="Straight Arrow Connector 54"/>
            <p:cNvCxnSpPr/>
            <p:nvPr/>
          </p:nvCxnSpPr>
          <p:spPr bwMode="auto">
            <a:xfrm flipH="1">
              <a:off x="3124200" y="1121932"/>
              <a:ext cx="1257300" cy="847297"/>
            </a:xfrm>
            <a:prstGeom prst="straightConnector1">
              <a:avLst/>
            </a:prstGeom>
            <a:noFill/>
            <a:ln w="25400" cap="flat" cmpd="sng" algn="ctr">
              <a:solidFill>
                <a:srgbClr val="66FF66"/>
              </a:solidFill>
              <a:prstDash val="solid"/>
              <a:round/>
              <a:headEnd type="none" w="med" len="med"/>
              <a:tailEnd type="triangle"/>
            </a:ln>
            <a:effectLst/>
          </p:spPr>
        </p:cxnSp>
      </p:grpSp>
      <p:grpSp>
        <p:nvGrpSpPr>
          <p:cNvPr id="75" name="Group 74"/>
          <p:cNvGrpSpPr/>
          <p:nvPr/>
        </p:nvGrpSpPr>
        <p:grpSpPr>
          <a:xfrm>
            <a:off x="1136944" y="-76200"/>
            <a:ext cx="6983231" cy="720000"/>
            <a:chOff x="1166004" y="2556600"/>
            <a:chExt cx="6983231" cy="720000"/>
          </a:xfrm>
        </p:grpSpPr>
        <p:pic>
          <p:nvPicPr>
            <p:cNvPr id="76" name="Picture 10" descr="dd00786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66004" y="2556600"/>
              <a:ext cx="719231"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Rectangle 7"/>
            <p:cNvSpPr>
              <a:spLocks noChangeArrowheads="1"/>
            </p:cNvSpPr>
            <p:nvPr/>
          </p:nvSpPr>
          <p:spPr bwMode="auto">
            <a:xfrm>
              <a:off x="1885235" y="2632800"/>
              <a:ext cx="626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rPr>
                <a:t>L2 “Meta” </a:t>
              </a:r>
              <a:r>
                <a:rPr lang="en-CA" altLang="en-US" sz="2800" dirty="0">
                  <a:solidFill>
                    <a:schemeClr val="tx2"/>
                  </a:solidFill>
                  <a:sym typeface="Wingdings" panose="05000000000000000000" pitchFamily="2" charset="2"/>
                </a:rPr>
                <a:t> L1 “Meaningful Names”</a:t>
              </a:r>
              <a:endParaRPr lang="en-CA" altLang="en-US" sz="2800" dirty="0">
                <a:solidFill>
                  <a:schemeClr val="tx2"/>
                </a:solidFill>
              </a:endParaRPr>
            </a:p>
          </p:txBody>
        </p:sp>
      </p:grpSp>
      <p:sp>
        <p:nvSpPr>
          <p:cNvPr id="37" name="Text Box 6"/>
          <p:cNvSpPr txBox="1">
            <a:spLocks noChangeArrowheads="1"/>
          </p:cNvSpPr>
          <p:nvPr/>
        </p:nvSpPr>
        <p:spPr bwMode="auto">
          <a:xfrm>
            <a:off x="3158490" y="6248400"/>
            <a:ext cx="6019800" cy="523220"/>
          </a:xfrm>
          <a:prstGeom prst="rect">
            <a:avLst/>
          </a:prstGeom>
          <a:noFill/>
          <a:ln w="38100" cap="sq">
            <a:noFill/>
            <a:miter lim="800000"/>
            <a:headEnd/>
            <a:tailEnd/>
          </a:ln>
          <a:effectLst/>
        </p:spPr>
        <p:txBody>
          <a:bodyPr wrap="square" lIns="274320" rIns="274320">
            <a:spAutoFit/>
          </a:bodyPr>
          <a:lstStyle/>
          <a:p>
            <a:pPr eaLnBrk="0" hangingPunct="0">
              <a:defRPr/>
            </a:pPr>
            <a:r>
              <a:rPr lang="en-US" dirty="0">
                <a:solidFill>
                  <a:srgbClr val="FF00FF"/>
                </a:solidFill>
                <a:effectLst>
                  <a:outerShdw blurRad="38100" dist="38100" dir="2700000" algn="tl">
                    <a:srgbClr val="000000"/>
                  </a:outerShdw>
                </a:effectLst>
                <a:cs typeface="+mn-cs"/>
              </a:rPr>
              <a:t>This is how the test is answered!</a:t>
            </a:r>
          </a:p>
        </p:txBody>
      </p:sp>
      <p:sp>
        <p:nvSpPr>
          <p:cNvPr id="38" name="Rectangle 20"/>
          <p:cNvSpPr>
            <a:spLocks noChangeArrowheads="1"/>
          </p:cNvSpPr>
          <p:nvPr/>
        </p:nvSpPr>
        <p:spPr bwMode="auto">
          <a:xfrm>
            <a:off x="4626529" y="5628670"/>
            <a:ext cx="5135380" cy="523220"/>
          </a:xfrm>
          <a:prstGeom prst="rect">
            <a:avLst/>
          </a:prstGeom>
          <a:noFill/>
          <a:ln w="25400" cap="sq" algn="ctr">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&lt;q</a:t>
            </a:r>
            <a:r>
              <a:rPr lang="en-US" i="1" baseline="-25000" dirty="0">
                <a:solidFill>
                  <a:schemeClr val="accent2"/>
                </a:solidFill>
                <a:effectLst>
                  <a:outerShdw blurRad="38100" dist="38100" dir="2700000" algn="tl">
                    <a:srgbClr val="000000"/>
                  </a:outerShdw>
                </a:effectLst>
                <a:cs typeface="+mn-cs"/>
              </a:rPr>
              <a:t>&lt;line=40,x=</a:t>
            </a:r>
            <a:r>
              <a:rPr lang="en-US" i="1" baseline="-25000" dirty="0" err="1">
                <a:solidFill>
                  <a:schemeClr val="accent2"/>
                </a:solidFill>
                <a:effectLst>
                  <a:outerShdw blurRad="38100" dist="38100" dir="2700000" algn="tl">
                    <a:srgbClr val="000000"/>
                  </a:outerShdw>
                </a:effectLst>
                <a:cs typeface="+mn-cs"/>
              </a:rPr>
              <a:t>x’,y</a:t>
            </a:r>
            <a:r>
              <a:rPr lang="en-US" i="1" baseline="-25000" dirty="0">
                <a:solidFill>
                  <a:schemeClr val="accent2"/>
                </a:solidFill>
                <a:effectLst>
                  <a:outerShdw blurRad="38100" dist="38100" dir="2700000" algn="tl">
                    <a:srgbClr val="000000"/>
                  </a:outerShdw>
                </a:effectLst>
                <a:cs typeface="+mn-cs"/>
              </a:rPr>
              <a:t>=</a:t>
            </a:r>
            <a:r>
              <a:rPr lang="en-US" i="1" baseline="-25000" dirty="0" err="1">
                <a:solidFill>
                  <a:schemeClr val="accent2"/>
                </a:solidFill>
                <a:effectLst>
                  <a:outerShdw blurRad="38100" dist="38100" dir="2700000" algn="tl">
                    <a:srgbClr val="000000"/>
                  </a:outerShdw>
                </a:effectLst>
              </a:rPr>
              <a:t>y’+</a:t>
            </a:r>
            <a:r>
              <a:rPr lang="en-US" i="1" baseline="-25000" dirty="0" err="1">
                <a:solidFill>
                  <a:schemeClr val="accent2"/>
                </a:solidFill>
                <a:effectLst>
                  <a:outerShdw blurRad="38100" dist="38100" dir="2700000" algn="tl">
                    <a:srgbClr val="000000"/>
                  </a:outerShdw>
                </a:effectLst>
                <a:cs typeface="+mn-cs"/>
              </a:rPr>
              <a:t>c</a:t>
            </a:r>
            <a:r>
              <a:rPr lang="en-US" i="1" baseline="-25000" dirty="0">
                <a:solidFill>
                  <a:schemeClr val="accent2"/>
                </a:solidFill>
                <a:effectLst>
                  <a:outerShdw blurRad="38100" dist="38100" dir="2700000" algn="tl">
                    <a:srgbClr val="000000"/>
                  </a:outerShdw>
                </a:effectLst>
                <a:cs typeface="+mn-cs"/>
              </a:rPr>
              <a:t>&gt;</a:t>
            </a:r>
            <a:r>
              <a:rPr lang="en-US" i="1" dirty="0">
                <a:solidFill>
                  <a:schemeClr val="accent2"/>
                </a:solidFill>
                <a:effectLst>
                  <a:outerShdw blurRad="38100" dist="38100" dir="2700000" algn="tl">
                    <a:srgbClr val="000000"/>
                  </a:outerShdw>
                </a:effectLst>
                <a:cs typeface="+mn-cs"/>
              </a:rPr>
              <a:t>,</a:t>
            </a:r>
            <a:r>
              <a:rPr lang="en-US" sz="2400" i="1" dirty="0" err="1">
                <a:solidFill>
                  <a:schemeClr val="accent2"/>
                </a:solidFill>
                <a:effectLst>
                  <a:outerShdw blurRad="38100" dist="38100" dir="2700000" algn="tl">
                    <a:srgbClr val="000000"/>
                  </a:outerShdw>
                </a:effectLst>
                <a:cs typeface="+mn-cs"/>
              </a:rPr>
              <a:t>x’+y’,right</a:t>
            </a:r>
            <a:r>
              <a:rPr lang="en-US" i="1" dirty="0">
                <a:solidFill>
                  <a:schemeClr val="accent2"/>
                </a:solidFill>
                <a:effectLst>
                  <a:outerShdw blurRad="38100" dist="38100" dir="2700000" algn="tl">
                    <a:srgbClr val="000000"/>
                  </a:outerShdw>
                </a:effectLst>
                <a:cs typeface="+mn-cs"/>
              </a:rPr>
              <a:t>&gt;</a:t>
            </a:r>
            <a:r>
              <a:rPr lang="en-US" i="1" dirty="0">
                <a:cs typeface="+mn-cs"/>
              </a:rPr>
              <a:t> </a:t>
            </a:r>
          </a:p>
        </p:txBody>
      </p:sp>
      <p:cxnSp>
        <p:nvCxnSpPr>
          <p:cNvPr id="51" name="Straight Connector 50"/>
          <p:cNvCxnSpPr/>
          <p:nvPr/>
        </p:nvCxnSpPr>
        <p:spPr bwMode="auto">
          <a:xfrm flipH="1">
            <a:off x="2209800" y="3784600"/>
            <a:ext cx="6019800" cy="0"/>
          </a:xfrm>
          <a:prstGeom prst="line">
            <a:avLst/>
          </a:prstGeom>
          <a:noFill/>
          <a:ln w="31750" cap="sq" cmpd="sng" algn="ctr">
            <a:solidFill>
              <a:schemeClr val="hlink"/>
            </a:solidFill>
            <a:prstDash val="solid"/>
            <a:round/>
            <a:headEnd type="none" w="med" len="med"/>
            <a:tailEnd type="none" w="med" len="med"/>
          </a:ln>
          <a:effectLst/>
        </p:spPr>
      </p:cxnSp>
      <p:sp>
        <p:nvSpPr>
          <p:cNvPr id="52" name="Rectangle 7"/>
          <p:cNvSpPr>
            <a:spLocks noChangeArrowheads="1"/>
          </p:cNvSpPr>
          <p:nvPr/>
        </p:nvSpPr>
        <p:spPr bwMode="auto">
          <a:xfrm>
            <a:off x="3483885" y="391180"/>
            <a:ext cx="626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buNone/>
            </a:pPr>
            <a:r>
              <a:rPr lang="en-CA" altLang="en-US" sz="2800" dirty="0">
                <a:solidFill>
                  <a:schemeClr val="tx2"/>
                </a:solidFill>
                <a:sym typeface="Wingdings" panose="05000000000000000000" pitchFamily="2" charset="2"/>
              </a:rPr>
              <a:t> L0 “Formal TM”</a:t>
            </a:r>
            <a:endParaRPr lang="en-CA" altLang="en-US" sz="2800" dirty="0">
              <a:solidFill>
                <a:schemeClr val="tx2"/>
              </a:solidFill>
            </a:endParaRPr>
          </a:p>
        </p:txBody>
      </p:sp>
    </p:spTree>
    <p:extLst>
      <p:ext uri="{BB962C8B-B14F-4D97-AF65-F5344CB8AC3E}">
        <p14:creationId xmlns:p14="http://schemas.microsoft.com/office/powerpoint/2010/main" val="184667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4">
                                            <p:txEl>
                                              <p:pRg st="9" end="9"/>
                                            </p:txEl>
                                          </p:spTgt>
                                        </p:tgtEl>
                                        <p:attrNameLst>
                                          <p:attrName>style.visibility</p:attrName>
                                        </p:attrNameLst>
                                      </p:cBhvr>
                                      <p:to>
                                        <p:strVal val="visible"/>
                                      </p:to>
                                    </p:set>
                                    <p:anim calcmode="lin" valueType="num">
                                      <p:cBhvr additive="base">
                                        <p:cTn id="7" dur="500" fill="hold"/>
                                        <p:tgtEl>
                                          <p:spTgt spid="34">
                                            <p:txEl>
                                              <p:pRg st="9" end="9"/>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4">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4">
                                            <p:txEl>
                                              <p:pRg st="10" end="10"/>
                                            </p:txEl>
                                          </p:spTgt>
                                        </p:tgtEl>
                                        <p:attrNameLst>
                                          <p:attrName>style.visibility</p:attrName>
                                        </p:attrNameLst>
                                      </p:cBhvr>
                                      <p:to>
                                        <p:strVal val="visible"/>
                                      </p:to>
                                    </p:set>
                                    <p:anim calcmode="lin" valueType="num">
                                      <p:cBhvr additive="base">
                                        <p:cTn id="13" dur="500" fill="hold"/>
                                        <p:tgtEl>
                                          <p:spTgt spid="34">
                                            <p:txEl>
                                              <p:pRg st="10" end="1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4">
                                            <p:txEl>
                                              <p:pRg st="10" end="1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hlink"/>
          </a:solidFill>
        </a:ln>
      </a:spPr>
      <a:bodyPr wrap="square" rtlCol="0" anchor="ctr">
        <a:spAutoFit/>
      </a:bodyPr>
      <a:lstStyle>
        <a:defPPr algn="l">
          <a:defRPr sz="2400" dirty="0"/>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hlink"/>
          </a:solidFill>
        </a:ln>
      </a:spPr>
      <a:bodyPr wrap="square" rtlCol="0" anchor="ctr">
        <a:spAutoFit/>
      </a:bodyPr>
      <a:lstStyle>
        <a:defPPr algn="l">
          <a:defRPr sz="2400" dirty="0"/>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Office\Templates\Presentation Designs\PULSE.POT</Template>
  <TotalTime>72738</TotalTime>
  <Words>27869</Words>
  <Application>Microsoft Office PowerPoint</Application>
  <PresentationFormat>On-screen Show (4:3)</PresentationFormat>
  <Paragraphs>5464</Paragraphs>
  <Slides>356</Slides>
  <Notes>117</Notes>
  <HiddenSlides>0</HiddenSlides>
  <MMClips>1</MMClips>
  <ScaleCrop>false</ScaleCrop>
  <HeadingPairs>
    <vt:vector size="10" baseType="variant">
      <vt:variant>
        <vt:lpstr>Fonts Used</vt:lpstr>
      </vt:variant>
      <vt:variant>
        <vt:i4>8</vt:i4>
      </vt:variant>
      <vt:variant>
        <vt:lpstr>Theme</vt:lpstr>
      </vt:variant>
      <vt:variant>
        <vt:i4>2</vt:i4>
      </vt:variant>
      <vt:variant>
        <vt:lpstr>Embedded OLE Servers</vt:lpstr>
      </vt:variant>
      <vt:variant>
        <vt:i4>2</vt:i4>
      </vt:variant>
      <vt:variant>
        <vt:lpstr>Slide Titles</vt:lpstr>
      </vt:variant>
      <vt:variant>
        <vt:i4>356</vt:i4>
      </vt:variant>
      <vt:variant>
        <vt:lpstr>Custom Shows</vt:lpstr>
      </vt:variant>
      <vt:variant>
        <vt:i4>1</vt:i4>
      </vt:variant>
    </vt:vector>
  </HeadingPairs>
  <TitlesOfParts>
    <vt:vector size="369" baseType="lpstr">
      <vt:lpstr>Times New Roman</vt:lpstr>
      <vt:lpstr>Monotype Corsiva</vt:lpstr>
      <vt:lpstr>Symbol</vt:lpstr>
      <vt:lpstr>Wingdings</vt:lpstr>
      <vt:lpstr>Comic Sans MS</vt:lpstr>
      <vt:lpstr>Arial</vt:lpstr>
      <vt:lpstr>Arial Rounded MT Bold</vt:lpstr>
      <vt:lpstr>Tempus Sans ITC</vt:lpstr>
      <vt:lpstr>Default Design</vt:lpstr>
      <vt:lpstr>2_Default Design</vt:lpstr>
      <vt:lpstr>Equation</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Home work to do starting now</vt:lpstr>
      <vt:lpstr>PowerPoint Presentation</vt:lpstr>
      <vt:lpstr>Iterative Algorithms  Loop Invariants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Sum Mod 100</vt:lpstr>
      <vt:lpstr>Sum Mod 100</vt:lpstr>
      <vt:lpstr>Sum Mod 100</vt:lpstr>
      <vt:lpstr>Sum Mod 100</vt:lpstr>
      <vt:lpstr>Sum Mod 100</vt:lpstr>
      <vt:lpstr>Sum Mod 100</vt:lpstr>
      <vt:lpstr>Sum Mod 100</vt:lpstr>
      <vt:lpstr>Sum Mod 100</vt:lpstr>
      <vt:lpstr>Sum Mod 100</vt:lpstr>
      <vt:lpstr>Sum Mod 100</vt:lpstr>
      <vt:lpstr>Sum Mod 100</vt:lpstr>
      <vt:lpstr>Sum Mod 100</vt:lpstr>
      <vt:lpstr>Sum Mod 100</vt:lpstr>
      <vt:lpstr>Sum Mod 100</vt:lpstr>
      <vt:lpstr>Sum Mod 100</vt:lpstr>
      <vt:lpstr>Sum Mod 100</vt:lpstr>
      <vt:lpstr>Sum Mod 100</vt:lpstr>
      <vt:lpstr>Sum Mod 100</vt:lpstr>
      <vt:lpstr>Sum Mod 100</vt:lpstr>
      <vt:lpstr>Sum Mod 100</vt:lpstr>
      <vt:lpstr>Sum Mod 100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Home work to do starting now</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Shifting Example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Adding Example</vt:lpstr>
      <vt:lpstr>PowerPoint Presentation</vt:lpstr>
      <vt:lpstr>PowerPoint Presentation</vt:lpstr>
      <vt:lpstr>PowerPoint Presentation</vt:lpstr>
      <vt:lpstr>PowerPoint Presentation</vt:lpstr>
      <vt:lpstr>Adding Example</vt:lpstr>
      <vt:lpstr>PowerPoint Presentation</vt:lpstr>
      <vt:lpstr>PowerPoint Presentation</vt:lpstr>
      <vt:lpstr>PowerPoint Presentation</vt:lpstr>
      <vt:lpstr>PowerPoint Presentation</vt:lpstr>
      <vt:lpstr>PowerPoint Presentation</vt:lpstr>
      <vt:lpstr>Table Lookup Example</vt:lpstr>
      <vt:lpstr>Table Lookup Example</vt:lpstr>
      <vt:lpstr>Table Lookup Example</vt:lpstr>
      <vt:lpstr>Table Lookup Example</vt:lpstr>
      <vt:lpstr>Table Lookup Example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End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3101</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Think  Like A Computer Scientist</dc:title>
  <dc:creator>Steven Rudich</dc:creator>
  <dc:description>Berkeley 1998</dc:description>
  <cp:lastModifiedBy>Jeff Edmonds</cp:lastModifiedBy>
  <cp:revision>1519</cp:revision>
  <cp:lastPrinted>1998-01-22T22:42:46Z</cp:lastPrinted>
  <dcterms:created xsi:type="dcterms:W3CDTF">1996-09-30T18:28:10Z</dcterms:created>
  <dcterms:modified xsi:type="dcterms:W3CDTF">2021-10-08T18:50:44Z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Type">
    <vt:i4>1</vt:i4>
  </property>
  <property fmtid="{D5CDD505-2E9C-101B-9397-08002B2CF9AE}" pid="3" name="GraphicType">
    <vt:i4>1</vt:i4>
  </property>
  <property fmtid="{D5CDD505-2E9C-101B-9397-08002B2CF9AE}" pid="4" name="Compression">
    <vt:i4>85</vt:i4>
  </property>
  <property fmtid="{D5CDD505-2E9C-101B-9397-08002B2CF9AE}" pid="5" name="ScreenSize">
    <vt:i4>2</vt:i4>
  </property>
  <property fmtid="{D5CDD505-2E9C-101B-9397-08002B2CF9AE}" pid="6" name="ScreenUsage">
    <vt:i4>2</vt:i4>
  </property>
  <property fmtid="{D5CDD505-2E9C-101B-9397-08002B2CF9AE}" pid="7" name="MailAddress">
    <vt:lpwstr>rudich@cs.cmu.edu</vt:lpwstr>
  </property>
  <property fmtid="{D5CDD505-2E9C-101B-9397-08002B2CF9AE}" pid="8" name="HomePage">
    <vt:lpwstr>http://www.cs.cmu.edu/~rudich</vt:lpwstr>
  </property>
  <property fmtid="{D5CDD505-2E9C-101B-9397-08002B2CF9AE}" pid="9" name="Other">
    <vt:lpwstr>The lecture was generated using Powerpoint 97. The original lecture contains sound and animation that is not represented here. Some distortions of the original slides are due to bugs in the Powerpoint to HTML translator.</vt:lpwstr>
  </property>
  <property fmtid="{D5CDD505-2E9C-101B-9397-08002B2CF9AE}" pid="10" name="DownloadOriginal">
    <vt:bool>false</vt:bool>
  </property>
  <property fmtid="{D5CDD505-2E9C-101B-9397-08002B2CF9AE}" pid="11" name="DownloadIEButton">
    <vt:bool>false</vt:bool>
  </property>
  <property fmtid="{D5CDD505-2E9C-101B-9397-08002B2CF9AE}" pid="12" name="UseBrowserColor">
    <vt:bool>false</vt:bool>
  </property>
  <property fmtid="{D5CDD505-2E9C-101B-9397-08002B2CF9AE}" pid="13" name="BackColor">
    <vt:i4>6684672</vt:i4>
  </property>
  <property fmtid="{D5CDD505-2E9C-101B-9397-08002B2CF9AE}" pid="14" name="TextColor">
    <vt:i4>16777215</vt:i4>
  </property>
  <property fmtid="{D5CDD505-2E9C-101B-9397-08002B2CF9AE}" pid="15" name="LinkColor">
    <vt:i4>65535</vt:i4>
  </property>
  <property fmtid="{D5CDD505-2E9C-101B-9397-08002B2CF9AE}" pid="16" name="VisitedColor">
    <vt:i4>6737151</vt:i4>
  </property>
  <property fmtid="{D5CDD505-2E9C-101B-9397-08002B2CF9AE}" pid="17" name="TransparentButton">
    <vt:i4>0</vt:i4>
  </property>
  <property fmtid="{D5CDD505-2E9C-101B-9397-08002B2CF9AE}" pid="18" name="ButtonType">
    <vt:i4>1</vt:i4>
  </property>
  <property fmtid="{D5CDD505-2E9C-101B-9397-08002B2CF9AE}" pid="19" name="ShowNotes">
    <vt:bool>false</vt:bool>
  </property>
  <property fmtid="{D5CDD505-2E9C-101B-9397-08002B2CF9AE}" pid="20" name="NavBtnPos">
    <vt:i4>4</vt:i4>
  </property>
  <property fmtid="{D5CDD505-2E9C-101B-9397-08002B2CF9AE}" pid="21" name="OutputDir">
    <vt:lpwstr>C:\Rudich\HTML</vt:lpwstr>
  </property>
</Properties>
</file>