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17" r:id="rId3"/>
  </p:sldMasterIdLst>
  <p:notesMasterIdLst>
    <p:notesMasterId r:id="rId66"/>
  </p:notesMasterIdLst>
  <p:handoutMasterIdLst>
    <p:handoutMasterId r:id="rId67"/>
  </p:handoutMasterIdLst>
  <p:sldIdLst>
    <p:sldId id="512" r:id="rId4"/>
    <p:sldId id="2758" r:id="rId5"/>
    <p:sldId id="2765" r:id="rId6"/>
    <p:sldId id="2775" r:id="rId7"/>
    <p:sldId id="2767" r:id="rId8"/>
    <p:sldId id="2768" r:id="rId9"/>
    <p:sldId id="2769" r:id="rId10"/>
    <p:sldId id="3069" r:id="rId11"/>
    <p:sldId id="2759" r:id="rId12"/>
    <p:sldId id="2772" r:id="rId13"/>
    <p:sldId id="2773" r:id="rId14"/>
    <p:sldId id="2776" r:id="rId15"/>
    <p:sldId id="2764" r:id="rId16"/>
    <p:sldId id="2182" r:id="rId17"/>
    <p:sldId id="2760" r:id="rId18"/>
    <p:sldId id="2761" r:id="rId19"/>
    <p:sldId id="2762" r:id="rId20"/>
    <p:sldId id="3070" r:id="rId21"/>
    <p:sldId id="3071" r:id="rId22"/>
    <p:sldId id="2751" r:id="rId23"/>
    <p:sldId id="2179" r:id="rId24"/>
    <p:sldId id="2778" r:id="rId25"/>
    <p:sldId id="516" r:id="rId26"/>
    <p:sldId id="353" r:id="rId27"/>
    <p:sldId id="354" r:id="rId28"/>
    <p:sldId id="351" r:id="rId29"/>
    <p:sldId id="534" r:id="rId30"/>
    <p:sldId id="535" r:id="rId31"/>
    <p:sldId id="597" r:id="rId32"/>
    <p:sldId id="598" r:id="rId33"/>
    <p:sldId id="693" r:id="rId34"/>
    <p:sldId id="599" r:id="rId35"/>
    <p:sldId id="600" r:id="rId36"/>
    <p:sldId id="603" r:id="rId37"/>
    <p:sldId id="590" r:id="rId38"/>
    <p:sldId id="614" r:id="rId39"/>
    <p:sldId id="615" r:id="rId40"/>
    <p:sldId id="608" r:id="rId41"/>
    <p:sldId id="694" r:id="rId42"/>
    <p:sldId id="695" r:id="rId43"/>
    <p:sldId id="616" r:id="rId44"/>
    <p:sldId id="617" r:id="rId45"/>
    <p:sldId id="677" r:id="rId46"/>
    <p:sldId id="678" r:id="rId47"/>
    <p:sldId id="679" r:id="rId48"/>
    <p:sldId id="680" r:id="rId49"/>
    <p:sldId id="681" r:id="rId50"/>
    <p:sldId id="682" r:id="rId51"/>
    <p:sldId id="683" r:id="rId52"/>
    <p:sldId id="685" r:id="rId53"/>
    <p:sldId id="686" r:id="rId54"/>
    <p:sldId id="687" r:id="rId55"/>
    <p:sldId id="688" r:id="rId56"/>
    <p:sldId id="689" r:id="rId57"/>
    <p:sldId id="690" r:id="rId58"/>
    <p:sldId id="691" r:id="rId59"/>
    <p:sldId id="692" r:id="rId60"/>
    <p:sldId id="612" r:id="rId61"/>
    <p:sldId id="696" r:id="rId62"/>
    <p:sldId id="698" r:id="rId63"/>
    <p:sldId id="699" r:id="rId64"/>
    <p:sldId id="575" r:id="rId65"/>
  </p:sldIdLst>
  <p:sldSz cx="9144000" cy="6858000" type="screen4x3"/>
  <p:notesSz cx="6934200" cy="9120188"/>
  <p:custDataLst>
    <p:tags r:id="rId68"/>
  </p:custDataLst>
  <p:defaultTextStyle>
    <a:defPPr>
      <a:defRPr lang="en-CA"/>
    </a:defPPr>
    <a:lvl1pPr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3" autoAdjust="0"/>
    <p:restoredTop sz="76471" autoAdjust="0"/>
  </p:normalViewPr>
  <p:slideViewPr>
    <p:cSldViewPr>
      <p:cViewPr varScale="1">
        <p:scale>
          <a:sx n="70" d="100"/>
          <a:sy n="70" d="100"/>
        </p:scale>
        <p:origin x="240" y="48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35.xml"/><Relationship Id="rId1" Type="http://schemas.openxmlformats.org/officeDocument/2006/relationships/slide" Target="slides/slide25.xml"/><Relationship Id="rId6" Type="http://schemas.openxmlformats.org/officeDocument/2006/relationships/slide" Target="slides/slide39.xml"/><Relationship Id="rId5" Type="http://schemas.openxmlformats.org/officeDocument/2006/relationships/slide" Target="slides/slide38.xml"/><Relationship Id="rId4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50D3988F-E591-435A-B54A-7BE94ADD73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79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49FBECBB-29B6-4598-A578-AB8EE7402B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118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B44519B-C727-42C2-9E4C-8F6BA3930AFD}" type="slidenum">
              <a:rPr lang="en-CA" altLang="en-US" smtClean="0"/>
              <a:pPr eaLnBrk="1" hangingPunct="1">
                <a:spcBef>
                  <a:spcPct val="50000"/>
                </a:spcBef>
              </a:pPr>
              <a:t>1</a:t>
            </a:fld>
            <a:endParaRPr lang="en-CA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16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8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17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12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18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464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19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10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207FBFA-D36F-45BC-98F4-FBED5081C776}" type="slidenum">
              <a:rPr lang="en-CA" altLang="en-US" smtClean="0"/>
              <a:pPr eaLnBrk="1" hangingPunct="1">
                <a:spcBef>
                  <a:spcPct val="50000"/>
                </a:spcBef>
              </a:pPr>
              <a:t>21</a:t>
            </a:fld>
            <a:endParaRPr lang="en-CA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21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207FBFA-D36F-45BC-98F4-FBED5081C776}" type="slidenum">
              <a:rPr lang="en-CA" altLang="en-US" smtClean="0"/>
              <a:pPr eaLnBrk="1" hangingPunct="1">
                <a:spcBef>
                  <a:spcPct val="50000"/>
                </a:spcBef>
              </a:pPr>
              <a:t>22</a:t>
            </a:fld>
            <a:endParaRPr lang="en-CA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01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D7E2A97-1846-4F8A-8A50-6F27D243CCBB}" type="slidenum">
              <a:rPr lang="en-CA" altLang="en-US" smtClean="0"/>
              <a:pPr eaLnBrk="1" hangingPunct="1">
                <a:spcBef>
                  <a:spcPct val="50000"/>
                </a:spcBef>
              </a:pPr>
              <a:t>23</a:t>
            </a:fld>
            <a:endParaRPr lang="en-CA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073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64FD411-F833-47A8-80EB-0D9472FCABB9}" type="slidenum">
              <a:rPr lang="en-CA" altLang="en-US" smtClean="0"/>
              <a:pPr eaLnBrk="1" hangingPunct="1">
                <a:spcBef>
                  <a:spcPct val="50000"/>
                </a:spcBef>
              </a:pPr>
              <a:t>24</a:t>
            </a:fld>
            <a:endParaRPr lang="en-CA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4A6DFBB-0D3A-445A-A3AD-82848B8AB340}" type="slidenum">
              <a:rPr lang="en-CA" altLang="en-US" smtClean="0"/>
              <a:pPr eaLnBrk="1" hangingPunct="1">
                <a:spcBef>
                  <a:spcPct val="50000"/>
                </a:spcBef>
              </a:pPr>
              <a:t>25</a:t>
            </a:fld>
            <a:endParaRPr lang="en-CA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4508F81-D92F-4B18-BE45-64E8911CB912}" type="slidenum">
              <a:rPr lang="en-CA" altLang="en-US" smtClean="0"/>
              <a:pPr eaLnBrk="1" hangingPunct="1">
                <a:spcBef>
                  <a:spcPct val="50000"/>
                </a:spcBef>
              </a:pPr>
              <a:t>26</a:t>
            </a:fld>
            <a:endParaRPr lang="en-CA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2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95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53076B6-109B-4DF5-AC0D-6F3A1301FF7C}" type="slidenum">
              <a:rPr lang="en-CA" altLang="en-US" smtClean="0"/>
              <a:pPr eaLnBrk="1" hangingPunct="1">
                <a:spcBef>
                  <a:spcPct val="50000"/>
                </a:spcBef>
              </a:pPr>
              <a:t>27</a:t>
            </a:fld>
            <a:endParaRPr lang="en-CA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BC4E11-CBFD-4E97-B936-15669E944B9C}" type="slidenum">
              <a:rPr lang="en-CA" altLang="en-US" smtClean="0"/>
              <a:pPr eaLnBrk="1" hangingPunct="1">
                <a:spcBef>
                  <a:spcPct val="50000"/>
                </a:spcBef>
              </a:pPr>
              <a:t>28</a:t>
            </a:fld>
            <a:endParaRPr lang="en-CA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29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30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32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33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34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EA8F6E6-F0A7-4D2E-860C-DD0C57929429}" type="slidenum">
              <a:rPr lang="en-US" altLang="en-US" smtClean="0"/>
              <a:pPr eaLnBrk="1" hangingPunct="1">
                <a:spcBef>
                  <a:spcPct val="50000"/>
                </a:spcBef>
              </a:pPr>
              <a:t>35</a:t>
            </a:fld>
            <a:endParaRPr lang="en-US" altLang="en-US"/>
          </a:p>
        </p:txBody>
      </p:sp>
      <p:sp>
        <p:nvSpPr>
          <p:cNvPr id="506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B300DB1-405D-44C0-BAC9-546A0D769321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36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B300DB1-405D-44C0-BAC9-546A0D769321}" type="slidenum">
              <a:rPr lang="en-US" altLang="en-US" smtClean="0"/>
              <a:pPr eaLnBrk="1" hangingPunct="1">
                <a:spcBef>
                  <a:spcPct val="50000"/>
                </a:spcBef>
                <a:defRPr/>
              </a:pPr>
              <a:t>37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9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461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89DB322-7D79-4AFF-8517-46DF7B285203}" type="slidenum">
              <a:rPr lang="en-US" altLang="en-US" smtClean="0"/>
              <a:pPr eaLnBrk="1" hangingPunct="1">
                <a:spcBef>
                  <a:spcPct val="50000"/>
                </a:spcBef>
              </a:pPr>
              <a:t>38</a:t>
            </a:fld>
            <a:endParaRPr lang="en-US" altLang="en-US"/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0D1002B-6A03-4AF4-BE2B-069BBBEB0C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F9B0B8D6-78D3-42B6-A823-9EA0C9F9FD5A}" type="slidenum">
              <a:rPr lang="en-CA" altLang="en-US" sz="1200" smtClean="0">
                <a:latin typeface="Arial Rounded MT Bold" pitchFamily="34" charset="0"/>
              </a:rPr>
              <a:pPr algn="r">
                <a:defRPr/>
              </a:pPr>
              <a:t>41</a:t>
            </a:fld>
            <a:endParaRPr lang="en-CA" altLang="en-US" sz="1200">
              <a:latin typeface="Arial Rounded MT Bold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F9B0B8D6-78D3-42B6-A823-9EA0C9F9FD5A}" type="slidenum">
              <a:rPr lang="en-CA" altLang="en-US" sz="1200" smtClean="0">
                <a:latin typeface="Arial Rounded MT Bold" pitchFamily="34" charset="0"/>
              </a:rPr>
              <a:pPr algn="r">
                <a:defRPr/>
              </a:pPr>
              <a:t>42</a:t>
            </a:fld>
            <a:endParaRPr lang="en-CA" altLang="en-US" sz="1200">
              <a:latin typeface="Arial Rounded MT Bold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C3E30D5-B46C-4179-B6E7-801312A7B890}" type="slidenum">
              <a:rPr lang="en-US" altLang="en-US" smtClean="0"/>
              <a:pPr eaLnBrk="1" hangingPunct="1">
                <a:spcBef>
                  <a:spcPct val="50000"/>
                </a:spcBef>
              </a:pPr>
              <a:t>58</a:t>
            </a:fld>
            <a:endParaRPr lang="en-US" altLang="en-US"/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769DD8-656C-4EA0-B70A-CFEEF108AD0F}" type="slidenum">
              <a:rPr lang="en-CA" altLang="en-US" smtClean="0"/>
              <a:pPr eaLnBrk="1" hangingPunct="1">
                <a:spcBef>
                  <a:spcPct val="50000"/>
                </a:spcBef>
              </a:pPr>
              <a:t>62</a:t>
            </a:fld>
            <a:endParaRPr lang="en-CA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10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356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11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2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12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04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13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305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14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79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8F82217-5575-4A76-8B5C-F0FEF8692C6E}" type="slidenum">
              <a:rPr lang="en-CA" altLang="en-US" smtClean="0"/>
              <a:pPr eaLnBrk="1" hangingPunct="1">
                <a:spcBef>
                  <a:spcPct val="50000"/>
                </a:spcBef>
              </a:pPr>
              <a:t>15</a:t>
            </a:fld>
            <a:endParaRPr lang="en-CA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78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23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53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345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11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638800" y="5105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F0F6-1E6B-4DD5-8BA2-03B0533010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89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88FA-3311-4102-B5A0-1A801126A41E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5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553200"/>
            <a:ext cx="1905000" cy="2841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8DBC-3D49-4E2A-80E8-21D459AEC7FB}" type="datetime1">
              <a:rPr lang="en-US"/>
              <a:pPr>
                <a:defRPr/>
              </a:pPr>
              <a:t>8/31/2021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822959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8F4C-3D74-45AB-8C34-2EA55E4198FE}" type="datetime1">
              <a:rPr lang="en-US">
                <a:solidFill>
                  <a:srgbClr val="FFFF99"/>
                </a:solidFill>
              </a:rPr>
              <a:pPr>
                <a:defRPr/>
              </a:pPr>
              <a:t>8/31/2021</a:t>
            </a:fld>
            <a:endParaRPr lang="en-US">
              <a:solidFill>
                <a:srgbClr val="FFFF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99"/>
                </a:solidFill>
              </a:rPr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44131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472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2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28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05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13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00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24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6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68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1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73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93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4C6BF39-A4C9-4B94-B7B3-9D4EDF03268C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CA" i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CA" i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spcBef>
                <a:spcPct val="0"/>
              </a:spcBef>
              <a:defRPr/>
            </a:pPr>
            <a:fld id="{CCB14C30-3C40-4709-B84F-63C5CEDC92C7}" type="slidenum">
              <a:rPr lang="en-CA" i="0">
                <a:solidFill>
                  <a:srgbClr val="FFFFFF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CA" i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608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Pictures\Mona_Lisa.jpg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My%20Documents\Pictures\Mona_Lisa.jpg" TargetMode="Externa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7200">
                <a:latin typeface="Script MT Bold" pitchFamily="66" charset="0"/>
              </a:rPr>
              <a:t>Welcome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314700"/>
            <a:ext cx="263683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419100" y="244475"/>
            <a:ext cx="8305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atin typeface="Times New Roman"/>
                <a:cs typeface="Times New Roman"/>
              </a:rPr>
              <a:t>CSE 2001: Introduction to the Theory of Computation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371600" y="5943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Jeff Edmonds </a:t>
            </a:r>
          </a:p>
          <a:p>
            <a:pPr algn="ctr" eaLnBrk="1" hangingPunct="1">
              <a:buFontTx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York University</a:t>
            </a:r>
            <a:endParaRPr lang="en-US" altLang="en-US" sz="2400" b="1" i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i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i="0"/>
          </a:p>
        </p:txBody>
      </p:sp>
      <p:sp>
        <p:nvSpPr>
          <p:cNvPr id="389128" name="Text Box 8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i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7276796" y="6398571"/>
            <a:ext cx="2102460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solidFill>
                  <a:schemeClr val="accent2"/>
                </a:solidFill>
              </a:rPr>
              <a:t>COSC 2001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1314054" y="2132607"/>
            <a:ext cx="6496843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0" dirty="0"/>
              <a:t>Jeff Edmonds </a:t>
            </a:r>
            <a:br>
              <a:rPr lang="en-US" altLang="en-US" i="0" dirty="0"/>
            </a:br>
            <a:r>
              <a:rPr lang="en-US" altLang="en-US" i="0" dirty="0"/>
              <a:t>www.cse.yorku</a:t>
            </a:r>
            <a:r>
              <a:rPr lang="en-US" altLang="en-US" i="0"/>
              <a:t>.ca/~jeff/courses</a:t>
            </a:r>
            <a:r>
              <a:rPr lang="en-US" altLang="en-US" i="0" dirty="0"/>
              <a:t>/</a:t>
            </a:r>
            <a:r>
              <a:rPr lang="en-US" altLang="en-US" i="0"/>
              <a:t>2001</a:t>
            </a:r>
            <a:endParaRPr lang="en-US" altLang="en-US" i="0" dirty="0"/>
          </a:p>
          <a:p>
            <a:pPr algn="ctr" eaLnBrk="1" hangingPunct="1">
              <a:buFontTx/>
              <a:buNone/>
            </a:pPr>
            <a:r>
              <a:rPr lang="en-US" altLang="en-US" i="0" dirty="0"/>
              <a:t>jeff@cse.yorku.ca</a:t>
            </a:r>
            <a:br>
              <a:rPr lang="en-US" altLang="en-US" i="0" dirty="0"/>
            </a:br>
            <a:r>
              <a:rPr lang="en-US" altLang="en-US" i="0" dirty="0"/>
              <a:t>CSB 3044, ext. 33295</a:t>
            </a:r>
          </a:p>
          <a:p>
            <a:pPr algn="ctr" eaLnBrk="1" hangingPunct="1">
              <a:buFontTx/>
              <a:buNone/>
            </a:pPr>
            <a:r>
              <a:rPr lang="en-US" altLang="en-US" i="0" dirty="0"/>
              <a:t>647-688-7413 </a:t>
            </a:r>
            <a:r>
              <a:rPr lang="en-US" altLang="en-US" sz="1800" i="0" dirty="0"/>
              <a:t> </a:t>
            </a:r>
            <a:r>
              <a:rPr lang="en-US" altLang="en-US" i="0" dirty="0"/>
              <a:t> </a:t>
            </a:r>
          </a:p>
        </p:txBody>
      </p:sp>
      <p:pic>
        <p:nvPicPr>
          <p:cNvPr id="9" name="Picture 8" descr="pooh">
            <a:extLst>
              <a:ext uri="{FF2B5EF4-FFF2-40B4-BE49-F238E27FC236}">
                <a16:creationId xmlns:a16="http://schemas.microsoft.com/office/drawing/2014/main" id="{584F2741-98AC-4048-94C5-23C19AAEC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2000"/>
            <a:ext cx="1958975" cy="321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" y="843122"/>
            <a:ext cx="8972024" cy="2026352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243868D9-A466-4E90-9F10-AF55567A9E14}"/>
              </a:ext>
            </a:extLst>
          </p:cNvPr>
          <p:cNvSpPr/>
          <p:nvPr/>
        </p:nvSpPr>
        <p:spPr bwMode="auto">
          <a:xfrm>
            <a:off x="3140376" y="2191483"/>
            <a:ext cx="6223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83858-2F7A-4A77-8E69-E271B785D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878" y="2904879"/>
            <a:ext cx="5418038" cy="3953121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D7896D20-EDA9-45E4-B33F-E649ED9DC144}"/>
              </a:ext>
            </a:extLst>
          </p:cNvPr>
          <p:cNvSpPr/>
          <p:nvPr/>
        </p:nvSpPr>
        <p:spPr bwMode="auto">
          <a:xfrm>
            <a:off x="6734462" y="4341478"/>
            <a:ext cx="552896" cy="332122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D11CC34-E829-4831-B492-6CBA7281C282}"/>
              </a:ext>
            </a:extLst>
          </p:cNvPr>
          <p:cNvSpPr/>
          <p:nvPr/>
        </p:nvSpPr>
        <p:spPr bwMode="auto">
          <a:xfrm>
            <a:off x="7079804" y="4341478"/>
            <a:ext cx="552896" cy="332122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3872A-06DA-4D69-A710-64D4F83EF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26" y="1634380"/>
            <a:ext cx="4829035" cy="1818126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8B0FB1DC-F2F9-46EA-A7DE-CF8258CD8D66}"/>
              </a:ext>
            </a:extLst>
          </p:cNvPr>
          <p:cNvSpPr/>
          <p:nvPr/>
        </p:nvSpPr>
        <p:spPr bwMode="auto">
          <a:xfrm>
            <a:off x="558613" y="2180147"/>
            <a:ext cx="637869" cy="1170322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3873BF7-8CE4-4E24-919E-E8BEF03939C8}"/>
              </a:ext>
            </a:extLst>
          </p:cNvPr>
          <p:cNvSpPr/>
          <p:nvPr/>
        </p:nvSpPr>
        <p:spPr bwMode="auto">
          <a:xfrm>
            <a:off x="2415147" y="3205487"/>
            <a:ext cx="1085942" cy="304800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4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87" grpId="1" animBg="1"/>
      <p:bldP spid="86" grpId="0" animBg="1"/>
      <p:bldP spid="88" grpId="0" animBg="1"/>
      <p:bldP spid="8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3872A-06DA-4D69-A710-64D4F83E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" y="1634380"/>
            <a:ext cx="4829035" cy="1818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5975DC-19E8-4210-8308-9AF5457C1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724" y="838200"/>
            <a:ext cx="5567073" cy="383133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09A4D57-D8DE-4CE9-A4B0-5B75B7813B30}"/>
              </a:ext>
            </a:extLst>
          </p:cNvPr>
          <p:cNvSpPr/>
          <p:nvPr/>
        </p:nvSpPr>
        <p:spPr bwMode="auto">
          <a:xfrm>
            <a:off x="4327224" y="1804947"/>
            <a:ext cx="3276600" cy="6434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20A5EF-5A85-42CA-8A62-B93E540F5694}"/>
              </a:ext>
            </a:extLst>
          </p:cNvPr>
          <p:cNvSpPr/>
          <p:nvPr/>
        </p:nvSpPr>
        <p:spPr bwMode="auto">
          <a:xfrm>
            <a:off x="4327224" y="2252498"/>
            <a:ext cx="3733800" cy="6434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927707-ACD4-4839-884D-279A646B28C7}"/>
              </a:ext>
            </a:extLst>
          </p:cNvPr>
          <p:cNvSpPr/>
          <p:nvPr/>
        </p:nvSpPr>
        <p:spPr bwMode="auto">
          <a:xfrm>
            <a:off x="4327224" y="3129375"/>
            <a:ext cx="4648200" cy="6434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E373DF-4AAA-4ACF-83EA-0E75041F1F46}"/>
              </a:ext>
            </a:extLst>
          </p:cNvPr>
          <p:cNvSpPr/>
          <p:nvPr/>
        </p:nvSpPr>
        <p:spPr bwMode="auto">
          <a:xfrm>
            <a:off x="4174824" y="3591440"/>
            <a:ext cx="2638230" cy="6434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3923068F-A6A1-45D8-A5A5-C44D7704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110" y="4768102"/>
            <a:ext cx="5257800" cy="446165"/>
          </a:xfrm>
          <a:prstGeom prst="wedgeRectCallout">
            <a:avLst>
              <a:gd name="adj1" fmla="val -40687"/>
              <a:gd name="adj2" fmla="val -54914"/>
            </a:avLst>
          </a:prstGeom>
          <a:solidFill>
            <a:srgbClr val="000066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sz="2400" i="0" dirty="0"/>
              <a:t>I have cut hard proofs out over the years.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EE263DDD-B192-4640-84B8-9F7B187B1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235" y="4777455"/>
            <a:ext cx="5776686" cy="446165"/>
          </a:xfrm>
          <a:prstGeom prst="wedgeRectCallout">
            <a:avLst>
              <a:gd name="adj1" fmla="val -40687"/>
              <a:gd name="adj2" fmla="val -54914"/>
            </a:avLst>
          </a:prstGeom>
          <a:solidFill>
            <a:srgbClr val="000066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sz="2400" i="0" dirty="0"/>
              <a:t>Remind me to make these during some class.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FC868-5E4F-4DBB-9C4C-A6A0F41B7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103" y="5334630"/>
            <a:ext cx="9144000" cy="129032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DC80797-0446-456C-B6DC-C14369FEBB4A}"/>
              </a:ext>
            </a:extLst>
          </p:cNvPr>
          <p:cNvSpPr/>
          <p:nvPr/>
        </p:nvSpPr>
        <p:spPr bwMode="auto">
          <a:xfrm>
            <a:off x="0" y="6121481"/>
            <a:ext cx="8975424" cy="253920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26C692-A498-4D81-BB05-7D5F6B04BD5B}"/>
              </a:ext>
            </a:extLst>
          </p:cNvPr>
          <p:cNvSpPr/>
          <p:nvPr/>
        </p:nvSpPr>
        <p:spPr bwMode="auto">
          <a:xfrm>
            <a:off x="-76200" y="6375400"/>
            <a:ext cx="6019800" cy="241219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uiExpand="1" build="allAtOnce" animBg="1"/>
      <p:bldP spid="19" grpId="0" animBg="1"/>
      <p:bldP spid="19" grpId="1" build="allAtOnce" animBg="1"/>
      <p:bldP spid="22" grpId="0" animBg="1"/>
      <p:bldP spid="2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8" y="853564"/>
            <a:ext cx="8972024" cy="2026352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0A5A4B07-59CB-4F59-80DD-BE536B0F9DCD}"/>
              </a:ext>
            </a:extLst>
          </p:cNvPr>
          <p:cNvSpPr/>
          <p:nvPr/>
        </p:nvSpPr>
        <p:spPr bwMode="auto">
          <a:xfrm>
            <a:off x="3810000" y="2503123"/>
            <a:ext cx="1295399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18FD77C-23B4-490F-8333-418F4DCF5909}"/>
              </a:ext>
            </a:extLst>
          </p:cNvPr>
          <p:cNvSpPr/>
          <p:nvPr/>
        </p:nvSpPr>
        <p:spPr bwMode="auto">
          <a:xfrm>
            <a:off x="5016500" y="2503123"/>
            <a:ext cx="10033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290" name="Picture 2" descr="Why Is My Internet Slow? - SCTelcom">
            <a:extLst>
              <a:ext uri="{FF2B5EF4-FFF2-40B4-BE49-F238E27FC236}">
                <a16:creationId xmlns:a16="http://schemas.microsoft.com/office/drawing/2014/main" id="{93E0E4B4-8B69-4125-B988-A4442755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60" y="2956423"/>
            <a:ext cx="2819400" cy="16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9">
            <a:extLst>
              <a:ext uri="{FF2B5EF4-FFF2-40B4-BE49-F238E27FC236}">
                <a16:creationId xmlns:a16="http://schemas.microsoft.com/office/drawing/2014/main" id="{AD7B691B-6A86-4DF3-B744-E0F3866CF18E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4419600"/>
            <a:ext cx="1223454" cy="1239990"/>
            <a:chOff x="2065" y="1551"/>
            <a:chExt cx="1628" cy="1988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C34BB07C-6784-4C43-A99C-8CCC42DA0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E305CB77-CB51-4A23-A652-4674E346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32196FCB-6081-4C91-81B1-1CF892493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5F9E898C-40F6-43AE-BB83-C677E8310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E71573A4-D0D5-4DAD-AE32-B03B01BAA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7E091B4A-01A3-4CE9-AEFE-E0B4F57B0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A3090B98-F379-4663-9235-D1A4853AA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43035447-DF79-4E18-93DD-257B064EB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908E6B17-CE3F-41C9-B36D-A33930EAE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7E2B6938-B933-49CF-B5CE-01804BEA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9C787A7E-A7A4-4297-BEB0-6C9EC6EB3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EF794140-8724-4228-A7A0-3DB1D5FF1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EA2D6481-5614-4AA0-85D2-39ECB581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74F570AE-46FE-4F04-886B-60846602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BEAA549B-9905-49D2-85DC-90DD7CDB4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6AAC5C70-D589-4242-A154-7049FE02B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C2AEDF78-3141-4958-9B03-DE7AA3C3A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AutoShape 35">
            <a:extLst>
              <a:ext uri="{FF2B5EF4-FFF2-40B4-BE49-F238E27FC236}">
                <a16:creationId xmlns:a16="http://schemas.microsoft.com/office/drawing/2014/main" id="{C1ABEF7B-7AB7-46D3-A288-075F782D4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463" y="3015215"/>
            <a:ext cx="4089936" cy="1306109"/>
          </a:xfrm>
          <a:prstGeom prst="wedgeRoundRectCallout">
            <a:avLst>
              <a:gd name="adj1" fmla="val -45442"/>
              <a:gd name="adj2" fmla="val 61833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Incase</a:t>
            </a:r>
            <a:r>
              <a:rPr lang="en-US" altLang="en-US" sz="2400" i="0" dirty="0">
                <a:solidFill>
                  <a:srgbClr val="FFFFFF"/>
                </a:solidFill>
              </a:rPr>
              <a:t>, your internet is slow,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0" dirty="0">
                <a:solidFill>
                  <a:srgbClr val="FFFFFF"/>
                </a:solidFill>
              </a:rPr>
              <a:t>All old videos and notes have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  been put in one big zip file.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AutoShape 35">
            <a:extLst>
              <a:ext uri="{FF2B5EF4-FFF2-40B4-BE49-F238E27FC236}">
                <a16:creationId xmlns:a16="http://schemas.microsoft.com/office/drawing/2014/main" id="{28C7B609-6A50-4F4A-8F76-875B9FE3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662" y="4572001"/>
            <a:ext cx="3543838" cy="914400"/>
          </a:xfrm>
          <a:prstGeom prst="wedgeRoundRectCallout">
            <a:avLst>
              <a:gd name="adj1" fmla="val -54401"/>
              <a:gd name="adj2" fmla="val -1733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0" noProof="0" dirty="0">
                <a:solidFill>
                  <a:srgbClr val="FFFFFF"/>
                </a:solidFill>
              </a:rPr>
              <a:t>Recordings of the tutorials will be put here.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7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" y="843122"/>
            <a:ext cx="8972024" cy="2026352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8D461C22-89D0-4DAB-841F-4C1D346B4F85}"/>
              </a:ext>
            </a:extLst>
          </p:cNvPr>
          <p:cNvSpPr/>
          <p:nvPr/>
        </p:nvSpPr>
        <p:spPr bwMode="auto">
          <a:xfrm>
            <a:off x="774700" y="2178681"/>
            <a:ext cx="6223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1E0AEC9-F2BC-4188-BC68-068830ADE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14" y="2700644"/>
            <a:ext cx="8089863" cy="2423231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11A46745-D4F8-4E25-AB48-954031002748}"/>
              </a:ext>
            </a:extLst>
          </p:cNvPr>
          <p:cNvSpPr/>
          <p:nvPr/>
        </p:nvSpPr>
        <p:spPr bwMode="auto">
          <a:xfrm>
            <a:off x="945957" y="2986267"/>
            <a:ext cx="3713667" cy="388981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0BB5D6B-2CC1-4A32-8DBA-FDDD5E471602}"/>
              </a:ext>
            </a:extLst>
          </p:cNvPr>
          <p:cNvSpPr/>
          <p:nvPr/>
        </p:nvSpPr>
        <p:spPr bwMode="auto">
          <a:xfrm>
            <a:off x="649813" y="3476927"/>
            <a:ext cx="3878643" cy="898541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7456E98-0903-4CF5-941E-4DC9A45A0EED}"/>
              </a:ext>
            </a:extLst>
          </p:cNvPr>
          <p:cNvSpPr/>
          <p:nvPr/>
        </p:nvSpPr>
        <p:spPr bwMode="auto">
          <a:xfrm>
            <a:off x="990600" y="4191001"/>
            <a:ext cx="5261284" cy="568314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363CFBC-49B5-472A-A9E1-0A2189838E26}"/>
              </a:ext>
            </a:extLst>
          </p:cNvPr>
          <p:cNvSpPr/>
          <p:nvPr/>
        </p:nvSpPr>
        <p:spPr bwMode="auto">
          <a:xfrm>
            <a:off x="533399" y="4571999"/>
            <a:ext cx="7030255" cy="632531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2" name="Picture 16" descr="Feedback | Smash Amino">
            <a:extLst>
              <a:ext uri="{FF2B5EF4-FFF2-40B4-BE49-F238E27FC236}">
                <a16:creationId xmlns:a16="http://schemas.microsoft.com/office/drawing/2014/main" id="{7BB90351-4958-4D20-8659-F437B38ED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50" y="4862709"/>
            <a:ext cx="2863207" cy="211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041DCD7-5688-4187-B9AD-F05D41103049}"/>
              </a:ext>
            </a:extLst>
          </p:cNvPr>
          <p:cNvSpPr/>
          <p:nvPr/>
        </p:nvSpPr>
        <p:spPr bwMode="auto">
          <a:xfrm>
            <a:off x="976086" y="3225077"/>
            <a:ext cx="3148399" cy="388981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9" name="Picture 2" descr="Make your own paper! - Discovery Express">
            <a:extLst>
              <a:ext uri="{FF2B5EF4-FFF2-40B4-BE49-F238E27FC236}">
                <a16:creationId xmlns:a16="http://schemas.microsoft.com/office/drawing/2014/main" id="{45B52304-928F-4B77-BF0A-3FC5F1A1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" y="5057920"/>
            <a:ext cx="3209624" cy="180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3" grpId="0" animBg="1"/>
      <p:bldP spid="7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8197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  <p:sp>
        <p:nvSpPr>
          <p:cNvPr id="4" name="Rectangle 3"/>
          <p:cNvSpPr/>
          <p:nvPr/>
        </p:nvSpPr>
        <p:spPr>
          <a:xfrm>
            <a:off x="558613" y="7040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38645-AFB9-4FF2-904A-FD6F1C43C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79"/>
          <a:stretch/>
        </p:blipFill>
        <p:spPr>
          <a:xfrm>
            <a:off x="558613" y="1219200"/>
            <a:ext cx="8128187" cy="417830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7A6CB50-4818-4EA6-B6DE-6E6CD047DB5F}"/>
              </a:ext>
            </a:extLst>
          </p:cNvPr>
          <p:cNvSpPr/>
          <p:nvPr/>
        </p:nvSpPr>
        <p:spPr bwMode="auto">
          <a:xfrm>
            <a:off x="3124200" y="1312308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5F01C9-E860-4BCD-851C-58D7D16C33D0}"/>
              </a:ext>
            </a:extLst>
          </p:cNvPr>
          <p:cNvSpPr/>
          <p:nvPr/>
        </p:nvSpPr>
        <p:spPr bwMode="auto">
          <a:xfrm>
            <a:off x="3606800" y="1321159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B1B851-E101-486D-A08D-279BB988A527}"/>
              </a:ext>
            </a:extLst>
          </p:cNvPr>
          <p:cNvSpPr/>
          <p:nvPr/>
        </p:nvSpPr>
        <p:spPr bwMode="auto">
          <a:xfrm>
            <a:off x="3962400" y="1330010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94850D-0BF9-498D-B1D4-4DC8A80D79CF}"/>
              </a:ext>
            </a:extLst>
          </p:cNvPr>
          <p:cNvSpPr/>
          <p:nvPr/>
        </p:nvSpPr>
        <p:spPr bwMode="auto">
          <a:xfrm>
            <a:off x="4330879" y="1338861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D25CB4-E2C6-468D-B6A7-1F773C36BFEA}"/>
              </a:ext>
            </a:extLst>
          </p:cNvPr>
          <p:cNvSpPr/>
          <p:nvPr/>
        </p:nvSpPr>
        <p:spPr bwMode="auto">
          <a:xfrm>
            <a:off x="3111500" y="1642323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4665D25-2481-493A-A26D-E3154586081E}"/>
              </a:ext>
            </a:extLst>
          </p:cNvPr>
          <p:cNvSpPr/>
          <p:nvPr/>
        </p:nvSpPr>
        <p:spPr bwMode="auto">
          <a:xfrm>
            <a:off x="4724042" y="1332964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" y="843122"/>
            <a:ext cx="8972024" cy="2026352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5605DE37-E3F2-477E-9DAA-DA537CF1AAC2}"/>
              </a:ext>
            </a:extLst>
          </p:cNvPr>
          <p:cNvSpPr/>
          <p:nvPr/>
        </p:nvSpPr>
        <p:spPr bwMode="auto">
          <a:xfrm>
            <a:off x="5152077" y="2191482"/>
            <a:ext cx="6223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4BF709-E548-44C4-8F52-DD1FCAFEC6A3}"/>
              </a:ext>
            </a:extLst>
          </p:cNvPr>
          <p:cNvSpPr/>
          <p:nvPr/>
        </p:nvSpPr>
        <p:spPr bwMode="auto">
          <a:xfrm>
            <a:off x="393132" y="2450487"/>
            <a:ext cx="10668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C0755075-5F7D-42D0-ABE7-3897B40D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95" y="2927145"/>
            <a:ext cx="4866773" cy="39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Mental Health and Well-being for All - Burnaby Schools - School District  41, Burnaby, BC, Canada">
            <a:extLst>
              <a:ext uri="{FF2B5EF4-FFF2-40B4-BE49-F238E27FC236}">
                <a16:creationId xmlns:a16="http://schemas.microsoft.com/office/drawing/2014/main" id="{C3CC1614-A1A1-4284-A073-59356F9A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22" y="2877967"/>
            <a:ext cx="845491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CCE6F1C8-40B6-4D14-8549-BD1DDEC97880}"/>
              </a:ext>
            </a:extLst>
          </p:cNvPr>
          <p:cNvSpPr/>
          <p:nvPr/>
        </p:nvSpPr>
        <p:spPr bwMode="auto">
          <a:xfrm>
            <a:off x="3818180" y="2214399"/>
            <a:ext cx="1473201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DD82946-CAF1-43B6-BC41-827F5C525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394" y="2887799"/>
            <a:ext cx="508437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65" grpId="0" animBg="1"/>
      <p:bldP spid="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2DB05-35BA-4264-886C-FDDE4B97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69474"/>
            <a:ext cx="5562600" cy="4210050"/>
          </a:xfrm>
          <a:prstGeom prst="rect">
            <a:avLst/>
          </a:prstGeom>
        </p:spPr>
      </p:pic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" y="843122"/>
            <a:ext cx="8972024" cy="2026352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E151BD48-90F2-48D8-A914-8966169913E6}"/>
              </a:ext>
            </a:extLst>
          </p:cNvPr>
          <p:cNvSpPr/>
          <p:nvPr/>
        </p:nvSpPr>
        <p:spPr bwMode="auto">
          <a:xfrm>
            <a:off x="1550545" y="2463079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9F64C3-9005-4CB3-A42B-95359174F26D}"/>
              </a:ext>
            </a:extLst>
          </p:cNvPr>
          <p:cNvSpPr/>
          <p:nvPr/>
        </p:nvSpPr>
        <p:spPr bwMode="auto">
          <a:xfrm>
            <a:off x="1196385" y="5257800"/>
            <a:ext cx="902716" cy="420437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DCFC39-D545-4DB0-94E0-EC4D980ABD1C}"/>
              </a:ext>
            </a:extLst>
          </p:cNvPr>
          <p:cNvSpPr/>
          <p:nvPr/>
        </p:nvSpPr>
        <p:spPr bwMode="auto">
          <a:xfrm>
            <a:off x="3206457" y="6472804"/>
            <a:ext cx="902716" cy="420437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3" grpId="0" animBg="1"/>
      <p:bldP spid="23" grpId="1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8" y="853564"/>
            <a:ext cx="8972024" cy="2026352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0A5A4B07-59CB-4F59-80DD-BE536B0F9DCD}"/>
              </a:ext>
            </a:extLst>
          </p:cNvPr>
          <p:cNvSpPr/>
          <p:nvPr/>
        </p:nvSpPr>
        <p:spPr bwMode="auto">
          <a:xfrm>
            <a:off x="2130214" y="2469952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2" name="Picture 8" descr="Zoom Gallery View - Zoom Blog">
            <a:extLst>
              <a:ext uri="{FF2B5EF4-FFF2-40B4-BE49-F238E27FC236}">
                <a16:creationId xmlns:a16="http://schemas.microsoft.com/office/drawing/2014/main" id="{09126A01-A262-48D8-8A23-574F2DA48B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7" y="2943497"/>
            <a:ext cx="7863837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8" y="853564"/>
            <a:ext cx="8972024" cy="2026352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E18FD77C-23B4-490F-8333-418F4DCF5909}"/>
              </a:ext>
            </a:extLst>
          </p:cNvPr>
          <p:cNvSpPr/>
          <p:nvPr/>
        </p:nvSpPr>
        <p:spPr bwMode="auto">
          <a:xfrm>
            <a:off x="2689014" y="2463078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2BFF83A-639F-46E0-99F0-E1B00E5A5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" y="3104871"/>
            <a:ext cx="8129016" cy="1787169"/>
          </a:xfrm>
          <a:prstGeom prst="rect">
            <a:avLst/>
          </a:prstGeom>
        </p:spPr>
      </p:pic>
      <p:grpSp>
        <p:nvGrpSpPr>
          <p:cNvPr id="11" name="Group 29">
            <a:extLst>
              <a:ext uri="{FF2B5EF4-FFF2-40B4-BE49-F238E27FC236}">
                <a16:creationId xmlns:a16="http://schemas.microsoft.com/office/drawing/2014/main" id="{B772B1FC-DCA4-45D6-BDBC-CF2E03144D03}"/>
              </a:ext>
            </a:extLst>
          </p:cNvPr>
          <p:cNvGrpSpPr>
            <a:grpSpLocks/>
          </p:cNvGrpSpPr>
          <p:nvPr/>
        </p:nvGrpSpPr>
        <p:grpSpPr bwMode="auto">
          <a:xfrm>
            <a:off x="48977" y="4936846"/>
            <a:ext cx="1223454" cy="1239990"/>
            <a:chOff x="2065" y="1551"/>
            <a:chExt cx="1628" cy="1988"/>
          </a:xfrm>
        </p:grpSpPr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E155FAA0-68D1-4DFC-B709-A4CE6BC0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6316B016-FE37-4211-AF52-6C3AE906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B51A0048-4DE4-4ECA-A50A-A60CDB08D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3B5DF53A-2441-4B7A-B2A6-250CAEE0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C9ED4807-048B-4BF4-A3A6-9FB6D1F0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A1ADB1E6-ABBC-4459-B80C-E2BD0D808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2C7DA190-83AB-42CE-96BB-CE616AD8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45070AA9-4957-4FC0-8F04-204B9C1C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CD11F353-527C-4CB8-9269-A6C1468DB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FC3F2CFB-E0E2-4D1A-8E22-EB2365BF5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692798F9-BDAC-473F-A140-F798BE9C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306000C0-A4E8-45B6-A143-3C8B01C52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1BF22040-309B-4105-9F5A-B36EEBEE4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DDB376DF-E344-4054-91BD-6B32AFD1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98F1C89D-C03B-4677-B190-709829CC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C73EAD62-3130-4DB4-BE03-14605A06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7F3DBDBA-29FE-437C-B929-792126F15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AutoShape 35">
            <a:extLst>
              <a:ext uri="{FF2B5EF4-FFF2-40B4-BE49-F238E27FC236}">
                <a16:creationId xmlns:a16="http://schemas.microsoft.com/office/drawing/2014/main" id="{B5EFC97F-0359-49BE-B8C2-90647165C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907" y="5039396"/>
            <a:ext cx="7881196" cy="965040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someone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sets up a Discord thread, </a:t>
            </a:r>
            <a:r>
              <a:rPr lang="en-US" altLang="en-US" sz="2400" i="0" dirty="0">
                <a:solidFill>
                  <a:srgbClr val="FFFFFF"/>
                </a:solidFill>
              </a:rPr>
              <a:t>I will link it here.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Don’t assume I will or won’t read Discord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Zoom messages.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8" y="853564"/>
            <a:ext cx="8972024" cy="20263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F3638AF-D432-432F-BD7F-AA2DFE4A686B}"/>
              </a:ext>
            </a:extLst>
          </p:cNvPr>
          <p:cNvSpPr/>
          <p:nvPr/>
        </p:nvSpPr>
        <p:spPr bwMode="auto">
          <a:xfrm>
            <a:off x="3289300" y="2501900"/>
            <a:ext cx="5080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AA0C5-3D7E-4629-827F-F7E315359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5787"/>
            <a:ext cx="9144000" cy="3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" y="843122"/>
            <a:ext cx="8972024" cy="20263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4B98E64-1EA9-42A7-8E29-72636B78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52" y="2667000"/>
            <a:ext cx="4534105" cy="4051895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BA157AB2-7B60-4D8F-99B9-1A6EE003275C}"/>
              </a:ext>
            </a:extLst>
          </p:cNvPr>
          <p:cNvSpPr/>
          <p:nvPr/>
        </p:nvSpPr>
        <p:spPr bwMode="auto">
          <a:xfrm>
            <a:off x="254000" y="2209971"/>
            <a:ext cx="6223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54101A8-DED9-44C6-AA80-B6BA5FA0490A}"/>
              </a:ext>
            </a:extLst>
          </p:cNvPr>
          <p:cNvSpPr/>
          <p:nvPr/>
        </p:nvSpPr>
        <p:spPr bwMode="auto">
          <a:xfrm>
            <a:off x="1371600" y="2197100"/>
            <a:ext cx="1290952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4" grpId="0"/>
      <p:bldP spid="78" grpId="0" animBg="1"/>
      <p:bldP spid="78" grpId="1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urse Enrolment | New Students">
            <a:extLst>
              <a:ext uri="{FF2B5EF4-FFF2-40B4-BE49-F238E27FC236}">
                <a16:creationId xmlns:a16="http://schemas.microsoft.com/office/drawing/2014/main" id="{765FF58B-D21B-4561-B7F2-DF1DFBFB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4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9">
            <a:extLst>
              <a:ext uri="{FF2B5EF4-FFF2-40B4-BE49-F238E27FC236}">
                <a16:creationId xmlns:a16="http://schemas.microsoft.com/office/drawing/2014/main" id="{B9D6B9A5-6425-482A-AC55-CEF97B9659FD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4419600"/>
            <a:ext cx="1223454" cy="1239990"/>
            <a:chOff x="2065" y="1551"/>
            <a:chExt cx="1628" cy="1988"/>
          </a:xfrm>
        </p:grpSpPr>
        <p:sp>
          <p:nvSpPr>
            <p:cNvPr id="4" name="Freeform 30">
              <a:extLst>
                <a:ext uri="{FF2B5EF4-FFF2-40B4-BE49-F238E27FC236}">
                  <a16:creationId xmlns:a16="http://schemas.microsoft.com/office/drawing/2014/main" id="{D8E0CAA0-6C3B-4BB5-9BB0-A99CC7947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4669E98F-AB4D-4F1B-9EEF-E2C75680E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DF61E175-3B25-4108-B131-07C2F865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0D182A17-9C1C-45CD-83AA-56E6C6B1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F920DE47-9BE5-46AD-B8BA-44797EDC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B829E8D0-982D-4A42-97E3-72109FCA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DAECF032-433D-461B-A350-9A4D52CCA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AF7864A5-A7B6-4AB3-858D-EE21D8BCB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DB6EC17C-A6A9-41A6-AEC8-A383F6BF4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B7D439A9-482D-4E34-8368-EB438291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A8123113-5165-4A25-8E4B-1FC24F5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7664CE66-027C-4A74-AB14-0A9686F2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9EACC259-DDA1-432A-AA99-0215C775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23C6A7A5-0E03-45B7-9CE1-1DD5558C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F0F9E136-46C3-4FC6-A6D8-803AECD9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644060B1-CBF9-4B00-A2B9-1FAFBFD1F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5B9262DE-B7F1-469D-8676-4BE13774F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1" name="AutoShape 35">
            <a:extLst>
              <a:ext uri="{FF2B5EF4-FFF2-40B4-BE49-F238E27FC236}">
                <a16:creationId xmlns:a16="http://schemas.microsoft.com/office/drawing/2014/main" id="{BBE5FC5E-F519-4508-8FB1-6DEA83D7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89" y="4405274"/>
            <a:ext cx="5453711" cy="2376526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class should have 100 but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 185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am happy to let any one 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told this to the powers to be.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Now it is in their hands.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Please do not ask me about 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the meantime, attend lectures!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4E4A5F-3C54-4072-A950-D6D632BD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2416645"/>
            <a:ext cx="9144000" cy="16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400" y="1628940"/>
            <a:ext cx="939800" cy="127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3" name="AutoShape 3"/>
          <p:cNvSpPr>
            <a:spLocks noChangeArrowheads="1"/>
          </p:cNvSpPr>
          <p:nvPr/>
        </p:nvSpPr>
        <p:spPr bwMode="auto">
          <a:xfrm>
            <a:off x="609600" y="2230043"/>
            <a:ext cx="8305800" cy="4551757"/>
          </a:xfrm>
          <a:prstGeom prst="wedgeRectCallout">
            <a:avLst>
              <a:gd name="adj1" fmla="val -40687"/>
              <a:gd name="adj2" fmla="val -5491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sz="2400" i="0" dirty="0"/>
              <a:t>What shall we do for 4.5 hrs/week of zoom time?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By Monday, you should have watched the lecture by yourself.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This amounts to ~2:30 hrs of videos.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An advisor told me that this means we need to do 2:30 hrs/week less zoom time.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I can </a:t>
            </a:r>
          </a:p>
          <a:p>
            <a:pPr marL="1085850" lvl="1" indent="-342900" eaLnBrk="1" hangingPunct="1">
              <a:spcBef>
                <a:spcPts val="0"/>
              </a:spcBef>
            </a:pPr>
            <a:r>
              <a:rPr lang="en-CA" altLang="en-US" sz="2400" i="0" dirty="0"/>
              <a:t>give a quick overview</a:t>
            </a:r>
          </a:p>
          <a:p>
            <a:pPr marL="1085850" lvl="1" indent="-342900" eaLnBrk="1" hangingPunct="1">
              <a:spcBef>
                <a:spcPts val="0"/>
              </a:spcBef>
            </a:pPr>
            <a:r>
              <a:rPr lang="en-CA" altLang="en-US" sz="2400" i="0" dirty="0"/>
              <a:t>answer questions</a:t>
            </a:r>
          </a:p>
          <a:p>
            <a:pPr marL="1085850" lvl="1" indent="-342900" eaLnBrk="1" hangingPunct="1">
              <a:spcBef>
                <a:spcPts val="0"/>
              </a:spcBef>
            </a:pPr>
            <a:r>
              <a:rPr lang="en-CA" altLang="en-US" sz="2400" i="0" dirty="0"/>
              <a:t>go over practice questions</a:t>
            </a:r>
          </a:p>
          <a:p>
            <a:pPr marL="1085850" lvl="1" indent="-342900" eaLnBrk="1" hangingPunct="1">
              <a:spcBef>
                <a:spcPts val="0"/>
              </a:spcBef>
            </a:pPr>
            <a:r>
              <a:rPr lang="en-CA" altLang="en-US" sz="2400" i="0" dirty="0"/>
              <a:t>help you get ready for the test!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Lets see how needed they are. 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CA" altLang="en-US" sz="2400" i="0" dirty="0"/>
              <a:t>Maybe we will skip some.</a:t>
            </a:r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83E3C419-11BD-4795-A4B7-48CD3F52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 dirty="0">
                <a:solidFill>
                  <a:schemeClr val="tx2"/>
                </a:solidFill>
              </a:rPr>
              <a:t>Zoom Time</a:t>
            </a:r>
            <a:endParaRPr lang="en-CA" altLang="en-US" sz="4400" b="1" i="0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B2EBF2-63AC-4A60-959A-AE562F12EC9A}"/>
              </a:ext>
            </a:extLst>
          </p:cNvPr>
          <p:cNvGrpSpPr/>
          <p:nvPr/>
        </p:nvGrpSpPr>
        <p:grpSpPr>
          <a:xfrm>
            <a:off x="5996211" y="129791"/>
            <a:ext cx="3058888" cy="2026352"/>
            <a:chOff x="5996211" y="129791"/>
            <a:chExt cx="3058888" cy="2026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F3C07E-910C-46C4-B123-B23BBA34F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211" y="129791"/>
              <a:ext cx="3058888" cy="20263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C40BB8-F466-453B-8674-5FD668DAFF7F}"/>
                </a:ext>
              </a:extLst>
            </p:cNvPr>
            <p:cNvSpPr/>
            <p:nvPr/>
          </p:nvSpPr>
          <p:spPr bwMode="auto">
            <a:xfrm>
              <a:off x="7950201" y="381001"/>
              <a:ext cx="1041400" cy="1701242"/>
            </a:xfrm>
            <a:prstGeom prst="rect">
              <a:avLst/>
            </a:prstGeom>
            <a:noFill/>
            <a:ln w="25400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400" y="1628940"/>
            <a:ext cx="939800" cy="127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3" name="AutoShape 3"/>
          <p:cNvSpPr>
            <a:spLocks noChangeArrowheads="1"/>
          </p:cNvSpPr>
          <p:nvPr/>
        </p:nvSpPr>
        <p:spPr bwMode="auto">
          <a:xfrm>
            <a:off x="609600" y="2230043"/>
            <a:ext cx="8305800" cy="4551757"/>
          </a:xfrm>
          <a:prstGeom prst="wedgeRectCallout">
            <a:avLst>
              <a:gd name="adj1" fmla="val -40687"/>
              <a:gd name="adj2" fmla="val -5491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i="0" dirty="0">
                <a:solidFill>
                  <a:srgbClr val="FFFFFF"/>
                </a:solidFill>
              </a:rPr>
              <a:t>When you email me something 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  - 2001 in topic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i="0" dirty="0">
                <a:solidFill>
                  <a:srgbClr val="FFFFFF"/>
                </a:solidFill>
              </a:rPr>
              <a:t>  - picture helps</a:t>
            </a:r>
          </a:p>
        </p:txBody>
      </p:sp>
    </p:spTree>
    <p:extLst>
      <p:ext uri="{BB962C8B-B14F-4D97-AF65-F5344CB8AC3E}">
        <p14:creationId xmlns:p14="http://schemas.microsoft.com/office/powerpoint/2010/main" val="8110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5127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32" name="AutoShape 20"/>
          <p:cNvSpPr>
            <a:spLocks noChangeArrowheads="1"/>
          </p:cNvSpPr>
          <p:nvPr/>
        </p:nvSpPr>
        <p:spPr bwMode="auto">
          <a:xfrm>
            <a:off x="2362200" y="1905000"/>
            <a:ext cx="6477000" cy="1143000"/>
          </a:xfrm>
          <a:prstGeom prst="wedgeRectCallout">
            <a:avLst>
              <a:gd name="adj1" fmla="val -60565"/>
              <a:gd name="adj2" fmla="val 69861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You spend 50hrs/week </a:t>
            </a:r>
            <a:br>
              <a:rPr lang="en-CA" altLang="en-US" i="0"/>
            </a:br>
            <a:r>
              <a:rPr lang="en-CA" altLang="en-US" i="0"/>
              <a:t>on your programming course.</a:t>
            </a:r>
            <a:endParaRPr lang="en-US" altLang="en-US" i="0"/>
          </a:p>
        </p:txBody>
      </p:sp>
      <p:sp>
        <p:nvSpPr>
          <p:cNvPr id="397333" name="AutoShape 21"/>
          <p:cNvSpPr>
            <a:spLocks noChangeArrowheads="1"/>
          </p:cNvSpPr>
          <p:nvPr/>
        </p:nvSpPr>
        <p:spPr bwMode="auto">
          <a:xfrm>
            <a:off x="2362200" y="3276600"/>
            <a:ext cx="6477000" cy="1066800"/>
          </a:xfrm>
          <a:prstGeom prst="wedgeRectCallout">
            <a:avLst>
              <a:gd name="adj1" fmla="val -61398"/>
              <a:gd name="adj2" fmla="val 2083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People do work hard </a:t>
            </a:r>
            <a:br>
              <a:rPr lang="en-CA" altLang="en-US" i="0"/>
            </a:br>
            <a:r>
              <a:rPr lang="en-CA" altLang="en-US" i="0"/>
              <a:t>on my assignments.</a:t>
            </a:r>
            <a:endParaRPr lang="en-US" altLang="en-US" i="0"/>
          </a:p>
        </p:txBody>
      </p:sp>
      <p:sp>
        <p:nvSpPr>
          <p:cNvPr id="5125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Study Now!</a:t>
            </a:r>
            <a:endParaRPr lang="en-CA" altLang="en-US" b="1"/>
          </a:p>
        </p:txBody>
      </p:sp>
      <p:sp>
        <p:nvSpPr>
          <p:cNvPr id="397337" name="AutoShape 25"/>
          <p:cNvSpPr>
            <a:spLocks noChangeArrowheads="1"/>
          </p:cNvSpPr>
          <p:nvPr/>
        </p:nvSpPr>
        <p:spPr bwMode="auto">
          <a:xfrm>
            <a:off x="2416175" y="4495800"/>
            <a:ext cx="6423025" cy="1600200"/>
          </a:xfrm>
          <a:prstGeom prst="wedgeRectCallout">
            <a:avLst>
              <a:gd name="adj1" fmla="val -65472"/>
              <a:gd name="adj2" fmla="val -78472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 dirty="0"/>
              <a:t>But they don’t really </a:t>
            </a:r>
            <a:br>
              <a:rPr lang="en-CA" altLang="en-US" i="0" dirty="0"/>
            </a:br>
            <a:r>
              <a:rPr lang="en-CA" altLang="en-US" i="0" dirty="0"/>
              <a:t>study the material deeply</a:t>
            </a:r>
            <a:br>
              <a:rPr lang="en-CA" altLang="en-US" i="0" dirty="0"/>
            </a:br>
            <a:r>
              <a:rPr lang="en-CA" altLang="en-US" i="0" dirty="0"/>
              <a:t>until they fail the midterm.</a:t>
            </a: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27001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2" grpId="0" animBg="1"/>
      <p:bldP spid="397333" grpId="0" animBg="1"/>
      <p:bldP spid="3973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Read Ahead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You are expected to read the lecture notes</a:t>
            </a:r>
            <a:r>
              <a:rPr lang="en-US" altLang="en-US"/>
              <a:t> </a:t>
            </a:r>
            <a:r>
              <a:rPr lang="en-CA" altLang="en-US" b="1"/>
              <a:t>before</a:t>
            </a:r>
            <a:r>
              <a:rPr lang="en-US" altLang="en-US"/>
              <a:t> t</a:t>
            </a:r>
            <a:r>
              <a:rPr lang="en-CA" altLang="en-US"/>
              <a:t>he lecture</a:t>
            </a:r>
            <a:r>
              <a:rPr lang="en-US" altLang="en-US"/>
              <a:t>.</a:t>
            </a:r>
          </a:p>
          <a:p>
            <a:pPr eaLnBrk="1" hangingPunct="1">
              <a:buFontTx/>
              <a:buNone/>
            </a:pPr>
            <a:r>
              <a:rPr lang="en-CA" altLang="en-US"/>
              <a:t>This will facilitate more productive discussion</a:t>
            </a:r>
            <a:r>
              <a:rPr lang="en-US" altLang="en-US"/>
              <a:t> </a:t>
            </a:r>
            <a:r>
              <a:rPr lang="en-CA" altLang="en-US"/>
              <a:t>during</a:t>
            </a:r>
            <a:r>
              <a:rPr lang="en-US" altLang="en-US"/>
              <a:t> </a:t>
            </a:r>
            <a:r>
              <a:rPr lang="en-CA" altLang="en-US"/>
              <a:t>class.</a:t>
            </a:r>
          </a:p>
        </p:txBody>
      </p:sp>
      <p:pic>
        <p:nvPicPr>
          <p:cNvPr id="14340" name="Picture 4" descr="j01538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716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00063" y="4648200"/>
            <a:ext cx="2319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Like in an </a:t>
            </a:r>
            <a:br>
              <a:rPr lang="en-US" altLang="en-US" i="0"/>
            </a:br>
            <a:r>
              <a:rPr lang="en-US" altLang="en-US" i="0"/>
              <a:t>English class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183313" y="4267200"/>
            <a:ext cx="22748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Also please </a:t>
            </a:r>
            <a:br>
              <a:rPr lang="en-US" altLang="en-US" i="0"/>
            </a:br>
            <a:r>
              <a:rPr lang="en-US" altLang="en-US" i="0"/>
              <a:t>proof read</a:t>
            </a:r>
            <a:br>
              <a:rPr lang="en-US" altLang="en-US" i="0"/>
            </a:br>
            <a:r>
              <a:rPr lang="en-US" altLang="en-US" i="0"/>
              <a:t>assignments </a:t>
            </a:r>
            <a:br>
              <a:rPr lang="en-US" altLang="en-US" i="0"/>
            </a:br>
            <a:r>
              <a:rPr lang="en-US" altLang="en-US" i="0"/>
              <a:t>&amp; tests.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Explaining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CA" altLang="en-US"/>
              <a:t>We are going to test you on your</a:t>
            </a:r>
            <a:r>
              <a:rPr lang="en-US" altLang="en-US"/>
              <a:t> </a:t>
            </a:r>
            <a:r>
              <a:rPr lang="en-CA" altLang="en-US"/>
              <a:t>ability to explain the material. </a:t>
            </a:r>
            <a:endParaRPr lang="en-US" altLang="en-US"/>
          </a:p>
          <a:p>
            <a:pPr eaLnBrk="1" hangingPunct="1"/>
            <a:r>
              <a:rPr lang="en-CA" altLang="en-US"/>
              <a:t>Hence, the best way of studying is to explain the material over and over again out loud to</a:t>
            </a:r>
            <a:r>
              <a:rPr lang="en-US" altLang="en-US"/>
              <a:t> </a:t>
            </a:r>
            <a:r>
              <a:rPr lang="en-CA" altLang="en-US"/>
              <a:t>yourself, to each other, and to your stuffed bear.</a:t>
            </a:r>
          </a:p>
          <a:p>
            <a:pPr eaLnBrk="1" hangingPunct="1"/>
            <a:endParaRPr lang="en-CA" altLang="en-US"/>
          </a:p>
        </p:txBody>
      </p:sp>
      <p:pic>
        <p:nvPicPr>
          <p:cNvPr id="15364" name="Picture 3" descr="christ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514600"/>
            <a:ext cx="3889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Day </a:t>
            </a:r>
            <a:r>
              <a:rPr lang="en-CA" altLang="en-US"/>
              <a:t>Dream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4572000" cy="1752600"/>
          </a:xfrm>
        </p:spPr>
        <p:txBody>
          <a:bodyPr/>
          <a:lstStyle/>
          <a:p>
            <a:pPr eaLnBrk="1" hangingPunct="1"/>
            <a:r>
              <a:rPr lang="en-CA" altLang="en-US"/>
              <a:t>Mathematics is not all linear thinking. </a:t>
            </a:r>
            <a:endParaRPr lang="en-US" altLang="en-US"/>
          </a:p>
          <a:p>
            <a:pPr eaLnBrk="1" hangingPunct="1"/>
            <a:r>
              <a:rPr lang="en-US" altLang="en-US"/>
              <a:t> Allow</a:t>
            </a:r>
            <a:r>
              <a:rPr lang="en-CA" altLang="en-US"/>
              <a:t> the essence of the</a:t>
            </a:r>
            <a:r>
              <a:rPr lang="en-US" altLang="en-US"/>
              <a:t> m</a:t>
            </a:r>
            <a:r>
              <a:rPr lang="en-CA" altLang="en-US"/>
              <a:t>aterial</a:t>
            </a:r>
            <a:r>
              <a:rPr lang="en-US" altLang="en-US"/>
              <a:t> </a:t>
            </a:r>
            <a:r>
              <a:rPr lang="en-CA" altLang="en-US"/>
              <a:t>to seep</a:t>
            </a:r>
            <a:r>
              <a:rPr lang="en-US" altLang="en-US"/>
              <a:t> </a:t>
            </a:r>
            <a:r>
              <a:rPr lang="en-CA" altLang="en-US"/>
              <a:t>into your subconscious</a:t>
            </a:r>
            <a:endParaRPr lang="en-US" altLang="en-US"/>
          </a:p>
          <a:p>
            <a:pPr eaLnBrk="1" hangingPunct="1"/>
            <a:r>
              <a:rPr lang="en-US" altLang="en-US"/>
              <a:t> Pursue ideas that </a:t>
            </a:r>
            <a:r>
              <a:rPr lang="en-CA" altLang="en-US"/>
              <a:t>percolate up</a:t>
            </a:r>
            <a:r>
              <a:rPr lang="en-US" altLang="en-US"/>
              <a:t> and </a:t>
            </a:r>
            <a:r>
              <a:rPr lang="en-CA" altLang="en-US"/>
              <a:t>flashes of inspiration</a:t>
            </a:r>
            <a:r>
              <a:rPr lang="en-US" altLang="en-US"/>
              <a:t> that appear.</a:t>
            </a:r>
            <a:endParaRPr lang="en-CA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35163" y="152400"/>
            <a:ext cx="556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W</a:t>
            </a:r>
            <a:r>
              <a:rPr lang="en-CA" altLang="en-US" i="0"/>
              <a:t>hile going along with your day</a:t>
            </a:r>
          </a:p>
        </p:txBody>
      </p:sp>
      <p:pic>
        <p:nvPicPr>
          <p:cNvPr id="16389" name="Picture 6" descr="sol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752600"/>
            <a:ext cx="401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1" name="AutoShape 3"/>
          <p:cNvSpPr>
            <a:spLocks noChangeArrowheads="1"/>
          </p:cNvSpPr>
          <p:nvPr/>
        </p:nvSpPr>
        <p:spPr bwMode="auto">
          <a:xfrm>
            <a:off x="2590800" y="1219200"/>
            <a:ext cx="5867400" cy="1143000"/>
          </a:xfrm>
          <a:prstGeom prst="wedgeRoundRectCallout">
            <a:avLst>
              <a:gd name="adj1" fmla="val -64880"/>
              <a:gd name="adj2" fmla="val 8805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Before reading the solutions </a:t>
            </a:r>
            <a:br>
              <a:rPr lang="en-US" altLang="en-US" i="0"/>
            </a:br>
            <a:r>
              <a:rPr lang="en-US" altLang="en-US" i="0"/>
              <a:t>to the assignments.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Useful Learning Techniques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8440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8443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8445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8452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3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4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5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6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7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458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845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6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6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6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8446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8450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5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47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844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4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8444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8441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877" name="AutoShape 29"/>
          <p:cNvSpPr>
            <a:spLocks noChangeArrowheads="1"/>
          </p:cNvSpPr>
          <p:nvPr/>
        </p:nvSpPr>
        <p:spPr bwMode="auto">
          <a:xfrm>
            <a:off x="2743200" y="2819400"/>
            <a:ext cx="5181600" cy="1752600"/>
          </a:xfrm>
          <a:prstGeom prst="wedgeRectCallout">
            <a:avLst>
              <a:gd name="adj1" fmla="val -69852"/>
              <a:gd name="adj2" fmla="val -43931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462878" name="Text Box 30"/>
          <p:cNvSpPr txBox="1">
            <a:spLocks noChangeArrowheads="1"/>
          </p:cNvSpPr>
          <p:nvPr/>
        </p:nvSpPr>
        <p:spPr bwMode="auto">
          <a:xfrm>
            <a:off x="2743200" y="2895600"/>
            <a:ext cx="5562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Work hard on solving them on your 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Study the text and slides.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Get help, but not answers from </a:t>
            </a:r>
            <a:br>
              <a:rPr lang="en-US" altLang="en-US" sz="2400" i="0"/>
            </a:br>
            <a:r>
              <a:rPr lang="en-US" altLang="en-US" sz="2400" i="0"/>
              <a:t>    friends, TA, professor, …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2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2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2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2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animBg="1"/>
      <p:bldP spid="462877" grpId="0" animBg="1"/>
      <p:bldP spid="46287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899" name="AutoShape 3"/>
          <p:cNvSpPr>
            <a:spLocks noChangeArrowheads="1"/>
          </p:cNvSpPr>
          <p:nvPr/>
        </p:nvSpPr>
        <p:spPr bwMode="auto">
          <a:xfrm>
            <a:off x="2590800" y="1219200"/>
            <a:ext cx="5867400" cy="1143000"/>
          </a:xfrm>
          <a:prstGeom prst="wedgeRoundRectCallout">
            <a:avLst>
              <a:gd name="adj1" fmla="val -64880"/>
              <a:gd name="adj2" fmla="val 8805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After reading the solutions </a:t>
            </a:r>
            <a:br>
              <a:rPr lang="en-US" altLang="en-US" i="0"/>
            </a:br>
            <a:r>
              <a:rPr lang="en-US" altLang="en-US" i="0"/>
              <a:t>to the assignments.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Useful Learning Techniques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9464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9467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9469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9476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7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8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9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80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81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9482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948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8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8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8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9470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9474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71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947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9468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9465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4925" name="AutoShape 29"/>
          <p:cNvSpPr>
            <a:spLocks noChangeArrowheads="1"/>
          </p:cNvSpPr>
          <p:nvPr/>
        </p:nvSpPr>
        <p:spPr bwMode="auto">
          <a:xfrm>
            <a:off x="2743200" y="2819400"/>
            <a:ext cx="4648200" cy="2895600"/>
          </a:xfrm>
          <a:prstGeom prst="wedgeRectCallout">
            <a:avLst>
              <a:gd name="adj1" fmla="val -72130"/>
              <a:gd name="adj2" fmla="val -4632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464926" name="Text Box 30"/>
          <p:cNvSpPr txBox="1">
            <a:spLocks noChangeArrowheads="1"/>
          </p:cNvSpPr>
          <p:nvPr/>
        </p:nvSpPr>
        <p:spPr bwMode="auto">
          <a:xfrm>
            <a:off x="2743200" y="2895600"/>
            <a:ext cx="6172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 Study the solutions.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 Understand the solutions.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 Memorize the solutions.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 The questions on the tests </a:t>
            </a:r>
            <a:br>
              <a:rPr lang="en-US" altLang="en-US" sz="2400" i="0"/>
            </a:br>
            <a:r>
              <a:rPr lang="en-US" altLang="en-US" sz="2400" i="0"/>
              <a:t>     will be different.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 But the answers </a:t>
            </a:r>
            <a:br>
              <a:rPr lang="en-US" altLang="en-US" sz="2400" i="0"/>
            </a:br>
            <a:r>
              <a:rPr lang="en-US" altLang="en-US" sz="2400" i="0"/>
              <a:t>     will be surprisingly close.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4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4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4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4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4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4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4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4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nimBg="1"/>
      <p:bldP spid="46492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-876299" y="248285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/>
              <a:t>I have complained for years.</a:t>
            </a:r>
            <a:br>
              <a:rPr lang="en-US" altLang="en-US" sz="2800" i="0" dirty="0"/>
            </a:br>
            <a:r>
              <a:rPr lang="en-US" altLang="en-US" sz="2800" i="0" dirty="0"/>
              <a:t>This should not be a second year course.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1084291" y="3810000"/>
            <a:ext cx="42306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/>
              <a:t>It teaches </a:t>
            </a:r>
            <a:br>
              <a:rPr lang="en-US" altLang="en-US" sz="2800" i="0" dirty="0"/>
            </a:br>
            <a:r>
              <a:rPr lang="en-US" altLang="en-US" sz="2800" i="0" dirty="0"/>
              <a:t>theory is hard and useless!!!</a:t>
            </a:r>
            <a:endParaRPr lang="en-US" altLang="en-US" sz="2800" b="1" i="0" dirty="0"/>
          </a:p>
        </p:txBody>
      </p:sp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63899" y="4852913"/>
            <a:ext cx="4099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/>
              <a:t>Though I have cut out some of the harder proofs.</a:t>
            </a:r>
            <a:endParaRPr lang="en-US" altLang="en-US" sz="2800" b="1" i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i="0" kern="0" dirty="0"/>
              <a:t>Introduction to </a:t>
            </a:r>
            <a:br>
              <a:rPr lang="en-US" i="0" kern="0" dirty="0"/>
            </a:br>
            <a:r>
              <a:rPr lang="en-US" i="0" kern="0" dirty="0"/>
              <a:t>Theory of Computation</a:t>
            </a: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6655747" y="2394069"/>
            <a:ext cx="1453175" cy="2318746"/>
            <a:chOff x="2065" y="1551"/>
            <a:chExt cx="1628" cy="1988"/>
          </a:xfrm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26" y="3909650"/>
            <a:ext cx="3000573" cy="27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B50BF6B9-A55F-438D-81F1-FC92C223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953780"/>
            <a:ext cx="4099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/>
              <a:t>But it is useful for teaching</a:t>
            </a:r>
            <a:endParaRPr lang="en-US" altLang="en-US" sz="2800" b="1" i="0" dirty="0"/>
          </a:p>
        </p:txBody>
      </p:sp>
    </p:spTree>
    <p:extLst>
      <p:ext uri="{BB962C8B-B14F-4D97-AF65-F5344CB8AC3E}">
        <p14:creationId xmlns:p14="http://schemas.microsoft.com/office/powerpoint/2010/main" val="3679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/>
      <p:bldP spid="271366" grpId="0"/>
      <p:bldP spid="9" grpId="0"/>
      <p:bldP spid="7" grpId="0"/>
      <p:bldP spid="11" grpId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90CF8-2D5D-479B-8AC2-ED1438FD0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" y="866140"/>
            <a:ext cx="8927196" cy="426720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A1B32E51-96FA-47FB-83CF-496075FDE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DDFEF9-3892-4B94-8E1B-038457B70369}"/>
              </a:ext>
            </a:extLst>
          </p:cNvPr>
          <p:cNvSpPr/>
          <p:nvPr/>
        </p:nvSpPr>
        <p:spPr bwMode="auto">
          <a:xfrm>
            <a:off x="1371600" y="1323340"/>
            <a:ext cx="4343400" cy="4148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8" descr="Zoom Gallery View - Zoom Blog">
            <a:extLst>
              <a:ext uri="{FF2B5EF4-FFF2-40B4-BE49-F238E27FC236}">
                <a16:creationId xmlns:a16="http://schemas.microsoft.com/office/drawing/2014/main" id="{D3B6E982-4B51-4CBA-A522-5FB382CE89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3" y="2316480"/>
            <a:ext cx="7863837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03A59E-A6CD-4EC2-A294-FF0705C80746}"/>
              </a:ext>
            </a:extLst>
          </p:cNvPr>
          <p:cNvSpPr/>
          <p:nvPr/>
        </p:nvSpPr>
        <p:spPr>
          <a:xfrm>
            <a:off x="558613" y="399233"/>
            <a:ext cx="6993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091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78000" y="4800600"/>
            <a:ext cx="35941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0" dirty="0">
                <a:solidFill>
                  <a:schemeClr val="hlink"/>
                </a:solidFill>
              </a:rPr>
              <a:t>Devastated </a:t>
            </a:r>
            <a:br>
              <a:rPr lang="en-US" altLang="en-US" sz="5400" b="1" i="0" dirty="0">
                <a:solidFill>
                  <a:schemeClr val="hlink"/>
                </a:solidFill>
              </a:rPr>
            </a:br>
            <a:r>
              <a:rPr lang="en-US" altLang="en-US" sz="2800" i="0" dirty="0"/>
              <a:t>by the midterm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14500" y="6262687"/>
            <a:ext cx="407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Change your thinking now.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304800" y="24828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/>
              <a:t>This course requires completely changing </a:t>
            </a:r>
            <a:br>
              <a:rPr lang="en-US" altLang="en-US" sz="2800" i="0" dirty="0"/>
            </a:br>
            <a:r>
              <a:rPr lang="en-US" altLang="en-US" sz="2800" i="0" dirty="0"/>
              <a:t>the way you think about computation.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39825" y="3810000"/>
            <a:ext cx="5262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Though I keep warning people,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they tend not to get it until they are</a:t>
            </a:r>
            <a:r>
              <a:rPr lang="en-US" altLang="en-US" sz="2800" b="1" i="0"/>
              <a:t> </a:t>
            </a:r>
          </a:p>
        </p:txBody>
      </p:sp>
      <p:pic>
        <p:nvPicPr>
          <p:cNvPr id="17410" name="Picture 2" descr="Image result for abstract think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 bwMode="auto">
          <a:xfrm>
            <a:off x="7094290" y="2206831"/>
            <a:ext cx="1724025" cy="1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amel distribu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2" r="16589"/>
          <a:stretch/>
        </p:blipFill>
        <p:spPr bwMode="auto">
          <a:xfrm flipH="1">
            <a:off x="4088661" y="1930083"/>
            <a:ext cx="1737114" cy="12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19279" y="3468310"/>
            <a:ext cx="4035762" cy="2981510"/>
            <a:chOff x="4319279" y="3468310"/>
            <a:chExt cx="4035762" cy="2981510"/>
          </a:xfrm>
        </p:grpSpPr>
        <p:pic>
          <p:nvPicPr>
            <p:cNvPr id="7174" name="Picture 6" descr="Image result for normal distribu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279" y="3468310"/>
              <a:ext cx="3012993" cy="1546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299397" y="5064825"/>
              <a:ext cx="305564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 dirty="0"/>
                <a:t>For the people who </a:t>
              </a:r>
              <a:br>
                <a:rPr lang="en-US" altLang="en-US" sz="2800" i="0" dirty="0"/>
              </a:br>
              <a:r>
                <a:rPr lang="en-US" altLang="en-US" sz="2800" i="0" dirty="0"/>
                <a:t>can think abstractly</a:t>
              </a:r>
              <a:br>
                <a:rPr lang="en-US" altLang="en-US" sz="2800" i="0" dirty="0"/>
              </a:br>
              <a:r>
                <a:rPr lang="en-US" altLang="en-US" sz="2800" i="0" dirty="0"/>
                <a:t>the material is easy.</a:t>
              </a:r>
              <a:endParaRPr lang="en-US" altLang="en-US" sz="2800" b="1" i="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6800" y="3458739"/>
            <a:ext cx="3946914" cy="2612643"/>
            <a:chOff x="1066800" y="3458739"/>
            <a:chExt cx="3946914" cy="2612643"/>
          </a:xfrm>
        </p:grpSpPr>
        <p:pic>
          <p:nvPicPr>
            <p:cNvPr id="8" name="Picture 6" descr="Image result for normal distribu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7"/>
            <a:stretch/>
          </p:blipFill>
          <p:spPr bwMode="auto">
            <a:xfrm>
              <a:off x="2057400" y="3458739"/>
              <a:ext cx="2742829" cy="1546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66800" y="5117275"/>
              <a:ext cx="394691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 dirty="0"/>
                <a:t>For the people who can’t,</a:t>
              </a:r>
              <a:br>
                <a:rPr lang="en-US" altLang="en-US" sz="2800" i="0" dirty="0"/>
              </a:br>
              <a:r>
                <a:rPr lang="en-US" altLang="en-US" sz="2800" i="0" dirty="0"/>
                <a:t>the material is impossible.</a:t>
              </a:r>
              <a:endParaRPr lang="en-US" altLang="en-US" sz="2800" b="1" i="0" dirty="0"/>
            </a:p>
          </p:txBody>
        </p:sp>
      </p:grpSp>
      <p:pic>
        <p:nvPicPr>
          <p:cNvPr id="11" name="Picture 10" descr="dd0078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4771693"/>
            <a:ext cx="5205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solidFill>
                  <a:schemeClr val="bg2"/>
                </a:solidFill>
              </a:rPr>
              <a:t>0                                        50                                   100</a:t>
            </a:r>
            <a:endParaRPr lang="en-US" altLang="en-US" sz="1800" b="1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6400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400" dirty="0">
                <a:latin typeface="Times New Roman" pitchFamily="18" charset="0"/>
              </a:rPr>
              <a:t>Donald </a:t>
            </a:r>
            <a:r>
              <a:rPr lang="en-CA" altLang="en-US" sz="2400" dirty="0" err="1">
                <a:latin typeface="Times New Roman" pitchFamily="18" charset="0"/>
              </a:rPr>
              <a:t>Kunth</a:t>
            </a:r>
            <a:endParaRPr lang="en-CA" altLang="en-US" sz="2400" dirty="0">
              <a:latin typeface="Times New Roman" pitchFamily="18" charset="0"/>
            </a:endParaRPr>
          </a:p>
        </p:txBody>
      </p:sp>
      <p:pic>
        <p:nvPicPr>
          <p:cNvPr id="16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889912" cy="17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 uiExpan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complex things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      in simple ways.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400" dirty="0">
                <a:latin typeface="Times New Roman" pitchFamily="18" charset="0"/>
              </a:rPr>
              <a:t>Donald </a:t>
            </a:r>
            <a:r>
              <a:rPr lang="en-CA" altLang="en-US" sz="2400" dirty="0" err="1">
                <a:latin typeface="Times New Roman" pitchFamily="18" charset="0"/>
              </a:rPr>
              <a:t>Kunth</a:t>
            </a:r>
            <a:endParaRPr lang="en-CA" altLang="en-US" sz="2400" dirty="0">
              <a:latin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24200" y="4962799"/>
            <a:ext cx="3276600" cy="1742801"/>
            <a:chOff x="288" y="1344"/>
            <a:chExt cx="5184" cy="2784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792" y="1679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n-US" altLang="en-US" sz="300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10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5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575" y="1839"/>
              <a:ext cx="987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6000" b="1" i="0" dirty="0">
                  <a:solidFill>
                    <a:srgbClr val="FFFF00"/>
                  </a:solidFill>
                  <a:cs typeface="+mn-cs"/>
                </a:rPr>
                <a:t>=</a:t>
              </a:r>
              <a:endParaRPr lang="en-US" altLang="en-US" sz="6000" b="1" i="0" dirty="0">
                <a:solidFill>
                  <a:srgbClr val="FFFFFF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2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905000" y="2209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Paradigm Shift</a:t>
            </a:r>
            <a:endParaRPr lang="en-CA" altLang="en-US" i="0" dirty="0"/>
          </a:p>
        </p:txBody>
      </p:sp>
      <p:pic>
        <p:nvPicPr>
          <p:cNvPr id="6" name="Picture 3" descr="es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5213"/>
            <a:ext cx="3866356" cy="26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4556125"/>
            <a:ext cx="8839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Is the </a:t>
            </a:r>
            <a:r>
              <a:rPr lang="en-US" altLang="en-US" sz="3000" i="0" dirty="0">
                <a:solidFill>
                  <a:schemeClr val="bg2"/>
                </a:solidFill>
              </a:rPr>
              <a:t>black</a:t>
            </a:r>
            <a:r>
              <a:rPr lang="en-US" altLang="en-US" sz="3000" i="0" dirty="0"/>
              <a:t> the form and the </a:t>
            </a:r>
            <a:r>
              <a:rPr lang="en-US" altLang="en-US" sz="3000" i="0" dirty="0">
                <a:solidFill>
                  <a:srgbClr val="33CC33"/>
                </a:solidFill>
              </a:rPr>
              <a:t>green</a:t>
            </a:r>
            <a:r>
              <a:rPr lang="en-US" altLang="en-US" sz="3000" i="0" dirty="0"/>
              <a:t> the background?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Is the </a:t>
            </a:r>
            <a:r>
              <a:rPr lang="en-US" altLang="en-US" sz="3000" i="0" dirty="0">
                <a:solidFill>
                  <a:srgbClr val="33CC33"/>
                </a:solidFill>
              </a:rPr>
              <a:t>green</a:t>
            </a:r>
            <a:r>
              <a:rPr lang="en-US" altLang="en-US" sz="3000" i="0" dirty="0"/>
              <a:t> the form and the </a:t>
            </a:r>
            <a:r>
              <a:rPr lang="en-US" altLang="en-US" sz="3000" i="0" dirty="0">
                <a:solidFill>
                  <a:schemeClr val="bg2"/>
                </a:solidFill>
              </a:rPr>
              <a:t>black</a:t>
            </a:r>
            <a:r>
              <a:rPr lang="en-US" altLang="en-US" sz="3000" i="0" dirty="0"/>
              <a:t> the background?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It is helpful to have different ways of looking at it.</a:t>
            </a:r>
          </a:p>
        </p:txBody>
      </p:sp>
    </p:spTree>
    <p:extLst>
      <p:ext uri="{BB962C8B-B14F-4D97-AF65-F5344CB8AC3E}">
        <p14:creationId xmlns:p14="http://schemas.microsoft.com/office/powerpoint/2010/main" val="1347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Turing Machines</a:t>
            </a:r>
            <a:br>
              <a:rPr lang="en-US" altLang="en-US" dirty="0"/>
            </a:br>
            <a:r>
              <a:rPr lang="en-US" altLang="en-US" dirty="0"/>
              <a:t>Representation of an Algorithm</a:t>
            </a:r>
            <a:endParaRPr lang="en-CA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1560016"/>
            <a:ext cx="3919211" cy="4154984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square" lIns="274320" rIns="274320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i="0" dirty="0"/>
              <a:t>A Turing machine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0" dirty="0"/>
              <a:t>Is historically the first model of computation.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0" dirty="0"/>
              <a:t>It is abstract.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0" dirty="0"/>
              <a:t>It is NOT practical.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0" dirty="0"/>
              <a:t>We will try to give</a:t>
            </a:r>
            <a:br>
              <a:rPr lang="en-US" i="0" dirty="0"/>
            </a:br>
            <a:r>
              <a:rPr lang="en-US" i="0" dirty="0"/>
              <a:t>   it “meaning”. </a:t>
            </a:r>
          </a:p>
          <a:p>
            <a:pPr marL="342900" indent="-34290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0" dirty="0"/>
              <a:t>Instead of trying to design TMs, we will compile any Java like program into a TM.</a:t>
            </a:r>
            <a:endParaRPr lang="en-CA" i="0" dirty="0"/>
          </a:p>
        </p:txBody>
      </p:sp>
      <p:pic>
        <p:nvPicPr>
          <p:cNvPr id="6" name="Picture 5" descr="animated-addo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44" y="1961314"/>
            <a:ext cx="5170566" cy="344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99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33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The input arrives as a stream.</a:t>
            </a:r>
            <a:br>
              <a:rPr lang="en-US" altLang="en-US" sz="2800" dirty="0"/>
            </a:br>
            <a:r>
              <a:rPr lang="en-US" altLang="en-US" sz="2800" dirty="0"/>
              <a:t>One character at a time.</a:t>
            </a:r>
            <a:br>
              <a:rPr lang="en-US" altLang="en-US" sz="2800" dirty="0"/>
            </a:br>
            <a:r>
              <a:rPr lang="en-US" altLang="en-US" sz="2800" dirty="0"/>
              <a:t>It cannot be reread.</a:t>
            </a:r>
          </a:p>
          <a:p>
            <a:pPr eaLnBrk="1" hangingPunct="1">
              <a:defRPr/>
            </a:pPr>
            <a:r>
              <a:rPr lang="en-US" altLang="en-US" sz="2800" dirty="0" err="1"/>
              <a:t>Eg</a:t>
            </a:r>
            <a:r>
              <a:rPr lang="en-US" altLang="en-US" sz="2800" dirty="0"/>
              <a:t>:</a:t>
            </a:r>
          </a:p>
          <a:p>
            <a:pPr lvl="1" eaLnBrk="1" hangingPunct="1">
              <a:defRPr/>
            </a:pPr>
            <a:r>
              <a:rPr lang="en-US" altLang="en-US" sz="2000" dirty="0"/>
              <a:t>simple iterative algorithms</a:t>
            </a:r>
          </a:p>
          <a:p>
            <a:pPr lvl="1" eaLnBrk="1" hangingPunct="1">
              <a:defRPr/>
            </a:pPr>
            <a:r>
              <a:rPr lang="en-US" altLang="en-US" sz="2000" dirty="0"/>
              <a:t>simple mechanical or electronic devices like elevators and calculators</a:t>
            </a:r>
          </a:p>
          <a:p>
            <a:pPr lvl="1" eaLnBrk="1" hangingPunct="1">
              <a:defRPr/>
            </a:pPr>
            <a:r>
              <a:rPr lang="en-US" altLang="en-US" sz="2000" dirty="0"/>
              <a:t>simple processes like the job queue of an operating system</a:t>
            </a:r>
          </a:p>
          <a:p>
            <a:pPr lvl="1" eaLnBrk="1" hangingPunct="1">
              <a:defRPr/>
            </a:pPr>
            <a:r>
              <a:rPr lang="en-US" altLang="en-US" sz="2000" dirty="0"/>
              <a:t>simple patterns within strings of characters.</a:t>
            </a:r>
          </a:p>
          <a:p>
            <a:pPr lvl="1" eaLnBrk="1" hangingPunct="1">
              <a:defRPr/>
            </a:pPr>
            <a:r>
              <a:rPr lang="en-US" altLang="en-US" sz="2000" dirty="0"/>
              <a:t>simple languages of strings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2400" dirty="0"/>
          </a:p>
        </p:txBody>
      </p:sp>
      <p:pic>
        <p:nvPicPr>
          <p:cNvPr id="129033" name="Picture 9" descr="C:\Users\home\Document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438400"/>
            <a:ext cx="13525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5" name="Picture 11" descr="https://encrypted-tbn2.gstatic.com/images?q=tbn:ANd9GcS8tkWuCqo4npke3zsgDGl1RazL9mlaM2dSI444z-aJXv_-svt3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343400"/>
            <a:ext cx="16811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9" name="Picture 15" descr="http://images2.fanpop.com/images/photos/5300000/New-Super-Mario-Brothers-Wallpaper-super-mario-bros-5314181-1280-1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43840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0" name="Picture 16" descr="C:\Users\home\Documents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83013"/>
            <a:ext cx="168751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7250" y="5257800"/>
            <a:ext cx="2506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{01,100,01110,… }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Finite Automata </a:t>
            </a:r>
            <a:br>
              <a:rPr lang="en-US" altLang="en-US" dirty="0"/>
            </a:br>
            <a:r>
              <a:rPr lang="en-US" altLang="en-US" dirty="0"/>
              <a:t>Representation of an Algorithm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825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2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2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2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2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2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2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2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2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2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2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2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2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9" grpId="0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99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533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The input arrives as a stream.</a:t>
            </a:r>
            <a:br>
              <a:rPr lang="en-US" altLang="en-US" sz="2800" dirty="0"/>
            </a:br>
            <a:r>
              <a:rPr lang="en-US" altLang="en-US" sz="2800" dirty="0"/>
              <a:t>One character at a time.</a:t>
            </a:r>
            <a:br>
              <a:rPr lang="en-US" altLang="en-US" sz="2800" dirty="0"/>
            </a:br>
            <a:r>
              <a:rPr lang="en-US" altLang="en-US" sz="2800" dirty="0"/>
              <a:t>It cannot be reread.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Finite Automata </a:t>
            </a:r>
            <a:br>
              <a:rPr lang="en-US" altLang="en-US" dirty="0"/>
            </a:br>
            <a:r>
              <a:rPr lang="en-US" altLang="en-US" dirty="0"/>
              <a:t>Representation of an Algorithm</a:t>
            </a:r>
            <a:endParaRPr lang="en-CA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284913" y="5943600"/>
            <a:ext cx="2554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chemeClr val="hlink"/>
                </a:solidFill>
              </a:rPr>
              <a:t>Pros and Cons?</a:t>
            </a:r>
            <a:endParaRPr lang="en-CA" altLang="en-US" sz="3000" i="0" dirty="0">
              <a:solidFill>
                <a:schemeClr val="hlink"/>
              </a:solidFill>
            </a:endParaRPr>
          </a:p>
        </p:txBody>
      </p:sp>
      <p:pic>
        <p:nvPicPr>
          <p:cNvPr id="10" name="Picture 12" descr="01-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00746"/>
            <a:ext cx="6764199" cy="21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DFA and Turing Machines</a:t>
            </a:r>
            <a:br>
              <a:rPr lang="en-US" altLang="en-US"/>
            </a:br>
            <a:r>
              <a:rPr lang="en-US" altLang="en-US"/>
              <a:t>Representation of an Algorithm</a:t>
            </a:r>
            <a:endParaRPr lang="en-CA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098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Good for theorems about algorithms</a:t>
            </a:r>
          </a:p>
          <a:p>
            <a:pPr eaLnBrk="1" hangingPunct="1"/>
            <a:r>
              <a:rPr lang="en-US" altLang="en-US" dirty="0"/>
              <a:t>Having a different way of thinking of algorithms,</a:t>
            </a:r>
            <a:br>
              <a:rPr lang="en-US" altLang="en-US" dirty="0"/>
            </a:br>
            <a:r>
              <a:rPr lang="en-US" altLang="en-US" dirty="0"/>
              <a:t>provides a deeper understanding.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098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Mathematical mumbo jumbo</a:t>
            </a:r>
          </a:p>
          <a:p>
            <a:pPr eaLnBrk="1" hangingPunct="1"/>
            <a:r>
              <a:rPr lang="en-US" altLang="en-US" dirty="0"/>
              <a:t>Too abstract</a:t>
            </a:r>
          </a:p>
          <a:p>
            <a:pPr eaLnBrk="1" hangingPunct="1"/>
            <a:r>
              <a:rPr lang="en-US" altLang="en-US" dirty="0"/>
              <a:t>Students resist it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11388" y="1676400"/>
            <a:ext cx="966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u="sng">
                <a:solidFill>
                  <a:schemeClr val="hlink"/>
                </a:solidFill>
              </a:rPr>
              <a:t>Pros</a:t>
            </a:r>
            <a:r>
              <a:rPr lang="en-US" altLang="en-US" sz="3000" i="0">
                <a:solidFill>
                  <a:schemeClr val="hlink"/>
                </a:solidFill>
              </a:rPr>
              <a:t>:</a:t>
            </a:r>
            <a:endParaRPr lang="en-CA" altLang="en-US" sz="3000" i="0">
              <a:solidFill>
                <a:schemeClr val="hlink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21400" y="1676400"/>
            <a:ext cx="1073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u="sng">
                <a:solidFill>
                  <a:schemeClr val="hlink"/>
                </a:solidFill>
              </a:rPr>
              <a:t>Cons</a:t>
            </a:r>
            <a:r>
              <a:rPr lang="en-US" altLang="en-US" sz="3000" i="0">
                <a:solidFill>
                  <a:schemeClr val="hlink"/>
                </a:solidFill>
              </a:rPr>
              <a:t>:</a:t>
            </a:r>
            <a:endParaRPr lang="en-CA" altLang="en-US" sz="3000" i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8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CA" altLang="en-US" sz="2800" i="0" kern="0" dirty="0">
                <a:solidFill>
                  <a:srgbClr val="FFFFFF"/>
                </a:solidFill>
              </a:rPr>
              <a:t>Regular Expression are a quick notation </a:t>
            </a:r>
            <a:br>
              <a:rPr lang="en-CA" altLang="en-US" sz="2800" i="0" kern="0" dirty="0">
                <a:solidFill>
                  <a:srgbClr val="FFFFFF"/>
                </a:solidFill>
              </a:rPr>
            </a:br>
            <a:r>
              <a:rPr lang="en-CA" altLang="en-US" sz="2800" i="0" kern="0" dirty="0">
                <a:solidFill>
                  <a:srgbClr val="FFFFFF"/>
                </a:solidFill>
              </a:rPr>
              <a:t>    for defining a language of strings.</a:t>
            </a:r>
          </a:p>
          <a:p>
            <a:pPr lvl="1" indent="-342900" eaLnBrk="1" hangingPunct="1">
              <a:defRPr/>
            </a:pP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Any finite set of finite strings is a regular expression</a:t>
            </a:r>
          </a:p>
          <a:p>
            <a:pPr lvl="2" indent="-342900" eaLnBrk="1" hangingPunct="1">
              <a:defRPr/>
            </a:pPr>
            <a:r>
              <a:rPr lang="en-CA" altLang="en-US" sz="2800" i="0" kern="0" dirty="0" err="1">
                <a:solidFill>
                  <a:srgbClr val="FFFFFF"/>
                </a:solidFill>
                <a:cs typeface="Arial" charset="0"/>
              </a:rPr>
              <a:t>Eg</a:t>
            </a:r>
            <a:r>
              <a:rPr lang="en-CA" altLang="en-US" sz="2800" i="0" kern="0" dirty="0">
                <a:solidFill>
                  <a:srgbClr val="FFFFFF"/>
                </a:solidFill>
                <a:cs typeface="Arial" charset="0"/>
              </a:rPr>
              <a:t> R = {0,01,11},  then L(R) = {0,01,11}.</a:t>
            </a:r>
          </a:p>
          <a:p>
            <a:pPr lvl="1" indent="-342900" eaLnBrk="1" hangingPunct="1">
              <a:defRPr/>
            </a:pP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  <a:sym typeface="Symbol"/>
              </a:rPr>
              <a:t>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2 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,    R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CA" altLang="en-US" i="0" kern="0" dirty="0">
                <a:solidFill>
                  <a:srgbClr val="FFFFFF"/>
                </a:solidFill>
                <a:cs typeface="Times New Roman"/>
                <a:sym typeface="Symbol"/>
              </a:rPr>
              <a:t>∙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2 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,    and  R</a:t>
            </a:r>
            <a:r>
              <a:rPr lang="en-CA" altLang="en-US" i="0" kern="0" baseline="30000" dirty="0">
                <a:solidFill>
                  <a:srgbClr val="FFFFFF"/>
                </a:solidFill>
                <a:cs typeface="Arial" charset="0"/>
              </a:rPr>
              <a:t>*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     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    representing  L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  <a:sym typeface="Symbol"/>
              </a:rPr>
              <a:t>L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2 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,    L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CA" altLang="en-US" i="0" kern="0" dirty="0">
                <a:solidFill>
                  <a:srgbClr val="FFFFFF"/>
                </a:solidFill>
                <a:cs typeface="Times New Roman"/>
                <a:sym typeface="Symbol"/>
              </a:rPr>
              <a:t>∙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  <a:sym typeface="Symbol"/>
              </a:rPr>
              <a:t>L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2 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,    and  L</a:t>
            </a:r>
            <a:r>
              <a:rPr lang="en-CA" altLang="en-US" i="0" kern="0" baseline="30000" dirty="0">
                <a:solidFill>
                  <a:srgbClr val="FFFFFF"/>
                </a:solidFill>
                <a:cs typeface="Arial" charset="0"/>
              </a:rPr>
              <a:t>*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CA" altLang="en-US" sz="2800" i="0" kern="0" dirty="0">
                <a:solidFill>
                  <a:srgbClr val="FFFFFF"/>
                </a:solidFill>
              </a:rPr>
              <a:t>Extended Regular Expressions</a:t>
            </a:r>
          </a:p>
          <a:p>
            <a:pPr marL="857250" lvl="1" indent="-457200" eaLnBrk="1" hangingPunct="1">
              <a:defRPr/>
            </a:pP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Also R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1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  <a:sym typeface="Symbol"/>
              </a:rPr>
              <a:t>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R</a:t>
            </a:r>
            <a:r>
              <a:rPr lang="en-CA" altLang="en-US" i="0" kern="0" baseline="-25000" dirty="0">
                <a:solidFill>
                  <a:srgbClr val="FFFFFF"/>
                </a:solidFill>
                <a:cs typeface="Arial" charset="0"/>
              </a:rPr>
              <a:t>2 </a:t>
            </a:r>
            <a:r>
              <a:rPr lang="en-CA" altLang="en-US" i="0" kern="0" dirty="0">
                <a:solidFill>
                  <a:srgbClr val="FFFFFF"/>
                </a:solidFill>
                <a:cs typeface="Arial" charset="0"/>
              </a:rPr>
              <a:t>  and  R  </a:t>
            </a:r>
          </a:p>
        </p:txBody>
      </p:sp>
      <p:cxnSp>
        <p:nvCxnSpPr>
          <p:cNvPr id="11" name="Straight Connector 86"/>
          <p:cNvCxnSpPr>
            <a:cxnSpLocks noChangeShapeType="1"/>
          </p:cNvCxnSpPr>
          <p:nvPr/>
        </p:nvCxnSpPr>
        <p:spPr bwMode="auto">
          <a:xfrm>
            <a:off x="3927475" y="5257800"/>
            <a:ext cx="2111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Regular Expression</a:t>
            </a:r>
          </a:p>
          <a:p>
            <a:pPr eaLnBrk="1" hangingPunct="1"/>
            <a:r>
              <a:rPr lang="en-US" altLang="en-US" i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an Algorithm</a:t>
            </a:r>
            <a:endParaRPr lang="en-CA" altLang="en-US" i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9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90CF8-2D5D-479B-8AC2-ED1438FD0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" y="866140"/>
            <a:ext cx="8927196" cy="426720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A1B32E51-96FA-47FB-83CF-496075FDE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DDFEF9-3892-4B94-8E1B-038457B70369}"/>
              </a:ext>
            </a:extLst>
          </p:cNvPr>
          <p:cNvSpPr/>
          <p:nvPr/>
        </p:nvSpPr>
        <p:spPr bwMode="auto">
          <a:xfrm>
            <a:off x="1371600" y="1323340"/>
            <a:ext cx="4343400" cy="4148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03A59E-A6CD-4EC2-A294-FF0705C80746}"/>
              </a:ext>
            </a:extLst>
          </p:cNvPr>
          <p:cNvSpPr/>
          <p:nvPr/>
        </p:nvSpPr>
        <p:spPr>
          <a:xfrm>
            <a:off x="558613" y="399233"/>
            <a:ext cx="6993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</a:t>
            </a:r>
            <a:endParaRPr lang="en-CA" sz="2800" dirty="0"/>
          </a:p>
        </p:txBody>
      </p:sp>
      <p:pic>
        <p:nvPicPr>
          <p:cNvPr id="7" name="Picture 46">
            <a:extLst>
              <a:ext uri="{FF2B5EF4-FFF2-40B4-BE49-F238E27FC236}">
                <a16:creationId xmlns:a16="http://schemas.microsoft.com/office/drawing/2014/main" id="{2D4B1B39-A883-4B18-9D7F-3F5323A9E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320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19C75BDB-5A82-43C2-9507-A562B52D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799" y="1143000"/>
            <a:ext cx="4849091" cy="907413"/>
          </a:xfrm>
          <a:prstGeom prst="wedgeRoundRectCallout">
            <a:avLst>
              <a:gd name="adj1" fmla="val -63639"/>
              <a:gd name="adj2" fmla="val 8805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Some students feel too intimidated to talk to the professor.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FBCCD7F1-BCA9-4ED4-A0A7-DA7EC12E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3810000" cy="1391367"/>
          </a:xfrm>
          <a:prstGeom prst="wedgeRoundRectCallout">
            <a:avLst>
              <a:gd name="adj1" fmla="val 58144"/>
              <a:gd name="adj2" fmla="val -97375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/>
              <a:t>Actually, he is just a guy</a:t>
            </a:r>
            <a:br>
              <a:rPr lang="en-US" altLang="en-US" sz="2400" i="0"/>
            </a:br>
            <a:r>
              <a:rPr lang="en-US" altLang="en-US" sz="2400" i="0"/>
              <a:t>who has been doing this for a while.</a:t>
            </a:r>
          </a:p>
        </p:txBody>
      </p:sp>
      <p:grpSp>
        <p:nvGrpSpPr>
          <p:cNvPr id="12" name="Group 19">
            <a:extLst>
              <a:ext uri="{FF2B5EF4-FFF2-40B4-BE49-F238E27FC236}">
                <a16:creationId xmlns:a16="http://schemas.microsoft.com/office/drawing/2014/main" id="{09A9B3C4-4A29-4702-B4CA-8B4F4256034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3475" y="3038475"/>
            <a:ext cx="1660525" cy="3743325"/>
            <a:chOff x="864" y="465"/>
            <a:chExt cx="1046" cy="2358"/>
          </a:xfrm>
        </p:grpSpPr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B87FC161-27C7-4954-95A4-E7ABFE5AD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6" name="Group 21">
                <a:extLst>
                  <a:ext uri="{FF2B5EF4-FFF2-40B4-BE49-F238E27FC236}">
                    <a16:creationId xmlns:a16="http://schemas.microsoft.com/office/drawing/2014/main" id="{F23A3BC6-BBDE-4925-AA56-1A311ACBF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8" name="Group 22">
                  <a:extLst>
                    <a:ext uri="{FF2B5EF4-FFF2-40B4-BE49-F238E27FC236}">
                      <a16:creationId xmlns:a16="http://schemas.microsoft.com/office/drawing/2014/main" id="{CF928595-E882-4404-9346-1977EC244F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25" name="Freeform 23">
                    <a:extLst>
                      <a:ext uri="{FF2B5EF4-FFF2-40B4-BE49-F238E27FC236}">
                        <a16:creationId xmlns:a16="http://schemas.microsoft.com/office/drawing/2014/main" id="{C6691EA0-2B81-4574-8667-0463333DE5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91CE478C-7AED-4016-8091-94CE99C92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BD3C9ACA-7A3D-4619-AD3A-7A4172F50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FC9FD38C-F349-46B7-933C-D8DA94A3E4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7">
                    <a:extLst>
                      <a:ext uri="{FF2B5EF4-FFF2-40B4-BE49-F238E27FC236}">
                        <a16:creationId xmlns:a16="http://schemas.microsoft.com/office/drawing/2014/main" id="{A3A828D1-EB96-4D8C-A1A6-0801D6C40A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28">
                    <a:extLst>
                      <a:ext uri="{FF2B5EF4-FFF2-40B4-BE49-F238E27FC236}">
                        <a16:creationId xmlns:a16="http://schemas.microsoft.com/office/drawing/2014/main" id="{7116EFD9-09D2-4C76-BC5C-5658B127A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" name="Group 29">
                    <a:extLst>
                      <a:ext uri="{FF2B5EF4-FFF2-40B4-BE49-F238E27FC236}">
                        <a16:creationId xmlns:a16="http://schemas.microsoft.com/office/drawing/2014/main" id="{1D5FAFAB-04DA-4E56-B832-E95209458D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32" name="Freeform 30">
                      <a:extLst>
                        <a:ext uri="{FF2B5EF4-FFF2-40B4-BE49-F238E27FC236}">
                          <a16:creationId xmlns:a16="http://schemas.microsoft.com/office/drawing/2014/main" id="{1BEF398B-723D-479B-B919-4C32B033BF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Freeform 31">
                      <a:extLst>
                        <a:ext uri="{FF2B5EF4-FFF2-40B4-BE49-F238E27FC236}">
                          <a16:creationId xmlns:a16="http://schemas.microsoft.com/office/drawing/2014/main" id="{E1ABCEEB-0A27-41EC-BBED-A2AF9E7CEF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 32">
                      <a:extLst>
                        <a:ext uri="{FF2B5EF4-FFF2-40B4-BE49-F238E27FC236}">
                          <a16:creationId xmlns:a16="http://schemas.microsoft.com/office/drawing/2014/main" id="{E9509B67-B0DD-4EDB-A6BD-D4769D03EA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3">
                      <a:extLst>
                        <a:ext uri="{FF2B5EF4-FFF2-40B4-BE49-F238E27FC236}">
                          <a16:creationId xmlns:a16="http://schemas.microsoft.com/office/drawing/2014/main" id="{8542C38A-4DC5-4907-AF58-BD8F4FDFAD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9" name="Group 34">
                  <a:extLst>
                    <a:ext uri="{FF2B5EF4-FFF2-40B4-BE49-F238E27FC236}">
                      <a16:creationId xmlns:a16="http://schemas.microsoft.com/office/drawing/2014/main" id="{6B661A19-7269-43CF-9A0D-D004903B6E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3" name="Oval 35">
                    <a:extLst>
                      <a:ext uri="{FF2B5EF4-FFF2-40B4-BE49-F238E27FC236}">
                        <a16:creationId xmlns:a16="http://schemas.microsoft.com/office/drawing/2014/main" id="{D2180239-BA97-4F41-B9D8-1EB6F065F0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Oval 36">
                    <a:extLst>
                      <a:ext uri="{FF2B5EF4-FFF2-40B4-BE49-F238E27FC236}">
                        <a16:creationId xmlns:a16="http://schemas.microsoft.com/office/drawing/2014/main" id="{B33BA569-F060-43B9-876F-900AE5661B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BE70F896-3329-4C7B-8B1C-58481BD554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1" name="Oval 38">
                    <a:extLst>
                      <a:ext uri="{FF2B5EF4-FFF2-40B4-BE49-F238E27FC236}">
                        <a16:creationId xmlns:a16="http://schemas.microsoft.com/office/drawing/2014/main" id="{3D2EE16C-739E-474C-8372-6F2053CE90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Oval 39">
                    <a:extLst>
                      <a:ext uri="{FF2B5EF4-FFF2-40B4-BE49-F238E27FC236}">
                        <a16:creationId xmlns:a16="http://schemas.microsoft.com/office/drawing/2014/main" id="{1535A602-055E-4D97-8B15-690F6BD3B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7" name="Oval 40">
                <a:extLst>
                  <a:ext uri="{FF2B5EF4-FFF2-40B4-BE49-F238E27FC236}">
                    <a16:creationId xmlns:a16="http://schemas.microsoft.com/office/drawing/2014/main" id="{CF27CB44-033A-4BF0-B7C3-814F92DE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92" cy="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 dirty="0"/>
              </a:p>
            </p:txBody>
          </p:sp>
        </p:grp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6A4CB378-77AF-4C79-8F4A-9AD6EFE547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FFE5CCCB-8B4D-42E0-AB7B-F00AF654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37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4953000" y="787400"/>
            <a:ext cx="4114800" cy="5918200"/>
            <a:chOff x="2400" y="528"/>
            <a:chExt cx="3312" cy="3728"/>
          </a:xfrm>
        </p:grpSpPr>
        <p:sp>
          <p:nvSpPr>
            <p:cNvPr id="1305603" name="Oval 3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endParaRPr lang="en-CA" sz="32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52627" name="Text Box 4"/>
            <p:cNvSpPr txBox="1">
              <a:spLocks noChangeArrowheads="1"/>
            </p:cNvSpPr>
            <p:nvPr/>
          </p:nvSpPr>
          <p:spPr bwMode="auto">
            <a:xfrm>
              <a:off x="3449" y="528"/>
              <a:ext cx="119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rgbClr val="FFC000"/>
                  </a:solidFill>
                  <a:cs typeface="Arial" charset="0"/>
                </a:rPr>
                <a:t>Linear</a:t>
              </a:r>
              <a:endParaRPr lang="en-US" altLang="en-US" sz="2800" i="0">
                <a:solidFill>
                  <a:srgbClr val="FF5050"/>
                </a:solidFill>
                <a:cs typeface="Arial" charset="0"/>
              </a:endParaRPr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2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Complexity Classes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025900" y="1219200"/>
            <a:ext cx="5930900" cy="10160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lIns="274320" rIns="274320">
            <a:spAutoFit/>
          </a:bodyPr>
          <a:lstStyle/>
          <a:p>
            <a:pPr marL="342900" indent="-342900" algn="ctr" eaLnBrk="0" hangingPunct="0">
              <a:spcBef>
                <a:spcPct val="0"/>
              </a:spcBef>
              <a:defRPr/>
            </a:pPr>
            <a:r>
              <a:rPr lang="en-US" sz="2000" i="0" dirty="0">
                <a:solidFill>
                  <a:srgbClr val="FFFFFF"/>
                </a:solidFill>
                <a:cs typeface="Arial" charset="0"/>
              </a:rPr>
              <a:t>Problems which have </a:t>
            </a:r>
          </a:p>
          <a:p>
            <a:pPr marL="342900" indent="-342900" algn="ctr" eaLnBrk="0" hangingPunct="0">
              <a:spcBef>
                <a:spcPct val="0"/>
              </a:spcBef>
              <a:defRPr/>
            </a:pPr>
            <a:r>
              <a:rPr lang="en-US" sz="2000" i="0" dirty="0">
                <a:solidFill>
                  <a:srgbClr val="FFFFFF"/>
                </a:solidFill>
                <a:cs typeface="Arial" charset="0"/>
              </a:rPr>
              <a:t>TM/Java programs that solve them</a:t>
            </a:r>
            <a:br>
              <a:rPr lang="en-US" sz="2000" i="0" dirty="0">
                <a:solidFill>
                  <a:srgbClr val="FFFFFF"/>
                </a:solidFill>
                <a:cs typeface="Arial" charset="0"/>
              </a:rPr>
            </a:br>
            <a:r>
              <a:rPr lang="en-US" sz="2000" i="0" dirty="0">
                <a:solidFill>
                  <a:srgbClr val="FFFFFF"/>
                </a:solidFill>
                <a:cs typeface="Arial" charset="0"/>
              </a:rPr>
              <a:t>in linear time </a:t>
            </a:r>
          </a:p>
        </p:txBody>
      </p:sp>
      <p:grpSp>
        <p:nvGrpSpPr>
          <p:cNvPr id="152582" name="Group 9"/>
          <p:cNvGrpSpPr>
            <a:grpSpLocks/>
          </p:cNvGrpSpPr>
          <p:nvPr/>
        </p:nvGrpSpPr>
        <p:grpSpPr bwMode="auto">
          <a:xfrm>
            <a:off x="5507038" y="2955925"/>
            <a:ext cx="2874962" cy="3749675"/>
            <a:chOff x="3304" y="2806"/>
            <a:chExt cx="1440" cy="1450"/>
          </a:xfrm>
        </p:grpSpPr>
        <p:sp>
          <p:nvSpPr>
            <p:cNvPr id="152618" name="Oval 10"/>
            <p:cNvSpPr>
              <a:spLocks noChangeArrowheads="1"/>
            </p:cNvSpPr>
            <p:nvPr/>
          </p:nvSpPr>
          <p:spPr bwMode="auto">
            <a:xfrm>
              <a:off x="3304" y="2816"/>
              <a:ext cx="1440" cy="1440"/>
            </a:xfrm>
            <a:prstGeom prst="ellipse">
              <a:avLst/>
            </a:prstGeom>
            <a:noFill/>
            <a:ln w="38100" cap="sq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2619" name="Text Box 11"/>
            <p:cNvSpPr txBox="1">
              <a:spLocks noChangeArrowheads="1"/>
            </p:cNvSpPr>
            <p:nvPr/>
          </p:nvSpPr>
          <p:spPr bwMode="auto">
            <a:xfrm>
              <a:off x="3493" y="2806"/>
              <a:ext cx="107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rgbClr val="00B0F0"/>
                  </a:solidFill>
                  <a:cs typeface="Arial" charset="0"/>
                </a:rPr>
                <a:t>DFA=NFA</a:t>
              </a:r>
            </a:p>
          </p:txBody>
        </p:sp>
      </p:grpSp>
      <p:sp>
        <p:nvSpPr>
          <p:cNvPr id="152584" name="Text Box 11"/>
          <p:cNvSpPr txBox="1">
            <a:spLocks noChangeArrowheads="1"/>
          </p:cNvSpPr>
          <p:nvPr/>
        </p:nvSpPr>
        <p:spPr bwMode="auto">
          <a:xfrm>
            <a:off x="6072188" y="3657600"/>
            <a:ext cx="1890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92D050"/>
                </a:solidFill>
                <a:cs typeface="Arial" charset="0"/>
              </a:rPr>
              <a:t>=Regular</a:t>
            </a:r>
          </a:p>
        </p:txBody>
      </p:sp>
      <p:sp>
        <p:nvSpPr>
          <p:cNvPr id="152585" name="Text Box 11"/>
          <p:cNvSpPr txBox="1">
            <a:spLocks noChangeArrowheads="1"/>
          </p:cNvSpPr>
          <p:nvPr/>
        </p:nvSpPr>
        <p:spPr bwMode="auto">
          <a:xfrm>
            <a:off x="5389563" y="3276600"/>
            <a:ext cx="3335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00B050"/>
                </a:solidFill>
                <a:cs typeface="Arial" charset="0"/>
              </a:rPr>
              <a:t>=Extended Regular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838200"/>
            <a:ext cx="5354638" cy="1636713"/>
            <a:chOff x="152400" y="838200"/>
            <a:chExt cx="5354638" cy="1636713"/>
          </a:xfrm>
        </p:grpSpPr>
        <p:grpSp>
          <p:nvGrpSpPr>
            <p:cNvPr id="152583" name="Group 5"/>
            <p:cNvGrpSpPr>
              <a:grpSpLocks/>
            </p:cNvGrpSpPr>
            <p:nvPr/>
          </p:nvGrpSpPr>
          <p:grpSpPr bwMode="auto">
            <a:xfrm>
              <a:off x="152400" y="1295400"/>
              <a:ext cx="636588" cy="1179513"/>
              <a:chOff x="2013" y="2206"/>
              <a:chExt cx="516" cy="1010"/>
            </a:xfrm>
          </p:grpSpPr>
          <p:sp>
            <p:nvSpPr>
              <p:cNvPr id="152603" name="Freeform 6"/>
              <p:cNvSpPr>
                <a:spLocks/>
              </p:cNvSpPr>
              <p:nvPr/>
            </p:nvSpPr>
            <p:spPr bwMode="auto">
              <a:xfrm rot="4483878">
                <a:off x="2319" y="2427"/>
                <a:ext cx="155" cy="264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53D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3200" i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grpSp>
            <p:nvGrpSpPr>
              <p:cNvPr id="152604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152605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rgbClr val="53D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3200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06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rgbClr val="53D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3200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07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53D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3200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08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3D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3200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09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53D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3200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10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3200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11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rgbClr val="53D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3200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12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13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14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15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152616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  <a:cs typeface="Arial" charset="0"/>
                  </a:endParaRPr>
                </a:p>
              </p:txBody>
            </p:sp>
            <p:sp>
              <p:nvSpPr>
                <p:cNvPr id="152617" name="Oval 20"/>
                <p:cNvSpPr>
                  <a:spLocks noChangeArrowheads="1"/>
                </p:cNvSpPr>
                <p:nvPr/>
              </p:nvSpPr>
              <p:spPr bwMode="auto">
                <a:xfrm>
                  <a:off x="439" y="3264"/>
                  <a:ext cx="96" cy="96"/>
                </a:xfrm>
                <a:prstGeom prst="ellipse">
                  <a:avLst/>
                </a:prstGeom>
                <a:solidFill>
                  <a:srgbClr val="53D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52586" name="AutoShape 41"/>
            <p:cNvSpPr>
              <a:spLocks noChangeArrowheads="1"/>
            </p:cNvSpPr>
            <p:nvPr/>
          </p:nvSpPr>
          <p:spPr bwMode="auto">
            <a:xfrm>
              <a:off x="665163" y="838200"/>
              <a:ext cx="4841875" cy="990600"/>
            </a:xfrm>
            <a:prstGeom prst="wedgeRoundRectCallout">
              <a:avLst>
                <a:gd name="adj1" fmla="val -52926"/>
                <a:gd name="adj2" fmla="val 20463"/>
                <a:gd name="adj3" fmla="val 16667"/>
              </a:avLst>
            </a:prstGeom>
            <a:noFill/>
            <a:ln w="38100">
              <a:solidFill>
                <a:srgbClr val="53D2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>
                  <a:solidFill>
                    <a:srgbClr val="FFFFFF"/>
                  </a:solidFill>
                  <a:cs typeface="Arial" charset="0"/>
                </a:rPr>
                <a:t>These languages are called</a:t>
              </a:r>
              <a:br>
                <a:rPr lang="en-US" altLang="en-US" sz="2000" i="0" dirty="0">
                  <a:solidFill>
                    <a:srgbClr val="FFFFFF"/>
                  </a:solidFill>
                  <a:cs typeface="Arial" charset="0"/>
                </a:rPr>
              </a:br>
              <a:r>
                <a:rPr lang="en-US" altLang="en-US" sz="2400" i="0" dirty="0">
                  <a:solidFill>
                    <a:srgbClr val="FFFF00"/>
                  </a:solidFill>
                  <a:cs typeface="Arial" charset="0"/>
                </a:rPr>
                <a:t>Regular Languages.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056361-4999-4964-9460-707588E9E599}" type="slidenum">
              <a:rPr lang="en-CA" smtClean="0">
                <a:solidFill>
                  <a:srgbClr val="FFFFFF"/>
                </a:solidFill>
              </a:rPr>
              <a:pPr>
                <a:defRPr/>
              </a:pPr>
              <a:t>40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0" name="Group 15"/>
          <p:cNvGrpSpPr>
            <a:grpSpLocks/>
          </p:cNvGrpSpPr>
          <p:nvPr/>
        </p:nvGrpSpPr>
        <p:grpSpPr bwMode="auto">
          <a:xfrm>
            <a:off x="990600" y="3816878"/>
            <a:ext cx="6705599" cy="1753122"/>
            <a:chOff x="48" y="1814"/>
            <a:chExt cx="5712" cy="1690"/>
          </a:xfrm>
        </p:grpSpPr>
        <p:sp>
          <p:nvSpPr>
            <p:cNvPr id="393230" name="Rectangle 14"/>
            <p:cNvSpPr>
              <a:spLocks noChangeArrowheads="1"/>
            </p:cNvSpPr>
            <p:nvPr/>
          </p:nvSpPr>
          <p:spPr bwMode="auto">
            <a:xfrm>
              <a:off x="48" y="1825"/>
              <a:ext cx="5712" cy="1679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4112" name="Picture 12" descr="par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814"/>
              <a:ext cx="5616" cy="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Picture 10" descr="captur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09088"/>
            <a:ext cx="4800600" cy="209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dirty="0"/>
              <a:t>Context Free Grammar</a:t>
            </a:r>
            <a:br>
              <a:rPr lang="en-US" altLang="en-US" i="0" dirty="0"/>
            </a:br>
            <a:r>
              <a:rPr lang="en-US" altLang="en-US" i="0" kern="0" dirty="0"/>
              <a:t>Representation of an Algorithm</a:t>
            </a:r>
            <a:endParaRPr lang="en-CA" alt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3867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28600" y="2438400"/>
            <a:ext cx="5410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0" dirty="0"/>
              <a:t>Adds “meaning” to the string.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0" dirty="0"/>
              <a:t>Can be used to evaluate/process the string.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0" dirty="0" err="1"/>
              <a:t>Mircosoft</a:t>
            </a:r>
            <a:r>
              <a:rPr lang="en-US" sz="2800" i="0" dirty="0"/>
              <a:t> Word underlines poor grammar with green.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800" i="0" dirty="0"/>
              <a:t>Used in a compiler to produce machine code.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dirty="0"/>
              <a:t>Context Free Grammar</a:t>
            </a:r>
            <a:br>
              <a:rPr lang="en-US" altLang="en-US" i="0" dirty="0"/>
            </a:br>
            <a:r>
              <a:rPr lang="en-US" altLang="en-US" i="0" kern="0" dirty="0"/>
              <a:t>Representation of an Algorithm</a:t>
            </a:r>
            <a:endParaRPr lang="en-CA" altLang="en-US" i="0" kern="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11388" y="1676400"/>
            <a:ext cx="966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u="sng">
                <a:solidFill>
                  <a:schemeClr val="hlink"/>
                </a:solidFill>
              </a:rPr>
              <a:t>Pros</a:t>
            </a:r>
            <a:r>
              <a:rPr lang="en-US" altLang="en-US" sz="3000" i="0">
                <a:solidFill>
                  <a:schemeClr val="hlink"/>
                </a:solidFill>
              </a:rPr>
              <a:t>:</a:t>
            </a:r>
            <a:endParaRPr lang="en-CA" altLang="en-US" sz="3000" i="0">
              <a:solidFill>
                <a:schemeClr val="hlink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21400" y="1676400"/>
            <a:ext cx="1073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u="sng">
                <a:solidFill>
                  <a:schemeClr val="hlink"/>
                </a:solidFill>
              </a:rPr>
              <a:t>Cons</a:t>
            </a:r>
            <a:r>
              <a:rPr lang="en-US" altLang="en-US" sz="3000" i="0">
                <a:solidFill>
                  <a:schemeClr val="hlink"/>
                </a:solidFill>
              </a:rPr>
              <a:t>:</a:t>
            </a:r>
            <a:endParaRPr lang="en-CA" altLang="en-US" sz="3000" i="0">
              <a:solidFill>
                <a:schemeClr val="hlink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234050" y="2438400"/>
            <a:ext cx="4114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800" i="0" kern="0" dirty="0"/>
              <a:t>Mathematical mumbo jumbo</a:t>
            </a:r>
          </a:p>
          <a:p>
            <a:pPr eaLnBrk="1" hangingPunct="1"/>
            <a:r>
              <a:rPr lang="en-US" altLang="en-US" sz="2800" i="0" kern="0" dirty="0"/>
              <a:t>Too abstract</a:t>
            </a:r>
          </a:p>
          <a:p>
            <a:pPr eaLnBrk="1" hangingPunct="1"/>
            <a:r>
              <a:rPr lang="en-US" altLang="en-US" sz="2800" i="0" kern="0" dirty="0"/>
              <a:t>Students resist it</a:t>
            </a:r>
          </a:p>
        </p:txBody>
      </p:sp>
    </p:spTree>
    <p:extLst>
      <p:ext uri="{BB962C8B-B14F-4D97-AF65-F5344CB8AC3E}">
        <p14:creationId xmlns:p14="http://schemas.microsoft.com/office/powerpoint/2010/main" val="105554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Hierarchy of Infinities</a:t>
            </a:r>
          </a:p>
        </p:txBody>
      </p:sp>
      <p:sp>
        <p:nvSpPr>
          <p:cNvPr id="1254417" name="Text Box 17"/>
          <p:cNvSpPr txBox="1">
            <a:spLocks noChangeArrowheads="1"/>
          </p:cNvSpPr>
          <p:nvPr/>
        </p:nvSpPr>
        <p:spPr bwMode="auto">
          <a:xfrm>
            <a:off x="762000" y="661988"/>
            <a:ext cx="18367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|Integers|</a:t>
            </a:r>
          </a:p>
        </p:txBody>
      </p:sp>
      <p:sp>
        <p:nvSpPr>
          <p:cNvPr id="1254418" name="Text Box 18"/>
          <p:cNvSpPr txBox="1">
            <a:spLocks noChangeArrowheads="1"/>
          </p:cNvSpPr>
          <p:nvPr/>
        </p:nvSpPr>
        <p:spPr bwMode="auto">
          <a:xfrm>
            <a:off x="3581400" y="661988"/>
            <a:ext cx="20145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|Fractions|</a:t>
            </a:r>
          </a:p>
        </p:txBody>
      </p:sp>
      <p:sp>
        <p:nvSpPr>
          <p:cNvPr id="1254419" name="Text Box 19"/>
          <p:cNvSpPr txBox="1">
            <a:spLocks noChangeArrowheads="1"/>
          </p:cNvSpPr>
          <p:nvPr/>
        </p:nvSpPr>
        <p:spPr bwMode="auto">
          <a:xfrm>
            <a:off x="6815138" y="661988"/>
            <a:ext cx="147955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|Reals|</a:t>
            </a:r>
          </a:p>
        </p:txBody>
      </p:sp>
      <p:sp>
        <p:nvSpPr>
          <p:cNvPr id="1254421" name="Text Box 21"/>
          <p:cNvSpPr txBox="1">
            <a:spLocks noChangeArrowheads="1"/>
          </p:cNvSpPr>
          <p:nvPr/>
        </p:nvSpPr>
        <p:spPr bwMode="auto">
          <a:xfrm>
            <a:off x="2747963" y="533400"/>
            <a:ext cx="893762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48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1254422" name="Text Box 22"/>
          <p:cNvSpPr txBox="1">
            <a:spLocks noChangeArrowheads="1"/>
          </p:cNvSpPr>
          <p:nvPr/>
        </p:nvSpPr>
        <p:spPr bwMode="auto">
          <a:xfrm>
            <a:off x="5486400" y="542925"/>
            <a:ext cx="1238250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48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&lt;&lt;</a:t>
            </a:r>
          </a:p>
        </p:txBody>
      </p:sp>
      <p:sp>
        <p:nvSpPr>
          <p:cNvPr id="1254426" name="Text Box 26"/>
          <p:cNvSpPr txBox="1">
            <a:spLocks noChangeArrowheads="1"/>
          </p:cNvSpPr>
          <p:nvPr/>
        </p:nvSpPr>
        <p:spPr bwMode="auto">
          <a:xfrm>
            <a:off x="198438" y="1568450"/>
            <a:ext cx="29464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defined by </a:t>
            </a:r>
            <a:b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finite string</a:t>
            </a:r>
          </a:p>
        </p:txBody>
      </p:sp>
      <p:sp>
        <p:nvSpPr>
          <p:cNvPr id="1254428" name="Text Box 28"/>
          <p:cNvSpPr txBox="1">
            <a:spLocks noChangeArrowheads="1"/>
          </p:cNvSpPr>
          <p:nvPr/>
        </p:nvSpPr>
        <p:spPr bwMode="auto">
          <a:xfrm>
            <a:off x="3084513" y="1539875"/>
            <a:ext cx="28575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defined by</a:t>
            </a:r>
            <a:b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finite string</a:t>
            </a:r>
          </a:p>
        </p:txBody>
      </p:sp>
      <p:sp>
        <p:nvSpPr>
          <p:cNvPr id="1254429" name="Text Box 29"/>
          <p:cNvSpPr txBox="1">
            <a:spLocks noChangeArrowheads="1"/>
          </p:cNvSpPr>
          <p:nvPr/>
        </p:nvSpPr>
        <p:spPr bwMode="auto">
          <a:xfrm>
            <a:off x="5938838" y="1511300"/>
            <a:ext cx="29464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defined by </a:t>
            </a:r>
            <a:b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infinite string</a:t>
            </a:r>
          </a:p>
        </p:txBody>
      </p:sp>
    </p:spTree>
    <p:extLst>
      <p:ext uri="{BB962C8B-B14F-4D97-AF65-F5344CB8AC3E}">
        <p14:creationId xmlns:p14="http://schemas.microsoft.com/office/powerpoint/2010/main" val="19621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4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17" grpId="0"/>
      <p:bldP spid="1254418" grpId="0"/>
      <p:bldP spid="1254419" grpId="0"/>
      <p:bldP spid="1254421" grpId="0"/>
      <p:bldP spid="1254422" grpId="0"/>
      <p:bldP spid="1254426" grpId="0"/>
      <p:bldP spid="1254428" grpId="0"/>
      <p:bldP spid="12544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Text Box 3"/>
          <p:cNvSpPr txBox="1">
            <a:spLocks noChangeArrowheads="1"/>
          </p:cNvSpPr>
          <p:nvPr/>
        </p:nvSpPr>
        <p:spPr bwMode="auto">
          <a:xfrm>
            <a:off x="923925" y="6251575"/>
            <a:ext cx="3648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1, 2, 3, 4, 5, 6, …. }</a:t>
            </a:r>
          </a:p>
        </p:txBody>
      </p:sp>
      <p:sp>
        <p:nvSpPr>
          <p:cNvPr id="1262596" name="Line 4"/>
          <p:cNvSpPr>
            <a:spLocks noChangeShapeType="1"/>
          </p:cNvSpPr>
          <p:nvPr/>
        </p:nvSpPr>
        <p:spPr bwMode="auto">
          <a:xfrm>
            <a:off x="1524000" y="4159250"/>
            <a:ext cx="381000" cy="21097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597" name="Line 5"/>
          <p:cNvSpPr>
            <a:spLocks noChangeShapeType="1"/>
          </p:cNvSpPr>
          <p:nvPr/>
        </p:nvSpPr>
        <p:spPr bwMode="auto">
          <a:xfrm>
            <a:off x="1524000" y="4710113"/>
            <a:ext cx="76200" cy="1541462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598" name="Line 6"/>
          <p:cNvSpPr>
            <a:spLocks noChangeShapeType="1"/>
          </p:cNvSpPr>
          <p:nvPr/>
        </p:nvSpPr>
        <p:spPr bwMode="auto">
          <a:xfrm>
            <a:off x="1955800" y="4710113"/>
            <a:ext cx="330200" cy="1558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599" name="Freeform 7"/>
          <p:cNvSpPr>
            <a:spLocks/>
          </p:cNvSpPr>
          <p:nvPr/>
        </p:nvSpPr>
        <p:spPr bwMode="auto">
          <a:xfrm>
            <a:off x="1195388" y="1371600"/>
            <a:ext cx="4519612" cy="36576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2304"/>
              </a:cxn>
              <a:cxn ang="0">
                <a:pos x="2847" y="2304"/>
              </a:cxn>
            </a:cxnLst>
            <a:rect l="0" t="0" r="r" b="b"/>
            <a:pathLst>
              <a:path w="2847" h="2304">
                <a:moveTo>
                  <a:pt x="15" y="0"/>
                </a:moveTo>
                <a:lnTo>
                  <a:pt x="0" y="2304"/>
                </a:lnTo>
                <a:lnTo>
                  <a:pt x="2847" y="2304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00" name="Rectangle 8"/>
          <p:cNvSpPr>
            <a:spLocks noChangeArrowheads="1"/>
          </p:cNvSpPr>
          <p:nvPr/>
        </p:nvSpPr>
        <p:spPr bwMode="auto">
          <a:xfrm>
            <a:off x="609600" y="4419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62601" name="Rectangle 9"/>
          <p:cNvSpPr>
            <a:spLocks noChangeArrowheads="1"/>
          </p:cNvSpPr>
          <p:nvPr/>
        </p:nvSpPr>
        <p:spPr bwMode="auto">
          <a:xfrm>
            <a:off x="1066800" y="4419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62602" name="Rectangle 10"/>
          <p:cNvSpPr>
            <a:spLocks noChangeArrowheads="1"/>
          </p:cNvSpPr>
          <p:nvPr/>
        </p:nvSpPr>
        <p:spPr bwMode="auto">
          <a:xfrm>
            <a:off x="1625600" y="4422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62603" name="Rectangle 11"/>
          <p:cNvSpPr>
            <a:spLocks noChangeArrowheads="1"/>
          </p:cNvSpPr>
          <p:nvPr/>
        </p:nvSpPr>
        <p:spPr bwMode="auto">
          <a:xfrm>
            <a:off x="2184400" y="4425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62604" name="Rectangle 12"/>
          <p:cNvSpPr>
            <a:spLocks noChangeArrowheads="1"/>
          </p:cNvSpPr>
          <p:nvPr/>
        </p:nvSpPr>
        <p:spPr bwMode="auto">
          <a:xfrm>
            <a:off x="2743200" y="4429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62605" name="Rectangle 13"/>
          <p:cNvSpPr>
            <a:spLocks noChangeArrowheads="1"/>
          </p:cNvSpPr>
          <p:nvPr/>
        </p:nvSpPr>
        <p:spPr bwMode="auto">
          <a:xfrm>
            <a:off x="3302000" y="4432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62606" name="Rectangle 14"/>
          <p:cNvSpPr>
            <a:spLocks noChangeArrowheads="1"/>
          </p:cNvSpPr>
          <p:nvPr/>
        </p:nvSpPr>
        <p:spPr bwMode="auto">
          <a:xfrm>
            <a:off x="3860800" y="4435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2607" name="Rectangle 15"/>
          <p:cNvSpPr>
            <a:spLocks noChangeArrowheads="1"/>
          </p:cNvSpPr>
          <p:nvPr/>
        </p:nvSpPr>
        <p:spPr bwMode="auto">
          <a:xfrm>
            <a:off x="4419600" y="4438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1262608" name="Rectangle 16"/>
          <p:cNvSpPr>
            <a:spLocks noChangeArrowheads="1"/>
          </p:cNvSpPr>
          <p:nvPr/>
        </p:nvSpPr>
        <p:spPr bwMode="auto">
          <a:xfrm>
            <a:off x="4978400" y="4441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262609" name="Rectangle 17"/>
          <p:cNvSpPr>
            <a:spLocks noChangeArrowheads="1"/>
          </p:cNvSpPr>
          <p:nvPr/>
        </p:nvSpPr>
        <p:spPr bwMode="auto">
          <a:xfrm>
            <a:off x="5775325" y="3886200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72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  <p:sp>
        <p:nvSpPr>
          <p:cNvPr id="1262610" name="Rectangle 18"/>
          <p:cNvSpPr>
            <a:spLocks noChangeArrowheads="1"/>
          </p:cNvSpPr>
          <p:nvPr/>
        </p:nvSpPr>
        <p:spPr bwMode="auto">
          <a:xfrm>
            <a:off x="609600" y="38862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62611" name="Rectangle 19"/>
          <p:cNvSpPr>
            <a:spLocks noChangeArrowheads="1"/>
          </p:cNvSpPr>
          <p:nvPr/>
        </p:nvSpPr>
        <p:spPr bwMode="auto">
          <a:xfrm>
            <a:off x="1066800" y="38862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62612" name="Rectangle 20"/>
          <p:cNvSpPr>
            <a:spLocks noChangeArrowheads="1"/>
          </p:cNvSpPr>
          <p:nvPr/>
        </p:nvSpPr>
        <p:spPr bwMode="auto">
          <a:xfrm>
            <a:off x="1625600" y="38893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62613" name="Rectangle 21"/>
          <p:cNvSpPr>
            <a:spLocks noChangeArrowheads="1"/>
          </p:cNvSpPr>
          <p:nvPr/>
        </p:nvSpPr>
        <p:spPr bwMode="auto">
          <a:xfrm>
            <a:off x="2184400" y="38925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62614" name="Rectangle 22"/>
          <p:cNvSpPr>
            <a:spLocks noChangeArrowheads="1"/>
          </p:cNvSpPr>
          <p:nvPr/>
        </p:nvSpPr>
        <p:spPr bwMode="auto">
          <a:xfrm>
            <a:off x="2743200" y="38957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62615" name="Rectangle 23"/>
          <p:cNvSpPr>
            <a:spLocks noChangeArrowheads="1"/>
          </p:cNvSpPr>
          <p:nvPr/>
        </p:nvSpPr>
        <p:spPr bwMode="auto">
          <a:xfrm>
            <a:off x="3302000" y="38989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62616" name="Rectangle 24"/>
          <p:cNvSpPr>
            <a:spLocks noChangeArrowheads="1"/>
          </p:cNvSpPr>
          <p:nvPr/>
        </p:nvSpPr>
        <p:spPr bwMode="auto">
          <a:xfrm>
            <a:off x="3860800" y="39020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2617" name="Rectangle 25"/>
          <p:cNvSpPr>
            <a:spLocks noChangeArrowheads="1"/>
          </p:cNvSpPr>
          <p:nvPr/>
        </p:nvSpPr>
        <p:spPr bwMode="auto">
          <a:xfrm>
            <a:off x="4419600" y="39052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1262618" name="Rectangle 26"/>
          <p:cNvSpPr>
            <a:spLocks noChangeArrowheads="1"/>
          </p:cNvSpPr>
          <p:nvPr/>
        </p:nvSpPr>
        <p:spPr bwMode="auto">
          <a:xfrm>
            <a:off x="4978400" y="39084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262619" name="Rectangle 27"/>
          <p:cNvSpPr>
            <a:spLocks noChangeArrowheads="1"/>
          </p:cNvSpPr>
          <p:nvPr/>
        </p:nvSpPr>
        <p:spPr bwMode="auto">
          <a:xfrm>
            <a:off x="609600" y="33528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62620" name="Rectangle 28"/>
          <p:cNvSpPr>
            <a:spLocks noChangeArrowheads="1"/>
          </p:cNvSpPr>
          <p:nvPr/>
        </p:nvSpPr>
        <p:spPr bwMode="auto">
          <a:xfrm>
            <a:off x="1066800" y="33528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62621" name="Rectangle 29"/>
          <p:cNvSpPr>
            <a:spLocks noChangeArrowheads="1"/>
          </p:cNvSpPr>
          <p:nvPr/>
        </p:nvSpPr>
        <p:spPr bwMode="auto">
          <a:xfrm>
            <a:off x="1625600" y="33559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62622" name="Rectangle 30"/>
          <p:cNvSpPr>
            <a:spLocks noChangeArrowheads="1"/>
          </p:cNvSpPr>
          <p:nvPr/>
        </p:nvSpPr>
        <p:spPr bwMode="auto">
          <a:xfrm>
            <a:off x="2184400" y="33591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62623" name="Rectangle 31"/>
          <p:cNvSpPr>
            <a:spLocks noChangeArrowheads="1"/>
          </p:cNvSpPr>
          <p:nvPr/>
        </p:nvSpPr>
        <p:spPr bwMode="auto">
          <a:xfrm>
            <a:off x="2743200" y="33623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62624" name="Rectangle 32"/>
          <p:cNvSpPr>
            <a:spLocks noChangeArrowheads="1"/>
          </p:cNvSpPr>
          <p:nvPr/>
        </p:nvSpPr>
        <p:spPr bwMode="auto">
          <a:xfrm>
            <a:off x="3302000" y="33655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62625" name="Rectangle 33"/>
          <p:cNvSpPr>
            <a:spLocks noChangeArrowheads="1"/>
          </p:cNvSpPr>
          <p:nvPr/>
        </p:nvSpPr>
        <p:spPr bwMode="auto">
          <a:xfrm>
            <a:off x="3860800" y="33686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2626" name="Rectangle 34"/>
          <p:cNvSpPr>
            <a:spLocks noChangeArrowheads="1"/>
          </p:cNvSpPr>
          <p:nvPr/>
        </p:nvSpPr>
        <p:spPr bwMode="auto">
          <a:xfrm>
            <a:off x="4419600" y="33718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1262627" name="Rectangle 35"/>
          <p:cNvSpPr>
            <a:spLocks noChangeArrowheads="1"/>
          </p:cNvSpPr>
          <p:nvPr/>
        </p:nvSpPr>
        <p:spPr bwMode="auto">
          <a:xfrm>
            <a:off x="4978400" y="33750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262628" name="Rectangle 36"/>
          <p:cNvSpPr>
            <a:spLocks noChangeArrowheads="1"/>
          </p:cNvSpPr>
          <p:nvPr/>
        </p:nvSpPr>
        <p:spPr bwMode="auto">
          <a:xfrm>
            <a:off x="609600" y="28194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62629" name="Rectangle 37"/>
          <p:cNvSpPr>
            <a:spLocks noChangeArrowheads="1"/>
          </p:cNvSpPr>
          <p:nvPr/>
        </p:nvSpPr>
        <p:spPr bwMode="auto">
          <a:xfrm>
            <a:off x="1066800" y="28194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62630" name="Rectangle 38"/>
          <p:cNvSpPr>
            <a:spLocks noChangeArrowheads="1"/>
          </p:cNvSpPr>
          <p:nvPr/>
        </p:nvSpPr>
        <p:spPr bwMode="auto">
          <a:xfrm>
            <a:off x="1625600" y="28225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62631" name="Rectangle 39"/>
          <p:cNvSpPr>
            <a:spLocks noChangeArrowheads="1"/>
          </p:cNvSpPr>
          <p:nvPr/>
        </p:nvSpPr>
        <p:spPr bwMode="auto">
          <a:xfrm>
            <a:off x="2184400" y="28257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62632" name="Rectangle 40"/>
          <p:cNvSpPr>
            <a:spLocks noChangeArrowheads="1"/>
          </p:cNvSpPr>
          <p:nvPr/>
        </p:nvSpPr>
        <p:spPr bwMode="auto">
          <a:xfrm>
            <a:off x="2743200" y="28289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62633" name="Rectangle 41"/>
          <p:cNvSpPr>
            <a:spLocks noChangeArrowheads="1"/>
          </p:cNvSpPr>
          <p:nvPr/>
        </p:nvSpPr>
        <p:spPr bwMode="auto">
          <a:xfrm>
            <a:off x="3302000" y="28321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62634" name="Rectangle 42"/>
          <p:cNvSpPr>
            <a:spLocks noChangeArrowheads="1"/>
          </p:cNvSpPr>
          <p:nvPr/>
        </p:nvSpPr>
        <p:spPr bwMode="auto">
          <a:xfrm>
            <a:off x="3860800" y="28352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2635" name="Rectangle 43"/>
          <p:cNvSpPr>
            <a:spLocks noChangeArrowheads="1"/>
          </p:cNvSpPr>
          <p:nvPr/>
        </p:nvSpPr>
        <p:spPr bwMode="auto">
          <a:xfrm>
            <a:off x="4419600" y="28384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1262636" name="Rectangle 44"/>
          <p:cNvSpPr>
            <a:spLocks noChangeArrowheads="1"/>
          </p:cNvSpPr>
          <p:nvPr/>
        </p:nvSpPr>
        <p:spPr bwMode="auto">
          <a:xfrm>
            <a:off x="4978400" y="28416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262637" name="Rectangle 45"/>
          <p:cNvSpPr>
            <a:spLocks noChangeArrowheads="1"/>
          </p:cNvSpPr>
          <p:nvPr/>
        </p:nvSpPr>
        <p:spPr bwMode="auto">
          <a:xfrm>
            <a:off x="609600" y="22860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62638" name="Rectangle 46"/>
          <p:cNvSpPr>
            <a:spLocks noChangeArrowheads="1"/>
          </p:cNvSpPr>
          <p:nvPr/>
        </p:nvSpPr>
        <p:spPr bwMode="auto">
          <a:xfrm>
            <a:off x="1066800" y="22860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62639" name="Rectangle 47"/>
          <p:cNvSpPr>
            <a:spLocks noChangeArrowheads="1"/>
          </p:cNvSpPr>
          <p:nvPr/>
        </p:nvSpPr>
        <p:spPr bwMode="auto">
          <a:xfrm>
            <a:off x="1625600" y="22891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62640" name="Rectangle 48"/>
          <p:cNvSpPr>
            <a:spLocks noChangeArrowheads="1"/>
          </p:cNvSpPr>
          <p:nvPr/>
        </p:nvSpPr>
        <p:spPr bwMode="auto">
          <a:xfrm>
            <a:off x="2184400" y="22923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62641" name="Rectangle 49"/>
          <p:cNvSpPr>
            <a:spLocks noChangeArrowheads="1"/>
          </p:cNvSpPr>
          <p:nvPr/>
        </p:nvSpPr>
        <p:spPr bwMode="auto">
          <a:xfrm>
            <a:off x="2743200" y="22955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62642" name="Rectangle 50"/>
          <p:cNvSpPr>
            <a:spLocks noChangeArrowheads="1"/>
          </p:cNvSpPr>
          <p:nvPr/>
        </p:nvSpPr>
        <p:spPr bwMode="auto">
          <a:xfrm>
            <a:off x="3302000" y="22987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62643" name="Rectangle 51"/>
          <p:cNvSpPr>
            <a:spLocks noChangeArrowheads="1"/>
          </p:cNvSpPr>
          <p:nvPr/>
        </p:nvSpPr>
        <p:spPr bwMode="auto">
          <a:xfrm>
            <a:off x="3860800" y="23018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2644" name="Rectangle 52"/>
          <p:cNvSpPr>
            <a:spLocks noChangeArrowheads="1"/>
          </p:cNvSpPr>
          <p:nvPr/>
        </p:nvSpPr>
        <p:spPr bwMode="auto">
          <a:xfrm>
            <a:off x="4419600" y="23050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1262645" name="Rectangle 53"/>
          <p:cNvSpPr>
            <a:spLocks noChangeArrowheads="1"/>
          </p:cNvSpPr>
          <p:nvPr/>
        </p:nvSpPr>
        <p:spPr bwMode="auto">
          <a:xfrm>
            <a:off x="4978400" y="23082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262646" name="Rectangle 54"/>
          <p:cNvSpPr>
            <a:spLocks noChangeArrowheads="1"/>
          </p:cNvSpPr>
          <p:nvPr/>
        </p:nvSpPr>
        <p:spPr bwMode="auto">
          <a:xfrm>
            <a:off x="609600" y="1752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2647" name="Rectangle 55"/>
          <p:cNvSpPr>
            <a:spLocks noChangeArrowheads="1"/>
          </p:cNvSpPr>
          <p:nvPr/>
        </p:nvSpPr>
        <p:spPr bwMode="auto">
          <a:xfrm>
            <a:off x="1066800" y="1752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62648" name="Rectangle 56"/>
          <p:cNvSpPr>
            <a:spLocks noChangeArrowheads="1"/>
          </p:cNvSpPr>
          <p:nvPr/>
        </p:nvSpPr>
        <p:spPr bwMode="auto">
          <a:xfrm>
            <a:off x="1625600" y="1755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62649" name="Rectangle 57"/>
          <p:cNvSpPr>
            <a:spLocks noChangeArrowheads="1"/>
          </p:cNvSpPr>
          <p:nvPr/>
        </p:nvSpPr>
        <p:spPr bwMode="auto">
          <a:xfrm>
            <a:off x="2184400" y="1758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262650" name="Rectangle 58"/>
          <p:cNvSpPr>
            <a:spLocks noChangeArrowheads="1"/>
          </p:cNvSpPr>
          <p:nvPr/>
        </p:nvSpPr>
        <p:spPr bwMode="auto">
          <a:xfrm>
            <a:off x="2743200" y="1762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262651" name="Rectangle 59"/>
          <p:cNvSpPr>
            <a:spLocks noChangeArrowheads="1"/>
          </p:cNvSpPr>
          <p:nvPr/>
        </p:nvSpPr>
        <p:spPr bwMode="auto">
          <a:xfrm>
            <a:off x="3302000" y="1765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262652" name="Rectangle 60"/>
          <p:cNvSpPr>
            <a:spLocks noChangeArrowheads="1"/>
          </p:cNvSpPr>
          <p:nvPr/>
        </p:nvSpPr>
        <p:spPr bwMode="auto">
          <a:xfrm>
            <a:off x="3860800" y="1768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1262653" name="Rectangle 61"/>
          <p:cNvSpPr>
            <a:spLocks noChangeArrowheads="1"/>
          </p:cNvSpPr>
          <p:nvPr/>
        </p:nvSpPr>
        <p:spPr bwMode="auto">
          <a:xfrm>
            <a:off x="4419600" y="1771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1262654" name="Rectangle 62"/>
          <p:cNvSpPr>
            <a:spLocks noChangeArrowheads="1"/>
          </p:cNvSpPr>
          <p:nvPr/>
        </p:nvSpPr>
        <p:spPr bwMode="auto">
          <a:xfrm>
            <a:off x="4978400" y="1774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8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262655" name="Rectangle 63"/>
          <p:cNvSpPr>
            <a:spLocks noChangeArrowheads="1"/>
          </p:cNvSpPr>
          <p:nvPr/>
        </p:nvSpPr>
        <p:spPr bwMode="auto">
          <a:xfrm>
            <a:off x="1177925" y="4967288"/>
            <a:ext cx="49942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1    2     3    4    5    6     7    8</a:t>
            </a:r>
          </a:p>
        </p:txBody>
      </p:sp>
      <p:sp>
        <p:nvSpPr>
          <p:cNvPr id="1262656" name="Rectangle 64"/>
          <p:cNvSpPr>
            <a:spLocks noChangeArrowheads="1"/>
          </p:cNvSpPr>
          <p:nvPr/>
        </p:nvSpPr>
        <p:spPr bwMode="auto">
          <a:xfrm rot="5400000">
            <a:off x="1432719" y="762794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72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  <p:sp>
        <p:nvSpPr>
          <p:cNvPr id="1262657" name="Rectangle 65"/>
          <p:cNvSpPr>
            <a:spLocks noChangeArrowheads="1"/>
          </p:cNvSpPr>
          <p:nvPr/>
        </p:nvSpPr>
        <p:spPr bwMode="auto">
          <a:xfrm rot="7732067">
            <a:off x="5714206" y="1370807"/>
            <a:ext cx="1006475" cy="823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7200" i="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  <p:sp>
        <p:nvSpPr>
          <p:cNvPr id="1262658" name="Text Box 66"/>
          <p:cNvSpPr txBox="1">
            <a:spLocks noChangeArrowheads="1"/>
          </p:cNvSpPr>
          <p:nvPr/>
        </p:nvSpPr>
        <p:spPr bwMode="auto">
          <a:xfrm>
            <a:off x="6354763" y="1881188"/>
            <a:ext cx="230505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positive </a:t>
            </a:r>
            <a:b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fractions</a:t>
            </a:r>
          </a:p>
        </p:txBody>
      </p:sp>
      <p:sp>
        <p:nvSpPr>
          <p:cNvPr id="1262659" name="Text Box 67"/>
          <p:cNvSpPr txBox="1">
            <a:spLocks noChangeArrowheads="1"/>
          </p:cNvSpPr>
          <p:nvPr/>
        </p:nvSpPr>
        <p:spPr bwMode="auto">
          <a:xfrm>
            <a:off x="5105400" y="6262688"/>
            <a:ext cx="35179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positive integers </a:t>
            </a:r>
          </a:p>
        </p:txBody>
      </p:sp>
      <p:grpSp>
        <p:nvGrpSpPr>
          <p:cNvPr id="14403" name="Group 68"/>
          <p:cNvGrpSpPr>
            <a:grpSpLocks/>
          </p:cNvGrpSpPr>
          <p:nvPr/>
        </p:nvGrpSpPr>
        <p:grpSpPr bwMode="auto">
          <a:xfrm>
            <a:off x="6400800" y="3581400"/>
            <a:ext cx="2935288" cy="2362200"/>
            <a:chOff x="4032" y="2256"/>
            <a:chExt cx="1849" cy="1488"/>
          </a:xfrm>
        </p:grpSpPr>
        <p:sp>
          <p:nvSpPr>
            <p:cNvPr id="1262661" name="AutoShape 69"/>
            <p:cNvSpPr>
              <a:spLocks noChangeArrowheads="1"/>
            </p:cNvSpPr>
            <p:nvPr/>
          </p:nvSpPr>
          <p:spPr bwMode="auto">
            <a:xfrm>
              <a:off x="4032" y="2256"/>
              <a:ext cx="432" cy="1488"/>
            </a:xfrm>
            <a:prstGeom prst="curvedLeftArrow">
              <a:avLst>
                <a:gd name="adj1" fmla="val 68889"/>
                <a:gd name="adj2" fmla="val 137778"/>
                <a:gd name="adj3" fmla="val 33333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2662" name="Text Box 70"/>
            <p:cNvSpPr txBox="1">
              <a:spLocks noChangeArrowheads="1"/>
            </p:cNvSpPr>
            <p:nvPr/>
          </p:nvSpPr>
          <p:spPr bwMode="auto">
            <a:xfrm>
              <a:off x="4416" y="2620"/>
              <a:ext cx="1465" cy="5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i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Count them</a:t>
              </a:r>
            </a:p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i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by mapping.</a:t>
              </a:r>
            </a:p>
          </p:txBody>
        </p:sp>
      </p:grpSp>
      <p:sp>
        <p:nvSpPr>
          <p:cNvPr id="1262663" name="Line 71"/>
          <p:cNvSpPr>
            <a:spLocks noChangeShapeType="1"/>
          </p:cNvSpPr>
          <p:nvPr/>
        </p:nvSpPr>
        <p:spPr bwMode="auto">
          <a:xfrm>
            <a:off x="1524000" y="3581400"/>
            <a:ext cx="1143000" cy="2701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64" name="Line 72"/>
          <p:cNvSpPr>
            <a:spLocks noChangeShapeType="1"/>
          </p:cNvSpPr>
          <p:nvPr/>
        </p:nvSpPr>
        <p:spPr bwMode="auto">
          <a:xfrm>
            <a:off x="2184400" y="4405313"/>
            <a:ext cx="863600" cy="18637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65" name="Text Box 73"/>
          <p:cNvSpPr txBox="1">
            <a:spLocks noChangeArrowheads="1"/>
          </p:cNvSpPr>
          <p:nvPr/>
        </p:nvSpPr>
        <p:spPr bwMode="auto">
          <a:xfrm>
            <a:off x="2743200" y="5370513"/>
            <a:ext cx="4110038" cy="95408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rational gets </a:t>
            </a:r>
            <a:b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mapped to some integer!</a:t>
            </a:r>
          </a:p>
        </p:txBody>
      </p:sp>
      <p:sp>
        <p:nvSpPr>
          <p:cNvPr id="1262666" name="Line 74"/>
          <p:cNvSpPr>
            <a:spLocks noChangeShapeType="1"/>
          </p:cNvSpPr>
          <p:nvPr/>
        </p:nvSpPr>
        <p:spPr bwMode="auto">
          <a:xfrm>
            <a:off x="1514475" y="4191000"/>
            <a:ext cx="619125" cy="623888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67" name="Line 75"/>
          <p:cNvSpPr>
            <a:spLocks noChangeShapeType="1"/>
          </p:cNvSpPr>
          <p:nvPr/>
        </p:nvSpPr>
        <p:spPr bwMode="auto">
          <a:xfrm>
            <a:off x="1514475" y="3643313"/>
            <a:ext cx="1000125" cy="106680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68" name="Line 76"/>
          <p:cNvSpPr>
            <a:spLocks noChangeShapeType="1"/>
          </p:cNvSpPr>
          <p:nvPr/>
        </p:nvSpPr>
        <p:spPr bwMode="auto">
          <a:xfrm>
            <a:off x="1514475" y="3095625"/>
            <a:ext cx="1787525" cy="1719263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69" name="Line 77"/>
          <p:cNvSpPr>
            <a:spLocks noChangeShapeType="1"/>
          </p:cNvSpPr>
          <p:nvPr/>
        </p:nvSpPr>
        <p:spPr bwMode="auto">
          <a:xfrm>
            <a:off x="1514475" y="2547938"/>
            <a:ext cx="2268538" cy="226695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70" name="Line 78"/>
          <p:cNvSpPr>
            <a:spLocks noChangeShapeType="1"/>
          </p:cNvSpPr>
          <p:nvPr/>
        </p:nvSpPr>
        <p:spPr bwMode="auto">
          <a:xfrm>
            <a:off x="1514475" y="2000250"/>
            <a:ext cx="2828925" cy="2814638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671" name="Line 79"/>
          <p:cNvSpPr>
            <a:spLocks noChangeShapeType="1"/>
          </p:cNvSpPr>
          <p:nvPr/>
        </p:nvSpPr>
        <p:spPr bwMode="auto">
          <a:xfrm>
            <a:off x="1514475" y="1452563"/>
            <a:ext cx="3276600" cy="325755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Hierarchy of Infinities</a:t>
            </a:r>
          </a:p>
        </p:txBody>
      </p:sp>
      <p:sp>
        <p:nvSpPr>
          <p:cNvPr id="87" name="Text Box 17"/>
          <p:cNvSpPr txBox="1">
            <a:spLocks noChangeArrowheads="1"/>
          </p:cNvSpPr>
          <p:nvPr/>
        </p:nvSpPr>
        <p:spPr bwMode="auto">
          <a:xfrm>
            <a:off x="762000" y="661988"/>
            <a:ext cx="18367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|Integers|</a:t>
            </a:r>
          </a:p>
        </p:txBody>
      </p:sp>
      <p:sp>
        <p:nvSpPr>
          <p:cNvPr id="88" name="Text Box 18"/>
          <p:cNvSpPr txBox="1">
            <a:spLocks noChangeArrowheads="1"/>
          </p:cNvSpPr>
          <p:nvPr/>
        </p:nvSpPr>
        <p:spPr bwMode="auto">
          <a:xfrm>
            <a:off x="3581400" y="661988"/>
            <a:ext cx="20145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|Fractions|</a:t>
            </a: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2747963" y="533400"/>
            <a:ext cx="893762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48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353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7" name="Text Box 3"/>
          <p:cNvSpPr txBox="1">
            <a:spLocks noChangeArrowheads="1"/>
          </p:cNvSpPr>
          <p:nvPr/>
        </p:nvSpPr>
        <p:spPr bwMode="auto">
          <a:xfrm>
            <a:off x="277812" y="1533525"/>
            <a:ext cx="3198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Proof that </a:t>
            </a: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|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</a:t>
            </a: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| &gt; |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</a:t>
            </a: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|</a:t>
            </a:r>
          </a:p>
        </p:txBody>
      </p:sp>
      <p:sp>
        <p:nvSpPr>
          <p:cNvPr id="1270788" name="Text Box 4"/>
          <p:cNvSpPr txBox="1">
            <a:spLocks noChangeArrowheads="1"/>
          </p:cNvSpPr>
          <p:nvPr/>
        </p:nvSpPr>
        <p:spPr bwMode="auto">
          <a:xfrm>
            <a:off x="179387" y="5154613"/>
            <a:ext cx="8024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find a real number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800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sz="2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is not in the list.</a:t>
            </a:r>
          </a:p>
        </p:txBody>
      </p:sp>
      <p:sp>
        <p:nvSpPr>
          <p:cNvPr id="1270789" name="Rectangle 5"/>
          <p:cNvSpPr>
            <a:spLocks noChangeArrowheads="1"/>
          </p:cNvSpPr>
          <p:nvPr/>
        </p:nvSpPr>
        <p:spPr bwMode="auto">
          <a:xfrm>
            <a:off x="652462" y="2595563"/>
            <a:ext cx="6162675" cy="265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457200" indent="-457200" eaLnBrk="0" hangingPunct="0">
              <a:spcBef>
                <a:spcPct val="0"/>
              </a:spcBef>
              <a:buFontTx/>
              <a:buAutoNum type="arabicPlain"/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12.34323834749308477599304 …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lain"/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8.50949039988484877588487 …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lain"/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930.93994885783998573895002 …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lain"/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34.39498837792008948859069 …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lain"/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0.00343988348757590125473 …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lain"/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…..</a:t>
            </a:r>
          </a:p>
        </p:txBody>
      </p:sp>
      <p:sp>
        <p:nvSpPr>
          <p:cNvPr id="1270794" name="Text Box 10"/>
          <p:cNvSpPr txBox="1">
            <a:spLocks noChangeArrowheads="1"/>
          </p:cNvSpPr>
          <p:nvPr/>
        </p:nvSpPr>
        <p:spPr bwMode="auto">
          <a:xfrm>
            <a:off x="1500187" y="5724525"/>
            <a:ext cx="356235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800" baseline="-25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</a:t>
            </a: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0.41004 …</a:t>
            </a:r>
          </a:p>
        </p:txBody>
      </p:sp>
      <p:sp>
        <p:nvSpPr>
          <p:cNvPr id="1270792" name="Line 8"/>
          <p:cNvSpPr>
            <a:spLocks noChangeShapeType="1"/>
          </p:cNvSpPr>
          <p:nvPr/>
        </p:nvSpPr>
        <p:spPr bwMode="auto">
          <a:xfrm>
            <a:off x="2039937" y="2659063"/>
            <a:ext cx="838200" cy="21336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endParaRPr lang="en-CA" sz="2800" i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1962" y="1984375"/>
            <a:ext cx="70104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Given a list of all real numbers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403975" y="3433763"/>
            <a:ext cx="2816225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Proof by</a:t>
            </a:r>
            <a:b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Diagonalization</a:t>
            </a:r>
            <a:endParaRPr lang="en-US" sz="2800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Hierarchy of Infinities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3581400" y="661988"/>
            <a:ext cx="20145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|Fractions|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815138" y="661988"/>
            <a:ext cx="147955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|Reals|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486400" y="542925"/>
            <a:ext cx="1238250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4800" i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&lt;&lt;</a:t>
            </a:r>
          </a:p>
        </p:txBody>
      </p:sp>
    </p:spTree>
    <p:extLst>
      <p:ext uri="{BB962C8B-B14F-4D97-AF65-F5344CB8AC3E}">
        <p14:creationId xmlns:p14="http://schemas.microsoft.com/office/powerpoint/2010/main" val="4245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/>
      <p:bldP spid="1270788" grpId="0"/>
      <p:bldP spid="1270789" grpId="0"/>
      <p:bldP spid="1270794" grpId="0"/>
      <p:bldP spid="1270792" grpId="0" animBg="1"/>
      <p:bldP spid="31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i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1053710" name="Rectangle 14"/>
          <p:cNvSpPr>
            <a:spLocks noChangeArrowheads="1"/>
          </p:cNvSpPr>
          <p:nvPr/>
        </p:nvSpPr>
        <p:spPr bwMode="auto">
          <a:xfrm>
            <a:off x="3467100" y="2514600"/>
            <a:ext cx="6210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FFFFFF"/>
                </a:solidFill>
              </a:rPr>
              <a:t>Can every problem be computed?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FFFFFF"/>
                </a:solidFill>
              </a:rPr>
              <a:t>Or are some </a:t>
            </a:r>
            <a:r>
              <a:rPr lang="en-US" altLang="en-US" sz="2800" i="0">
                <a:solidFill>
                  <a:srgbClr val="FF0000"/>
                </a:solidFill>
              </a:rPr>
              <a:t>Uncomputable?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5800" y="1524000"/>
            <a:ext cx="3048000" cy="3881438"/>
            <a:chOff x="432" y="960"/>
            <a:chExt cx="1920" cy="2445"/>
          </a:xfrm>
        </p:grpSpPr>
        <p:pic>
          <p:nvPicPr>
            <p:cNvPr id="9223" name="Picture 20" descr="Hilbe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713" y="3153"/>
              <a:ext cx="16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FFFFFF"/>
                  </a:solidFill>
                </a:rPr>
                <a:t>         Hilbert (1900)</a:t>
              </a:r>
            </a:p>
          </p:txBody>
        </p:sp>
      </p:grpSp>
      <p:sp>
        <p:nvSpPr>
          <p:cNvPr id="1053719" name="Text Box 23"/>
          <p:cNvSpPr txBox="1">
            <a:spLocks noChangeArrowheads="1"/>
          </p:cNvSpPr>
          <p:nvPr/>
        </p:nvSpPr>
        <p:spPr bwMode="auto">
          <a:xfrm>
            <a:off x="-76200" y="5410200"/>
            <a:ext cx="4545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FFFFFF"/>
                </a:solidFill>
              </a:rPr>
              <a:t>Need to formally define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FFFFFF"/>
                </a:solidFill>
              </a:rPr>
              <a:t>  </a:t>
            </a:r>
            <a:r>
              <a:rPr lang="en-US" altLang="en-US" sz="6000" i="0">
                <a:solidFill>
                  <a:srgbClr val="FFFFFF"/>
                </a:solidFill>
                <a:latin typeface="Monotype Corsiva" pitchFamily="66" charset="0"/>
              </a:rPr>
              <a:t>“Algorithm”</a:t>
            </a:r>
          </a:p>
        </p:txBody>
      </p:sp>
      <p:sp>
        <p:nvSpPr>
          <p:cNvPr id="1053721" name="Rectangle 25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</p:spTree>
    <p:extLst>
      <p:ext uri="{BB962C8B-B14F-4D97-AF65-F5344CB8AC3E}">
        <p14:creationId xmlns:p14="http://schemas.microsoft.com/office/powerpoint/2010/main" val="29998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3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3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3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7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i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-76200" y="5410200"/>
            <a:ext cx="4545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FFFFFF"/>
                </a:solidFill>
              </a:rPr>
              <a:t>Need to formally define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FFFFFF"/>
                </a:solidFill>
              </a:rPr>
              <a:t>  </a:t>
            </a:r>
            <a:r>
              <a:rPr lang="en-US" altLang="en-US" sz="6000" i="0">
                <a:solidFill>
                  <a:srgbClr val="FFFFFF"/>
                </a:solidFill>
                <a:latin typeface="Monotype Corsiva" pitchFamily="66" charset="0"/>
              </a:rPr>
              <a:t>“Algorithm”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52400" y="1066800"/>
            <a:ext cx="8613775" cy="3889375"/>
            <a:chOff x="96" y="672"/>
            <a:chExt cx="5426" cy="2450"/>
          </a:xfrm>
        </p:grpSpPr>
        <p:grpSp>
          <p:nvGrpSpPr>
            <p:cNvPr id="10250" name="Group 25"/>
            <p:cNvGrpSpPr>
              <a:grpSpLocks/>
            </p:cNvGrpSpPr>
            <p:nvPr/>
          </p:nvGrpSpPr>
          <p:grpSpPr bwMode="auto">
            <a:xfrm>
              <a:off x="96" y="672"/>
              <a:ext cx="2357" cy="2450"/>
              <a:chOff x="96" y="672"/>
              <a:chExt cx="2357" cy="2450"/>
            </a:xfrm>
          </p:grpSpPr>
          <p:pic>
            <p:nvPicPr>
              <p:cNvPr id="10252" name="Picture 16" descr="Alan_Tur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672"/>
                <a:ext cx="2205" cy="2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Rectangle 18"/>
              <p:cNvSpPr>
                <a:spLocks noChangeArrowheads="1"/>
              </p:cNvSpPr>
              <p:nvPr/>
            </p:nvSpPr>
            <p:spPr bwMode="auto">
              <a:xfrm>
                <a:off x="1200" y="2870"/>
                <a:ext cx="12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i="0">
                    <a:solidFill>
                      <a:srgbClr val="FFFFFF"/>
                    </a:solidFill>
                  </a:rPr>
                  <a:t>Turing (1936)</a:t>
                </a:r>
              </a:p>
            </p:txBody>
          </p:sp>
        </p:grpSp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2771" y="1200"/>
              <a:ext cx="2751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rgbClr val="FFFFFF"/>
                  </a:solidFill>
                </a:rPr>
                <a:t>A problem is </a:t>
              </a:r>
              <a:r>
                <a:rPr lang="en-US" altLang="en-US" sz="2800" i="0">
                  <a:solidFill>
                    <a:srgbClr val="FF0000"/>
                  </a:solidFill>
                </a:rPr>
                <a:t>Computable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rgbClr val="FFFFFF"/>
                  </a:solidFill>
                </a:rPr>
                <a:t>if it can be computed by a </a:t>
              </a:r>
              <a:br>
                <a:rPr lang="en-US" altLang="en-US" sz="2800" i="0">
                  <a:solidFill>
                    <a:srgbClr val="FFFFFF"/>
                  </a:solidFill>
                </a:rPr>
              </a:br>
              <a:r>
                <a:rPr lang="en-US" altLang="en-US" sz="2800" i="0">
                  <a:solidFill>
                    <a:srgbClr val="FFFFFF"/>
                  </a:solidFill>
                  <a:latin typeface="Monotype Corsiva" pitchFamily="66" charset="0"/>
                </a:rPr>
                <a:t>Turing Machine. </a:t>
              </a:r>
              <a:r>
                <a:rPr lang="en-US" altLang="en-US" sz="2800" i="0">
                  <a:solidFill>
                    <a:srgbClr val="FFFFFF"/>
                  </a:solidFill>
                </a:rPr>
                <a:t>(1936</a:t>
              </a:r>
              <a:r>
                <a:rPr lang="en-US" altLang="en-US" sz="2800" i="0">
                  <a:solidFill>
                    <a:srgbClr val="FFFFFF"/>
                  </a:solidFill>
                  <a:latin typeface="Monotype Corsiva" pitchFamily="66" charset="0"/>
                </a:rPr>
                <a:t>)</a:t>
              </a:r>
              <a:endParaRPr lang="en-US" altLang="en-US" sz="2800" i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810000" y="381000"/>
            <a:ext cx="5257800" cy="6375400"/>
            <a:chOff x="3810000" y="381000"/>
            <a:chExt cx="5257800" cy="6375400"/>
          </a:xfrm>
        </p:grpSpPr>
        <p:sp>
          <p:nvSpPr>
            <p:cNvPr id="1056790" name="Oval 22"/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CA" sz="32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49" name="Text Box 23"/>
            <p:cNvSpPr txBox="1">
              <a:spLocks noChangeArrowheads="1"/>
            </p:cNvSpPr>
            <p:nvPr/>
          </p:nvSpPr>
          <p:spPr bwMode="auto">
            <a:xfrm>
              <a:off x="5284788" y="381000"/>
              <a:ext cx="23060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2800" i="0">
                  <a:solidFill>
                    <a:srgbClr val="FF5050"/>
                  </a:solidFill>
                </a:rPr>
              </a:br>
              <a:r>
                <a:rPr lang="en-US" altLang="en-US" sz="2800" i="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pic>
        <p:nvPicPr>
          <p:cNvPr id="1056796" name="Picture 28" descr="animated-addo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3352800"/>
            <a:ext cx="2970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6798" name="Rectangle 30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</p:spTree>
    <p:extLst>
      <p:ext uri="{BB962C8B-B14F-4D97-AF65-F5344CB8AC3E}">
        <p14:creationId xmlns:p14="http://schemas.microsoft.com/office/powerpoint/2010/main" val="41527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i="0">
              <a:solidFill>
                <a:srgbClr val="FFFFFF"/>
              </a:solidFill>
              <a:latin typeface="Monotype Corsiva" pitchFamily="66" charset="0"/>
            </a:endParaRPr>
          </a:p>
        </p:txBody>
      </p:sp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-76200" y="5410200"/>
            <a:ext cx="4545013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FFFFFF"/>
                </a:solidFill>
              </a:rPr>
              <a:t>Need to formally define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FFFFFF"/>
                </a:solidFill>
              </a:rPr>
              <a:t>  </a:t>
            </a:r>
            <a:r>
              <a:rPr lang="en-US" altLang="en-US" sz="6000" i="0">
                <a:solidFill>
                  <a:srgbClr val="FFFFFF"/>
                </a:solidFill>
                <a:latin typeface="Monotype Corsiva" pitchFamily="66" charset="0"/>
              </a:rPr>
              <a:t>“Algorithm”</a:t>
            </a:r>
          </a:p>
        </p:txBody>
      </p:sp>
      <p:grpSp>
        <p:nvGrpSpPr>
          <p:cNvPr id="11268" name="Group 25"/>
          <p:cNvGrpSpPr>
            <a:grpSpLocks/>
          </p:cNvGrpSpPr>
          <p:nvPr/>
        </p:nvGrpSpPr>
        <p:grpSpPr bwMode="auto">
          <a:xfrm>
            <a:off x="152400" y="1066800"/>
            <a:ext cx="3741738" cy="3889375"/>
            <a:chOff x="96" y="672"/>
            <a:chExt cx="2357" cy="2450"/>
          </a:xfrm>
        </p:grpSpPr>
        <p:pic>
          <p:nvPicPr>
            <p:cNvPr id="11277" name="Picture 16" descr="Alan_Tur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2205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Rectangle 18"/>
            <p:cNvSpPr>
              <a:spLocks noChangeArrowheads="1"/>
            </p:cNvSpPr>
            <p:nvPr/>
          </p:nvSpPr>
          <p:spPr bwMode="auto">
            <a:xfrm>
              <a:off x="1200" y="2870"/>
              <a:ext cx="12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FFFFFF"/>
                  </a:solidFill>
                </a:rPr>
                <a:t>Turing (1936)</a:t>
              </a:r>
            </a:p>
          </p:txBody>
        </p:sp>
      </p:grpSp>
      <p:grpSp>
        <p:nvGrpSpPr>
          <p:cNvPr id="11269" name="Group 18"/>
          <p:cNvGrpSpPr>
            <a:grpSpLocks/>
          </p:cNvGrpSpPr>
          <p:nvPr/>
        </p:nvGrpSpPr>
        <p:grpSpPr bwMode="auto">
          <a:xfrm>
            <a:off x="3810000" y="381000"/>
            <a:ext cx="5257800" cy="6375400"/>
            <a:chOff x="3810000" y="381000"/>
            <a:chExt cx="5257800" cy="6375400"/>
          </a:xfrm>
        </p:grpSpPr>
        <p:sp>
          <p:nvSpPr>
            <p:cNvPr id="1056790" name="Oval 22"/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CA" sz="32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76" name="Text Box 23"/>
            <p:cNvSpPr txBox="1">
              <a:spLocks noChangeArrowheads="1"/>
            </p:cNvSpPr>
            <p:nvPr/>
          </p:nvSpPr>
          <p:spPr bwMode="auto">
            <a:xfrm>
              <a:off x="5284788" y="381000"/>
              <a:ext cx="23060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2800" i="0">
                  <a:solidFill>
                    <a:srgbClr val="FF5050"/>
                  </a:solidFill>
                </a:rPr>
              </a:br>
              <a:r>
                <a:rPr lang="en-US" altLang="en-US" sz="2800" i="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sp>
        <p:nvSpPr>
          <p:cNvPr id="1056798" name="Rectangle 30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122863" y="1198563"/>
            <a:ext cx="27241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>
                <a:solidFill>
                  <a:srgbClr val="FFFFFF"/>
                </a:solidFill>
              </a:rPr>
              <a:t>Equivalent via </a:t>
            </a:r>
            <a:br>
              <a:rPr lang="en-US" altLang="en-US" sz="2800" i="0">
                <a:solidFill>
                  <a:srgbClr val="FFFFFF"/>
                </a:solidFill>
              </a:rPr>
            </a:br>
            <a:r>
              <a:rPr lang="en-US" altLang="en-US" sz="2800" i="0">
                <a:solidFill>
                  <a:srgbClr val="FFFFFF"/>
                </a:solidFill>
              </a:rPr>
              <a:t>compiler to: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735513" y="2514600"/>
            <a:ext cx="3036887" cy="2441575"/>
            <a:chOff x="4419600" y="2514600"/>
            <a:chExt cx="3036731" cy="2441575"/>
          </a:xfrm>
        </p:grpSpPr>
        <p:pic>
          <p:nvPicPr>
            <p:cNvPr id="11273" name="Picture 2" descr="http://t3.gstatic.com/images?q=tbn:ANd9GcStOf72nKOG0fnJE1aGb8D3iOHuxiodFdTyHbXb3E8A15ylzmWH6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06" y="2994025"/>
              <a:ext cx="2333625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419600" y="2514600"/>
              <a:ext cx="2362079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</a:rPr>
                <a:t>Java: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1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i="0">
              <a:solidFill>
                <a:srgbClr val="FFFFFF"/>
              </a:solidFill>
              <a:latin typeface="Monotype Corsiva" pitchFamily="66" charset="0"/>
            </a:endParaRPr>
          </a:p>
        </p:txBody>
      </p:sp>
      <p:grpSp>
        <p:nvGrpSpPr>
          <p:cNvPr id="12291" name="Group 25"/>
          <p:cNvGrpSpPr>
            <a:grpSpLocks/>
          </p:cNvGrpSpPr>
          <p:nvPr/>
        </p:nvGrpSpPr>
        <p:grpSpPr bwMode="auto">
          <a:xfrm>
            <a:off x="152400" y="1066800"/>
            <a:ext cx="3741738" cy="3889375"/>
            <a:chOff x="96" y="672"/>
            <a:chExt cx="2357" cy="2450"/>
          </a:xfrm>
        </p:grpSpPr>
        <p:pic>
          <p:nvPicPr>
            <p:cNvPr id="12299" name="Picture 16" descr="Alan_Tur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2205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Rectangle 18"/>
            <p:cNvSpPr>
              <a:spLocks noChangeArrowheads="1"/>
            </p:cNvSpPr>
            <p:nvPr/>
          </p:nvSpPr>
          <p:spPr bwMode="auto">
            <a:xfrm>
              <a:off x="1200" y="2870"/>
              <a:ext cx="12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FFFFFF"/>
                  </a:solidFill>
                </a:rPr>
                <a:t>Turing (1936)</a:t>
              </a:r>
            </a:p>
          </p:txBody>
        </p:sp>
      </p:grpSp>
      <p:grpSp>
        <p:nvGrpSpPr>
          <p:cNvPr id="12292" name="Group 18"/>
          <p:cNvGrpSpPr>
            <a:grpSpLocks/>
          </p:cNvGrpSpPr>
          <p:nvPr/>
        </p:nvGrpSpPr>
        <p:grpSpPr bwMode="auto">
          <a:xfrm>
            <a:off x="3810000" y="381000"/>
            <a:ext cx="5257800" cy="6375400"/>
            <a:chOff x="3810000" y="381000"/>
            <a:chExt cx="5257800" cy="6375400"/>
          </a:xfrm>
        </p:grpSpPr>
        <p:sp>
          <p:nvSpPr>
            <p:cNvPr id="1056790" name="Oval 22"/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CA" sz="32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98" name="Text Box 23"/>
            <p:cNvSpPr txBox="1">
              <a:spLocks noChangeArrowheads="1"/>
            </p:cNvSpPr>
            <p:nvPr/>
          </p:nvSpPr>
          <p:spPr bwMode="auto">
            <a:xfrm>
              <a:off x="5284788" y="381000"/>
              <a:ext cx="23060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2800" i="0">
                  <a:solidFill>
                    <a:srgbClr val="FF5050"/>
                  </a:solidFill>
                </a:rPr>
              </a:br>
              <a:r>
                <a:rPr lang="en-US" altLang="en-US" sz="2800" i="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sp>
        <p:nvSpPr>
          <p:cNvPr id="1056798" name="Rectangle 30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Computability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38675" y="304800"/>
            <a:ext cx="4675188" cy="3706813"/>
            <a:chOff x="4639406" y="304800"/>
            <a:chExt cx="4674457" cy="3707488"/>
          </a:xfrm>
        </p:grpSpPr>
        <p:sp>
          <p:nvSpPr>
            <p:cNvPr id="12295" name="Text Box 23"/>
            <p:cNvSpPr txBox="1">
              <a:spLocks noChangeArrowheads="1"/>
            </p:cNvSpPr>
            <p:nvPr/>
          </p:nvSpPr>
          <p:spPr bwMode="auto">
            <a:xfrm>
              <a:off x="7543800" y="304800"/>
              <a:ext cx="177006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rgbClr val="FFFF00"/>
                  </a:solidFill>
                </a:rPr>
                <a:t>Halting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rgbClr val="FFFF00"/>
                  </a:solidFill>
                </a:rPr>
                <a:t>Problem</a:t>
              </a:r>
            </a:p>
          </p:txBody>
        </p:sp>
        <p:sp>
          <p:nvSpPr>
            <p:cNvPr id="12296" name="Text Box 20"/>
            <p:cNvSpPr txBox="1">
              <a:spLocks noChangeArrowheads="1"/>
            </p:cNvSpPr>
            <p:nvPr/>
          </p:nvSpPr>
          <p:spPr bwMode="auto">
            <a:xfrm>
              <a:off x="4639406" y="2627293"/>
              <a:ext cx="369107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0">
                  <a:solidFill>
                    <a:srgbClr val="FFFFFF"/>
                  </a:solidFill>
                </a:rPr>
                <a:t>Turing proves that </a:t>
              </a:r>
              <a:br>
                <a:rPr lang="en-US" altLang="en-US" sz="2800" i="0">
                  <a:solidFill>
                    <a:srgbClr val="FFFFFF"/>
                  </a:solidFill>
                </a:rPr>
              </a:br>
              <a:r>
                <a:rPr lang="en-US" altLang="en-US" sz="2800" i="0">
                  <a:solidFill>
                    <a:srgbClr val="FFFFFF"/>
                  </a:solidFill>
                </a:rPr>
                <a:t>the halting problem is</a:t>
              </a:r>
              <a:br>
                <a:rPr lang="en-US" altLang="en-US" sz="2800" i="0">
                  <a:solidFill>
                    <a:srgbClr val="FFFFFF"/>
                  </a:solidFill>
                </a:rPr>
              </a:br>
              <a:r>
                <a:rPr lang="en-US" altLang="en-US" sz="2800" i="0">
                  <a:solidFill>
                    <a:srgbClr val="FF0000"/>
                  </a:solidFill>
                </a:rPr>
                <a:t>NOT</a:t>
              </a:r>
              <a:r>
                <a:rPr lang="en-US" altLang="en-US" sz="2800" i="0">
                  <a:solidFill>
                    <a:srgbClr val="FFFFFF"/>
                  </a:solidFill>
                </a:rPr>
                <a:t> Computable!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5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90CF8-2D5D-479B-8AC2-ED1438FD0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02" y="855106"/>
            <a:ext cx="8927196" cy="426720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A1B32E51-96FA-47FB-83CF-496075FDE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A0B822-216D-444E-8317-F4C158E97C91}"/>
              </a:ext>
            </a:extLst>
          </p:cNvPr>
          <p:cNvSpPr/>
          <p:nvPr/>
        </p:nvSpPr>
        <p:spPr bwMode="auto">
          <a:xfrm>
            <a:off x="393700" y="2493407"/>
            <a:ext cx="6388100" cy="414894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C64528-35D2-43A7-881A-7FC378D50C3B}"/>
              </a:ext>
            </a:extLst>
          </p:cNvPr>
          <p:cNvSpPr/>
          <p:nvPr/>
        </p:nvSpPr>
        <p:spPr bwMode="auto">
          <a:xfrm>
            <a:off x="0" y="3280806"/>
            <a:ext cx="8153400" cy="990600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012846-1FB9-4FEC-986B-869E20D07E03}"/>
              </a:ext>
            </a:extLst>
          </p:cNvPr>
          <p:cNvSpPr/>
          <p:nvPr/>
        </p:nvSpPr>
        <p:spPr bwMode="auto">
          <a:xfrm>
            <a:off x="0" y="4055505"/>
            <a:ext cx="8153400" cy="1278495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940EA-C965-4482-B1C2-6EEF30FE923A}"/>
              </a:ext>
            </a:extLst>
          </p:cNvPr>
          <p:cNvSpPr/>
          <p:nvPr/>
        </p:nvSpPr>
        <p:spPr>
          <a:xfrm>
            <a:off x="558613" y="399233"/>
            <a:ext cx="6993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306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1052677" name="Oval 5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9" name="Text Box 6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1052684" name="Oval 12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7" name="Text Box 13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 dirty="0">
                  <a:solidFill>
                    <a:srgbClr val="FF00FF"/>
                  </a:solidFill>
                </a:rPr>
                <a:t>Known</a:t>
              </a:r>
            </a:p>
          </p:txBody>
        </p:sp>
      </p:grpSp>
      <p:sp>
        <p:nvSpPr>
          <p:cNvPr id="7173" name="Text Box 26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GCD</a:t>
            </a:r>
          </a:p>
        </p:txBody>
      </p:sp>
      <p:sp>
        <p:nvSpPr>
          <p:cNvPr id="7174" name="Text Box 32"/>
          <p:cNvSpPr txBox="1">
            <a:spLocks noChangeArrowheads="1"/>
          </p:cNvSpPr>
          <p:nvPr/>
        </p:nvSpPr>
        <p:spPr bwMode="auto">
          <a:xfrm>
            <a:off x="7721600" y="7620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Halting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81000" y="1196975"/>
            <a:ext cx="8521700" cy="5559425"/>
            <a:chOff x="381000" y="1196975"/>
            <a:chExt cx="8521700" cy="5559425"/>
          </a:xfrm>
        </p:grpSpPr>
        <p:grpSp>
          <p:nvGrpSpPr>
            <p:cNvPr id="7176" name="Group 40"/>
            <p:cNvGrpSpPr>
              <a:grpSpLocks/>
            </p:cNvGrpSpPr>
            <p:nvPr/>
          </p:nvGrpSpPr>
          <p:grpSpPr bwMode="auto">
            <a:xfrm>
              <a:off x="3916363" y="1830388"/>
              <a:ext cx="4986337" cy="4926012"/>
              <a:chOff x="2467" y="1153"/>
              <a:chExt cx="3141" cy="3103"/>
            </a:xfrm>
          </p:grpSpPr>
          <p:grpSp>
            <p:nvGrpSpPr>
              <p:cNvPr id="7180" name="Group 7"/>
              <p:cNvGrpSpPr>
                <a:grpSpLocks/>
              </p:cNvGrpSpPr>
              <p:nvPr/>
            </p:nvGrpSpPr>
            <p:grpSpPr bwMode="auto">
              <a:xfrm>
                <a:off x="2467" y="1153"/>
                <a:ext cx="3141" cy="3079"/>
                <a:chOff x="2467" y="1153"/>
                <a:chExt cx="3141" cy="3079"/>
              </a:xfrm>
            </p:grpSpPr>
            <p:sp>
              <p:nvSpPr>
                <p:cNvPr id="1052680" name="Oval 8"/>
                <p:cNvSpPr>
                  <a:spLocks noChangeArrowheads="1"/>
                </p:cNvSpPr>
                <p:nvPr/>
              </p:nvSpPr>
              <p:spPr bwMode="auto">
                <a:xfrm>
                  <a:off x="2467" y="1240"/>
                  <a:ext cx="3141" cy="2992"/>
                </a:xfrm>
                <a:prstGeom prst="ellipse">
                  <a:avLst/>
                </a:prstGeom>
                <a:noFill/>
                <a:ln w="38100" cap="sq">
                  <a:solidFill>
                    <a:srgbClr val="00FF00"/>
                  </a:solidFill>
                  <a:round/>
                  <a:headEnd/>
                  <a:tailEnd/>
                </a:ln>
                <a:effectLst/>
              </p:spPr>
              <p:txBody>
                <a:bodyPr wrap="none" lIns="274320" rIns="274320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defRPr/>
                  </a:pPr>
                  <a:endParaRPr lang="en-CA" sz="2800" i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8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96" y="1153"/>
                  <a:ext cx="70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</a:pPr>
                  <a:r>
                    <a:rPr lang="en-US" altLang="en-US" i="0">
                      <a:solidFill>
                        <a:srgbClr val="66FF33"/>
                      </a:solidFill>
                    </a:rPr>
                    <a:t>Exp</a:t>
                  </a:r>
                </a:p>
              </p:txBody>
            </p:sp>
          </p:grpSp>
          <p:grpSp>
            <p:nvGrpSpPr>
              <p:cNvPr id="7181" name="Group 39"/>
              <p:cNvGrpSpPr>
                <a:grpSpLocks/>
              </p:cNvGrpSpPr>
              <p:nvPr/>
            </p:nvGrpSpPr>
            <p:grpSpPr bwMode="auto">
              <a:xfrm>
                <a:off x="3304" y="2753"/>
                <a:ext cx="1440" cy="1503"/>
                <a:chOff x="3304" y="2753"/>
                <a:chExt cx="1440" cy="1503"/>
              </a:xfrm>
            </p:grpSpPr>
            <p:sp>
              <p:nvSpPr>
                <p:cNvPr id="7182" name="Oval 3"/>
                <p:cNvSpPr>
                  <a:spLocks noChangeArrowheads="1"/>
                </p:cNvSpPr>
                <p:nvPr/>
              </p:nvSpPr>
              <p:spPr bwMode="auto">
                <a:xfrm>
                  <a:off x="3304" y="2816"/>
                  <a:ext cx="1440" cy="1440"/>
                </a:xfrm>
                <a:prstGeom prst="ellipse">
                  <a:avLst/>
                </a:prstGeom>
                <a:noFill/>
                <a:ln w="38100" cap="sq">
                  <a:solidFill>
                    <a:srgbClr val="CC99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274320" rIns="274320" anchor="ctr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0" hangingPunct="0">
                    <a:spcBef>
                      <a:spcPct val="0"/>
                    </a:spcBef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8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648" y="2753"/>
                  <a:ext cx="757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</a:pPr>
                  <a:r>
                    <a:rPr lang="en-US" altLang="en-US" i="0">
                      <a:solidFill>
                        <a:srgbClr val="CC99FF"/>
                      </a:solidFill>
                    </a:rPr>
                    <a:t>Poly</a:t>
                  </a:r>
                </a:p>
              </p:txBody>
            </p:sp>
          </p:grpSp>
        </p:grpSp>
        <p:grpSp>
          <p:nvGrpSpPr>
            <p:cNvPr id="7177" name="Group 36"/>
            <p:cNvGrpSpPr>
              <a:grpSpLocks/>
            </p:cNvGrpSpPr>
            <p:nvPr/>
          </p:nvGrpSpPr>
          <p:grpSpPr bwMode="auto">
            <a:xfrm>
              <a:off x="381000" y="1196975"/>
              <a:ext cx="3279775" cy="4365625"/>
              <a:chOff x="240" y="764"/>
              <a:chExt cx="2066" cy="2750"/>
            </a:xfrm>
          </p:grpSpPr>
          <p:pic>
            <p:nvPicPr>
              <p:cNvPr id="7178" name="Picture 34" descr="Photo-04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764"/>
                <a:ext cx="1907" cy="2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9" name="Rectangle 35"/>
              <p:cNvSpPr>
                <a:spLocks noChangeArrowheads="1"/>
              </p:cNvSpPr>
              <p:nvPr/>
            </p:nvSpPr>
            <p:spPr bwMode="auto">
              <a:xfrm>
                <a:off x="672" y="3264"/>
                <a:ext cx="16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sz="2000" i="0">
                    <a:solidFill>
                      <a:srgbClr val="FFFFFF"/>
                    </a:solidFill>
                  </a:rPr>
                  <a:t>Jack Edmonds 1965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2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1086468" name="Oval 4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3916363" y="1830388"/>
            <a:ext cx="4986337" cy="4926012"/>
            <a:chOff x="2467" y="1153"/>
            <a:chExt cx="3141" cy="3103"/>
          </a:xfrm>
        </p:grpSpPr>
        <p:grpSp>
          <p:nvGrpSpPr>
            <p:cNvPr id="8218" name="Group 7"/>
            <p:cNvGrpSpPr>
              <a:grpSpLocks/>
            </p:cNvGrpSpPr>
            <p:nvPr/>
          </p:nvGrpSpPr>
          <p:grpSpPr bwMode="auto">
            <a:xfrm>
              <a:off x="2467" y="1153"/>
              <a:ext cx="3141" cy="3079"/>
              <a:chOff x="2467" y="1153"/>
              <a:chExt cx="3141" cy="3079"/>
            </a:xfrm>
          </p:grpSpPr>
          <p:sp>
            <p:nvSpPr>
              <p:cNvPr id="1086472" name="Oval 8"/>
              <p:cNvSpPr>
                <a:spLocks noChangeArrowheads="1"/>
              </p:cNvSpPr>
              <p:nvPr/>
            </p:nvSpPr>
            <p:spPr bwMode="auto">
              <a:xfrm>
                <a:off x="2467" y="1240"/>
                <a:ext cx="3141" cy="2992"/>
              </a:xfrm>
              <a:prstGeom prst="ellipse">
                <a:avLst/>
              </a:prstGeom>
              <a:noFill/>
              <a:ln w="38100" cap="sq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lIns="274320" rIns="274320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CA" sz="2800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23" name="Text Box 9"/>
              <p:cNvSpPr txBox="1">
                <a:spLocks noChangeArrowheads="1"/>
              </p:cNvSpPr>
              <p:nvPr/>
            </p:nvSpPr>
            <p:spPr bwMode="auto">
              <a:xfrm>
                <a:off x="3696" y="1153"/>
                <a:ext cx="7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i="0">
                    <a:solidFill>
                      <a:srgbClr val="66FF33"/>
                    </a:solidFill>
                  </a:rPr>
                  <a:t>Exp</a:t>
                </a:r>
              </a:p>
            </p:txBody>
          </p:sp>
        </p:grpSp>
        <p:grpSp>
          <p:nvGrpSpPr>
            <p:cNvPr id="8219" name="Group 10"/>
            <p:cNvGrpSpPr>
              <a:grpSpLocks/>
            </p:cNvGrpSpPr>
            <p:nvPr/>
          </p:nvGrpSpPr>
          <p:grpSpPr bwMode="auto">
            <a:xfrm>
              <a:off x="3304" y="2753"/>
              <a:ext cx="1440" cy="1503"/>
              <a:chOff x="3304" y="2753"/>
              <a:chExt cx="1440" cy="1503"/>
            </a:xfrm>
          </p:grpSpPr>
          <p:sp>
            <p:nvSpPr>
              <p:cNvPr id="8220" name="Oval 11"/>
              <p:cNvSpPr>
                <a:spLocks noChangeArrowheads="1"/>
              </p:cNvSpPr>
              <p:nvPr/>
            </p:nvSpPr>
            <p:spPr bwMode="auto">
              <a:xfrm>
                <a:off x="3304" y="2816"/>
                <a:ext cx="1440" cy="1440"/>
              </a:xfrm>
              <a:prstGeom prst="ellipse">
                <a:avLst/>
              </a:prstGeom>
              <a:noFill/>
              <a:ln w="38100" cap="sq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74320" rIns="274320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spcBef>
                    <a:spcPct val="0"/>
                  </a:spcBef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1" name="Text Box 12"/>
              <p:cNvSpPr txBox="1">
                <a:spLocks noChangeArrowheads="1"/>
              </p:cNvSpPr>
              <p:nvPr/>
            </p:nvSpPr>
            <p:spPr bwMode="auto">
              <a:xfrm>
                <a:off x="3648" y="2753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i="0">
                    <a:solidFill>
                      <a:srgbClr val="CC99FF"/>
                    </a:solidFill>
                  </a:rPr>
                  <a:t>Poly</a:t>
                </a:r>
              </a:p>
            </p:txBody>
          </p:sp>
        </p:grpSp>
      </p:grpSp>
      <p:grpSp>
        <p:nvGrpSpPr>
          <p:cNvPr id="8197" name="Group 13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1086478" name="Oval 14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17" name="Text Box 15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FF00FF"/>
                  </a:solidFill>
                </a:rPr>
                <a:t>Known</a:t>
              </a:r>
            </a:p>
          </p:txBody>
        </p:sp>
      </p:grp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GCD</a:t>
            </a:r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5599113" y="5867400"/>
            <a:ext cx="171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Matching</a:t>
            </a: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7721600" y="7620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Halting</a:t>
            </a:r>
          </a:p>
        </p:txBody>
      </p:sp>
      <p:grpSp>
        <p:nvGrpSpPr>
          <p:cNvPr id="27694" name="Group 46"/>
          <p:cNvGrpSpPr>
            <a:grpSpLocks/>
          </p:cNvGrpSpPr>
          <p:nvPr/>
        </p:nvGrpSpPr>
        <p:grpSpPr bwMode="auto">
          <a:xfrm>
            <a:off x="-3175" y="1212850"/>
            <a:ext cx="8372475" cy="5129213"/>
            <a:chOff x="-2" y="764"/>
            <a:chExt cx="5274" cy="3231"/>
          </a:xfrm>
        </p:grpSpPr>
        <p:grpSp>
          <p:nvGrpSpPr>
            <p:cNvPr id="8204" name="Group 34"/>
            <p:cNvGrpSpPr>
              <a:grpSpLocks/>
            </p:cNvGrpSpPr>
            <p:nvPr/>
          </p:nvGrpSpPr>
          <p:grpSpPr bwMode="auto">
            <a:xfrm>
              <a:off x="-2" y="764"/>
              <a:ext cx="4953" cy="3231"/>
              <a:chOff x="-2" y="764"/>
              <a:chExt cx="4953" cy="3231"/>
            </a:xfrm>
          </p:grpSpPr>
          <p:grpSp>
            <p:nvGrpSpPr>
              <p:cNvPr id="8206" name="Group 20"/>
              <p:cNvGrpSpPr>
                <a:grpSpLocks/>
              </p:cNvGrpSpPr>
              <p:nvPr/>
            </p:nvGrpSpPr>
            <p:grpSpPr bwMode="auto">
              <a:xfrm>
                <a:off x="-2" y="764"/>
                <a:ext cx="1314" cy="1924"/>
                <a:chOff x="-2" y="764"/>
                <a:chExt cx="1314" cy="1924"/>
              </a:xfrm>
            </p:grpSpPr>
            <p:pic>
              <p:nvPicPr>
                <p:cNvPr id="8214" name="Picture 21" descr="Photo-04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" y="764"/>
                  <a:ext cx="1063" cy="1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5" name="Rectangle 22"/>
                <p:cNvSpPr>
                  <a:spLocks noChangeArrowheads="1"/>
                </p:cNvSpPr>
                <p:nvPr/>
              </p:nvSpPr>
              <p:spPr bwMode="auto">
                <a:xfrm>
                  <a:off x="-2" y="2438"/>
                  <a:ext cx="131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0" hangingPunct="0">
                    <a:spcBef>
                      <a:spcPct val="0"/>
                    </a:spcBef>
                  </a:pPr>
                  <a:r>
                    <a:rPr lang="en-US" altLang="en-US" sz="2000" i="0">
                      <a:solidFill>
                        <a:srgbClr val="FFFFFF"/>
                      </a:solidFill>
                    </a:rPr>
                    <a:t>Jack Edmonds </a:t>
                  </a:r>
                </a:p>
              </p:txBody>
            </p:sp>
          </p:grpSp>
          <p:grpSp>
            <p:nvGrpSpPr>
              <p:cNvPr id="8207" name="Group 23"/>
              <p:cNvGrpSpPr>
                <a:grpSpLocks/>
              </p:cNvGrpSpPr>
              <p:nvPr/>
            </p:nvGrpSpPr>
            <p:grpSpPr bwMode="auto">
              <a:xfrm>
                <a:off x="1248" y="768"/>
                <a:ext cx="1169" cy="1930"/>
                <a:chOff x="1248" y="768"/>
                <a:chExt cx="1169" cy="1930"/>
              </a:xfrm>
            </p:grpSpPr>
            <p:pic>
              <p:nvPicPr>
                <p:cNvPr id="8212" name="Picture 24" descr="Stephe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768"/>
                  <a:ext cx="1121" cy="1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13" name="Rectangle 25"/>
                <p:cNvSpPr>
                  <a:spLocks noChangeArrowheads="1"/>
                </p:cNvSpPr>
                <p:nvPr/>
              </p:nvSpPr>
              <p:spPr bwMode="auto">
                <a:xfrm>
                  <a:off x="1248" y="2448"/>
                  <a:ext cx="108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0" hangingPunct="0">
                    <a:spcBef>
                      <a:spcPct val="0"/>
                    </a:spcBef>
                  </a:pPr>
                  <a:r>
                    <a:rPr lang="en-US" altLang="en-US" sz="2000" i="0">
                      <a:solidFill>
                        <a:srgbClr val="FFFFFF"/>
                      </a:solidFill>
                    </a:rPr>
                    <a:t>Steve Cook</a:t>
                  </a:r>
                </a:p>
              </p:txBody>
            </p:sp>
          </p:grpSp>
          <p:grpSp>
            <p:nvGrpSpPr>
              <p:cNvPr id="8208" name="Group 28"/>
              <p:cNvGrpSpPr>
                <a:grpSpLocks/>
              </p:cNvGrpSpPr>
              <p:nvPr/>
            </p:nvGrpSpPr>
            <p:grpSpPr bwMode="auto">
              <a:xfrm>
                <a:off x="2304" y="1945"/>
                <a:ext cx="2647" cy="2050"/>
                <a:chOff x="2304" y="1945"/>
                <a:chExt cx="2647" cy="2050"/>
              </a:xfrm>
            </p:grpSpPr>
            <p:sp>
              <p:nvSpPr>
                <p:cNvPr id="1086493" name="Oval 29"/>
                <p:cNvSpPr>
                  <a:spLocks noChangeArrowheads="1"/>
                </p:cNvSpPr>
                <p:nvPr/>
              </p:nvSpPr>
              <p:spPr bwMode="auto">
                <a:xfrm rot="2528719">
                  <a:off x="2304" y="2256"/>
                  <a:ext cx="2647" cy="1739"/>
                </a:xfrm>
                <a:prstGeom prst="ellipse">
                  <a:avLst/>
                </a:prstGeom>
                <a:noFill/>
                <a:ln w="38100" cap="sq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 lIns="274320" rIns="274320" anchor="ctr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defRPr/>
                  </a:pPr>
                  <a:endParaRPr lang="en-CA" sz="2800" i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1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823" y="1945"/>
                  <a:ext cx="63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</a:pPr>
                  <a:r>
                    <a:rPr lang="en-US" altLang="en-US" i="0">
                      <a:solidFill>
                        <a:srgbClr val="00FFFF"/>
                      </a:solidFill>
                    </a:rPr>
                    <a:t>NP</a:t>
                  </a:r>
                </a:p>
              </p:txBody>
            </p:sp>
          </p:grpSp>
          <p:sp>
            <p:nvSpPr>
              <p:cNvPr id="8209" name="Text Box 31"/>
              <p:cNvSpPr txBox="1">
                <a:spLocks noChangeArrowheads="1"/>
              </p:cNvSpPr>
              <p:nvPr/>
            </p:nvSpPr>
            <p:spPr bwMode="auto">
              <a:xfrm>
                <a:off x="-1" y="2976"/>
                <a:ext cx="297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2400" i="0">
                    <a:solidFill>
                      <a:srgbClr val="FFFFFF"/>
                    </a:solidFill>
                  </a:rPr>
                  <a:t>exponential time to search</a:t>
                </a:r>
              </a:p>
              <a:p>
                <a:pPr eaLnBrk="0" hangingPunct="0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2400" i="0">
                    <a:solidFill>
                      <a:srgbClr val="FFFFFF"/>
                    </a:solidFill>
                  </a:rPr>
                  <a:t>poly time to verify given witness</a:t>
                </a:r>
              </a:p>
            </p:txBody>
          </p:sp>
        </p:grpSp>
        <p:sp>
          <p:nvSpPr>
            <p:cNvPr id="8205" name="Text Box 31"/>
            <p:cNvSpPr txBox="1">
              <a:spLocks noChangeArrowheads="1"/>
            </p:cNvSpPr>
            <p:nvPr/>
          </p:nvSpPr>
          <p:spPr bwMode="auto">
            <a:xfrm>
              <a:off x="3192" y="1948"/>
              <a:ext cx="208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00FFFF"/>
                  </a:solidFill>
                </a:rPr>
                <a:t>Non-Deterministic </a:t>
              </a:r>
              <a:br>
                <a:rPr lang="en-US" altLang="en-US" i="0">
                  <a:solidFill>
                    <a:srgbClr val="00FFFF"/>
                  </a:solidFill>
                </a:rPr>
              </a:br>
              <a:r>
                <a:rPr lang="en-US" altLang="en-US" i="0">
                  <a:solidFill>
                    <a:srgbClr val="00FFFF"/>
                  </a:solidFill>
                </a:rPr>
                <a:t>Polynomial Time</a:t>
              </a:r>
            </a:p>
          </p:txBody>
        </p:sp>
      </p:grpSp>
      <p:sp>
        <p:nvSpPr>
          <p:cNvPr id="1086491" name="Text Box 27"/>
          <p:cNvSpPr txBox="1">
            <a:spLocks noChangeArrowheads="1"/>
          </p:cNvSpPr>
          <p:nvPr/>
        </p:nvSpPr>
        <p:spPr bwMode="auto">
          <a:xfrm>
            <a:off x="-228600" y="5959475"/>
            <a:ext cx="6037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Circuit-Sat Problem: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  Does a circuit have a satisfying assignment.</a:t>
            </a:r>
          </a:p>
        </p:txBody>
      </p:sp>
      <p:sp>
        <p:nvSpPr>
          <p:cNvPr id="27696" name="Text Box 32"/>
          <p:cNvSpPr txBox="1">
            <a:spLocks noChangeArrowheads="1"/>
          </p:cNvSpPr>
          <p:nvPr/>
        </p:nvSpPr>
        <p:spPr bwMode="auto">
          <a:xfrm>
            <a:off x="4319588" y="4343400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19937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1" grpId="0"/>
      <p:bldP spid="276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1086468" name="Oval 4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48" name="Text Box 5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3916363" y="1830388"/>
            <a:ext cx="4986337" cy="4926012"/>
            <a:chOff x="2467" y="1153"/>
            <a:chExt cx="3141" cy="3103"/>
          </a:xfrm>
        </p:grpSpPr>
        <p:grpSp>
          <p:nvGrpSpPr>
            <p:cNvPr id="9241" name="Group 7"/>
            <p:cNvGrpSpPr>
              <a:grpSpLocks/>
            </p:cNvGrpSpPr>
            <p:nvPr/>
          </p:nvGrpSpPr>
          <p:grpSpPr bwMode="auto">
            <a:xfrm>
              <a:off x="2467" y="1153"/>
              <a:ext cx="3141" cy="3079"/>
              <a:chOff x="2467" y="1153"/>
              <a:chExt cx="3141" cy="3079"/>
            </a:xfrm>
          </p:grpSpPr>
          <p:sp>
            <p:nvSpPr>
              <p:cNvPr id="1086472" name="Oval 8"/>
              <p:cNvSpPr>
                <a:spLocks noChangeArrowheads="1"/>
              </p:cNvSpPr>
              <p:nvPr/>
            </p:nvSpPr>
            <p:spPr bwMode="auto">
              <a:xfrm>
                <a:off x="2467" y="1240"/>
                <a:ext cx="3141" cy="2992"/>
              </a:xfrm>
              <a:prstGeom prst="ellipse">
                <a:avLst/>
              </a:prstGeom>
              <a:noFill/>
              <a:ln w="38100" cap="sq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lIns="274320" rIns="274320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CA" sz="2800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46" name="Text Box 9"/>
              <p:cNvSpPr txBox="1">
                <a:spLocks noChangeArrowheads="1"/>
              </p:cNvSpPr>
              <p:nvPr/>
            </p:nvSpPr>
            <p:spPr bwMode="auto">
              <a:xfrm>
                <a:off x="3696" y="1153"/>
                <a:ext cx="7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i="0">
                    <a:solidFill>
                      <a:srgbClr val="66FF33"/>
                    </a:solidFill>
                  </a:rPr>
                  <a:t>Exp</a:t>
                </a:r>
              </a:p>
            </p:txBody>
          </p:sp>
        </p:grpSp>
        <p:grpSp>
          <p:nvGrpSpPr>
            <p:cNvPr id="9242" name="Group 10"/>
            <p:cNvGrpSpPr>
              <a:grpSpLocks/>
            </p:cNvGrpSpPr>
            <p:nvPr/>
          </p:nvGrpSpPr>
          <p:grpSpPr bwMode="auto">
            <a:xfrm>
              <a:off x="3304" y="2753"/>
              <a:ext cx="1440" cy="1503"/>
              <a:chOff x="3304" y="2753"/>
              <a:chExt cx="1440" cy="1503"/>
            </a:xfrm>
          </p:grpSpPr>
          <p:sp>
            <p:nvSpPr>
              <p:cNvPr id="9243" name="Oval 11"/>
              <p:cNvSpPr>
                <a:spLocks noChangeArrowheads="1"/>
              </p:cNvSpPr>
              <p:nvPr/>
            </p:nvSpPr>
            <p:spPr bwMode="auto">
              <a:xfrm>
                <a:off x="3304" y="2816"/>
                <a:ext cx="1440" cy="1440"/>
              </a:xfrm>
              <a:prstGeom prst="ellipse">
                <a:avLst/>
              </a:prstGeom>
              <a:noFill/>
              <a:ln w="38100" cap="sq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74320" rIns="274320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spcBef>
                    <a:spcPct val="0"/>
                  </a:spcBef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4" name="Text Box 12"/>
              <p:cNvSpPr txBox="1">
                <a:spLocks noChangeArrowheads="1"/>
              </p:cNvSpPr>
              <p:nvPr/>
            </p:nvSpPr>
            <p:spPr bwMode="auto">
              <a:xfrm>
                <a:off x="3648" y="2753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i="0">
                    <a:solidFill>
                      <a:srgbClr val="CC99FF"/>
                    </a:solidFill>
                  </a:rPr>
                  <a:t>Poly</a:t>
                </a:r>
              </a:p>
            </p:txBody>
          </p:sp>
        </p:grpSp>
      </p:grpSp>
      <p:grpSp>
        <p:nvGrpSpPr>
          <p:cNvPr id="9221" name="Group 13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1086478" name="Oval 14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40" name="Text Box 15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FF00FF"/>
                  </a:solidFill>
                </a:rPr>
                <a:t>Known</a:t>
              </a:r>
            </a:p>
          </p:txBody>
        </p:sp>
      </p:grpSp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GCD</a:t>
            </a:r>
          </a:p>
        </p:txBody>
      </p:sp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5599113" y="5867400"/>
            <a:ext cx="171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Matching</a:t>
            </a: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7721600" y="7620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Halting</a:t>
            </a:r>
          </a:p>
        </p:txBody>
      </p:sp>
      <p:sp>
        <p:nvSpPr>
          <p:cNvPr id="1086491" name="Text Box 27"/>
          <p:cNvSpPr txBox="1">
            <a:spLocks noChangeArrowheads="1"/>
          </p:cNvSpPr>
          <p:nvPr/>
        </p:nvSpPr>
        <p:spPr bwMode="auto">
          <a:xfrm>
            <a:off x="-228600" y="5959475"/>
            <a:ext cx="6037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Circuit-Sat Problem: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  Does a circuit have a satisfying assignment.</a:t>
            </a:r>
          </a:p>
        </p:txBody>
      </p:sp>
      <p:sp>
        <p:nvSpPr>
          <p:cNvPr id="9226" name="Text Box 31"/>
          <p:cNvSpPr txBox="1">
            <a:spLocks noChangeArrowheads="1"/>
          </p:cNvSpPr>
          <p:nvPr/>
        </p:nvSpPr>
        <p:spPr bwMode="auto">
          <a:xfrm>
            <a:off x="5067300" y="3092450"/>
            <a:ext cx="330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0">
                <a:solidFill>
                  <a:srgbClr val="00FFFF"/>
                </a:solidFill>
              </a:rPr>
              <a:t>Non-Deterministic </a:t>
            </a:r>
            <a:br>
              <a:rPr lang="en-US" altLang="en-US" i="0">
                <a:solidFill>
                  <a:srgbClr val="00FFFF"/>
                </a:solidFill>
              </a:rPr>
            </a:br>
            <a:r>
              <a:rPr lang="en-US" altLang="en-US" i="0">
                <a:solidFill>
                  <a:srgbClr val="00FFFF"/>
                </a:solidFill>
              </a:rPr>
              <a:t>Polynomial Time</a:t>
            </a:r>
          </a:p>
        </p:txBody>
      </p:sp>
      <p:sp>
        <p:nvSpPr>
          <p:cNvPr id="9227" name="Text Box 32"/>
          <p:cNvSpPr txBox="1">
            <a:spLocks noChangeArrowheads="1"/>
          </p:cNvSpPr>
          <p:nvPr/>
        </p:nvSpPr>
        <p:spPr bwMode="auto">
          <a:xfrm>
            <a:off x="4319588" y="4343400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SAT</a:t>
            </a:r>
          </a:p>
        </p:txBody>
      </p:sp>
      <p:grpSp>
        <p:nvGrpSpPr>
          <p:cNvPr id="9228" name="Group 32"/>
          <p:cNvGrpSpPr>
            <a:grpSpLocks/>
          </p:cNvGrpSpPr>
          <p:nvPr/>
        </p:nvGrpSpPr>
        <p:grpSpPr bwMode="auto">
          <a:xfrm>
            <a:off x="-3175" y="1212850"/>
            <a:ext cx="7862888" cy="5129213"/>
            <a:chOff x="-2" y="764"/>
            <a:chExt cx="4953" cy="3231"/>
          </a:xfrm>
        </p:grpSpPr>
        <p:grpSp>
          <p:nvGrpSpPr>
            <p:cNvPr id="9229" name="Group 20"/>
            <p:cNvGrpSpPr>
              <a:grpSpLocks/>
            </p:cNvGrpSpPr>
            <p:nvPr/>
          </p:nvGrpSpPr>
          <p:grpSpPr bwMode="auto">
            <a:xfrm>
              <a:off x="-2" y="764"/>
              <a:ext cx="1314" cy="1924"/>
              <a:chOff x="-2" y="764"/>
              <a:chExt cx="1314" cy="1924"/>
            </a:xfrm>
          </p:grpSpPr>
          <p:pic>
            <p:nvPicPr>
              <p:cNvPr id="9237" name="Picture 21" descr="Photo-04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764"/>
                <a:ext cx="1063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8" name="Rectangle 22"/>
              <p:cNvSpPr>
                <a:spLocks noChangeArrowheads="1"/>
              </p:cNvSpPr>
              <p:nvPr/>
            </p:nvSpPr>
            <p:spPr bwMode="auto">
              <a:xfrm>
                <a:off x="-2" y="2438"/>
                <a:ext cx="13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spcBef>
                    <a:spcPct val="0"/>
                  </a:spcBef>
                </a:pPr>
                <a:r>
                  <a:rPr lang="en-US" altLang="en-US" sz="2000" i="0">
                    <a:solidFill>
                      <a:srgbClr val="FFFFFF"/>
                    </a:solidFill>
                  </a:rPr>
                  <a:t>Jack Edmonds </a:t>
                </a:r>
              </a:p>
            </p:txBody>
          </p:sp>
        </p:grpSp>
        <p:grpSp>
          <p:nvGrpSpPr>
            <p:cNvPr id="9230" name="Group 23"/>
            <p:cNvGrpSpPr>
              <a:grpSpLocks/>
            </p:cNvGrpSpPr>
            <p:nvPr/>
          </p:nvGrpSpPr>
          <p:grpSpPr bwMode="auto">
            <a:xfrm>
              <a:off x="1248" y="768"/>
              <a:ext cx="1169" cy="1930"/>
              <a:chOff x="1248" y="768"/>
              <a:chExt cx="1169" cy="1930"/>
            </a:xfrm>
          </p:grpSpPr>
          <p:pic>
            <p:nvPicPr>
              <p:cNvPr id="9235" name="Picture 24" descr="Steph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768"/>
                <a:ext cx="1121" cy="1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6" name="Rectangle 2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0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spcBef>
                    <a:spcPct val="0"/>
                  </a:spcBef>
                </a:pPr>
                <a:r>
                  <a:rPr lang="en-US" altLang="en-US" sz="2000" i="0">
                    <a:solidFill>
                      <a:srgbClr val="FFFFFF"/>
                    </a:solidFill>
                  </a:rPr>
                  <a:t>Steve Cook</a:t>
                </a:r>
              </a:p>
            </p:txBody>
          </p:sp>
        </p:grpSp>
        <p:grpSp>
          <p:nvGrpSpPr>
            <p:cNvPr id="9231" name="Group 28"/>
            <p:cNvGrpSpPr>
              <a:grpSpLocks/>
            </p:cNvGrpSpPr>
            <p:nvPr/>
          </p:nvGrpSpPr>
          <p:grpSpPr bwMode="auto">
            <a:xfrm>
              <a:off x="2304" y="1945"/>
              <a:ext cx="2647" cy="2050"/>
              <a:chOff x="2304" y="1945"/>
              <a:chExt cx="2647" cy="2050"/>
            </a:xfrm>
          </p:grpSpPr>
          <p:sp>
            <p:nvSpPr>
              <p:cNvPr id="1086493" name="Oval 29"/>
              <p:cNvSpPr>
                <a:spLocks noChangeArrowheads="1"/>
              </p:cNvSpPr>
              <p:nvPr/>
            </p:nvSpPr>
            <p:spPr bwMode="auto">
              <a:xfrm rot="2528719">
                <a:off x="2304" y="2256"/>
                <a:ext cx="2647" cy="1739"/>
              </a:xfrm>
              <a:prstGeom prst="ellipse">
                <a:avLst/>
              </a:prstGeom>
              <a:noFill/>
              <a:ln w="38100" cap="sq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lIns="274320" rIns="274320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CA" sz="2800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34" name="Text Box 30"/>
              <p:cNvSpPr txBox="1">
                <a:spLocks noChangeArrowheads="1"/>
              </p:cNvSpPr>
              <p:nvPr/>
            </p:nvSpPr>
            <p:spPr bwMode="auto">
              <a:xfrm>
                <a:off x="2823" y="1945"/>
                <a:ext cx="63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i="0">
                    <a:solidFill>
                      <a:srgbClr val="00FFFF"/>
                    </a:solidFill>
                  </a:rPr>
                  <a:t>NP</a:t>
                </a:r>
              </a:p>
            </p:txBody>
          </p:sp>
        </p:grpSp>
        <p:sp>
          <p:nvSpPr>
            <p:cNvPr id="9232" name="Text Box 31"/>
            <p:cNvSpPr txBox="1">
              <a:spLocks noChangeArrowheads="1"/>
            </p:cNvSpPr>
            <p:nvPr/>
          </p:nvSpPr>
          <p:spPr bwMode="auto">
            <a:xfrm>
              <a:off x="-1" y="2976"/>
              <a:ext cx="297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Char char="•"/>
              </a:pPr>
              <a:r>
                <a:rPr lang="en-US" altLang="en-US" sz="2400" i="0">
                  <a:solidFill>
                    <a:srgbClr val="FFFFFF"/>
                  </a:solidFill>
                </a:rPr>
                <a:t>exponential time to search</a:t>
              </a:r>
            </a:p>
            <a:p>
              <a:pPr eaLnBrk="0" hangingPunct="0">
                <a:spcBef>
                  <a:spcPct val="0"/>
                </a:spcBef>
                <a:buFontTx/>
                <a:buChar char="•"/>
              </a:pPr>
              <a:r>
                <a:rPr lang="en-US" altLang="en-US" sz="2400" i="0">
                  <a:solidFill>
                    <a:srgbClr val="FFFFFF"/>
                  </a:solidFill>
                </a:rPr>
                <a:t>poly time to verify given witness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0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1063940" name="Oval 4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22" name="Text Box 5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FF5050"/>
                  </a:solidFill>
                </a:rPr>
                <a:t>Computable</a:t>
              </a:r>
            </a:p>
          </p:txBody>
        </p:sp>
      </p:grp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3916363" y="1830388"/>
            <a:ext cx="4986337" cy="4926012"/>
            <a:chOff x="2467" y="1153"/>
            <a:chExt cx="3141" cy="3103"/>
          </a:xfrm>
        </p:grpSpPr>
        <p:grpSp>
          <p:nvGrpSpPr>
            <p:cNvPr id="12315" name="Group 7"/>
            <p:cNvGrpSpPr>
              <a:grpSpLocks/>
            </p:cNvGrpSpPr>
            <p:nvPr/>
          </p:nvGrpSpPr>
          <p:grpSpPr bwMode="auto">
            <a:xfrm>
              <a:off x="2467" y="1153"/>
              <a:ext cx="3141" cy="3079"/>
              <a:chOff x="2467" y="1153"/>
              <a:chExt cx="3141" cy="3079"/>
            </a:xfrm>
          </p:grpSpPr>
          <p:sp>
            <p:nvSpPr>
              <p:cNvPr id="1063944" name="Oval 8"/>
              <p:cNvSpPr>
                <a:spLocks noChangeArrowheads="1"/>
              </p:cNvSpPr>
              <p:nvPr/>
            </p:nvSpPr>
            <p:spPr bwMode="auto">
              <a:xfrm>
                <a:off x="2467" y="1240"/>
                <a:ext cx="3141" cy="2992"/>
              </a:xfrm>
              <a:prstGeom prst="ellipse">
                <a:avLst/>
              </a:prstGeom>
              <a:noFill/>
              <a:ln w="38100" cap="sq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lIns="274320" rIns="274320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CA" sz="2800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320" name="Text Box 9"/>
              <p:cNvSpPr txBox="1">
                <a:spLocks noChangeArrowheads="1"/>
              </p:cNvSpPr>
              <p:nvPr/>
            </p:nvSpPr>
            <p:spPr bwMode="auto">
              <a:xfrm>
                <a:off x="3696" y="1153"/>
                <a:ext cx="70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i="0">
                    <a:solidFill>
                      <a:srgbClr val="66FF33"/>
                    </a:solidFill>
                  </a:rPr>
                  <a:t>Exp</a:t>
                </a:r>
              </a:p>
            </p:txBody>
          </p:sp>
        </p:grpSp>
        <p:grpSp>
          <p:nvGrpSpPr>
            <p:cNvPr id="12316" name="Group 10"/>
            <p:cNvGrpSpPr>
              <a:grpSpLocks/>
            </p:cNvGrpSpPr>
            <p:nvPr/>
          </p:nvGrpSpPr>
          <p:grpSpPr bwMode="auto">
            <a:xfrm>
              <a:off x="3304" y="2753"/>
              <a:ext cx="1440" cy="1503"/>
              <a:chOff x="3304" y="2753"/>
              <a:chExt cx="1440" cy="1503"/>
            </a:xfrm>
          </p:grpSpPr>
          <p:sp>
            <p:nvSpPr>
              <p:cNvPr id="12317" name="Oval 11"/>
              <p:cNvSpPr>
                <a:spLocks noChangeArrowheads="1"/>
              </p:cNvSpPr>
              <p:nvPr/>
            </p:nvSpPr>
            <p:spPr bwMode="auto">
              <a:xfrm>
                <a:off x="3304" y="2816"/>
                <a:ext cx="1440" cy="1440"/>
              </a:xfrm>
              <a:prstGeom prst="ellipse">
                <a:avLst/>
              </a:prstGeom>
              <a:noFill/>
              <a:ln w="38100" cap="sq">
                <a:solidFill>
                  <a:srgbClr val="CC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274320" rIns="274320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hangingPunct="0">
                  <a:spcBef>
                    <a:spcPct val="0"/>
                  </a:spcBef>
                </a:pPr>
                <a:endParaRPr lang="en-US" altLang="en-US" i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8" name="Text Box 12"/>
              <p:cNvSpPr txBox="1">
                <a:spLocks noChangeArrowheads="1"/>
              </p:cNvSpPr>
              <p:nvPr/>
            </p:nvSpPr>
            <p:spPr bwMode="auto">
              <a:xfrm>
                <a:off x="3648" y="2753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altLang="en-US" i="0">
                    <a:solidFill>
                      <a:srgbClr val="CC99FF"/>
                    </a:solidFill>
                  </a:rPr>
                  <a:t>Poly</a:t>
                </a:r>
              </a:p>
            </p:txBody>
          </p:sp>
        </p:grpSp>
      </p:grpSp>
      <p:grpSp>
        <p:nvGrpSpPr>
          <p:cNvPr id="12293" name="Group 13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1063950" name="Oval 14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14" name="Text Box 15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FF00FF"/>
                  </a:solidFill>
                </a:rPr>
                <a:t>Known</a:t>
              </a:r>
            </a:p>
          </p:txBody>
        </p:sp>
      </p:grp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GCD</a:t>
            </a:r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5599113" y="5867400"/>
            <a:ext cx="171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Matching</a:t>
            </a:r>
          </a:p>
        </p:txBody>
      </p:sp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7721600" y="7620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Halting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80975" y="762000"/>
            <a:ext cx="2444750" cy="3670300"/>
            <a:chOff x="1236" y="768"/>
            <a:chExt cx="1181" cy="1884"/>
          </a:xfrm>
        </p:grpSpPr>
        <p:pic>
          <p:nvPicPr>
            <p:cNvPr id="12311" name="Picture 24" descr="Steph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768"/>
              <a:ext cx="1121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2" name="Rectangle 25"/>
            <p:cNvSpPr>
              <a:spLocks noChangeArrowheads="1"/>
            </p:cNvSpPr>
            <p:nvPr/>
          </p:nvSpPr>
          <p:spPr bwMode="auto">
            <a:xfrm>
              <a:off x="1236" y="2448"/>
              <a:ext cx="111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r>
                <a:rPr lang="en-US" altLang="en-US" sz="2000" i="0">
                  <a:solidFill>
                    <a:srgbClr val="FFFFFF"/>
                  </a:solidFill>
                </a:rPr>
                <a:t>Steve Cook 1971</a:t>
              </a:r>
            </a:p>
          </p:txBody>
        </p:sp>
      </p:grpSp>
      <p:sp>
        <p:nvSpPr>
          <p:cNvPr id="12298" name="Text Box 26"/>
          <p:cNvSpPr txBox="1">
            <a:spLocks noChangeArrowheads="1"/>
          </p:cNvSpPr>
          <p:nvPr/>
        </p:nvSpPr>
        <p:spPr bwMode="auto">
          <a:xfrm>
            <a:off x="-228600" y="5959475"/>
            <a:ext cx="6037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Circuit-Sat Problem: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  Does a circuit have a satisfying assignment.</a:t>
            </a:r>
          </a:p>
        </p:txBody>
      </p:sp>
      <p:grpSp>
        <p:nvGrpSpPr>
          <p:cNvPr id="12299" name="Group 27"/>
          <p:cNvGrpSpPr>
            <a:grpSpLocks/>
          </p:cNvGrpSpPr>
          <p:nvPr/>
        </p:nvGrpSpPr>
        <p:grpSpPr bwMode="auto">
          <a:xfrm>
            <a:off x="3657600" y="3087688"/>
            <a:ext cx="4202113" cy="3254375"/>
            <a:chOff x="2304" y="1945"/>
            <a:chExt cx="2647" cy="2050"/>
          </a:xfrm>
        </p:grpSpPr>
        <p:sp>
          <p:nvSpPr>
            <p:cNvPr id="1063964" name="Oval 28"/>
            <p:cNvSpPr>
              <a:spLocks noChangeArrowheads="1"/>
            </p:cNvSpPr>
            <p:nvPr/>
          </p:nvSpPr>
          <p:spPr bwMode="auto">
            <a:xfrm rot="2528719">
              <a:off x="2304" y="2256"/>
              <a:ext cx="2647" cy="1739"/>
            </a:xfrm>
            <a:prstGeom prst="ellipse">
              <a:avLst/>
            </a:prstGeom>
            <a:no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10" name="Text Box 29"/>
            <p:cNvSpPr txBox="1">
              <a:spLocks noChangeArrowheads="1"/>
            </p:cNvSpPr>
            <p:nvPr/>
          </p:nvSpPr>
          <p:spPr bwMode="auto">
            <a:xfrm>
              <a:off x="2823" y="1945"/>
              <a:ext cx="6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00FFFF"/>
                  </a:solidFill>
                </a:rPr>
                <a:t>NP</a:t>
              </a:r>
            </a:p>
          </p:txBody>
        </p:sp>
      </p:grpSp>
      <p:sp>
        <p:nvSpPr>
          <p:cNvPr id="1063966" name="Text Box 30"/>
          <p:cNvSpPr txBox="1">
            <a:spLocks noChangeArrowheads="1"/>
          </p:cNvSpPr>
          <p:nvPr/>
        </p:nvSpPr>
        <p:spPr bwMode="auto">
          <a:xfrm>
            <a:off x="836613" y="4435475"/>
            <a:ext cx="2909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Let’s compare </a:t>
            </a:r>
            <a:br>
              <a:rPr lang="en-US" altLang="en-US" sz="2400" i="0">
                <a:solidFill>
                  <a:srgbClr val="FFFFFF"/>
                </a:solidFill>
              </a:rPr>
            </a:br>
            <a:r>
              <a:rPr lang="en-US" altLang="en-US" sz="2400" i="0">
                <a:solidFill>
                  <a:srgbClr val="FFFFFF"/>
                </a:solidFill>
              </a:rPr>
              <a:t>the problems in NP</a:t>
            </a:r>
          </a:p>
        </p:txBody>
      </p:sp>
      <p:sp>
        <p:nvSpPr>
          <p:cNvPr id="1063967" name="Text Box 31"/>
          <p:cNvSpPr txBox="1">
            <a:spLocks noChangeArrowheads="1"/>
          </p:cNvSpPr>
          <p:nvPr/>
        </p:nvSpPr>
        <p:spPr bwMode="auto">
          <a:xfrm>
            <a:off x="4319588" y="3441700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SAT</a:t>
            </a:r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5727700" y="2514600"/>
            <a:ext cx="139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Games</a:t>
            </a:r>
          </a:p>
        </p:txBody>
      </p:sp>
      <p:sp>
        <p:nvSpPr>
          <p:cNvPr id="1063970" name="Text Box 34"/>
          <p:cNvSpPr txBox="1">
            <a:spLocks noChangeArrowheads="1"/>
          </p:cNvSpPr>
          <p:nvPr/>
        </p:nvSpPr>
        <p:spPr bwMode="auto">
          <a:xfrm>
            <a:off x="147638" y="5257800"/>
            <a:ext cx="3865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None are harder than SAT!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810000" y="3578225"/>
            <a:ext cx="2392363" cy="674688"/>
            <a:chOff x="2400" y="2254"/>
            <a:chExt cx="1507" cy="425"/>
          </a:xfrm>
        </p:grpSpPr>
        <p:sp>
          <p:nvSpPr>
            <p:cNvPr id="1063974" name="Freeform 38"/>
            <p:cNvSpPr>
              <a:spLocks/>
            </p:cNvSpPr>
            <p:nvPr/>
          </p:nvSpPr>
          <p:spPr bwMode="auto">
            <a:xfrm>
              <a:off x="2479" y="2254"/>
              <a:ext cx="1428" cy="405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852" y="348"/>
                </a:cxn>
                <a:cxn ang="0">
                  <a:pos x="1428" y="0"/>
                </a:cxn>
              </a:cxnLst>
              <a:rect l="0" t="0" r="r" b="b"/>
              <a:pathLst>
                <a:path w="1428" h="405">
                  <a:moveTo>
                    <a:pt x="0" y="342"/>
                  </a:moveTo>
                  <a:cubicBezTo>
                    <a:pt x="142" y="344"/>
                    <a:pt x="614" y="405"/>
                    <a:pt x="852" y="348"/>
                  </a:cubicBezTo>
                  <a:cubicBezTo>
                    <a:pt x="1103" y="294"/>
                    <a:pt x="1308" y="72"/>
                    <a:pt x="1428" y="0"/>
                  </a:cubicBezTo>
                </a:path>
              </a:pathLst>
            </a:custGeom>
            <a:noFill/>
            <a:ln w="38100" cap="sq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8" name="Text Box 39"/>
            <p:cNvSpPr txBox="1">
              <a:spLocks noChangeArrowheads="1"/>
            </p:cNvSpPr>
            <p:nvPr/>
          </p:nvSpPr>
          <p:spPr bwMode="auto">
            <a:xfrm>
              <a:off x="2400" y="2352"/>
              <a:ext cx="11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i="0">
                  <a:solidFill>
                    <a:srgbClr val="00FFFF"/>
                  </a:solidFill>
                </a:rPr>
                <a:t>complete</a:t>
              </a:r>
            </a:p>
          </p:txBody>
        </p:sp>
      </p:grpSp>
      <p:sp>
        <p:nvSpPr>
          <p:cNvPr id="1063976" name="Rectangle 40"/>
          <p:cNvSpPr>
            <a:spLocks noChangeArrowheads="1"/>
          </p:cNvSpPr>
          <p:nvPr/>
        </p:nvSpPr>
        <p:spPr bwMode="auto">
          <a:xfrm>
            <a:off x="4527550" y="4052888"/>
            <a:ext cx="2025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i="0">
                <a:solidFill>
                  <a:srgbClr val="FFFFFF"/>
                </a:solidFill>
                <a:latin typeface="Symbol" pitchFamily="18" charset="2"/>
                <a:sym typeface="Symbol" pitchFamily="18" charset="2"/>
              </a:rPr>
              <a:t></a:t>
            </a:r>
            <a:r>
              <a:rPr lang="en-US" altLang="en-US" i="0" baseline="-25000">
                <a:solidFill>
                  <a:srgbClr val="FFFFFF"/>
                </a:solidFill>
              </a:rPr>
              <a:t>poly </a:t>
            </a:r>
            <a:r>
              <a:rPr lang="en-US" altLang="en-US" i="0">
                <a:solidFill>
                  <a:srgbClr val="FFFFFF"/>
                </a:solidFill>
              </a:rPr>
              <a:t>Prob’</a:t>
            </a:r>
          </a:p>
        </p:txBody>
      </p:sp>
      <p:sp>
        <p:nvSpPr>
          <p:cNvPr id="1063977" name="Text Box 41"/>
          <p:cNvSpPr txBox="1">
            <a:spLocks noChangeArrowheads="1"/>
          </p:cNvSpPr>
          <p:nvPr/>
        </p:nvSpPr>
        <p:spPr bwMode="auto">
          <a:xfrm>
            <a:off x="4319588" y="4343400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en-US" altLang="en-US" sz="2400" i="0">
                <a:solidFill>
                  <a:srgbClr val="FFFFFF"/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30065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3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3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316 L -4.16667E-6 -1.1862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63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66" grpId="0"/>
      <p:bldP spid="1063967" grpId="0"/>
      <p:bldP spid="1063967" grpId="1"/>
      <p:bldP spid="1063970" grpId="0"/>
      <p:bldP spid="1063976" grpId="0"/>
      <p:bldP spid="106397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10"/>
          <p:cNvGrpSpPr>
            <a:grpSpLocks/>
          </p:cNvGrpSpPr>
          <p:nvPr/>
        </p:nvGrpSpPr>
        <p:grpSpPr bwMode="auto">
          <a:xfrm>
            <a:off x="6581775" y="2684463"/>
            <a:ext cx="1800225" cy="3224360"/>
            <a:chOff x="4194" y="1993"/>
            <a:chExt cx="1422" cy="2181"/>
          </a:xfrm>
        </p:grpSpPr>
        <p:pic>
          <p:nvPicPr>
            <p:cNvPr id="25633" name="Picture 11" descr="Z3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1993"/>
              <a:ext cx="1422" cy="16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3468" name="Text Box 12"/>
            <p:cNvSpPr txBox="1">
              <a:spLocks noChangeArrowheads="1"/>
            </p:cNvSpPr>
            <p:nvPr/>
          </p:nvSpPr>
          <p:spPr bwMode="auto">
            <a:xfrm>
              <a:off x="4194" y="3612"/>
              <a:ext cx="1422" cy="562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>
              <a:spAutoFit/>
            </a:bodyPr>
            <a:lstStyle/>
            <a:p>
              <a:pPr algn="ctr" eaLnBrk="0" hangingPunct="0">
                <a:defRPr/>
              </a:pP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SAT</a:t>
              </a:r>
              <a:b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</a:b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Oracle</a:t>
              </a:r>
              <a:r>
                <a:rPr lang="en-US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</a:p>
          </p:txBody>
        </p:sp>
      </p:grpSp>
      <p:grpSp>
        <p:nvGrpSpPr>
          <p:cNvPr id="25604" name="Group 13"/>
          <p:cNvGrpSpPr>
            <a:grpSpLocks/>
          </p:cNvGrpSpPr>
          <p:nvPr/>
        </p:nvGrpSpPr>
        <p:grpSpPr bwMode="auto">
          <a:xfrm>
            <a:off x="1628775" y="2743200"/>
            <a:ext cx="1800225" cy="2965890"/>
            <a:chOff x="4194" y="1993"/>
            <a:chExt cx="1422" cy="2245"/>
          </a:xfrm>
        </p:grpSpPr>
        <p:pic>
          <p:nvPicPr>
            <p:cNvPr id="25631" name="Picture 14" descr="Z3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1993"/>
              <a:ext cx="1422" cy="16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3471" name="Text Box 15"/>
            <p:cNvSpPr txBox="1">
              <a:spLocks noChangeArrowheads="1"/>
            </p:cNvSpPr>
            <p:nvPr/>
          </p:nvSpPr>
          <p:spPr bwMode="auto">
            <a:xfrm>
              <a:off x="4194" y="3609"/>
              <a:ext cx="1422" cy="629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>
              <a:spAutoFit/>
            </a:bodyPr>
            <a:lstStyle/>
            <a:p>
              <a:pPr algn="ctr" eaLnBrk="0" hangingPunct="0">
                <a:defRPr/>
              </a:pP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Other</a:t>
              </a:r>
              <a:b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</a:b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Problem</a:t>
              </a:r>
              <a:r>
                <a:rPr lang="en-US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  <a:endParaRPr lang="en-US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8600" y="1143000"/>
            <a:ext cx="8231188" cy="4233863"/>
            <a:chOff x="144" y="720"/>
            <a:chExt cx="5185" cy="2667"/>
          </a:xfrm>
        </p:grpSpPr>
        <p:grpSp>
          <p:nvGrpSpPr>
            <p:cNvPr id="25606" name="Group 24"/>
            <p:cNvGrpSpPr>
              <a:grpSpLocks/>
            </p:cNvGrpSpPr>
            <p:nvPr/>
          </p:nvGrpSpPr>
          <p:grpSpPr bwMode="auto">
            <a:xfrm>
              <a:off x="144" y="1029"/>
              <a:ext cx="1046" cy="2358"/>
              <a:chOff x="864" y="465"/>
              <a:chExt cx="1046" cy="2358"/>
            </a:xfrm>
          </p:grpSpPr>
          <p:grpSp>
            <p:nvGrpSpPr>
              <p:cNvPr id="25608" name="Group 25"/>
              <p:cNvGrpSpPr>
                <a:grpSpLocks/>
              </p:cNvGrpSpPr>
              <p:nvPr/>
            </p:nvGrpSpPr>
            <p:grpSpPr bwMode="auto">
              <a:xfrm>
                <a:off x="864" y="465"/>
                <a:ext cx="1008" cy="2319"/>
                <a:chOff x="587" y="528"/>
                <a:chExt cx="1008" cy="2319"/>
              </a:xfrm>
            </p:grpSpPr>
            <p:grpSp>
              <p:nvGrpSpPr>
                <p:cNvPr id="25611" name="Group 2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587" y="528"/>
                  <a:chExt cx="1008" cy="2319"/>
                </a:xfrm>
              </p:grpSpPr>
              <p:grpSp>
                <p:nvGrpSpPr>
                  <p:cNvPr id="256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587" y="528"/>
                    <a:ext cx="1008" cy="2319"/>
                    <a:chOff x="1151" y="1104"/>
                    <a:chExt cx="686" cy="1741"/>
                  </a:xfrm>
                </p:grpSpPr>
                <p:sp>
                  <p:nvSpPr>
                    <p:cNvPr id="403484" name="Freeform 28"/>
                    <p:cNvSpPr>
                      <a:spLocks/>
                    </p:cNvSpPr>
                    <p:nvPr/>
                  </p:nvSpPr>
                  <p:spPr bwMode="auto">
                    <a:xfrm flipH="1">
                      <a:off x="1321" y="1581"/>
                      <a:ext cx="304" cy="566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74"/>
                        </a:cxn>
                        <a:cxn ang="0">
                          <a:pos x="18" y="122"/>
                        </a:cxn>
                        <a:cxn ang="0">
                          <a:pos x="42" y="83"/>
                        </a:cxn>
                        <a:cxn ang="0">
                          <a:pos x="81" y="45"/>
                        </a:cxn>
                        <a:cxn ang="0">
                          <a:pos x="148" y="7"/>
                        </a:cxn>
                        <a:cxn ang="0">
                          <a:pos x="205" y="0"/>
                        </a:cxn>
                        <a:cxn ang="0">
                          <a:pos x="255" y="10"/>
                        </a:cxn>
                        <a:cxn ang="0">
                          <a:pos x="290" y="31"/>
                        </a:cxn>
                        <a:cxn ang="0">
                          <a:pos x="304" y="59"/>
                        </a:cxn>
                        <a:cxn ang="0">
                          <a:pos x="304" y="87"/>
                        </a:cxn>
                        <a:cxn ang="0">
                          <a:pos x="290" y="118"/>
                        </a:cxn>
                        <a:cxn ang="0">
                          <a:pos x="262" y="146"/>
                        </a:cxn>
                        <a:cxn ang="0">
                          <a:pos x="223" y="181"/>
                        </a:cxn>
                        <a:cxn ang="0">
                          <a:pos x="201" y="215"/>
                        </a:cxn>
                        <a:cxn ang="0">
                          <a:pos x="194" y="240"/>
                        </a:cxn>
                        <a:cxn ang="0">
                          <a:pos x="194" y="260"/>
                        </a:cxn>
                        <a:cxn ang="0">
                          <a:pos x="205" y="295"/>
                        </a:cxn>
                        <a:cxn ang="0">
                          <a:pos x="230" y="344"/>
                        </a:cxn>
                        <a:cxn ang="0">
                          <a:pos x="247" y="399"/>
                        </a:cxn>
                        <a:cxn ang="0">
                          <a:pos x="251" y="438"/>
                        </a:cxn>
                        <a:cxn ang="0">
                          <a:pos x="244" y="479"/>
                        </a:cxn>
                        <a:cxn ang="0">
                          <a:pos x="233" y="510"/>
                        </a:cxn>
                        <a:cxn ang="0">
                          <a:pos x="201" y="545"/>
                        </a:cxn>
                        <a:cxn ang="0">
                          <a:pos x="173" y="559"/>
                        </a:cxn>
                        <a:cxn ang="0">
                          <a:pos x="141" y="566"/>
                        </a:cxn>
                        <a:cxn ang="0">
                          <a:pos x="113" y="563"/>
                        </a:cxn>
                        <a:cxn ang="0">
                          <a:pos x="92" y="549"/>
                        </a:cxn>
                        <a:cxn ang="0">
                          <a:pos x="67" y="521"/>
                        </a:cxn>
                        <a:cxn ang="0">
                          <a:pos x="42" y="472"/>
                        </a:cxn>
                        <a:cxn ang="0">
                          <a:pos x="14" y="392"/>
                        </a:cxn>
                        <a:cxn ang="0">
                          <a:pos x="4" y="333"/>
                        </a:cxn>
                        <a:cxn ang="0">
                          <a:pos x="0" y="257"/>
                        </a:cxn>
                        <a:cxn ang="0">
                          <a:pos x="0" y="222"/>
                        </a:cxn>
                        <a:cxn ang="0">
                          <a:pos x="7" y="174"/>
                        </a:cxn>
                      </a:cxnLst>
                      <a:rect l="0" t="0" r="r" b="b"/>
                      <a:pathLst>
                        <a:path w="304" h="566">
                          <a:moveTo>
                            <a:pt x="7" y="174"/>
                          </a:moveTo>
                          <a:lnTo>
                            <a:pt x="18" y="122"/>
                          </a:lnTo>
                          <a:lnTo>
                            <a:pt x="42" y="83"/>
                          </a:lnTo>
                          <a:lnTo>
                            <a:pt x="81" y="45"/>
                          </a:lnTo>
                          <a:lnTo>
                            <a:pt x="148" y="7"/>
                          </a:lnTo>
                          <a:lnTo>
                            <a:pt x="205" y="0"/>
                          </a:lnTo>
                          <a:lnTo>
                            <a:pt x="255" y="10"/>
                          </a:lnTo>
                          <a:lnTo>
                            <a:pt x="290" y="31"/>
                          </a:lnTo>
                          <a:lnTo>
                            <a:pt x="304" y="59"/>
                          </a:lnTo>
                          <a:lnTo>
                            <a:pt x="304" y="87"/>
                          </a:lnTo>
                          <a:lnTo>
                            <a:pt x="290" y="118"/>
                          </a:lnTo>
                          <a:lnTo>
                            <a:pt x="262" y="146"/>
                          </a:lnTo>
                          <a:lnTo>
                            <a:pt x="223" y="181"/>
                          </a:lnTo>
                          <a:lnTo>
                            <a:pt x="201" y="215"/>
                          </a:lnTo>
                          <a:lnTo>
                            <a:pt x="194" y="240"/>
                          </a:lnTo>
                          <a:lnTo>
                            <a:pt x="194" y="260"/>
                          </a:lnTo>
                          <a:lnTo>
                            <a:pt x="205" y="295"/>
                          </a:lnTo>
                          <a:lnTo>
                            <a:pt x="230" y="344"/>
                          </a:lnTo>
                          <a:lnTo>
                            <a:pt x="247" y="399"/>
                          </a:lnTo>
                          <a:lnTo>
                            <a:pt x="251" y="438"/>
                          </a:lnTo>
                          <a:lnTo>
                            <a:pt x="244" y="479"/>
                          </a:lnTo>
                          <a:lnTo>
                            <a:pt x="233" y="510"/>
                          </a:lnTo>
                          <a:lnTo>
                            <a:pt x="201" y="545"/>
                          </a:lnTo>
                          <a:lnTo>
                            <a:pt x="173" y="559"/>
                          </a:lnTo>
                          <a:lnTo>
                            <a:pt x="141" y="566"/>
                          </a:lnTo>
                          <a:lnTo>
                            <a:pt x="113" y="563"/>
                          </a:lnTo>
                          <a:lnTo>
                            <a:pt x="92" y="549"/>
                          </a:lnTo>
                          <a:lnTo>
                            <a:pt x="67" y="521"/>
                          </a:lnTo>
                          <a:lnTo>
                            <a:pt x="42" y="472"/>
                          </a:lnTo>
                          <a:lnTo>
                            <a:pt x="14" y="392"/>
                          </a:lnTo>
                          <a:lnTo>
                            <a:pt x="4" y="333"/>
                          </a:lnTo>
                          <a:lnTo>
                            <a:pt x="0" y="257"/>
                          </a:lnTo>
                          <a:lnTo>
                            <a:pt x="0" y="222"/>
                          </a:lnTo>
                          <a:lnTo>
                            <a:pt x="7" y="17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3485" name="Freeform 29"/>
                    <p:cNvSpPr>
                      <a:spLocks/>
                    </p:cNvSpPr>
                    <p:nvPr/>
                  </p:nvSpPr>
                  <p:spPr bwMode="auto">
                    <a:xfrm flipH="1">
                      <a:off x="1151" y="1619"/>
                      <a:ext cx="249" cy="572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65"/>
                        </a:cxn>
                        <a:cxn ang="0">
                          <a:pos x="7" y="44"/>
                        </a:cxn>
                        <a:cxn ang="0">
                          <a:pos x="0" y="27"/>
                        </a:cxn>
                        <a:cxn ang="0">
                          <a:pos x="11" y="7"/>
                        </a:cxn>
                        <a:cxn ang="0">
                          <a:pos x="28" y="0"/>
                        </a:cxn>
                        <a:cxn ang="0">
                          <a:pos x="60" y="0"/>
                        </a:cxn>
                        <a:cxn ang="0">
                          <a:pos x="96" y="24"/>
                        </a:cxn>
                        <a:cxn ang="0">
                          <a:pos x="132" y="61"/>
                        </a:cxn>
                        <a:cxn ang="0">
                          <a:pos x="192" y="140"/>
                        </a:cxn>
                        <a:cxn ang="0">
                          <a:pos x="231" y="204"/>
                        </a:cxn>
                        <a:cxn ang="0">
                          <a:pos x="249" y="255"/>
                        </a:cxn>
                        <a:cxn ang="0">
                          <a:pos x="245" y="283"/>
                        </a:cxn>
                        <a:cxn ang="0">
                          <a:pos x="224" y="320"/>
                        </a:cxn>
                        <a:cxn ang="0">
                          <a:pos x="181" y="347"/>
                        </a:cxn>
                        <a:cxn ang="0">
                          <a:pos x="110" y="371"/>
                        </a:cxn>
                        <a:cxn ang="0">
                          <a:pos x="75" y="395"/>
                        </a:cxn>
                        <a:cxn ang="0">
                          <a:pos x="60" y="415"/>
                        </a:cxn>
                        <a:cxn ang="0">
                          <a:pos x="68" y="436"/>
                        </a:cxn>
                        <a:cxn ang="0">
                          <a:pos x="107" y="456"/>
                        </a:cxn>
                        <a:cxn ang="0">
                          <a:pos x="139" y="497"/>
                        </a:cxn>
                        <a:cxn ang="0">
                          <a:pos x="153" y="538"/>
                        </a:cxn>
                        <a:cxn ang="0">
                          <a:pos x="149" y="558"/>
                        </a:cxn>
                        <a:cxn ang="0">
                          <a:pos x="117" y="572"/>
                        </a:cxn>
                        <a:cxn ang="0">
                          <a:pos x="107" y="572"/>
                        </a:cxn>
                        <a:cxn ang="0">
                          <a:pos x="92" y="535"/>
                        </a:cxn>
                        <a:cxn ang="0">
                          <a:pos x="85" y="494"/>
                        </a:cxn>
                        <a:cxn ang="0">
                          <a:pos x="64" y="463"/>
                        </a:cxn>
                        <a:cxn ang="0">
                          <a:pos x="32" y="446"/>
                        </a:cxn>
                        <a:cxn ang="0">
                          <a:pos x="21" y="426"/>
                        </a:cxn>
                        <a:cxn ang="0">
                          <a:pos x="25" y="405"/>
                        </a:cxn>
                        <a:cxn ang="0">
                          <a:pos x="53" y="371"/>
                        </a:cxn>
                        <a:cxn ang="0">
                          <a:pos x="107" y="351"/>
                        </a:cxn>
                        <a:cxn ang="0">
                          <a:pos x="157" y="320"/>
                        </a:cxn>
                        <a:cxn ang="0">
                          <a:pos x="196" y="286"/>
                        </a:cxn>
                        <a:cxn ang="0">
                          <a:pos x="210" y="252"/>
                        </a:cxn>
                        <a:cxn ang="0">
                          <a:pos x="206" y="238"/>
                        </a:cxn>
                        <a:cxn ang="0">
                          <a:pos x="189" y="208"/>
                        </a:cxn>
                        <a:cxn ang="0">
                          <a:pos x="157" y="163"/>
                        </a:cxn>
                        <a:cxn ang="0">
                          <a:pos x="121" y="136"/>
                        </a:cxn>
                        <a:cxn ang="0">
                          <a:pos x="82" y="106"/>
                        </a:cxn>
                        <a:cxn ang="0">
                          <a:pos x="53" y="89"/>
                        </a:cxn>
                        <a:cxn ang="0">
                          <a:pos x="25" y="65"/>
                        </a:cxn>
                      </a:cxnLst>
                      <a:rect l="0" t="0" r="r" b="b"/>
                      <a:pathLst>
                        <a:path w="249" h="572">
                          <a:moveTo>
                            <a:pt x="25" y="65"/>
                          </a:moveTo>
                          <a:lnTo>
                            <a:pt x="7" y="44"/>
                          </a:lnTo>
                          <a:lnTo>
                            <a:pt x="0" y="27"/>
                          </a:lnTo>
                          <a:lnTo>
                            <a:pt x="11" y="7"/>
                          </a:lnTo>
                          <a:lnTo>
                            <a:pt x="28" y="0"/>
                          </a:lnTo>
                          <a:lnTo>
                            <a:pt x="60" y="0"/>
                          </a:lnTo>
                          <a:lnTo>
                            <a:pt x="96" y="24"/>
                          </a:lnTo>
                          <a:lnTo>
                            <a:pt x="132" y="61"/>
                          </a:lnTo>
                          <a:lnTo>
                            <a:pt x="192" y="140"/>
                          </a:lnTo>
                          <a:lnTo>
                            <a:pt x="231" y="204"/>
                          </a:lnTo>
                          <a:lnTo>
                            <a:pt x="249" y="255"/>
                          </a:lnTo>
                          <a:lnTo>
                            <a:pt x="245" y="283"/>
                          </a:lnTo>
                          <a:lnTo>
                            <a:pt x="224" y="320"/>
                          </a:lnTo>
                          <a:lnTo>
                            <a:pt x="181" y="347"/>
                          </a:lnTo>
                          <a:lnTo>
                            <a:pt x="110" y="371"/>
                          </a:lnTo>
                          <a:lnTo>
                            <a:pt x="75" y="395"/>
                          </a:lnTo>
                          <a:lnTo>
                            <a:pt x="60" y="415"/>
                          </a:lnTo>
                          <a:lnTo>
                            <a:pt x="68" y="436"/>
                          </a:lnTo>
                          <a:lnTo>
                            <a:pt x="107" y="456"/>
                          </a:lnTo>
                          <a:lnTo>
                            <a:pt x="139" y="497"/>
                          </a:lnTo>
                          <a:lnTo>
                            <a:pt x="153" y="538"/>
                          </a:lnTo>
                          <a:lnTo>
                            <a:pt x="149" y="558"/>
                          </a:lnTo>
                          <a:lnTo>
                            <a:pt x="117" y="572"/>
                          </a:lnTo>
                          <a:lnTo>
                            <a:pt x="107" y="572"/>
                          </a:lnTo>
                          <a:lnTo>
                            <a:pt x="92" y="535"/>
                          </a:lnTo>
                          <a:lnTo>
                            <a:pt x="85" y="494"/>
                          </a:lnTo>
                          <a:lnTo>
                            <a:pt x="64" y="463"/>
                          </a:lnTo>
                          <a:lnTo>
                            <a:pt x="32" y="446"/>
                          </a:lnTo>
                          <a:lnTo>
                            <a:pt x="21" y="426"/>
                          </a:lnTo>
                          <a:lnTo>
                            <a:pt x="25" y="405"/>
                          </a:lnTo>
                          <a:lnTo>
                            <a:pt x="53" y="371"/>
                          </a:lnTo>
                          <a:lnTo>
                            <a:pt x="107" y="351"/>
                          </a:lnTo>
                          <a:lnTo>
                            <a:pt x="157" y="320"/>
                          </a:lnTo>
                          <a:lnTo>
                            <a:pt x="196" y="286"/>
                          </a:lnTo>
                          <a:lnTo>
                            <a:pt x="210" y="252"/>
                          </a:lnTo>
                          <a:lnTo>
                            <a:pt x="206" y="238"/>
                          </a:lnTo>
                          <a:lnTo>
                            <a:pt x="189" y="208"/>
                          </a:lnTo>
                          <a:lnTo>
                            <a:pt x="157" y="163"/>
                          </a:lnTo>
                          <a:lnTo>
                            <a:pt x="121" y="136"/>
                          </a:lnTo>
                          <a:lnTo>
                            <a:pt x="82" y="106"/>
                          </a:lnTo>
                          <a:lnTo>
                            <a:pt x="53" y="89"/>
                          </a:lnTo>
                          <a:lnTo>
                            <a:pt x="25" y="6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3486" name="Freeform 30"/>
                    <p:cNvSpPr>
                      <a:spLocks/>
                    </p:cNvSpPr>
                    <p:nvPr/>
                  </p:nvSpPr>
                  <p:spPr bwMode="auto">
                    <a:xfrm flipH="1">
                      <a:off x="1447" y="1581"/>
                      <a:ext cx="362" cy="499"/>
                    </a:xfrm>
                    <a:custGeom>
                      <a:avLst/>
                      <a:gdLst/>
                      <a:ahLst/>
                      <a:cxnLst>
                        <a:cxn ang="0">
                          <a:pos x="151" y="35"/>
                        </a:cxn>
                        <a:cxn ang="0">
                          <a:pos x="221" y="0"/>
                        </a:cxn>
                        <a:cxn ang="0">
                          <a:pos x="281" y="0"/>
                        </a:cxn>
                        <a:cxn ang="0">
                          <a:pos x="344" y="14"/>
                        </a:cxn>
                        <a:cxn ang="0">
                          <a:pos x="362" y="35"/>
                        </a:cxn>
                        <a:cxn ang="0">
                          <a:pos x="351" y="59"/>
                        </a:cxn>
                        <a:cxn ang="0">
                          <a:pos x="334" y="91"/>
                        </a:cxn>
                        <a:cxn ang="0">
                          <a:pos x="302" y="87"/>
                        </a:cxn>
                        <a:cxn ang="0">
                          <a:pos x="274" y="77"/>
                        </a:cxn>
                        <a:cxn ang="0">
                          <a:pos x="253" y="63"/>
                        </a:cxn>
                        <a:cxn ang="0">
                          <a:pos x="232" y="59"/>
                        </a:cxn>
                        <a:cxn ang="0">
                          <a:pos x="193" y="70"/>
                        </a:cxn>
                        <a:cxn ang="0">
                          <a:pos x="137" y="94"/>
                        </a:cxn>
                        <a:cxn ang="0">
                          <a:pos x="91" y="136"/>
                        </a:cxn>
                        <a:cxn ang="0">
                          <a:pos x="70" y="164"/>
                        </a:cxn>
                        <a:cxn ang="0">
                          <a:pos x="60" y="185"/>
                        </a:cxn>
                        <a:cxn ang="0">
                          <a:pos x="60" y="202"/>
                        </a:cxn>
                        <a:cxn ang="0">
                          <a:pos x="74" y="220"/>
                        </a:cxn>
                        <a:cxn ang="0">
                          <a:pos x="116" y="248"/>
                        </a:cxn>
                        <a:cxn ang="0">
                          <a:pos x="155" y="286"/>
                        </a:cxn>
                        <a:cxn ang="0">
                          <a:pos x="179" y="325"/>
                        </a:cxn>
                        <a:cxn ang="0">
                          <a:pos x="193" y="352"/>
                        </a:cxn>
                        <a:cxn ang="0">
                          <a:pos x="186" y="370"/>
                        </a:cxn>
                        <a:cxn ang="0">
                          <a:pos x="169" y="387"/>
                        </a:cxn>
                        <a:cxn ang="0">
                          <a:pos x="134" y="398"/>
                        </a:cxn>
                        <a:cxn ang="0">
                          <a:pos x="95" y="412"/>
                        </a:cxn>
                        <a:cxn ang="0">
                          <a:pos x="77" y="433"/>
                        </a:cxn>
                        <a:cxn ang="0">
                          <a:pos x="81" y="468"/>
                        </a:cxn>
                        <a:cxn ang="0">
                          <a:pos x="53" y="499"/>
                        </a:cxn>
                        <a:cxn ang="0">
                          <a:pos x="39" y="489"/>
                        </a:cxn>
                        <a:cxn ang="0">
                          <a:pos x="42" y="429"/>
                        </a:cxn>
                        <a:cxn ang="0">
                          <a:pos x="67" y="398"/>
                        </a:cxn>
                        <a:cxn ang="0">
                          <a:pos x="102" y="373"/>
                        </a:cxn>
                        <a:cxn ang="0">
                          <a:pos x="137" y="359"/>
                        </a:cxn>
                        <a:cxn ang="0">
                          <a:pos x="155" y="352"/>
                        </a:cxn>
                        <a:cxn ang="0">
                          <a:pos x="158" y="342"/>
                        </a:cxn>
                        <a:cxn ang="0">
                          <a:pos x="148" y="325"/>
                        </a:cxn>
                        <a:cxn ang="0">
                          <a:pos x="112" y="290"/>
                        </a:cxn>
                        <a:cxn ang="0">
                          <a:pos x="70" y="262"/>
                        </a:cxn>
                        <a:cxn ang="0">
                          <a:pos x="35" y="241"/>
                        </a:cxn>
                        <a:cxn ang="0">
                          <a:pos x="7" y="220"/>
                        </a:cxn>
                        <a:cxn ang="0">
                          <a:pos x="0" y="195"/>
                        </a:cxn>
                        <a:cxn ang="0">
                          <a:pos x="18" y="157"/>
                        </a:cxn>
                        <a:cxn ang="0">
                          <a:pos x="56" y="108"/>
                        </a:cxn>
                        <a:cxn ang="0">
                          <a:pos x="95" y="70"/>
                        </a:cxn>
                        <a:cxn ang="0">
                          <a:pos x="123" y="52"/>
                        </a:cxn>
                        <a:cxn ang="0">
                          <a:pos x="151" y="35"/>
                        </a:cxn>
                      </a:cxnLst>
                      <a:rect l="0" t="0" r="r" b="b"/>
                      <a:pathLst>
                        <a:path w="362" h="499">
                          <a:moveTo>
                            <a:pt x="151" y="35"/>
                          </a:moveTo>
                          <a:lnTo>
                            <a:pt x="221" y="0"/>
                          </a:lnTo>
                          <a:lnTo>
                            <a:pt x="281" y="0"/>
                          </a:lnTo>
                          <a:lnTo>
                            <a:pt x="344" y="14"/>
                          </a:lnTo>
                          <a:lnTo>
                            <a:pt x="362" y="35"/>
                          </a:lnTo>
                          <a:lnTo>
                            <a:pt x="351" y="59"/>
                          </a:lnTo>
                          <a:lnTo>
                            <a:pt x="334" y="91"/>
                          </a:lnTo>
                          <a:lnTo>
                            <a:pt x="302" y="87"/>
                          </a:lnTo>
                          <a:lnTo>
                            <a:pt x="274" y="77"/>
                          </a:lnTo>
                          <a:lnTo>
                            <a:pt x="253" y="63"/>
                          </a:lnTo>
                          <a:lnTo>
                            <a:pt x="232" y="59"/>
                          </a:lnTo>
                          <a:lnTo>
                            <a:pt x="193" y="70"/>
                          </a:lnTo>
                          <a:lnTo>
                            <a:pt x="137" y="94"/>
                          </a:lnTo>
                          <a:lnTo>
                            <a:pt x="91" y="136"/>
                          </a:lnTo>
                          <a:lnTo>
                            <a:pt x="70" y="164"/>
                          </a:lnTo>
                          <a:lnTo>
                            <a:pt x="60" y="185"/>
                          </a:lnTo>
                          <a:lnTo>
                            <a:pt x="60" y="202"/>
                          </a:lnTo>
                          <a:lnTo>
                            <a:pt x="74" y="220"/>
                          </a:lnTo>
                          <a:lnTo>
                            <a:pt x="116" y="248"/>
                          </a:lnTo>
                          <a:lnTo>
                            <a:pt x="155" y="286"/>
                          </a:lnTo>
                          <a:lnTo>
                            <a:pt x="179" y="325"/>
                          </a:lnTo>
                          <a:lnTo>
                            <a:pt x="193" y="352"/>
                          </a:lnTo>
                          <a:lnTo>
                            <a:pt x="186" y="370"/>
                          </a:lnTo>
                          <a:lnTo>
                            <a:pt x="169" y="387"/>
                          </a:lnTo>
                          <a:lnTo>
                            <a:pt x="134" y="398"/>
                          </a:lnTo>
                          <a:lnTo>
                            <a:pt x="95" y="412"/>
                          </a:lnTo>
                          <a:lnTo>
                            <a:pt x="77" y="433"/>
                          </a:lnTo>
                          <a:lnTo>
                            <a:pt x="81" y="468"/>
                          </a:lnTo>
                          <a:lnTo>
                            <a:pt x="53" y="499"/>
                          </a:lnTo>
                          <a:lnTo>
                            <a:pt x="39" y="489"/>
                          </a:lnTo>
                          <a:lnTo>
                            <a:pt x="42" y="429"/>
                          </a:lnTo>
                          <a:lnTo>
                            <a:pt x="67" y="398"/>
                          </a:lnTo>
                          <a:lnTo>
                            <a:pt x="102" y="373"/>
                          </a:lnTo>
                          <a:lnTo>
                            <a:pt x="137" y="359"/>
                          </a:lnTo>
                          <a:lnTo>
                            <a:pt x="155" y="352"/>
                          </a:lnTo>
                          <a:lnTo>
                            <a:pt x="158" y="342"/>
                          </a:lnTo>
                          <a:lnTo>
                            <a:pt x="148" y="325"/>
                          </a:lnTo>
                          <a:lnTo>
                            <a:pt x="112" y="290"/>
                          </a:lnTo>
                          <a:lnTo>
                            <a:pt x="70" y="262"/>
                          </a:lnTo>
                          <a:lnTo>
                            <a:pt x="35" y="241"/>
                          </a:lnTo>
                          <a:lnTo>
                            <a:pt x="7" y="220"/>
                          </a:lnTo>
                          <a:lnTo>
                            <a:pt x="0" y="195"/>
                          </a:lnTo>
                          <a:lnTo>
                            <a:pt x="18" y="157"/>
                          </a:lnTo>
                          <a:lnTo>
                            <a:pt x="56" y="108"/>
                          </a:lnTo>
                          <a:lnTo>
                            <a:pt x="95" y="70"/>
                          </a:lnTo>
                          <a:lnTo>
                            <a:pt x="123" y="52"/>
                          </a:lnTo>
                          <a:lnTo>
                            <a:pt x="151" y="35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3487" name="Freeform 31"/>
                    <p:cNvSpPr>
                      <a:spLocks/>
                    </p:cNvSpPr>
                    <p:nvPr/>
                  </p:nvSpPr>
                  <p:spPr bwMode="auto">
                    <a:xfrm flipH="1">
                      <a:off x="1376" y="2005"/>
                      <a:ext cx="229" cy="840"/>
                    </a:xfrm>
                    <a:custGeom>
                      <a:avLst/>
                      <a:gdLst/>
                      <a:ahLst/>
                      <a:cxnLst>
                        <a:cxn ang="0">
                          <a:pos x="132" y="69"/>
                        </a:cxn>
                        <a:cxn ang="0">
                          <a:pos x="136" y="21"/>
                        </a:cxn>
                        <a:cxn ang="0">
                          <a:pos x="168" y="0"/>
                        </a:cxn>
                        <a:cxn ang="0">
                          <a:pos x="204" y="3"/>
                        </a:cxn>
                        <a:cxn ang="0">
                          <a:pos x="225" y="21"/>
                        </a:cxn>
                        <a:cxn ang="0">
                          <a:pos x="229" y="90"/>
                        </a:cxn>
                        <a:cxn ang="0">
                          <a:pos x="218" y="266"/>
                        </a:cxn>
                        <a:cxn ang="0">
                          <a:pos x="204" y="373"/>
                        </a:cxn>
                        <a:cxn ang="0">
                          <a:pos x="222" y="460"/>
                        </a:cxn>
                        <a:cxn ang="0">
                          <a:pos x="225" y="546"/>
                        </a:cxn>
                        <a:cxn ang="0">
                          <a:pos x="215" y="633"/>
                        </a:cxn>
                        <a:cxn ang="0">
                          <a:pos x="197" y="743"/>
                        </a:cxn>
                        <a:cxn ang="0">
                          <a:pos x="204" y="802"/>
                        </a:cxn>
                        <a:cxn ang="0">
                          <a:pos x="186" y="812"/>
                        </a:cxn>
                        <a:cxn ang="0">
                          <a:pos x="72" y="833"/>
                        </a:cxn>
                        <a:cxn ang="0">
                          <a:pos x="43" y="840"/>
                        </a:cxn>
                        <a:cxn ang="0">
                          <a:pos x="0" y="816"/>
                        </a:cxn>
                        <a:cxn ang="0">
                          <a:pos x="0" y="802"/>
                        </a:cxn>
                        <a:cxn ang="0">
                          <a:pos x="125" y="795"/>
                        </a:cxn>
                        <a:cxn ang="0">
                          <a:pos x="168" y="778"/>
                        </a:cxn>
                        <a:cxn ang="0">
                          <a:pos x="172" y="740"/>
                        </a:cxn>
                        <a:cxn ang="0">
                          <a:pos x="175" y="622"/>
                        </a:cxn>
                        <a:cxn ang="0">
                          <a:pos x="165" y="525"/>
                        </a:cxn>
                        <a:cxn ang="0">
                          <a:pos x="154" y="408"/>
                        </a:cxn>
                        <a:cxn ang="0">
                          <a:pos x="157" y="335"/>
                        </a:cxn>
                        <a:cxn ang="0">
                          <a:pos x="165" y="242"/>
                        </a:cxn>
                        <a:cxn ang="0">
                          <a:pos x="147" y="152"/>
                        </a:cxn>
                        <a:cxn ang="0">
                          <a:pos x="132" y="69"/>
                        </a:cxn>
                      </a:cxnLst>
                      <a:rect l="0" t="0" r="r" b="b"/>
                      <a:pathLst>
                        <a:path w="229" h="840">
                          <a:moveTo>
                            <a:pt x="132" y="69"/>
                          </a:moveTo>
                          <a:lnTo>
                            <a:pt x="136" y="21"/>
                          </a:lnTo>
                          <a:lnTo>
                            <a:pt x="168" y="0"/>
                          </a:lnTo>
                          <a:lnTo>
                            <a:pt x="204" y="3"/>
                          </a:lnTo>
                          <a:lnTo>
                            <a:pt x="225" y="21"/>
                          </a:lnTo>
                          <a:lnTo>
                            <a:pt x="229" y="90"/>
                          </a:lnTo>
                          <a:lnTo>
                            <a:pt x="218" y="266"/>
                          </a:lnTo>
                          <a:lnTo>
                            <a:pt x="204" y="373"/>
                          </a:lnTo>
                          <a:lnTo>
                            <a:pt x="222" y="460"/>
                          </a:lnTo>
                          <a:lnTo>
                            <a:pt x="225" y="546"/>
                          </a:lnTo>
                          <a:lnTo>
                            <a:pt x="215" y="633"/>
                          </a:lnTo>
                          <a:lnTo>
                            <a:pt x="197" y="743"/>
                          </a:lnTo>
                          <a:lnTo>
                            <a:pt x="204" y="802"/>
                          </a:lnTo>
                          <a:lnTo>
                            <a:pt x="186" y="812"/>
                          </a:lnTo>
                          <a:lnTo>
                            <a:pt x="72" y="833"/>
                          </a:lnTo>
                          <a:lnTo>
                            <a:pt x="43" y="840"/>
                          </a:lnTo>
                          <a:lnTo>
                            <a:pt x="0" y="816"/>
                          </a:lnTo>
                          <a:lnTo>
                            <a:pt x="0" y="802"/>
                          </a:lnTo>
                          <a:lnTo>
                            <a:pt x="125" y="795"/>
                          </a:lnTo>
                          <a:lnTo>
                            <a:pt x="168" y="778"/>
                          </a:lnTo>
                          <a:lnTo>
                            <a:pt x="172" y="740"/>
                          </a:lnTo>
                          <a:lnTo>
                            <a:pt x="175" y="622"/>
                          </a:lnTo>
                          <a:lnTo>
                            <a:pt x="165" y="525"/>
                          </a:lnTo>
                          <a:lnTo>
                            <a:pt x="154" y="408"/>
                          </a:lnTo>
                          <a:lnTo>
                            <a:pt x="157" y="335"/>
                          </a:lnTo>
                          <a:lnTo>
                            <a:pt x="165" y="242"/>
                          </a:lnTo>
                          <a:lnTo>
                            <a:pt x="147" y="152"/>
                          </a:lnTo>
                          <a:lnTo>
                            <a:pt x="132" y="69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3488" name="Freeform 32"/>
                    <p:cNvSpPr>
                      <a:spLocks/>
                    </p:cNvSpPr>
                    <p:nvPr/>
                  </p:nvSpPr>
                  <p:spPr bwMode="auto">
                    <a:xfrm flipH="1">
                      <a:off x="1390" y="2033"/>
                      <a:ext cx="447" cy="658"/>
                    </a:xfrm>
                    <a:custGeom>
                      <a:avLst/>
                      <a:gdLst/>
                      <a:ahLst/>
                      <a:cxnLst>
                        <a:cxn ang="0">
                          <a:pos x="212" y="268"/>
                        </a:cxn>
                        <a:cxn ang="0">
                          <a:pos x="212" y="233"/>
                        </a:cxn>
                        <a:cxn ang="0">
                          <a:pos x="230" y="174"/>
                        </a:cxn>
                        <a:cxn ang="0">
                          <a:pos x="284" y="80"/>
                        </a:cxn>
                        <a:cxn ang="0">
                          <a:pos x="370" y="0"/>
                        </a:cxn>
                        <a:cxn ang="0">
                          <a:pos x="424" y="0"/>
                        </a:cxn>
                        <a:cxn ang="0">
                          <a:pos x="447" y="38"/>
                        </a:cxn>
                        <a:cxn ang="0">
                          <a:pos x="415" y="91"/>
                        </a:cxn>
                        <a:cxn ang="0">
                          <a:pos x="348" y="129"/>
                        </a:cxn>
                        <a:cxn ang="0">
                          <a:pos x="307" y="167"/>
                        </a:cxn>
                        <a:cxn ang="0">
                          <a:pos x="266" y="223"/>
                        </a:cxn>
                        <a:cxn ang="0">
                          <a:pos x="257" y="261"/>
                        </a:cxn>
                        <a:cxn ang="0">
                          <a:pos x="262" y="303"/>
                        </a:cxn>
                        <a:cxn ang="0">
                          <a:pos x="284" y="373"/>
                        </a:cxn>
                        <a:cxn ang="0">
                          <a:pos x="289" y="449"/>
                        </a:cxn>
                        <a:cxn ang="0">
                          <a:pos x="280" y="547"/>
                        </a:cxn>
                        <a:cxn ang="0">
                          <a:pos x="257" y="616"/>
                        </a:cxn>
                        <a:cxn ang="0">
                          <a:pos x="217" y="658"/>
                        </a:cxn>
                        <a:cxn ang="0">
                          <a:pos x="190" y="658"/>
                        </a:cxn>
                        <a:cxn ang="0">
                          <a:pos x="104" y="637"/>
                        </a:cxn>
                        <a:cxn ang="0">
                          <a:pos x="27" y="634"/>
                        </a:cxn>
                        <a:cxn ang="0">
                          <a:pos x="0" y="620"/>
                        </a:cxn>
                        <a:cxn ang="0">
                          <a:pos x="50" y="606"/>
                        </a:cxn>
                        <a:cxn ang="0">
                          <a:pos x="131" y="609"/>
                        </a:cxn>
                        <a:cxn ang="0">
                          <a:pos x="181" y="623"/>
                        </a:cxn>
                        <a:cxn ang="0">
                          <a:pos x="212" y="613"/>
                        </a:cxn>
                        <a:cxn ang="0">
                          <a:pos x="244" y="557"/>
                        </a:cxn>
                        <a:cxn ang="0">
                          <a:pos x="248" y="477"/>
                        </a:cxn>
                        <a:cxn ang="0">
                          <a:pos x="239" y="404"/>
                        </a:cxn>
                        <a:cxn ang="0">
                          <a:pos x="212" y="317"/>
                        </a:cxn>
                        <a:cxn ang="0">
                          <a:pos x="212" y="268"/>
                        </a:cxn>
                      </a:cxnLst>
                      <a:rect l="0" t="0" r="r" b="b"/>
                      <a:pathLst>
                        <a:path w="447" h="658">
                          <a:moveTo>
                            <a:pt x="212" y="268"/>
                          </a:moveTo>
                          <a:lnTo>
                            <a:pt x="212" y="233"/>
                          </a:lnTo>
                          <a:lnTo>
                            <a:pt x="230" y="174"/>
                          </a:lnTo>
                          <a:lnTo>
                            <a:pt x="284" y="80"/>
                          </a:lnTo>
                          <a:lnTo>
                            <a:pt x="370" y="0"/>
                          </a:lnTo>
                          <a:lnTo>
                            <a:pt x="424" y="0"/>
                          </a:lnTo>
                          <a:lnTo>
                            <a:pt x="447" y="38"/>
                          </a:lnTo>
                          <a:lnTo>
                            <a:pt x="415" y="91"/>
                          </a:lnTo>
                          <a:lnTo>
                            <a:pt x="348" y="129"/>
                          </a:lnTo>
                          <a:lnTo>
                            <a:pt x="307" y="167"/>
                          </a:lnTo>
                          <a:lnTo>
                            <a:pt x="266" y="223"/>
                          </a:lnTo>
                          <a:lnTo>
                            <a:pt x="257" y="261"/>
                          </a:lnTo>
                          <a:lnTo>
                            <a:pt x="262" y="303"/>
                          </a:lnTo>
                          <a:lnTo>
                            <a:pt x="284" y="373"/>
                          </a:lnTo>
                          <a:lnTo>
                            <a:pt x="289" y="449"/>
                          </a:lnTo>
                          <a:lnTo>
                            <a:pt x="280" y="547"/>
                          </a:lnTo>
                          <a:lnTo>
                            <a:pt x="257" y="616"/>
                          </a:lnTo>
                          <a:lnTo>
                            <a:pt x="217" y="658"/>
                          </a:lnTo>
                          <a:lnTo>
                            <a:pt x="190" y="658"/>
                          </a:lnTo>
                          <a:lnTo>
                            <a:pt x="104" y="637"/>
                          </a:lnTo>
                          <a:lnTo>
                            <a:pt x="27" y="634"/>
                          </a:lnTo>
                          <a:lnTo>
                            <a:pt x="0" y="620"/>
                          </a:lnTo>
                          <a:lnTo>
                            <a:pt x="50" y="606"/>
                          </a:lnTo>
                          <a:lnTo>
                            <a:pt x="131" y="609"/>
                          </a:lnTo>
                          <a:lnTo>
                            <a:pt x="181" y="623"/>
                          </a:lnTo>
                          <a:lnTo>
                            <a:pt x="212" y="613"/>
                          </a:lnTo>
                          <a:lnTo>
                            <a:pt x="244" y="557"/>
                          </a:lnTo>
                          <a:lnTo>
                            <a:pt x="248" y="477"/>
                          </a:lnTo>
                          <a:lnTo>
                            <a:pt x="239" y="404"/>
                          </a:lnTo>
                          <a:lnTo>
                            <a:pt x="212" y="317"/>
                          </a:lnTo>
                          <a:lnTo>
                            <a:pt x="212" y="2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3489" name="Freeform 33"/>
                    <p:cNvSpPr>
                      <a:spLocks/>
                    </p:cNvSpPr>
                    <p:nvPr/>
                  </p:nvSpPr>
                  <p:spPr bwMode="auto">
                    <a:xfrm flipH="1">
                      <a:off x="1353" y="1223"/>
                      <a:ext cx="282" cy="326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37"/>
                        </a:cxn>
                        <a:cxn ang="0">
                          <a:pos x="78" y="84"/>
                        </a:cxn>
                        <a:cxn ang="0">
                          <a:pos x="88" y="35"/>
                        </a:cxn>
                        <a:cxn ang="0">
                          <a:pos x="127" y="7"/>
                        </a:cxn>
                        <a:cxn ang="0">
                          <a:pos x="173" y="0"/>
                        </a:cxn>
                        <a:cxn ang="0">
                          <a:pos x="208" y="4"/>
                        </a:cxn>
                        <a:cxn ang="0">
                          <a:pos x="240" y="25"/>
                        </a:cxn>
                        <a:cxn ang="0">
                          <a:pos x="257" y="60"/>
                        </a:cxn>
                        <a:cxn ang="0">
                          <a:pos x="278" y="130"/>
                        </a:cxn>
                        <a:cxn ang="0">
                          <a:pos x="282" y="207"/>
                        </a:cxn>
                        <a:cxn ang="0">
                          <a:pos x="271" y="263"/>
                        </a:cxn>
                        <a:cxn ang="0">
                          <a:pos x="250" y="298"/>
                        </a:cxn>
                        <a:cxn ang="0">
                          <a:pos x="215" y="319"/>
                        </a:cxn>
                        <a:cxn ang="0">
                          <a:pos x="187" y="326"/>
                        </a:cxn>
                        <a:cxn ang="0">
                          <a:pos x="145" y="315"/>
                        </a:cxn>
                        <a:cxn ang="0">
                          <a:pos x="123" y="284"/>
                        </a:cxn>
                        <a:cxn ang="0">
                          <a:pos x="102" y="238"/>
                        </a:cxn>
                        <a:cxn ang="0">
                          <a:pos x="85" y="186"/>
                        </a:cxn>
                        <a:cxn ang="0">
                          <a:pos x="53" y="207"/>
                        </a:cxn>
                        <a:cxn ang="0">
                          <a:pos x="18" y="221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7" y="189"/>
                        </a:cxn>
                        <a:cxn ang="0">
                          <a:pos x="60" y="168"/>
                        </a:cxn>
                        <a:cxn ang="0">
                          <a:pos x="81" y="137"/>
                        </a:cxn>
                      </a:cxnLst>
                      <a:rect l="0" t="0" r="r" b="b"/>
                      <a:pathLst>
                        <a:path w="282" h="326">
                          <a:moveTo>
                            <a:pt x="81" y="137"/>
                          </a:moveTo>
                          <a:lnTo>
                            <a:pt x="78" y="84"/>
                          </a:lnTo>
                          <a:lnTo>
                            <a:pt x="88" y="35"/>
                          </a:lnTo>
                          <a:lnTo>
                            <a:pt x="127" y="7"/>
                          </a:lnTo>
                          <a:lnTo>
                            <a:pt x="173" y="0"/>
                          </a:lnTo>
                          <a:lnTo>
                            <a:pt x="208" y="4"/>
                          </a:lnTo>
                          <a:lnTo>
                            <a:pt x="240" y="25"/>
                          </a:lnTo>
                          <a:lnTo>
                            <a:pt x="257" y="60"/>
                          </a:lnTo>
                          <a:lnTo>
                            <a:pt x="278" y="130"/>
                          </a:lnTo>
                          <a:lnTo>
                            <a:pt x="282" y="207"/>
                          </a:lnTo>
                          <a:lnTo>
                            <a:pt x="271" y="263"/>
                          </a:lnTo>
                          <a:lnTo>
                            <a:pt x="250" y="298"/>
                          </a:lnTo>
                          <a:lnTo>
                            <a:pt x="215" y="319"/>
                          </a:lnTo>
                          <a:lnTo>
                            <a:pt x="187" y="326"/>
                          </a:lnTo>
                          <a:lnTo>
                            <a:pt x="145" y="315"/>
                          </a:lnTo>
                          <a:lnTo>
                            <a:pt x="123" y="284"/>
                          </a:lnTo>
                          <a:lnTo>
                            <a:pt x="102" y="238"/>
                          </a:lnTo>
                          <a:lnTo>
                            <a:pt x="85" y="186"/>
                          </a:lnTo>
                          <a:lnTo>
                            <a:pt x="53" y="207"/>
                          </a:lnTo>
                          <a:lnTo>
                            <a:pt x="18" y="221"/>
                          </a:lnTo>
                          <a:lnTo>
                            <a:pt x="4" y="221"/>
                          </a:lnTo>
                          <a:lnTo>
                            <a:pt x="0" y="207"/>
                          </a:lnTo>
                          <a:lnTo>
                            <a:pt x="7" y="189"/>
                          </a:lnTo>
                          <a:lnTo>
                            <a:pt x="60" y="168"/>
                          </a:lnTo>
                          <a:lnTo>
                            <a:pt x="81" y="137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grpSp>
                  <p:nvGrpSpPr>
                    <p:cNvPr id="25626" name="Group 3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212" y="1104"/>
                      <a:ext cx="277" cy="235"/>
                      <a:chOff x="1590" y="1104"/>
                      <a:chExt cx="277" cy="235"/>
                    </a:xfrm>
                  </p:grpSpPr>
                  <p:sp>
                    <p:nvSpPr>
                      <p:cNvPr id="403491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3" y="1257"/>
                        <a:ext cx="184" cy="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" y="82"/>
                          </a:cxn>
                          <a:cxn ang="0">
                            <a:pos x="0" y="71"/>
                          </a:cxn>
                          <a:cxn ang="0">
                            <a:pos x="0" y="45"/>
                          </a:cxn>
                          <a:cxn ang="0">
                            <a:pos x="16" y="17"/>
                          </a:cxn>
                          <a:cxn ang="0">
                            <a:pos x="36" y="9"/>
                          </a:cxn>
                          <a:cxn ang="0">
                            <a:pos x="61" y="22"/>
                          </a:cxn>
                          <a:cxn ang="0">
                            <a:pos x="86" y="19"/>
                          </a:cxn>
                          <a:cxn ang="0">
                            <a:pos x="102" y="0"/>
                          </a:cxn>
                          <a:cxn ang="0">
                            <a:pos x="123" y="2"/>
                          </a:cxn>
                          <a:cxn ang="0">
                            <a:pos x="155" y="15"/>
                          </a:cxn>
                          <a:cxn ang="0">
                            <a:pos x="182" y="13"/>
                          </a:cxn>
                          <a:cxn ang="0">
                            <a:pos x="184" y="32"/>
                          </a:cxn>
                          <a:cxn ang="0">
                            <a:pos x="175" y="45"/>
                          </a:cxn>
                          <a:cxn ang="0">
                            <a:pos x="141" y="43"/>
                          </a:cxn>
                          <a:cxn ang="0">
                            <a:pos x="118" y="39"/>
                          </a:cxn>
                          <a:cxn ang="0">
                            <a:pos x="105" y="48"/>
                          </a:cxn>
                          <a:cxn ang="0">
                            <a:pos x="91" y="67"/>
                          </a:cxn>
                          <a:cxn ang="0">
                            <a:pos x="66" y="62"/>
                          </a:cxn>
                          <a:cxn ang="0">
                            <a:pos x="54" y="56"/>
                          </a:cxn>
                          <a:cxn ang="0">
                            <a:pos x="45" y="63"/>
                          </a:cxn>
                          <a:cxn ang="0">
                            <a:pos x="32" y="76"/>
                          </a:cxn>
                          <a:cxn ang="0">
                            <a:pos x="13" y="82"/>
                          </a:cxn>
                        </a:cxnLst>
                        <a:rect l="0" t="0" r="r" b="b"/>
                        <a:pathLst>
                          <a:path w="184" h="82">
                            <a:moveTo>
                              <a:pt x="13" y="82"/>
                            </a:moveTo>
                            <a:lnTo>
                              <a:pt x="0" y="71"/>
                            </a:lnTo>
                            <a:lnTo>
                              <a:pt x="0" y="45"/>
                            </a:lnTo>
                            <a:lnTo>
                              <a:pt x="16" y="17"/>
                            </a:lnTo>
                            <a:lnTo>
                              <a:pt x="36" y="9"/>
                            </a:lnTo>
                            <a:lnTo>
                              <a:pt x="61" y="22"/>
                            </a:lnTo>
                            <a:lnTo>
                              <a:pt x="86" y="19"/>
                            </a:lnTo>
                            <a:lnTo>
                              <a:pt x="102" y="0"/>
                            </a:lnTo>
                            <a:lnTo>
                              <a:pt x="123" y="2"/>
                            </a:lnTo>
                            <a:lnTo>
                              <a:pt x="155" y="15"/>
                            </a:lnTo>
                            <a:lnTo>
                              <a:pt x="182" y="13"/>
                            </a:lnTo>
                            <a:lnTo>
                              <a:pt x="184" y="32"/>
                            </a:lnTo>
                            <a:lnTo>
                              <a:pt x="175" y="45"/>
                            </a:lnTo>
                            <a:lnTo>
                              <a:pt x="141" y="43"/>
                            </a:lnTo>
                            <a:lnTo>
                              <a:pt x="118" y="39"/>
                            </a:lnTo>
                            <a:lnTo>
                              <a:pt x="105" y="48"/>
                            </a:lnTo>
                            <a:lnTo>
                              <a:pt x="91" y="67"/>
                            </a:lnTo>
                            <a:lnTo>
                              <a:pt x="66" y="62"/>
                            </a:lnTo>
                            <a:lnTo>
                              <a:pt x="54" y="56"/>
                            </a:lnTo>
                            <a:lnTo>
                              <a:pt x="45" y="63"/>
                            </a:lnTo>
                            <a:lnTo>
                              <a:pt x="32" y="76"/>
                            </a:lnTo>
                            <a:lnTo>
                              <a:pt x="13" y="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spcBef>
                            <a:spcPct val="0"/>
                          </a:spcBef>
                          <a:defRPr/>
                        </a:pPr>
                        <a:endParaRPr lang="en-CA" sz="2800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403492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4" y="1193"/>
                        <a:ext cx="178" cy="11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" y="114"/>
                          </a:cxn>
                          <a:cxn ang="0">
                            <a:pos x="11" y="108"/>
                          </a:cxn>
                          <a:cxn ang="0">
                            <a:pos x="0" y="79"/>
                          </a:cxn>
                          <a:cxn ang="0">
                            <a:pos x="11" y="51"/>
                          </a:cxn>
                          <a:cxn ang="0">
                            <a:pos x="27" y="39"/>
                          </a:cxn>
                          <a:cxn ang="0">
                            <a:pos x="56" y="42"/>
                          </a:cxn>
                          <a:cxn ang="0">
                            <a:pos x="76" y="35"/>
                          </a:cxn>
                          <a:cxn ang="0">
                            <a:pos x="90" y="13"/>
                          </a:cxn>
                          <a:cxn ang="0">
                            <a:pos x="111" y="4"/>
                          </a:cxn>
                          <a:cxn ang="0">
                            <a:pos x="146" y="9"/>
                          </a:cxn>
                          <a:cxn ang="0">
                            <a:pos x="171" y="0"/>
                          </a:cxn>
                          <a:cxn ang="0">
                            <a:pos x="178" y="17"/>
                          </a:cxn>
                          <a:cxn ang="0">
                            <a:pos x="171" y="33"/>
                          </a:cxn>
                          <a:cxn ang="0">
                            <a:pos x="140" y="42"/>
                          </a:cxn>
                          <a:cxn ang="0">
                            <a:pos x="120" y="40"/>
                          </a:cxn>
                          <a:cxn ang="0">
                            <a:pos x="108" y="57"/>
                          </a:cxn>
                          <a:cxn ang="0">
                            <a:pos x="97" y="79"/>
                          </a:cxn>
                          <a:cxn ang="0">
                            <a:pos x="72" y="81"/>
                          </a:cxn>
                          <a:cxn ang="0">
                            <a:pos x="59" y="79"/>
                          </a:cxn>
                          <a:cxn ang="0">
                            <a:pos x="47" y="88"/>
                          </a:cxn>
                          <a:cxn ang="0">
                            <a:pos x="41" y="99"/>
                          </a:cxn>
                          <a:cxn ang="0">
                            <a:pos x="23" y="114"/>
                          </a:cxn>
                        </a:cxnLst>
                        <a:rect l="0" t="0" r="r" b="b"/>
                        <a:pathLst>
                          <a:path w="178" h="114">
                            <a:moveTo>
                              <a:pt x="23" y="114"/>
                            </a:moveTo>
                            <a:lnTo>
                              <a:pt x="11" y="108"/>
                            </a:lnTo>
                            <a:lnTo>
                              <a:pt x="0" y="79"/>
                            </a:lnTo>
                            <a:lnTo>
                              <a:pt x="11" y="51"/>
                            </a:lnTo>
                            <a:lnTo>
                              <a:pt x="27" y="39"/>
                            </a:lnTo>
                            <a:lnTo>
                              <a:pt x="56" y="42"/>
                            </a:lnTo>
                            <a:lnTo>
                              <a:pt x="76" y="35"/>
                            </a:lnTo>
                            <a:lnTo>
                              <a:pt x="90" y="13"/>
                            </a:lnTo>
                            <a:lnTo>
                              <a:pt x="111" y="4"/>
                            </a:lnTo>
                            <a:lnTo>
                              <a:pt x="146" y="9"/>
                            </a:lnTo>
                            <a:lnTo>
                              <a:pt x="171" y="0"/>
                            </a:lnTo>
                            <a:lnTo>
                              <a:pt x="178" y="17"/>
                            </a:lnTo>
                            <a:lnTo>
                              <a:pt x="171" y="33"/>
                            </a:lnTo>
                            <a:lnTo>
                              <a:pt x="140" y="42"/>
                            </a:lnTo>
                            <a:lnTo>
                              <a:pt x="120" y="40"/>
                            </a:lnTo>
                            <a:lnTo>
                              <a:pt x="108" y="57"/>
                            </a:lnTo>
                            <a:lnTo>
                              <a:pt x="97" y="79"/>
                            </a:lnTo>
                            <a:lnTo>
                              <a:pt x="72" y="81"/>
                            </a:lnTo>
                            <a:lnTo>
                              <a:pt x="59" y="79"/>
                            </a:lnTo>
                            <a:lnTo>
                              <a:pt x="47" y="88"/>
                            </a:lnTo>
                            <a:lnTo>
                              <a:pt x="41" y="99"/>
                            </a:lnTo>
                            <a:lnTo>
                              <a:pt x="23" y="114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spcBef>
                            <a:spcPct val="0"/>
                          </a:spcBef>
                          <a:defRPr/>
                        </a:pPr>
                        <a:endParaRPr lang="en-CA" sz="2800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403493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0" y="1154"/>
                        <a:ext cx="161" cy="1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" y="138"/>
                          </a:cxn>
                          <a:cxn ang="0">
                            <a:pos x="16" y="133"/>
                          </a:cxn>
                          <a:cxn ang="0">
                            <a:pos x="0" y="109"/>
                          </a:cxn>
                          <a:cxn ang="0">
                            <a:pos x="5" y="78"/>
                          </a:cxn>
                          <a:cxn ang="0">
                            <a:pos x="16" y="65"/>
                          </a:cxn>
                          <a:cxn ang="0">
                            <a:pos x="43" y="62"/>
                          </a:cxn>
                          <a:cxn ang="0">
                            <a:pos x="65" y="51"/>
                          </a:cxn>
                          <a:cxn ang="0">
                            <a:pos x="72" y="25"/>
                          </a:cxn>
                          <a:cxn ang="0">
                            <a:pos x="92" y="15"/>
                          </a:cxn>
                          <a:cxn ang="0">
                            <a:pos x="127" y="13"/>
                          </a:cxn>
                          <a:cxn ang="0">
                            <a:pos x="148" y="0"/>
                          </a:cxn>
                          <a:cxn ang="0">
                            <a:pos x="161" y="13"/>
                          </a:cxn>
                          <a:cxn ang="0">
                            <a:pos x="156" y="25"/>
                          </a:cxn>
                          <a:cxn ang="0">
                            <a:pos x="128" y="44"/>
                          </a:cxn>
                          <a:cxn ang="0">
                            <a:pos x="107" y="49"/>
                          </a:cxn>
                          <a:cxn ang="0">
                            <a:pos x="99" y="65"/>
                          </a:cxn>
                          <a:cxn ang="0">
                            <a:pos x="94" y="91"/>
                          </a:cxn>
                          <a:cxn ang="0">
                            <a:pos x="69" y="98"/>
                          </a:cxn>
                          <a:cxn ang="0">
                            <a:pos x="54" y="94"/>
                          </a:cxn>
                          <a:cxn ang="0">
                            <a:pos x="45" y="105"/>
                          </a:cxn>
                          <a:cxn ang="0">
                            <a:pos x="40" y="123"/>
                          </a:cxn>
                          <a:cxn ang="0">
                            <a:pos x="31" y="138"/>
                          </a:cxn>
                        </a:cxnLst>
                        <a:rect l="0" t="0" r="r" b="b"/>
                        <a:pathLst>
                          <a:path w="161" h="138">
                            <a:moveTo>
                              <a:pt x="31" y="138"/>
                            </a:moveTo>
                            <a:lnTo>
                              <a:pt x="16" y="133"/>
                            </a:lnTo>
                            <a:lnTo>
                              <a:pt x="0" y="109"/>
                            </a:lnTo>
                            <a:lnTo>
                              <a:pt x="5" y="78"/>
                            </a:lnTo>
                            <a:lnTo>
                              <a:pt x="16" y="65"/>
                            </a:lnTo>
                            <a:lnTo>
                              <a:pt x="43" y="62"/>
                            </a:lnTo>
                            <a:lnTo>
                              <a:pt x="65" y="51"/>
                            </a:lnTo>
                            <a:lnTo>
                              <a:pt x="72" y="25"/>
                            </a:lnTo>
                            <a:lnTo>
                              <a:pt x="92" y="15"/>
                            </a:lnTo>
                            <a:lnTo>
                              <a:pt x="127" y="13"/>
                            </a:lnTo>
                            <a:lnTo>
                              <a:pt x="148" y="0"/>
                            </a:lnTo>
                            <a:lnTo>
                              <a:pt x="161" y="13"/>
                            </a:lnTo>
                            <a:lnTo>
                              <a:pt x="156" y="25"/>
                            </a:lnTo>
                            <a:lnTo>
                              <a:pt x="128" y="44"/>
                            </a:lnTo>
                            <a:lnTo>
                              <a:pt x="107" y="49"/>
                            </a:lnTo>
                            <a:lnTo>
                              <a:pt x="99" y="65"/>
                            </a:lnTo>
                            <a:lnTo>
                              <a:pt x="94" y="91"/>
                            </a:lnTo>
                            <a:lnTo>
                              <a:pt x="69" y="98"/>
                            </a:lnTo>
                            <a:lnTo>
                              <a:pt x="54" y="94"/>
                            </a:lnTo>
                            <a:lnTo>
                              <a:pt x="45" y="105"/>
                            </a:lnTo>
                            <a:lnTo>
                              <a:pt x="40" y="123"/>
                            </a:lnTo>
                            <a:lnTo>
                              <a:pt x="31" y="138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spcBef>
                            <a:spcPct val="0"/>
                          </a:spcBef>
                          <a:defRPr/>
                        </a:pPr>
                        <a:endParaRPr lang="en-CA" sz="2800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  <p:sp>
                    <p:nvSpPr>
                      <p:cNvPr id="403494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0" y="1104"/>
                        <a:ext cx="123" cy="1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172"/>
                          </a:cxn>
                          <a:cxn ang="0">
                            <a:pos x="31" y="174"/>
                          </a:cxn>
                          <a:cxn ang="0">
                            <a:pos x="9" y="158"/>
                          </a:cxn>
                          <a:cxn ang="0">
                            <a:pos x="0" y="131"/>
                          </a:cxn>
                          <a:cxn ang="0">
                            <a:pos x="4" y="113"/>
                          </a:cxn>
                          <a:cxn ang="0">
                            <a:pos x="29" y="97"/>
                          </a:cxn>
                          <a:cxn ang="0">
                            <a:pos x="46" y="79"/>
                          </a:cxn>
                          <a:cxn ang="0">
                            <a:pos x="46" y="52"/>
                          </a:cxn>
                          <a:cxn ang="0">
                            <a:pos x="59" y="39"/>
                          </a:cxn>
                          <a:cxn ang="0">
                            <a:pos x="90" y="22"/>
                          </a:cxn>
                          <a:cxn ang="0">
                            <a:pos x="106" y="0"/>
                          </a:cxn>
                          <a:cxn ang="0">
                            <a:pos x="121" y="7"/>
                          </a:cxn>
                          <a:cxn ang="0">
                            <a:pos x="123" y="22"/>
                          </a:cxn>
                          <a:cxn ang="0">
                            <a:pos x="105" y="47"/>
                          </a:cxn>
                          <a:cxn ang="0">
                            <a:pos x="84" y="61"/>
                          </a:cxn>
                          <a:cxn ang="0">
                            <a:pos x="86" y="81"/>
                          </a:cxn>
                          <a:cxn ang="0">
                            <a:pos x="90" y="104"/>
                          </a:cxn>
                          <a:cxn ang="0">
                            <a:pos x="68" y="118"/>
                          </a:cxn>
                          <a:cxn ang="0">
                            <a:pos x="59" y="124"/>
                          </a:cxn>
                          <a:cxn ang="0">
                            <a:pos x="51" y="138"/>
                          </a:cxn>
                          <a:cxn ang="0">
                            <a:pos x="50" y="152"/>
                          </a:cxn>
                          <a:cxn ang="0">
                            <a:pos x="48" y="172"/>
                          </a:cxn>
                        </a:cxnLst>
                        <a:rect l="0" t="0" r="r" b="b"/>
                        <a:pathLst>
                          <a:path w="123" h="174">
                            <a:moveTo>
                              <a:pt x="48" y="172"/>
                            </a:moveTo>
                            <a:lnTo>
                              <a:pt x="31" y="174"/>
                            </a:lnTo>
                            <a:lnTo>
                              <a:pt x="9" y="158"/>
                            </a:lnTo>
                            <a:lnTo>
                              <a:pt x="0" y="131"/>
                            </a:lnTo>
                            <a:lnTo>
                              <a:pt x="4" y="113"/>
                            </a:lnTo>
                            <a:lnTo>
                              <a:pt x="29" y="97"/>
                            </a:lnTo>
                            <a:lnTo>
                              <a:pt x="46" y="79"/>
                            </a:lnTo>
                            <a:lnTo>
                              <a:pt x="46" y="52"/>
                            </a:lnTo>
                            <a:lnTo>
                              <a:pt x="59" y="39"/>
                            </a:lnTo>
                            <a:lnTo>
                              <a:pt x="90" y="22"/>
                            </a:lnTo>
                            <a:lnTo>
                              <a:pt x="106" y="0"/>
                            </a:lnTo>
                            <a:lnTo>
                              <a:pt x="121" y="7"/>
                            </a:lnTo>
                            <a:lnTo>
                              <a:pt x="123" y="22"/>
                            </a:lnTo>
                            <a:lnTo>
                              <a:pt x="105" y="47"/>
                            </a:lnTo>
                            <a:lnTo>
                              <a:pt x="84" y="61"/>
                            </a:lnTo>
                            <a:lnTo>
                              <a:pt x="86" y="81"/>
                            </a:lnTo>
                            <a:lnTo>
                              <a:pt x="90" y="104"/>
                            </a:lnTo>
                            <a:lnTo>
                              <a:pt x="68" y="118"/>
                            </a:lnTo>
                            <a:lnTo>
                              <a:pt x="59" y="124"/>
                            </a:lnTo>
                            <a:lnTo>
                              <a:pt x="51" y="138"/>
                            </a:lnTo>
                            <a:lnTo>
                              <a:pt x="50" y="152"/>
                            </a:lnTo>
                            <a:lnTo>
                              <a:pt x="48" y="17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>
                          <a:spcBef>
                            <a:spcPct val="0"/>
                          </a:spcBef>
                          <a:defRPr/>
                        </a:pPr>
                        <a:endParaRPr lang="en-CA" sz="2800" i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endParaRPr>
                      </a:p>
                    </p:txBody>
                  </p:sp>
                </p:grpSp>
              </p:grpSp>
              <p:grpSp>
                <p:nvGrpSpPr>
                  <p:cNvPr id="25614" name="Group 39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1038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403496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9" y="2756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3497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3" y="3072"/>
                      <a:ext cx="245" cy="24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25615" name="Group 42"/>
                  <p:cNvGrpSpPr>
                    <a:grpSpLocks/>
                  </p:cNvGrpSpPr>
                  <p:nvPr/>
                </p:nvGrpSpPr>
                <p:grpSpPr bwMode="auto">
                  <a:xfrm rot="4286940" flipH="1">
                    <a:off x="962" y="766"/>
                    <a:ext cx="141" cy="50"/>
                    <a:chOff x="4032" y="2817"/>
                    <a:chExt cx="417" cy="635"/>
                  </a:xfrm>
                </p:grpSpPr>
                <p:sp>
                  <p:nvSpPr>
                    <p:cNvPr id="403499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9" y="2756"/>
                      <a:ext cx="417" cy="63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 cap="sq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403500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3" y="3072"/>
                      <a:ext cx="245" cy="24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 cap="sq">
                      <a:noFill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lIns="274320" rIns="274320" anchor="ctr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defRPr/>
                      </a:pPr>
                      <a:endParaRPr lang="en-CA" sz="2800" i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</p:grpSp>
            <p:sp>
              <p:nvSpPr>
                <p:cNvPr id="403501" name="Oval 45"/>
                <p:cNvSpPr>
                  <a:spLocks noChangeArrowheads="1"/>
                </p:cNvSpPr>
                <p:nvPr/>
              </p:nvSpPr>
              <p:spPr bwMode="auto">
                <a:xfrm>
                  <a:off x="1098" y="1008"/>
                  <a:ext cx="198" cy="74"/>
                </a:xfrm>
                <a:prstGeom prst="ellipse">
                  <a:avLst/>
                </a:prstGeom>
                <a:solidFill>
                  <a:schemeClr val="bg1"/>
                </a:solidFill>
                <a:ln w="12700" cap="sq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lIns="274320" rIns="274320" anchor="ctr"/>
                <a:lstStyle/>
                <a:p>
                  <a:pPr eaLnBrk="0" hangingPunct="0">
                    <a:spcBef>
                      <a:spcPct val="0"/>
                    </a:spcBef>
                    <a:defRPr/>
                  </a:pPr>
                  <a:endParaRPr lang="en-US" i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endParaRPr>
                </a:p>
              </p:txBody>
            </p:sp>
          </p:grpSp>
          <p:sp>
            <p:nvSpPr>
              <p:cNvPr id="403502" name="Freeform 46"/>
              <p:cNvSpPr>
                <a:spLocks noChangeAspect="1"/>
              </p:cNvSpPr>
              <p:nvPr/>
            </p:nvSpPr>
            <p:spPr bwMode="auto">
              <a:xfrm>
                <a:off x="1153" y="2448"/>
                <a:ext cx="446" cy="375"/>
              </a:xfrm>
              <a:custGeom>
                <a:avLst/>
                <a:gdLst/>
                <a:ahLst/>
                <a:cxnLst>
                  <a:cxn ang="0">
                    <a:pos x="194" y="93"/>
                  </a:cxn>
                  <a:cxn ang="0">
                    <a:pos x="183" y="57"/>
                  </a:cxn>
                  <a:cxn ang="0">
                    <a:pos x="164" y="22"/>
                  </a:cxn>
                  <a:cxn ang="0">
                    <a:pos x="131" y="0"/>
                  </a:cxn>
                  <a:cxn ang="0">
                    <a:pos x="93" y="0"/>
                  </a:cxn>
                  <a:cxn ang="0">
                    <a:pos x="54" y="13"/>
                  </a:cxn>
                  <a:cxn ang="0">
                    <a:pos x="2" y="57"/>
                  </a:cxn>
                  <a:cxn ang="0">
                    <a:pos x="0" y="79"/>
                  </a:cxn>
                  <a:cxn ang="0">
                    <a:pos x="16" y="115"/>
                  </a:cxn>
                  <a:cxn ang="0">
                    <a:pos x="68" y="159"/>
                  </a:cxn>
                  <a:cxn ang="0">
                    <a:pos x="68" y="177"/>
                  </a:cxn>
                  <a:cxn ang="0">
                    <a:pos x="46" y="203"/>
                  </a:cxn>
                  <a:cxn ang="0">
                    <a:pos x="49" y="225"/>
                  </a:cxn>
                  <a:cxn ang="0">
                    <a:pos x="63" y="234"/>
                  </a:cxn>
                  <a:cxn ang="0">
                    <a:pos x="80" y="243"/>
                  </a:cxn>
                  <a:cxn ang="0">
                    <a:pos x="80" y="265"/>
                  </a:cxn>
                  <a:cxn ang="0">
                    <a:pos x="52" y="305"/>
                  </a:cxn>
                  <a:cxn ang="0">
                    <a:pos x="54" y="322"/>
                  </a:cxn>
                  <a:cxn ang="0">
                    <a:pos x="82" y="344"/>
                  </a:cxn>
                  <a:cxn ang="0">
                    <a:pos x="123" y="327"/>
                  </a:cxn>
                  <a:cxn ang="0">
                    <a:pos x="142" y="331"/>
                  </a:cxn>
                  <a:cxn ang="0">
                    <a:pos x="189" y="340"/>
                  </a:cxn>
                  <a:cxn ang="0">
                    <a:pos x="232" y="366"/>
                  </a:cxn>
                  <a:cxn ang="0">
                    <a:pos x="259" y="375"/>
                  </a:cxn>
                  <a:cxn ang="0">
                    <a:pos x="355" y="356"/>
                  </a:cxn>
                  <a:cxn ang="0">
                    <a:pos x="446" y="273"/>
                  </a:cxn>
                  <a:cxn ang="0">
                    <a:pos x="408" y="349"/>
                  </a:cxn>
                  <a:cxn ang="0">
                    <a:pos x="325" y="364"/>
                  </a:cxn>
                  <a:cxn ang="0">
                    <a:pos x="431" y="303"/>
                  </a:cxn>
                  <a:cxn ang="0">
                    <a:pos x="393" y="273"/>
                  </a:cxn>
                  <a:cxn ang="0">
                    <a:pos x="281" y="260"/>
                  </a:cxn>
                  <a:cxn ang="0">
                    <a:pos x="197" y="247"/>
                  </a:cxn>
                  <a:cxn ang="0">
                    <a:pos x="153" y="238"/>
                  </a:cxn>
                  <a:cxn ang="0">
                    <a:pos x="161" y="221"/>
                  </a:cxn>
                  <a:cxn ang="0">
                    <a:pos x="186" y="199"/>
                  </a:cxn>
                  <a:cxn ang="0">
                    <a:pos x="180" y="172"/>
                  </a:cxn>
                  <a:cxn ang="0">
                    <a:pos x="156" y="146"/>
                  </a:cxn>
                  <a:cxn ang="0">
                    <a:pos x="156" y="124"/>
                  </a:cxn>
                  <a:cxn ang="0">
                    <a:pos x="169" y="75"/>
                  </a:cxn>
                  <a:cxn ang="0">
                    <a:pos x="147" y="167"/>
                  </a:cxn>
                </a:cxnLst>
                <a:rect l="0" t="0" r="r" b="b"/>
                <a:pathLst>
                  <a:path w="446" h="375">
                    <a:moveTo>
                      <a:pt x="194" y="93"/>
                    </a:moveTo>
                    <a:lnTo>
                      <a:pt x="183" y="57"/>
                    </a:lnTo>
                    <a:lnTo>
                      <a:pt x="164" y="22"/>
                    </a:lnTo>
                    <a:lnTo>
                      <a:pt x="131" y="0"/>
                    </a:lnTo>
                    <a:lnTo>
                      <a:pt x="93" y="0"/>
                    </a:lnTo>
                    <a:lnTo>
                      <a:pt x="54" y="13"/>
                    </a:lnTo>
                    <a:lnTo>
                      <a:pt x="2" y="57"/>
                    </a:lnTo>
                    <a:lnTo>
                      <a:pt x="0" y="79"/>
                    </a:lnTo>
                    <a:lnTo>
                      <a:pt x="16" y="115"/>
                    </a:lnTo>
                    <a:lnTo>
                      <a:pt x="68" y="159"/>
                    </a:lnTo>
                    <a:lnTo>
                      <a:pt x="68" y="177"/>
                    </a:lnTo>
                    <a:lnTo>
                      <a:pt x="46" y="203"/>
                    </a:lnTo>
                    <a:lnTo>
                      <a:pt x="49" y="225"/>
                    </a:lnTo>
                    <a:lnTo>
                      <a:pt x="63" y="234"/>
                    </a:lnTo>
                    <a:lnTo>
                      <a:pt x="80" y="243"/>
                    </a:lnTo>
                    <a:lnTo>
                      <a:pt x="80" y="265"/>
                    </a:lnTo>
                    <a:lnTo>
                      <a:pt x="52" y="305"/>
                    </a:lnTo>
                    <a:lnTo>
                      <a:pt x="54" y="322"/>
                    </a:lnTo>
                    <a:lnTo>
                      <a:pt x="82" y="344"/>
                    </a:lnTo>
                    <a:lnTo>
                      <a:pt x="123" y="327"/>
                    </a:lnTo>
                    <a:lnTo>
                      <a:pt x="142" y="331"/>
                    </a:lnTo>
                    <a:lnTo>
                      <a:pt x="189" y="340"/>
                    </a:lnTo>
                    <a:lnTo>
                      <a:pt x="232" y="366"/>
                    </a:lnTo>
                    <a:lnTo>
                      <a:pt x="259" y="375"/>
                    </a:lnTo>
                    <a:lnTo>
                      <a:pt x="355" y="356"/>
                    </a:lnTo>
                    <a:lnTo>
                      <a:pt x="446" y="273"/>
                    </a:lnTo>
                    <a:lnTo>
                      <a:pt x="408" y="349"/>
                    </a:lnTo>
                    <a:lnTo>
                      <a:pt x="325" y="364"/>
                    </a:lnTo>
                    <a:lnTo>
                      <a:pt x="431" y="303"/>
                    </a:lnTo>
                    <a:lnTo>
                      <a:pt x="393" y="273"/>
                    </a:lnTo>
                    <a:lnTo>
                      <a:pt x="281" y="260"/>
                    </a:lnTo>
                    <a:lnTo>
                      <a:pt x="197" y="247"/>
                    </a:lnTo>
                    <a:lnTo>
                      <a:pt x="153" y="238"/>
                    </a:lnTo>
                    <a:lnTo>
                      <a:pt x="161" y="221"/>
                    </a:lnTo>
                    <a:lnTo>
                      <a:pt x="186" y="199"/>
                    </a:lnTo>
                    <a:lnTo>
                      <a:pt x="180" y="172"/>
                    </a:lnTo>
                    <a:lnTo>
                      <a:pt x="156" y="146"/>
                    </a:lnTo>
                    <a:lnTo>
                      <a:pt x="156" y="124"/>
                    </a:lnTo>
                    <a:lnTo>
                      <a:pt x="169" y="75"/>
                    </a:lnTo>
                    <a:lnTo>
                      <a:pt x="147" y="167"/>
                    </a:ln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CA" sz="2800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3503" name="Freeform 47"/>
              <p:cNvSpPr>
                <a:spLocks/>
              </p:cNvSpPr>
              <p:nvPr/>
            </p:nvSpPr>
            <p:spPr bwMode="auto">
              <a:xfrm>
                <a:off x="1440" y="2304"/>
                <a:ext cx="470" cy="32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48" y="9"/>
                  </a:cxn>
                  <a:cxn ang="0">
                    <a:pos x="13" y="77"/>
                  </a:cxn>
                  <a:cxn ang="0">
                    <a:pos x="0" y="133"/>
                  </a:cxn>
                  <a:cxn ang="0">
                    <a:pos x="8" y="133"/>
                  </a:cxn>
                  <a:cxn ang="0">
                    <a:pos x="19" y="124"/>
                  </a:cxn>
                  <a:cxn ang="0">
                    <a:pos x="31" y="133"/>
                  </a:cxn>
                  <a:cxn ang="0">
                    <a:pos x="25" y="152"/>
                  </a:cxn>
                  <a:cxn ang="0">
                    <a:pos x="17" y="181"/>
                  </a:cxn>
                  <a:cxn ang="0">
                    <a:pos x="23" y="206"/>
                  </a:cxn>
                  <a:cxn ang="0">
                    <a:pos x="35" y="200"/>
                  </a:cxn>
                  <a:cxn ang="0">
                    <a:pos x="40" y="220"/>
                  </a:cxn>
                  <a:cxn ang="0">
                    <a:pos x="35" y="253"/>
                  </a:cxn>
                  <a:cxn ang="0">
                    <a:pos x="40" y="301"/>
                  </a:cxn>
                  <a:cxn ang="0">
                    <a:pos x="48" y="320"/>
                  </a:cxn>
                  <a:cxn ang="0">
                    <a:pos x="65" y="320"/>
                  </a:cxn>
                  <a:cxn ang="0">
                    <a:pos x="88" y="306"/>
                  </a:cxn>
                  <a:cxn ang="0">
                    <a:pos x="103" y="301"/>
                  </a:cxn>
                  <a:cxn ang="0">
                    <a:pos x="111" y="291"/>
                  </a:cxn>
                  <a:cxn ang="0">
                    <a:pos x="132" y="282"/>
                  </a:cxn>
                  <a:cxn ang="0">
                    <a:pos x="178" y="291"/>
                  </a:cxn>
                  <a:cxn ang="0">
                    <a:pos x="195" y="301"/>
                  </a:cxn>
                  <a:cxn ang="0">
                    <a:pos x="204" y="277"/>
                  </a:cxn>
                  <a:cxn ang="0">
                    <a:pos x="394" y="264"/>
                  </a:cxn>
                  <a:cxn ang="0">
                    <a:pos x="470" y="219"/>
                  </a:cxn>
                  <a:cxn ang="0">
                    <a:pos x="341" y="205"/>
                  </a:cxn>
                  <a:cxn ang="0">
                    <a:pos x="265" y="205"/>
                  </a:cxn>
                  <a:cxn ang="0">
                    <a:pos x="197" y="205"/>
                  </a:cxn>
                  <a:cxn ang="0">
                    <a:pos x="181" y="177"/>
                  </a:cxn>
                  <a:cxn ang="0">
                    <a:pos x="135" y="177"/>
                  </a:cxn>
                  <a:cxn ang="0">
                    <a:pos x="120" y="172"/>
                  </a:cxn>
                  <a:cxn ang="0">
                    <a:pos x="101" y="162"/>
                  </a:cxn>
                  <a:cxn ang="0">
                    <a:pos x="94" y="143"/>
                  </a:cxn>
                  <a:cxn ang="0">
                    <a:pos x="97" y="124"/>
                  </a:cxn>
                  <a:cxn ang="0">
                    <a:pos x="93" y="106"/>
                  </a:cxn>
                  <a:cxn ang="0">
                    <a:pos x="84" y="91"/>
                  </a:cxn>
                  <a:cxn ang="0">
                    <a:pos x="90" y="67"/>
                  </a:cxn>
                  <a:cxn ang="0">
                    <a:pos x="107" y="52"/>
                  </a:cxn>
                  <a:cxn ang="0">
                    <a:pos x="105" y="29"/>
                  </a:cxn>
                  <a:cxn ang="0">
                    <a:pos x="88" y="0"/>
                  </a:cxn>
                </a:cxnLst>
                <a:rect l="0" t="0" r="r" b="b"/>
                <a:pathLst>
                  <a:path w="470" h="320">
                    <a:moveTo>
                      <a:pt x="88" y="0"/>
                    </a:moveTo>
                    <a:lnTo>
                      <a:pt x="48" y="9"/>
                    </a:lnTo>
                    <a:lnTo>
                      <a:pt x="13" y="77"/>
                    </a:lnTo>
                    <a:lnTo>
                      <a:pt x="0" y="133"/>
                    </a:lnTo>
                    <a:lnTo>
                      <a:pt x="8" y="133"/>
                    </a:lnTo>
                    <a:lnTo>
                      <a:pt x="19" y="124"/>
                    </a:lnTo>
                    <a:lnTo>
                      <a:pt x="31" y="133"/>
                    </a:lnTo>
                    <a:lnTo>
                      <a:pt x="25" y="152"/>
                    </a:lnTo>
                    <a:lnTo>
                      <a:pt x="17" y="181"/>
                    </a:lnTo>
                    <a:lnTo>
                      <a:pt x="23" y="206"/>
                    </a:lnTo>
                    <a:lnTo>
                      <a:pt x="35" y="200"/>
                    </a:lnTo>
                    <a:lnTo>
                      <a:pt x="40" y="220"/>
                    </a:lnTo>
                    <a:lnTo>
                      <a:pt x="35" y="253"/>
                    </a:lnTo>
                    <a:lnTo>
                      <a:pt x="40" y="301"/>
                    </a:lnTo>
                    <a:lnTo>
                      <a:pt x="48" y="320"/>
                    </a:lnTo>
                    <a:lnTo>
                      <a:pt x="65" y="320"/>
                    </a:lnTo>
                    <a:lnTo>
                      <a:pt x="88" y="306"/>
                    </a:lnTo>
                    <a:lnTo>
                      <a:pt x="103" y="301"/>
                    </a:lnTo>
                    <a:lnTo>
                      <a:pt x="111" y="291"/>
                    </a:lnTo>
                    <a:lnTo>
                      <a:pt x="132" y="282"/>
                    </a:lnTo>
                    <a:lnTo>
                      <a:pt x="178" y="291"/>
                    </a:lnTo>
                    <a:lnTo>
                      <a:pt x="195" y="301"/>
                    </a:lnTo>
                    <a:lnTo>
                      <a:pt x="204" y="277"/>
                    </a:lnTo>
                    <a:lnTo>
                      <a:pt x="394" y="264"/>
                    </a:lnTo>
                    <a:lnTo>
                      <a:pt x="470" y="219"/>
                    </a:lnTo>
                    <a:lnTo>
                      <a:pt x="341" y="205"/>
                    </a:lnTo>
                    <a:lnTo>
                      <a:pt x="265" y="205"/>
                    </a:lnTo>
                    <a:lnTo>
                      <a:pt x="197" y="205"/>
                    </a:lnTo>
                    <a:lnTo>
                      <a:pt x="181" y="177"/>
                    </a:lnTo>
                    <a:lnTo>
                      <a:pt x="135" y="177"/>
                    </a:lnTo>
                    <a:lnTo>
                      <a:pt x="120" y="172"/>
                    </a:lnTo>
                    <a:lnTo>
                      <a:pt x="101" y="162"/>
                    </a:lnTo>
                    <a:lnTo>
                      <a:pt x="94" y="143"/>
                    </a:lnTo>
                    <a:lnTo>
                      <a:pt x="97" y="124"/>
                    </a:lnTo>
                    <a:lnTo>
                      <a:pt x="93" y="106"/>
                    </a:lnTo>
                    <a:lnTo>
                      <a:pt x="84" y="91"/>
                    </a:lnTo>
                    <a:lnTo>
                      <a:pt x="90" y="67"/>
                    </a:lnTo>
                    <a:lnTo>
                      <a:pt x="107" y="52"/>
                    </a:lnTo>
                    <a:lnTo>
                      <a:pt x="105" y="2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  <a:defRPr/>
                </a:pPr>
                <a:endParaRPr lang="en-CA" sz="2800" i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03504" name="AutoShape 48"/>
            <p:cNvSpPr>
              <a:spLocks noChangeArrowheads="1"/>
            </p:cNvSpPr>
            <p:nvPr/>
          </p:nvSpPr>
          <p:spPr bwMode="auto">
            <a:xfrm>
              <a:off x="1248" y="720"/>
              <a:ext cx="4081" cy="902"/>
            </a:xfrm>
            <a:prstGeom prst="wedgeRoundRectCallout">
              <a:avLst>
                <a:gd name="adj1" fmla="val -61713"/>
                <a:gd name="adj2" fmla="val 38028"/>
                <a:gd name="adj3" fmla="val 16667"/>
              </a:avLst>
            </a:prstGeom>
            <a:solidFill>
              <a:schemeClr val="accent1"/>
            </a:solidFill>
            <a:ln w="12700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 anchor="ctr"/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8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Given an oracle for SAT, </a:t>
              </a:r>
              <a:br>
                <a:rPr lang="en-US" sz="28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</a:br>
              <a:r>
                <a:rPr lang="en-US" sz="28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how can you quickly solve other problems?</a:t>
              </a:r>
            </a:p>
          </p:txBody>
        </p:sp>
      </p:grp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</p:spTree>
    <p:extLst>
      <p:ext uri="{BB962C8B-B14F-4D97-AF65-F5344CB8AC3E}">
        <p14:creationId xmlns:p14="http://schemas.microsoft.com/office/powerpoint/2010/main" val="25983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3" name="Text Box 9"/>
          <p:cNvSpPr txBox="1">
            <a:spLocks noChangeArrowheads="1"/>
          </p:cNvSpPr>
          <p:nvPr/>
        </p:nvSpPr>
        <p:spPr bwMode="auto">
          <a:xfrm>
            <a:off x="4389438" y="2971800"/>
            <a:ext cx="1173162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≤</a:t>
            </a:r>
          </a:p>
        </p:txBody>
      </p:sp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6581775" y="2684463"/>
            <a:ext cx="1800225" cy="3224360"/>
            <a:chOff x="4194" y="1993"/>
            <a:chExt cx="1422" cy="2181"/>
          </a:xfrm>
        </p:grpSpPr>
        <p:pic>
          <p:nvPicPr>
            <p:cNvPr id="26635" name="Picture 11" descr="Z3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1993"/>
              <a:ext cx="1422" cy="16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0396" name="Text Box 12"/>
            <p:cNvSpPr txBox="1">
              <a:spLocks noChangeArrowheads="1"/>
            </p:cNvSpPr>
            <p:nvPr/>
          </p:nvSpPr>
          <p:spPr bwMode="auto">
            <a:xfrm>
              <a:off x="4194" y="3612"/>
              <a:ext cx="1422" cy="562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>
              <a:spAutoFit/>
            </a:bodyPr>
            <a:lstStyle/>
            <a:p>
              <a:pPr algn="ctr" eaLnBrk="0" hangingPunct="0">
                <a:defRPr/>
              </a:pP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SAT</a:t>
              </a:r>
              <a:b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</a:b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Oracle</a:t>
              </a:r>
              <a:r>
                <a:rPr lang="en-US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</a:p>
          </p:txBody>
        </p:sp>
      </p:grpSp>
      <p:grpSp>
        <p:nvGrpSpPr>
          <p:cNvPr id="26629" name="Group 13"/>
          <p:cNvGrpSpPr>
            <a:grpSpLocks/>
          </p:cNvGrpSpPr>
          <p:nvPr/>
        </p:nvGrpSpPr>
        <p:grpSpPr bwMode="auto">
          <a:xfrm>
            <a:off x="1628775" y="2743200"/>
            <a:ext cx="1800225" cy="2965890"/>
            <a:chOff x="4194" y="1993"/>
            <a:chExt cx="1422" cy="2245"/>
          </a:xfrm>
        </p:grpSpPr>
        <p:pic>
          <p:nvPicPr>
            <p:cNvPr id="26633" name="Picture 14" descr="Z3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1993"/>
              <a:ext cx="1422" cy="16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0399" name="Text Box 15"/>
            <p:cNvSpPr txBox="1">
              <a:spLocks noChangeArrowheads="1"/>
            </p:cNvSpPr>
            <p:nvPr/>
          </p:nvSpPr>
          <p:spPr bwMode="auto">
            <a:xfrm>
              <a:off x="4194" y="3609"/>
              <a:ext cx="1422" cy="629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>
              <a:spAutoFit/>
            </a:bodyPr>
            <a:lstStyle/>
            <a:p>
              <a:pPr algn="ctr" eaLnBrk="0" hangingPunct="0">
                <a:defRPr/>
              </a:pP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Other</a:t>
              </a:r>
              <a:b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</a:b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Problem</a:t>
              </a:r>
              <a:r>
                <a:rPr lang="en-US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  <a:endParaRPr lang="en-US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400405" name="Text Box 21"/>
          <p:cNvSpPr txBox="1">
            <a:spLocks noChangeArrowheads="1"/>
          </p:cNvSpPr>
          <p:nvPr/>
        </p:nvSpPr>
        <p:spPr bwMode="auto">
          <a:xfrm>
            <a:off x="4953000" y="1346200"/>
            <a:ext cx="5105400" cy="787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274320" rIns="274320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Assume have an alg.</a:t>
            </a:r>
          </a:p>
        </p:txBody>
      </p:sp>
      <p:sp>
        <p:nvSpPr>
          <p:cNvPr id="400406" name="Text Box 22"/>
          <p:cNvSpPr txBox="1">
            <a:spLocks noChangeArrowheads="1"/>
          </p:cNvSpPr>
          <p:nvPr/>
        </p:nvSpPr>
        <p:spPr bwMode="auto">
          <a:xfrm>
            <a:off x="2878138" y="6162675"/>
            <a:ext cx="3652837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by Reductions</a:t>
            </a:r>
          </a:p>
        </p:txBody>
      </p:sp>
      <p:sp>
        <p:nvSpPr>
          <p:cNvPr id="400407" name="Text Box 23"/>
          <p:cNvSpPr txBox="1">
            <a:spLocks noChangeArrowheads="1"/>
          </p:cNvSpPr>
          <p:nvPr/>
        </p:nvSpPr>
        <p:spPr bwMode="auto">
          <a:xfrm>
            <a:off x="76200" y="1346200"/>
            <a:ext cx="5105400" cy="787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274320" rIns="274320"/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Design an alg.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</p:spTree>
    <p:extLst>
      <p:ext uri="{BB962C8B-B14F-4D97-AF65-F5344CB8AC3E}">
        <p14:creationId xmlns:p14="http://schemas.microsoft.com/office/powerpoint/2010/main" val="7109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3" grpId="0"/>
      <p:bldP spid="400405" grpId="0"/>
      <p:bldP spid="400406" grpId="0"/>
      <p:bldP spid="40040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76225" y="984250"/>
            <a:ext cx="3429000" cy="2286000"/>
            <a:chOff x="0" y="720"/>
            <a:chExt cx="2160" cy="1440"/>
          </a:xfrm>
        </p:grpSpPr>
        <p:sp>
          <p:nvSpPr>
            <p:cNvPr id="401412" name="Text Box 4"/>
            <p:cNvSpPr txBox="1">
              <a:spLocks noChangeArrowheads="1"/>
            </p:cNvSpPr>
            <p:nvPr/>
          </p:nvSpPr>
          <p:spPr bwMode="auto">
            <a:xfrm>
              <a:off x="0" y="720"/>
              <a:ext cx="2160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28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Other Input</a:t>
              </a:r>
              <a:endParaRPr lang="en-US" sz="32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1413" name="Freeform 5"/>
            <p:cNvSpPr>
              <a:spLocks/>
            </p:cNvSpPr>
            <p:nvPr/>
          </p:nvSpPr>
          <p:spPr bwMode="auto">
            <a:xfrm>
              <a:off x="624" y="1344"/>
              <a:ext cx="432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28"/>
                </a:cxn>
                <a:cxn ang="0">
                  <a:pos x="432" y="816"/>
                </a:cxn>
              </a:cxnLst>
              <a:rect l="0" t="0" r="r" b="b"/>
              <a:pathLst>
                <a:path w="432" h="816">
                  <a:moveTo>
                    <a:pt x="0" y="0"/>
                  </a:moveTo>
                  <a:cubicBezTo>
                    <a:pt x="12" y="196"/>
                    <a:pt x="24" y="392"/>
                    <a:pt x="96" y="528"/>
                  </a:cubicBezTo>
                  <a:cubicBezTo>
                    <a:pt x="168" y="664"/>
                    <a:pt x="376" y="760"/>
                    <a:pt x="432" y="816"/>
                  </a:cubicBezTo>
                </a:path>
              </a:pathLst>
            </a:custGeom>
            <a:noFill/>
            <a:ln w="57150" cap="sq" cmpd="sng">
              <a:solidFill>
                <a:schemeClr val="tx1"/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  <p:txBody>
            <a:bodyPr lIns="274320" rIns="274320" anchor="ctr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6581775" y="2684463"/>
            <a:ext cx="1800225" cy="3224360"/>
            <a:chOff x="4194" y="1993"/>
            <a:chExt cx="1422" cy="2181"/>
          </a:xfrm>
        </p:grpSpPr>
        <p:pic>
          <p:nvPicPr>
            <p:cNvPr id="27667" name="Picture 11" descr="Z3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1993"/>
              <a:ext cx="1422" cy="16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1420" name="Text Box 12"/>
            <p:cNvSpPr txBox="1">
              <a:spLocks noChangeArrowheads="1"/>
            </p:cNvSpPr>
            <p:nvPr/>
          </p:nvSpPr>
          <p:spPr bwMode="auto">
            <a:xfrm>
              <a:off x="4194" y="3612"/>
              <a:ext cx="1422" cy="562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>
              <a:spAutoFit/>
            </a:bodyPr>
            <a:lstStyle/>
            <a:p>
              <a:pPr algn="ctr" eaLnBrk="0" hangingPunct="0">
                <a:defRPr/>
              </a:pP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SAT</a:t>
              </a:r>
              <a:b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</a:b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Oracle</a:t>
              </a:r>
              <a:r>
                <a:rPr lang="en-US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</a:p>
          </p:txBody>
        </p:sp>
      </p:grpSp>
      <p:grpSp>
        <p:nvGrpSpPr>
          <p:cNvPr id="27653" name="Group 13"/>
          <p:cNvGrpSpPr>
            <a:grpSpLocks/>
          </p:cNvGrpSpPr>
          <p:nvPr/>
        </p:nvGrpSpPr>
        <p:grpSpPr bwMode="auto">
          <a:xfrm>
            <a:off x="1628775" y="2743200"/>
            <a:ext cx="1800225" cy="2965890"/>
            <a:chOff x="4194" y="1993"/>
            <a:chExt cx="1422" cy="2245"/>
          </a:xfrm>
        </p:grpSpPr>
        <p:pic>
          <p:nvPicPr>
            <p:cNvPr id="27665" name="Picture 14" descr="Z3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1993"/>
              <a:ext cx="1422" cy="16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01423" name="Text Box 15"/>
            <p:cNvSpPr txBox="1">
              <a:spLocks noChangeArrowheads="1"/>
            </p:cNvSpPr>
            <p:nvPr/>
          </p:nvSpPr>
          <p:spPr bwMode="auto">
            <a:xfrm>
              <a:off x="4194" y="3609"/>
              <a:ext cx="1422" cy="629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>
              <a:spAutoFit/>
            </a:bodyPr>
            <a:lstStyle/>
            <a:p>
              <a:pPr algn="ctr" eaLnBrk="0" hangingPunct="0">
                <a:defRPr/>
              </a:pP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Other</a:t>
              </a:r>
              <a:b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</a:br>
              <a:r>
                <a:rPr lang="en-US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Problem</a:t>
              </a:r>
              <a:r>
                <a:rPr lang="en-US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 </a:t>
              </a:r>
              <a:endParaRPr lang="en-US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28600" y="1422400"/>
            <a:ext cx="5105400" cy="1285875"/>
            <a:chOff x="336" y="992"/>
            <a:chExt cx="3216" cy="810"/>
          </a:xfrm>
        </p:grpSpPr>
        <p:sp>
          <p:nvSpPr>
            <p:cNvPr id="401425" name="Freeform 17"/>
            <p:cNvSpPr>
              <a:spLocks/>
            </p:cNvSpPr>
            <p:nvPr/>
          </p:nvSpPr>
          <p:spPr bwMode="auto">
            <a:xfrm>
              <a:off x="862" y="1472"/>
              <a:ext cx="242" cy="330"/>
            </a:xfrm>
            <a:custGeom>
              <a:avLst/>
              <a:gdLst/>
              <a:ahLst/>
              <a:cxnLst>
                <a:cxn ang="0">
                  <a:pos x="242" y="470"/>
                </a:cxn>
                <a:cxn ang="0">
                  <a:pos x="40" y="345"/>
                </a:cxn>
                <a:cxn ang="0">
                  <a:pos x="2" y="0"/>
                </a:cxn>
              </a:cxnLst>
              <a:rect l="0" t="0" r="r" b="b"/>
              <a:pathLst>
                <a:path w="242" h="470">
                  <a:moveTo>
                    <a:pt x="242" y="470"/>
                  </a:moveTo>
                  <a:cubicBezTo>
                    <a:pt x="208" y="449"/>
                    <a:pt x="80" y="423"/>
                    <a:pt x="40" y="345"/>
                  </a:cubicBezTo>
                  <a:cubicBezTo>
                    <a:pt x="0" y="267"/>
                    <a:pt x="10" y="72"/>
                    <a:pt x="2" y="0"/>
                  </a:cubicBezTo>
                </a:path>
              </a:pathLst>
            </a:custGeom>
            <a:noFill/>
            <a:ln w="57150" cap="sq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274320" rIns="27432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1426" name="Text Box 18"/>
            <p:cNvSpPr txBox="1">
              <a:spLocks noChangeArrowheads="1"/>
            </p:cNvSpPr>
            <p:nvPr/>
          </p:nvSpPr>
          <p:spPr bwMode="auto">
            <a:xfrm>
              <a:off x="336" y="992"/>
              <a:ext cx="3216" cy="4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Other Output</a:t>
              </a:r>
            </a:p>
          </p:txBody>
        </p:sp>
      </p:grpSp>
      <p:sp>
        <p:nvSpPr>
          <p:cNvPr id="401430" name="Text Box 22"/>
          <p:cNvSpPr txBox="1">
            <a:spLocks noChangeArrowheads="1"/>
          </p:cNvSpPr>
          <p:nvPr/>
        </p:nvSpPr>
        <p:spPr bwMode="auto">
          <a:xfrm>
            <a:off x="2878138" y="6162675"/>
            <a:ext cx="3652837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by Reductions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724150" y="2794000"/>
            <a:ext cx="4652963" cy="787400"/>
            <a:chOff x="1716" y="2160"/>
            <a:chExt cx="2931" cy="496"/>
          </a:xfrm>
        </p:grpSpPr>
        <p:sp>
          <p:nvSpPr>
            <p:cNvPr id="401432" name="Text Box 24"/>
            <p:cNvSpPr txBox="1">
              <a:spLocks noChangeArrowheads="1"/>
            </p:cNvSpPr>
            <p:nvPr/>
          </p:nvSpPr>
          <p:spPr bwMode="auto">
            <a:xfrm>
              <a:off x="1716" y="2160"/>
              <a:ext cx="2931" cy="4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SAT Input</a:t>
              </a:r>
            </a:p>
          </p:txBody>
        </p:sp>
        <p:sp>
          <p:nvSpPr>
            <p:cNvPr id="401433" name="Line 25"/>
            <p:cNvSpPr>
              <a:spLocks noChangeShapeType="1"/>
            </p:cNvSpPr>
            <p:nvPr/>
          </p:nvSpPr>
          <p:spPr bwMode="auto">
            <a:xfrm>
              <a:off x="2248" y="2544"/>
              <a:ext cx="1872" cy="2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lIns="274320" rIns="27432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876550" y="3784600"/>
            <a:ext cx="4652963" cy="787400"/>
            <a:chOff x="1812" y="2928"/>
            <a:chExt cx="2931" cy="496"/>
          </a:xfrm>
        </p:grpSpPr>
        <p:sp>
          <p:nvSpPr>
            <p:cNvPr id="401435" name="Line 27"/>
            <p:cNvSpPr>
              <a:spLocks noChangeShapeType="1"/>
            </p:cNvSpPr>
            <p:nvPr/>
          </p:nvSpPr>
          <p:spPr bwMode="auto">
            <a:xfrm flipH="1">
              <a:off x="2248" y="3312"/>
              <a:ext cx="1872" cy="0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/>
              <a:tailEnd type="arrow" w="med" len="med"/>
            </a:ln>
            <a:effectLst/>
          </p:spPr>
          <p:txBody>
            <a:bodyPr lIns="274320" rIns="274320" anchor="ctr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endParaRPr lang="en-CA" sz="2800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1436" name="Text Box 28"/>
            <p:cNvSpPr txBox="1">
              <a:spLocks noChangeArrowheads="1"/>
            </p:cNvSpPr>
            <p:nvPr/>
          </p:nvSpPr>
          <p:spPr bwMode="auto">
            <a:xfrm>
              <a:off x="1812" y="2928"/>
              <a:ext cx="2931" cy="49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274320" rIns="274320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2800" i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SAT Output</a:t>
              </a:r>
            </a:p>
          </p:txBody>
        </p:sp>
      </p:grpSp>
      <p:sp>
        <p:nvSpPr>
          <p:cNvPr id="401439" name="Text Box 31"/>
          <p:cNvSpPr txBox="1">
            <a:spLocks noChangeArrowheads="1"/>
          </p:cNvSpPr>
          <p:nvPr/>
        </p:nvSpPr>
        <p:spPr bwMode="auto">
          <a:xfrm>
            <a:off x="4635500" y="4514850"/>
            <a:ext cx="68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≤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b="1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History of Classifying Problems</a:t>
            </a:r>
          </a:p>
        </p:txBody>
      </p:sp>
    </p:spTree>
    <p:extLst>
      <p:ext uri="{BB962C8B-B14F-4D97-AF65-F5344CB8AC3E}">
        <p14:creationId xmlns:p14="http://schemas.microsoft.com/office/powerpoint/2010/main" val="11681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3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9" name="Text Box 3"/>
          <p:cNvSpPr txBox="1">
            <a:spLocks noChangeArrowheads="1"/>
          </p:cNvSpPr>
          <p:nvPr/>
        </p:nvSpPr>
        <p:spPr bwMode="auto">
          <a:xfrm>
            <a:off x="2722563" y="1200150"/>
            <a:ext cx="4887912" cy="324643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things have no proof</a:t>
            </a:r>
            <a:b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and whether true or false</a:t>
            </a:r>
            <a:b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depends on your world view.</a:t>
            </a:r>
          </a:p>
          <a:p>
            <a:pPr eaLnBrk="0" hangingPunct="0">
              <a:spcBef>
                <a:spcPct val="0"/>
              </a:spcBef>
              <a:defRPr/>
            </a:pPr>
            <a:endParaRPr lang="en-US" sz="900" i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every proof system </a:t>
            </a:r>
            <a:r>
              <a:rPr 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math statements </a:t>
            </a:r>
            <a:r>
              <a:rPr lang="el-GR" sz="2800" dirty="0">
                <a:solidFill>
                  <a:srgbClr val="00FFFF"/>
                </a:solidFill>
              </a:rPr>
              <a:t>Φ</a:t>
            </a:r>
            <a:r>
              <a:rPr lang="el-GR" sz="2800" dirty="0">
                <a:solidFill>
                  <a:srgbClr val="00FFCC"/>
                </a:solidFill>
              </a:rPr>
              <a:t> </a:t>
            </a:r>
            <a:b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are either not proved</a:t>
            </a:r>
            <a:b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proved incorrectly!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838200"/>
            <a:ext cx="2705100" cy="4419600"/>
            <a:chOff x="0" y="528"/>
            <a:chExt cx="1704" cy="2784"/>
          </a:xfrm>
        </p:grpSpPr>
        <p:sp>
          <p:nvSpPr>
            <p:cNvPr id="10245" name="Text Box 6"/>
            <p:cNvSpPr txBox="1">
              <a:spLocks noChangeArrowheads="1"/>
            </p:cNvSpPr>
            <p:nvPr/>
          </p:nvSpPr>
          <p:spPr bwMode="auto">
            <a:xfrm>
              <a:off x="288" y="3062"/>
              <a:ext cx="10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Bef>
                  <a:spcPct val="0"/>
                </a:spcBef>
              </a:pPr>
              <a:r>
                <a:rPr lang="en-US" altLang="en-US" sz="2000" i="0">
                  <a:solidFill>
                    <a:srgbClr val="FFFFFF"/>
                  </a:solidFill>
                </a:rPr>
                <a:t>G</a:t>
              </a:r>
              <a:r>
                <a:rPr lang="en-US" altLang="en-US" sz="2000" i="0">
                  <a:solidFill>
                    <a:srgbClr val="FFFFFF"/>
                  </a:solidFill>
                  <a:cs typeface="Times New Roman" pitchFamily="18" charset="0"/>
                </a:rPr>
                <a:t>ö</a:t>
              </a:r>
              <a:r>
                <a:rPr lang="en-US" altLang="en-US" sz="2000" i="0">
                  <a:solidFill>
                    <a:srgbClr val="FFFFFF"/>
                  </a:solidFill>
                </a:rPr>
                <a:t>del 1931</a:t>
              </a:r>
            </a:p>
          </p:txBody>
        </p:sp>
        <p:pic>
          <p:nvPicPr>
            <p:cNvPr id="1024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704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i="0" dirty="0">
                <a:solidFill>
                  <a:srgbClr val="FFFF00"/>
                </a:solidFill>
                <a:latin typeface="Arial Rounded MT Bold"/>
                <a:ea typeface="Mathematica7" pitchFamily="2" charset="0"/>
              </a:rPr>
              <a:t>Gödel’s Incompleteness Theorem</a:t>
            </a:r>
            <a:endParaRPr lang="en-US" sz="2000" i="0" dirty="0">
              <a:solidFill>
                <a:srgbClr val="FFFF00"/>
              </a:solidFill>
              <a:latin typeface="Arial Rounded MT Bold"/>
              <a:ea typeface="Mathematica7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</a:rPr>
              <a:t>Abstract away the inessential features of a problem</a:t>
            </a:r>
            <a:endParaRPr lang="en-US" altLang="en-US" sz="3200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2209800" y="1676400"/>
            <a:ext cx="5105400" cy="2819400"/>
            <a:chOff x="288" y="1344"/>
            <a:chExt cx="5184" cy="2784"/>
          </a:xfrm>
        </p:grpSpPr>
        <p:sp>
          <p:nvSpPr>
            <p:cNvPr id="17414" name="AutoShape 4"/>
            <p:cNvSpPr>
              <a:spLocks noChangeArrowheads="1"/>
            </p:cNvSpPr>
            <p:nvPr/>
          </p:nvSpPr>
          <p:spPr bwMode="auto">
            <a:xfrm>
              <a:off x="3792" y="1680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pic>
          <p:nvPicPr>
            <p:cNvPr id="17415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4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2622" y="1882"/>
              <a:ext cx="89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600" b="1" i="0">
                  <a:solidFill>
                    <a:schemeClr val="tx2"/>
                  </a:solidFill>
                </a:rPr>
                <a:t>=</a:t>
              </a:r>
              <a:endParaRPr lang="en-US" altLang="en-US" sz="9600" b="1" i="0"/>
            </a:p>
          </p:txBody>
        </p:sp>
      </p:grpSp>
      <p:sp>
        <p:nvSpPr>
          <p:cNvPr id="677895" name="Rectangle 7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600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 Simplicity</a:t>
            </a:r>
            <a:endParaRPr lang="en-CA" sz="3600" i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914400" y="457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i="0" dirty="0"/>
              <a:t>Goal: Understand and think about complex algorithm in simple ways.</a:t>
            </a:r>
          </a:p>
          <a:p>
            <a:pPr eaLnBrk="1" hangingPunct="1">
              <a:buFontTx/>
              <a:buNone/>
            </a:pPr>
            <a:r>
              <a:rPr lang="en-US" altLang="en-US" i="0" dirty="0"/>
              <a:t>Don’t tune out. There are deep ideas within the simplicity.</a:t>
            </a:r>
          </a:p>
        </p:txBody>
      </p:sp>
    </p:spTree>
    <p:extLst>
      <p:ext uri="{BB962C8B-B14F-4D97-AF65-F5344CB8AC3E}">
        <p14:creationId xmlns:p14="http://schemas.microsoft.com/office/powerpoint/2010/main" val="1306579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i="0" dirty="0">
                <a:solidFill>
                  <a:schemeClr val="tx2"/>
                </a:solidFill>
                <a:latin typeface="+mj-lt"/>
                <a:cs typeface="+mn-cs"/>
              </a:rPr>
              <a:t>Machine Learning</a:t>
            </a:r>
          </a:p>
        </p:txBody>
      </p:sp>
      <p:pic>
        <p:nvPicPr>
          <p:cNvPr id="10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" y="4648200"/>
            <a:ext cx="3919950" cy="17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85729" y="4624408"/>
            <a:ext cx="4848408" cy="1928792"/>
            <a:chOff x="990600" y="571500"/>
            <a:chExt cx="7145283" cy="2781300"/>
          </a:xfrm>
        </p:grpSpPr>
        <p:sp>
          <p:nvSpPr>
            <p:cNvPr id="13" name="Rectangle 12"/>
            <p:cNvSpPr/>
            <p:nvPr/>
          </p:nvSpPr>
          <p:spPr>
            <a:xfrm>
              <a:off x="990600" y="571500"/>
              <a:ext cx="6858000" cy="2781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pic>
          <p:nvPicPr>
            <p:cNvPr id="14" name="Picture 6" descr="Image result for convolutional neural networ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68887"/>
              <a:ext cx="5334000" cy="265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096001" y="2792965"/>
              <a:ext cx="1752599" cy="48819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accent1"/>
                  </a:solidFill>
                </a:rPr>
                <a:t>E(</a:t>
              </a:r>
              <a:r>
                <a:rPr lang="en-US" altLang="en-US" sz="16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1600" i="1" baseline="-25000" dirty="0">
                  <a:solidFill>
                    <a:srgbClr val="008000"/>
                  </a:solidFill>
                </a:rPr>
                <a:t>1</a:t>
              </a:r>
              <a:r>
                <a:rPr lang="en-CA" sz="1600" i="1" dirty="0">
                  <a:solidFill>
                    <a:schemeClr val="accent1"/>
                  </a:solidFill>
                </a:rPr>
                <a:t>,…,</a:t>
              </a:r>
              <a:r>
                <a:rPr lang="en-US" altLang="en-US" sz="1600" i="1" dirty="0" err="1">
                  <a:solidFill>
                    <a:srgbClr val="008000"/>
                  </a:solidFill>
                </a:rPr>
                <a:t>w</a:t>
              </a:r>
              <a:r>
                <a:rPr lang="en-US" altLang="en-US" sz="1600" i="1" baseline="-25000" dirty="0" err="1">
                  <a:solidFill>
                    <a:srgbClr val="008000"/>
                  </a:solidFill>
                </a:rPr>
                <a:t>m</a:t>
              </a:r>
              <a:r>
                <a:rPr lang="en-CA" sz="1600" i="1" dirty="0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7118" y="735563"/>
              <a:ext cx="808482" cy="507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rgbClr val="008000"/>
                  </a:solidFill>
                </a:rPr>
                <a:t>1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02500" y="1001483"/>
              <a:ext cx="8084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rgbClr val="008000"/>
                  </a:solidFill>
                </a:rPr>
                <a:t>2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9918" y="2640563"/>
              <a:ext cx="8084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 err="1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rgbClr val="008000"/>
                  </a:solidFill>
                </a:rPr>
                <a:t>m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0650" y="905470"/>
              <a:ext cx="63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chemeClr val="bg2"/>
                  </a:solidFill>
                </a:rPr>
                <a:t>x</a:t>
              </a:r>
              <a:r>
                <a:rPr lang="en-US" altLang="en-US" sz="2400" i="1" baseline="-25000" dirty="0">
                  <a:solidFill>
                    <a:schemeClr val="bg2"/>
                  </a:solidFill>
                </a:rPr>
                <a:t>1</a:t>
              </a:r>
              <a:endParaRPr lang="en-CA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4150" y="2796613"/>
              <a:ext cx="63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 err="1">
                  <a:solidFill>
                    <a:schemeClr val="bg2"/>
                  </a:solidFill>
                </a:rPr>
                <a:t>x</a:t>
              </a:r>
              <a:r>
                <a:rPr lang="en-US" altLang="en-US" sz="2400" i="1" baseline="-25000" dirty="0" err="1">
                  <a:solidFill>
                    <a:schemeClr val="bg2"/>
                  </a:solidFill>
                </a:rPr>
                <a:t>n</a:t>
              </a:r>
              <a:endParaRPr lang="en-CA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1474356"/>
              <a:ext cx="559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chemeClr val="bg2"/>
                  </a:solidFill>
                  <a:sym typeface="Symbol" panose="05050102010706020507" pitchFamily="18" charset="2"/>
                </a:rPr>
                <a:t>cat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0" y="1753159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anose="05050102010706020507" pitchFamily="18" charset="2"/>
                </a:rPr>
                <a:t>dog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73072" y="2047818"/>
              <a:ext cx="696024" cy="381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chemeClr val="bg2"/>
                  </a:solidFill>
                  <a:sym typeface="Symbol" panose="05050102010706020507" pitchFamily="18" charset="2"/>
                </a:rPr>
                <a:t>face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69914" y="2306655"/>
              <a:ext cx="1665969" cy="665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anose="05050102010706020507" pitchFamily="18" charset="2"/>
                </a:rPr>
                <a:t>bicycle.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33505" y="1752600"/>
              <a:ext cx="9476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pixel</a:t>
              </a:r>
              <a:r>
                <a:rPr lang="en-US" sz="2400" i="1" baseline="-250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i,j</a:t>
              </a:r>
              <a:endParaRPr lang="en-CA" sz="2400" baseline="-25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286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 dirty="0"/>
              <a:t>Machine learning:</a:t>
            </a:r>
          </a:p>
          <a:p>
            <a:pPr eaLnBrk="1" hangingPunct="1"/>
            <a:r>
              <a:rPr lang="en-US" altLang="en-US" sz="2800" i="0" dirty="0"/>
              <a:t>Is changing our lives at a rate like never before.</a:t>
            </a:r>
          </a:p>
          <a:p>
            <a:pPr marL="0" indent="0" eaLnBrk="1" hangingPunct="1">
              <a:buNone/>
            </a:pPr>
            <a:r>
              <a:rPr lang="en-US" altLang="en-US" sz="2800" i="0" dirty="0"/>
              <a:t>            For better or worse</a:t>
            </a:r>
          </a:p>
          <a:p>
            <a:pPr eaLnBrk="1" hangingPunct="1"/>
            <a:r>
              <a:rPr lang="en-US" altLang="en-US" sz="2800" i="0" dirty="0"/>
              <a:t>It is where the jobs are.</a:t>
            </a:r>
          </a:p>
          <a:p>
            <a:pPr marL="0" indent="0" eaLnBrk="1" hangingPunct="1">
              <a:buNone/>
            </a:pPr>
            <a:r>
              <a:rPr lang="en-US" altLang="en-US" sz="2800" i="0" dirty="0"/>
              <a:t>           The few that will be left.</a:t>
            </a:r>
          </a:p>
          <a:p>
            <a:pPr eaLnBrk="1" hangingPunct="1"/>
            <a:r>
              <a:rPr lang="en-US" altLang="en-US" sz="2800" i="0" dirty="0"/>
              <a:t>York is starting a whole new grad program in it.</a:t>
            </a:r>
          </a:p>
        </p:txBody>
      </p:sp>
    </p:spTree>
    <p:extLst>
      <p:ext uri="{BB962C8B-B14F-4D97-AF65-F5344CB8AC3E}">
        <p14:creationId xmlns:p14="http://schemas.microsoft.com/office/powerpoint/2010/main" val="335517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1B32E51-96FA-47FB-83CF-496075FDE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E4512-46C8-4F49-A3BA-4732B8B6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29975"/>
            <a:ext cx="9110330" cy="122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512322-EEEE-44EB-9958-9948A124FCB2}"/>
              </a:ext>
            </a:extLst>
          </p:cNvPr>
          <p:cNvGrpSpPr/>
          <p:nvPr/>
        </p:nvGrpSpPr>
        <p:grpSpPr>
          <a:xfrm>
            <a:off x="3048000" y="2353396"/>
            <a:ext cx="2616200" cy="2447204"/>
            <a:chOff x="6461124" y="4311716"/>
            <a:chExt cx="2616200" cy="2447204"/>
          </a:xfrm>
        </p:grpSpPr>
        <p:pic>
          <p:nvPicPr>
            <p:cNvPr id="11" name="Picture 2" descr="5 Best 5 Diamond All Inclusive Resorts in the Caribbean and Mexico | Family  Vacation Critic">
              <a:extLst>
                <a:ext uri="{FF2B5EF4-FFF2-40B4-BE49-F238E27FC236}">
                  <a16:creationId xmlns:a16="http://schemas.microsoft.com/office/drawing/2014/main" id="{D4ABF77B-A261-4BF9-9282-05DBFE29A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4" y="4311716"/>
              <a:ext cx="2616200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AD33EF-EE59-481A-897F-4D1C529A51DA}"/>
                </a:ext>
              </a:extLst>
            </p:cNvPr>
            <p:cNvSpPr/>
            <p:nvPr/>
          </p:nvSpPr>
          <p:spPr>
            <a:xfrm>
              <a:off x="6595739" y="6235700"/>
              <a:ext cx="22776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altLang="en-US" sz="2800" i="0" dirty="0"/>
                <a:t>Let’s go early!</a:t>
              </a:r>
              <a:endParaRPr lang="en-CA" sz="2800" dirty="0"/>
            </a:p>
          </p:txBody>
        </p:sp>
      </p:grpSp>
      <p:pic>
        <p:nvPicPr>
          <p:cNvPr id="13" name="Picture 18" descr="If My Classmates Are Going to Cheat on an Online Exam, Why Can't I? - The  New York Times">
            <a:extLst>
              <a:ext uri="{FF2B5EF4-FFF2-40B4-BE49-F238E27FC236}">
                <a16:creationId xmlns:a16="http://schemas.microsoft.com/office/drawing/2014/main" id="{956380E6-6A3E-4253-AD56-8C546859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33" y="2381687"/>
            <a:ext cx="3293322" cy="18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Joanne Skilton: How a digital workplace can stop us working late - HRreview">
            <a:extLst>
              <a:ext uri="{FF2B5EF4-FFF2-40B4-BE49-F238E27FC236}">
                <a16:creationId xmlns:a16="http://schemas.microsoft.com/office/drawing/2014/main" id="{16ED7CF8-EAC7-4C6D-B62D-84D286D8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33" y="2337322"/>
            <a:ext cx="3277284" cy="18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New Neuroscience Research Calls Where You Study Key to Faster Learning |  Inc.com">
            <a:extLst>
              <a:ext uri="{FF2B5EF4-FFF2-40B4-BE49-F238E27FC236}">
                <a16:creationId xmlns:a16="http://schemas.microsoft.com/office/drawing/2014/main" id="{521A7AD3-ACE6-480D-BE50-C2C263A1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33" y="2412709"/>
            <a:ext cx="3277284" cy="18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DC198D8-7620-4E8B-AAED-0BA65B37CB3F}"/>
              </a:ext>
            </a:extLst>
          </p:cNvPr>
          <p:cNvSpPr/>
          <p:nvPr/>
        </p:nvSpPr>
        <p:spPr bwMode="auto">
          <a:xfrm>
            <a:off x="787399" y="1079190"/>
            <a:ext cx="11811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CD239DA-520F-47FF-A0D6-E2447DC2E124}"/>
              </a:ext>
            </a:extLst>
          </p:cNvPr>
          <p:cNvSpPr/>
          <p:nvPr/>
        </p:nvSpPr>
        <p:spPr bwMode="auto">
          <a:xfrm>
            <a:off x="304801" y="1498290"/>
            <a:ext cx="11811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25BC8C6-06E9-4D7D-AE35-C0F38652A8E2}"/>
              </a:ext>
            </a:extLst>
          </p:cNvPr>
          <p:cNvSpPr/>
          <p:nvPr/>
        </p:nvSpPr>
        <p:spPr bwMode="auto">
          <a:xfrm>
            <a:off x="8153400" y="1716333"/>
            <a:ext cx="8382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7EA097-8142-4180-92B5-525BAE35F2DC}"/>
              </a:ext>
            </a:extLst>
          </p:cNvPr>
          <p:cNvSpPr/>
          <p:nvPr/>
        </p:nvSpPr>
        <p:spPr bwMode="auto">
          <a:xfrm>
            <a:off x="4148765" y="1716332"/>
            <a:ext cx="8382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5771C7-5063-4A83-B291-18A55AB41D8D}"/>
              </a:ext>
            </a:extLst>
          </p:cNvPr>
          <p:cNvSpPr/>
          <p:nvPr/>
        </p:nvSpPr>
        <p:spPr bwMode="auto">
          <a:xfrm>
            <a:off x="1371600" y="1942790"/>
            <a:ext cx="22860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5" name="Picture 4" descr="KMS lighthouse - Amdocs Digital | Agent Assisted Partner | KMS Lighthouse">
            <a:extLst>
              <a:ext uri="{FF2B5EF4-FFF2-40B4-BE49-F238E27FC236}">
                <a16:creationId xmlns:a16="http://schemas.microsoft.com/office/drawing/2014/main" id="{541E3E37-2CA3-40D4-A587-96CFF5AF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10" y="2429304"/>
            <a:ext cx="3327972" cy="17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FD4585A-3EB7-45CD-83D6-7E65DAB941A2}"/>
              </a:ext>
            </a:extLst>
          </p:cNvPr>
          <p:cNvSpPr/>
          <p:nvPr/>
        </p:nvSpPr>
        <p:spPr>
          <a:xfrm>
            <a:off x="558613" y="399233"/>
            <a:ext cx="6993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321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i="0" dirty="0">
                <a:solidFill>
                  <a:schemeClr val="tx2"/>
                </a:solidFill>
                <a:latin typeface="+mj-lt"/>
                <a:cs typeface="+mn-cs"/>
              </a:rPr>
              <a:t>Machine Learning</a:t>
            </a:r>
          </a:p>
        </p:txBody>
      </p:sp>
      <p:pic>
        <p:nvPicPr>
          <p:cNvPr id="10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" y="4648200"/>
            <a:ext cx="3919950" cy="17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85729" y="4624408"/>
            <a:ext cx="4848408" cy="1928792"/>
            <a:chOff x="990600" y="571500"/>
            <a:chExt cx="7145283" cy="2781300"/>
          </a:xfrm>
        </p:grpSpPr>
        <p:sp>
          <p:nvSpPr>
            <p:cNvPr id="13" name="Rectangle 12"/>
            <p:cNvSpPr/>
            <p:nvPr/>
          </p:nvSpPr>
          <p:spPr>
            <a:xfrm>
              <a:off x="990600" y="571500"/>
              <a:ext cx="6858000" cy="2781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pic>
          <p:nvPicPr>
            <p:cNvPr id="14" name="Picture 6" descr="Image result for convolutional neural networ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68887"/>
              <a:ext cx="5334000" cy="265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096001" y="2792965"/>
              <a:ext cx="1752599" cy="48819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accent1"/>
                  </a:solidFill>
                </a:rPr>
                <a:t>E(</a:t>
              </a:r>
              <a:r>
                <a:rPr lang="en-US" altLang="en-US" sz="16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1600" i="1" baseline="-25000" dirty="0">
                  <a:solidFill>
                    <a:srgbClr val="008000"/>
                  </a:solidFill>
                </a:rPr>
                <a:t>1</a:t>
              </a:r>
              <a:r>
                <a:rPr lang="en-CA" sz="1600" i="1" dirty="0">
                  <a:solidFill>
                    <a:schemeClr val="accent1"/>
                  </a:solidFill>
                </a:rPr>
                <a:t>,…,</a:t>
              </a:r>
              <a:r>
                <a:rPr lang="en-US" altLang="en-US" sz="1600" i="1" dirty="0" err="1">
                  <a:solidFill>
                    <a:srgbClr val="008000"/>
                  </a:solidFill>
                </a:rPr>
                <a:t>w</a:t>
              </a:r>
              <a:r>
                <a:rPr lang="en-US" altLang="en-US" sz="1600" i="1" baseline="-25000" dirty="0" err="1">
                  <a:solidFill>
                    <a:srgbClr val="008000"/>
                  </a:solidFill>
                </a:rPr>
                <a:t>m</a:t>
              </a:r>
              <a:r>
                <a:rPr lang="en-CA" sz="1600" i="1" dirty="0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7118" y="735563"/>
              <a:ext cx="808482" cy="507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rgbClr val="008000"/>
                  </a:solidFill>
                </a:rPr>
                <a:t>1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02500" y="1001483"/>
              <a:ext cx="8084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rgbClr val="008000"/>
                  </a:solidFill>
                </a:rPr>
                <a:t>2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9918" y="2640563"/>
              <a:ext cx="8084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 err="1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rgbClr val="008000"/>
                  </a:solidFill>
                </a:rPr>
                <a:t>m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0650" y="905470"/>
              <a:ext cx="63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chemeClr val="bg2"/>
                  </a:solidFill>
                </a:rPr>
                <a:t>x</a:t>
              </a:r>
              <a:r>
                <a:rPr lang="en-US" altLang="en-US" sz="2400" i="1" baseline="-25000" dirty="0">
                  <a:solidFill>
                    <a:schemeClr val="bg2"/>
                  </a:solidFill>
                </a:rPr>
                <a:t>1</a:t>
              </a:r>
              <a:endParaRPr lang="en-CA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4150" y="2796613"/>
              <a:ext cx="63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 err="1">
                  <a:solidFill>
                    <a:schemeClr val="bg2"/>
                  </a:solidFill>
                </a:rPr>
                <a:t>x</a:t>
              </a:r>
              <a:r>
                <a:rPr lang="en-US" altLang="en-US" sz="2400" i="1" baseline="-25000" dirty="0" err="1">
                  <a:solidFill>
                    <a:schemeClr val="bg2"/>
                  </a:solidFill>
                </a:rPr>
                <a:t>n</a:t>
              </a:r>
              <a:endParaRPr lang="en-CA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1474356"/>
              <a:ext cx="559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chemeClr val="bg2"/>
                  </a:solidFill>
                  <a:sym typeface="Symbol" panose="05050102010706020507" pitchFamily="18" charset="2"/>
                </a:rPr>
                <a:t>cat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0" y="1753159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anose="05050102010706020507" pitchFamily="18" charset="2"/>
                </a:rPr>
                <a:t>dog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73072" y="2047818"/>
              <a:ext cx="696024" cy="381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chemeClr val="bg2"/>
                  </a:solidFill>
                  <a:sym typeface="Symbol" panose="05050102010706020507" pitchFamily="18" charset="2"/>
                </a:rPr>
                <a:t>face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69914" y="2306655"/>
              <a:ext cx="1665969" cy="665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anose="05050102010706020507" pitchFamily="18" charset="2"/>
                </a:rPr>
                <a:t>bicycle.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33505" y="1752600"/>
              <a:ext cx="9476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pixel</a:t>
              </a:r>
              <a:r>
                <a:rPr lang="en-US" sz="2400" i="1" baseline="-250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i,j</a:t>
              </a:r>
              <a:endParaRPr lang="en-CA" sz="2400" baseline="-25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28600" y="5334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en-US" altLang="en-US" sz="2800" i="0" dirty="0"/>
              <a:t>It suddenly occurred that machine learning theory falls under “Theory of Computation”</a:t>
            </a:r>
          </a:p>
          <a:p>
            <a:pPr eaLnBrk="1" hangingPunct="1">
              <a:buNone/>
            </a:pPr>
            <a:r>
              <a:rPr lang="en-US" altLang="en-US" sz="2800" i="0" dirty="0"/>
              <a:t>I could teach it in 2001!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This is NOT part of this course.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I got approval from the departmental chair to do 2 hours.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I got addicted to making slides and it may be 4 hours worth.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I want to do is slow so that everyone gets it.</a:t>
            </a:r>
          </a:p>
        </p:txBody>
      </p:sp>
    </p:spTree>
    <p:extLst>
      <p:ext uri="{BB962C8B-B14F-4D97-AF65-F5344CB8AC3E}">
        <p14:creationId xmlns:p14="http://schemas.microsoft.com/office/powerpoint/2010/main" val="440188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i="0" dirty="0">
                <a:solidFill>
                  <a:schemeClr val="tx2"/>
                </a:solidFill>
                <a:latin typeface="+mj-lt"/>
                <a:cs typeface="+mn-cs"/>
              </a:rPr>
              <a:t>Machine Learning</a:t>
            </a:r>
          </a:p>
        </p:txBody>
      </p:sp>
      <p:pic>
        <p:nvPicPr>
          <p:cNvPr id="10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" y="4648200"/>
            <a:ext cx="3919950" cy="17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85729" y="4624408"/>
            <a:ext cx="4848408" cy="1928792"/>
            <a:chOff x="990600" y="571500"/>
            <a:chExt cx="7145283" cy="2781300"/>
          </a:xfrm>
        </p:grpSpPr>
        <p:sp>
          <p:nvSpPr>
            <p:cNvPr id="13" name="Rectangle 12"/>
            <p:cNvSpPr/>
            <p:nvPr/>
          </p:nvSpPr>
          <p:spPr>
            <a:xfrm>
              <a:off x="990600" y="571500"/>
              <a:ext cx="6858000" cy="2781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en-CA" sz="2400" dirty="0"/>
            </a:p>
          </p:txBody>
        </p:sp>
        <p:pic>
          <p:nvPicPr>
            <p:cNvPr id="14" name="Picture 6" descr="Image result for convolutional neural networ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668887"/>
              <a:ext cx="5334000" cy="265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096001" y="2792965"/>
              <a:ext cx="1752599" cy="48819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accent1"/>
                  </a:solidFill>
                </a:rPr>
                <a:t>E(</a:t>
              </a:r>
              <a:r>
                <a:rPr lang="en-US" altLang="en-US" sz="16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1600" i="1" baseline="-25000" dirty="0">
                  <a:solidFill>
                    <a:srgbClr val="008000"/>
                  </a:solidFill>
                </a:rPr>
                <a:t>1</a:t>
              </a:r>
              <a:r>
                <a:rPr lang="en-CA" sz="1600" i="1" dirty="0">
                  <a:solidFill>
                    <a:schemeClr val="accent1"/>
                  </a:solidFill>
                </a:rPr>
                <a:t>,…,</a:t>
              </a:r>
              <a:r>
                <a:rPr lang="en-US" altLang="en-US" sz="1600" i="1" dirty="0" err="1">
                  <a:solidFill>
                    <a:srgbClr val="008000"/>
                  </a:solidFill>
                </a:rPr>
                <a:t>w</a:t>
              </a:r>
              <a:r>
                <a:rPr lang="en-US" altLang="en-US" sz="1600" i="1" baseline="-25000" dirty="0" err="1">
                  <a:solidFill>
                    <a:srgbClr val="008000"/>
                  </a:solidFill>
                </a:rPr>
                <a:t>m</a:t>
              </a:r>
              <a:r>
                <a:rPr lang="en-CA" sz="1600" i="1" dirty="0">
                  <a:solidFill>
                    <a:schemeClr val="accent1"/>
                  </a:solidFill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87118" y="735563"/>
              <a:ext cx="808482" cy="507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rgbClr val="008000"/>
                  </a:solidFill>
                </a:rPr>
                <a:t>1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02500" y="1001483"/>
              <a:ext cx="8084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>
                  <a:solidFill>
                    <a:srgbClr val="008000"/>
                  </a:solidFill>
                </a:rPr>
                <a:t>2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9918" y="2640563"/>
              <a:ext cx="8084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 err="1">
                  <a:solidFill>
                    <a:srgbClr val="008000"/>
                  </a:solidFill>
                </a:rPr>
                <a:t>w</a:t>
              </a:r>
              <a:r>
                <a:rPr lang="en-US" altLang="en-US" sz="2400" i="1" baseline="-25000" dirty="0" err="1">
                  <a:solidFill>
                    <a:srgbClr val="008000"/>
                  </a:solidFill>
                </a:rPr>
                <a:t>m</a:t>
              </a:r>
              <a:endParaRPr lang="en-CA" sz="2400" i="1" dirty="0">
                <a:solidFill>
                  <a:srgbClr val="008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0650" y="905470"/>
              <a:ext cx="63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>
                  <a:solidFill>
                    <a:schemeClr val="bg2"/>
                  </a:solidFill>
                </a:rPr>
                <a:t>x</a:t>
              </a:r>
              <a:r>
                <a:rPr lang="en-US" altLang="en-US" sz="2400" i="1" baseline="-25000" dirty="0">
                  <a:solidFill>
                    <a:schemeClr val="bg2"/>
                  </a:solidFill>
                </a:rPr>
                <a:t>1</a:t>
              </a:r>
              <a:endParaRPr lang="en-CA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4150" y="2796613"/>
              <a:ext cx="637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i="1" dirty="0" err="1">
                  <a:solidFill>
                    <a:schemeClr val="bg2"/>
                  </a:solidFill>
                </a:rPr>
                <a:t>x</a:t>
              </a:r>
              <a:r>
                <a:rPr lang="en-US" altLang="en-US" sz="2400" i="1" baseline="-25000" dirty="0" err="1">
                  <a:solidFill>
                    <a:schemeClr val="bg2"/>
                  </a:solidFill>
                </a:rPr>
                <a:t>n</a:t>
              </a:r>
              <a:endParaRPr lang="en-CA" sz="2400" i="1" dirty="0">
                <a:solidFill>
                  <a:schemeClr val="bg2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0" y="1474356"/>
              <a:ext cx="559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chemeClr val="bg2"/>
                  </a:solidFill>
                  <a:sym typeface="Symbol" panose="05050102010706020507" pitchFamily="18" charset="2"/>
                </a:rPr>
                <a:t>cat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58000" y="1753159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anose="05050102010706020507" pitchFamily="18" charset="2"/>
                </a:rPr>
                <a:t>dog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73072" y="2047818"/>
              <a:ext cx="696024" cy="381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chemeClr val="bg2"/>
                  </a:solidFill>
                  <a:sym typeface="Symbol" panose="05050102010706020507" pitchFamily="18" charset="2"/>
                </a:rPr>
                <a:t>face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69914" y="2306655"/>
              <a:ext cx="1665969" cy="6657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sym typeface="Symbol" panose="05050102010706020507" pitchFamily="18" charset="2"/>
                </a:rPr>
                <a:t>bicycle.</a:t>
              </a:r>
              <a:endParaRPr lang="en-CA" sz="2400" dirty="0">
                <a:solidFill>
                  <a:schemeClr val="bg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33505" y="1752600"/>
              <a:ext cx="9476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pixel</a:t>
              </a:r>
              <a:r>
                <a:rPr lang="en-US" sz="2400" i="1" baseline="-25000" dirty="0" err="1">
                  <a:solidFill>
                    <a:schemeClr val="bg2"/>
                  </a:solidFill>
                  <a:sym typeface="Symbol" panose="05050102010706020507" pitchFamily="18" charset="2"/>
                </a:rPr>
                <a:t>i,j</a:t>
              </a:r>
              <a:endParaRPr lang="en-CA" sz="2400" baseline="-25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28600" y="5334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 dirty="0"/>
              <a:t>It may be what gets you a job.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It is good to understand our changing world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I find it oddly spiritual.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Give me and the department </a:t>
            </a:r>
            <a:br>
              <a:rPr lang="en-US" altLang="en-US" sz="2800" i="0" dirty="0"/>
            </a:br>
            <a:r>
              <a:rPr lang="en-US" altLang="en-US" sz="2800" i="0" dirty="0"/>
              <a:t>a lot of feedback on how you like it.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As I am excited, I think I will do it first!</a:t>
            </a:r>
          </a:p>
          <a:p>
            <a:pPr eaLnBrk="1" hangingPunct="1">
              <a:buFontTx/>
              <a:buNone/>
            </a:pPr>
            <a:r>
              <a:rPr lang="en-US" altLang="en-US" sz="2800" i="0" dirty="0"/>
              <a:t>Thoughts?</a:t>
            </a:r>
          </a:p>
        </p:txBody>
      </p:sp>
    </p:spTree>
    <p:extLst>
      <p:ext uri="{BB962C8B-B14F-4D97-AF65-F5344CB8AC3E}">
        <p14:creationId xmlns:p14="http://schemas.microsoft.com/office/powerpoint/2010/main" val="267298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End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5233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1B32E51-96FA-47FB-83CF-496075FDE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4564E-E9EA-4F75-AD86-8D1BB14E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" y="816078"/>
            <a:ext cx="8990477" cy="5334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0378914-25A3-4A6A-B80A-A7F6EF2E60D3}"/>
              </a:ext>
            </a:extLst>
          </p:cNvPr>
          <p:cNvSpPr/>
          <p:nvPr/>
        </p:nvSpPr>
        <p:spPr bwMode="auto">
          <a:xfrm>
            <a:off x="2565400" y="1158978"/>
            <a:ext cx="9017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A44922-38BA-40DB-BDC4-8B913C7A2301}"/>
              </a:ext>
            </a:extLst>
          </p:cNvPr>
          <p:cNvSpPr/>
          <p:nvPr/>
        </p:nvSpPr>
        <p:spPr bwMode="auto">
          <a:xfrm>
            <a:off x="4229100" y="1423535"/>
            <a:ext cx="11811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B6AB10-5CC9-4B45-8D1F-ECD76F9B9289}"/>
              </a:ext>
            </a:extLst>
          </p:cNvPr>
          <p:cNvSpPr/>
          <p:nvPr/>
        </p:nvSpPr>
        <p:spPr bwMode="auto">
          <a:xfrm>
            <a:off x="6527800" y="1688092"/>
            <a:ext cx="7239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6F68F19-E8E3-4DE3-9C90-FCEDAE0392A3}"/>
              </a:ext>
            </a:extLst>
          </p:cNvPr>
          <p:cNvSpPr/>
          <p:nvPr/>
        </p:nvSpPr>
        <p:spPr bwMode="auto">
          <a:xfrm>
            <a:off x="889000" y="1971778"/>
            <a:ext cx="19304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CC2132-FC12-4A84-9EB0-3BC884DFFC41}"/>
              </a:ext>
            </a:extLst>
          </p:cNvPr>
          <p:cNvSpPr/>
          <p:nvPr/>
        </p:nvSpPr>
        <p:spPr bwMode="auto">
          <a:xfrm>
            <a:off x="3810000" y="3102078"/>
            <a:ext cx="13462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63CF6B-3424-4666-B0D3-D4C96566FD50}"/>
              </a:ext>
            </a:extLst>
          </p:cNvPr>
          <p:cNvSpPr/>
          <p:nvPr/>
        </p:nvSpPr>
        <p:spPr bwMode="auto">
          <a:xfrm>
            <a:off x="1562100" y="3368778"/>
            <a:ext cx="24003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D2EF50-FC4F-4DB6-B629-DC58D286EC4B}"/>
              </a:ext>
            </a:extLst>
          </p:cNvPr>
          <p:cNvSpPr/>
          <p:nvPr/>
        </p:nvSpPr>
        <p:spPr bwMode="auto">
          <a:xfrm>
            <a:off x="526488" y="3898900"/>
            <a:ext cx="3207312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D6CE33-C53E-4CD0-9D70-CE3336326A35}"/>
              </a:ext>
            </a:extLst>
          </p:cNvPr>
          <p:cNvSpPr/>
          <p:nvPr/>
        </p:nvSpPr>
        <p:spPr bwMode="auto">
          <a:xfrm>
            <a:off x="1104900" y="4226957"/>
            <a:ext cx="35433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231E273-B790-4FD9-B939-7158276BA663}"/>
              </a:ext>
            </a:extLst>
          </p:cNvPr>
          <p:cNvSpPr/>
          <p:nvPr/>
        </p:nvSpPr>
        <p:spPr bwMode="auto">
          <a:xfrm>
            <a:off x="6286500" y="5538335"/>
            <a:ext cx="24003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97D8C3-A0B1-4026-BCB5-A39E296E2075}"/>
              </a:ext>
            </a:extLst>
          </p:cNvPr>
          <p:cNvSpPr/>
          <p:nvPr/>
        </p:nvSpPr>
        <p:spPr bwMode="auto">
          <a:xfrm>
            <a:off x="1066800" y="5832293"/>
            <a:ext cx="5106524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5" name="Picture 34" descr="Happy couple having fun while working together in garden - Buy this stock  photo and explore similar images at Adobe Stock | Adobe Stock">
            <a:extLst>
              <a:ext uri="{FF2B5EF4-FFF2-40B4-BE49-F238E27FC236}">
                <a16:creationId xmlns:a16="http://schemas.microsoft.com/office/drawing/2014/main" id="{B39ED4D9-4DB3-4931-A0AE-E2BDCD0B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13" y="1913581"/>
            <a:ext cx="41065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Dr. Jack Graham: Coronavirus – My battle with depression has an important  lesson for this crisis | Fox News">
            <a:extLst>
              <a:ext uri="{FF2B5EF4-FFF2-40B4-BE49-F238E27FC236}">
                <a16:creationId xmlns:a16="http://schemas.microsoft.com/office/drawing/2014/main" id="{A79FC948-6B34-4DCC-8147-C137F696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05" y="4038600"/>
            <a:ext cx="487389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Remote HubSpot Employees Give 8 Tips for Working From Home">
            <a:extLst>
              <a:ext uri="{FF2B5EF4-FFF2-40B4-BE49-F238E27FC236}">
                <a16:creationId xmlns:a16="http://schemas.microsoft.com/office/drawing/2014/main" id="{966A8779-908F-47E6-AA1F-4A7B9153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22" y="4235244"/>
            <a:ext cx="412169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Workplace Issues">
            <a:extLst>
              <a:ext uri="{FF2B5EF4-FFF2-40B4-BE49-F238E27FC236}">
                <a16:creationId xmlns:a16="http://schemas.microsoft.com/office/drawing/2014/main" id="{9FD081E1-4AFA-4EB0-BA9F-A57EAEABB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15" y="4136922"/>
            <a:ext cx="41206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321D75-EA70-4BA9-BF82-F72E2A5AA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921" y="4172967"/>
            <a:ext cx="3963243" cy="2743200"/>
          </a:xfrm>
          <a:prstGeom prst="rect">
            <a:avLst/>
          </a:prstGeom>
        </p:spPr>
      </p:pic>
      <p:pic>
        <p:nvPicPr>
          <p:cNvPr id="43" name="Picture 20" descr="About Us - Calvary Christian Preschool &amp; Daycare">
            <a:extLst>
              <a:ext uri="{FF2B5EF4-FFF2-40B4-BE49-F238E27FC236}">
                <a16:creationId xmlns:a16="http://schemas.microsoft.com/office/drawing/2014/main" id="{A6284C07-385B-45AC-B003-394FDBD2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02" y="4160438"/>
            <a:ext cx="41222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KMS lighthouse - Amdocs Digital | Agent Assisted Partner | KMS Lighthouse">
            <a:extLst>
              <a:ext uri="{FF2B5EF4-FFF2-40B4-BE49-F238E27FC236}">
                <a16:creationId xmlns:a16="http://schemas.microsoft.com/office/drawing/2014/main" id="{E93F9F8D-B72E-43FC-AE97-C7054BCC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10" y="2430749"/>
            <a:ext cx="3327972" cy="17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76,828 Black Lives Matter Photos and Premium High Res Pictures - Getty  Images">
            <a:extLst>
              <a:ext uri="{FF2B5EF4-FFF2-40B4-BE49-F238E27FC236}">
                <a16:creationId xmlns:a16="http://schemas.microsoft.com/office/drawing/2014/main" id="{0806DF13-F61F-4F69-97DA-B6316A2D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65" y="4038600"/>
            <a:ext cx="382423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29">
            <a:extLst>
              <a:ext uri="{FF2B5EF4-FFF2-40B4-BE49-F238E27FC236}">
                <a16:creationId xmlns:a16="http://schemas.microsoft.com/office/drawing/2014/main" id="{37A7A4A7-BE21-4CFB-8D42-CBBD81FFA1EA}"/>
              </a:ext>
            </a:extLst>
          </p:cNvPr>
          <p:cNvGrpSpPr>
            <a:grpSpLocks/>
          </p:cNvGrpSpPr>
          <p:nvPr/>
        </p:nvGrpSpPr>
        <p:grpSpPr bwMode="auto">
          <a:xfrm>
            <a:off x="-174818" y="2836885"/>
            <a:ext cx="2931928" cy="2815838"/>
            <a:chOff x="2065" y="1551"/>
            <a:chExt cx="1628" cy="1988"/>
          </a:xfrm>
        </p:grpSpPr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16B715B5-3235-40B2-A931-5872867D8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C064316A-FCE3-4914-93CA-4F2E4089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F937120D-9E96-4CA7-9D05-3B304804C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744F9AC3-1080-4F92-A978-564916B2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BD0AA5E9-12CD-4AA6-93E0-30739401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125D0D46-B3C0-4C1E-B939-E0DD080C2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C481BD53-39EB-4ACD-A2A1-47E46A648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09E75E14-65C1-4F56-864A-E3C368829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87D5E5EE-B42E-4577-B7EE-212AE153E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4AB02C75-E446-412B-B86F-42B6627D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4DC7EB29-D806-4FC8-ABFB-C492E76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6D69D90A-B526-4202-B985-405C2136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DEE6B243-338B-4660-ADC6-68651067C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D59B3679-8C54-465B-B012-BCD41BAD3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519458E7-E1C6-4DC0-8F89-C2AF12814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3FE5986D-DCC1-48E4-B2C5-733A0444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A99D11B1-5BB8-43E9-BE39-BDE2699D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69023FC-6053-4267-85C1-87C3679ED0FB}"/>
              </a:ext>
            </a:extLst>
          </p:cNvPr>
          <p:cNvSpPr/>
          <p:nvPr/>
        </p:nvSpPr>
        <p:spPr>
          <a:xfrm>
            <a:off x="558613" y="399233"/>
            <a:ext cx="6993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60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9505F-0361-4C65-9F34-34E8E109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5" y="2598678"/>
            <a:ext cx="7171978" cy="4011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274BA1-A959-40E9-8FC1-EB3899D92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820016"/>
            <a:ext cx="9034272" cy="749321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A1B32E51-96FA-47FB-83CF-496075FDE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5E9D5-3D72-430D-8779-F91DAD10F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72992"/>
            <a:ext cx="9034272" cy="901024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BDCDD0BA-285F-440A-9D9C-88007ED1E1E3}"/>
              </a:ext>
            </a:extLst>
          </p:cNvPr>
          <p:cNvSpPr/>
          <p:nvPr/>
        </p:nvSpPr>
        <p:spPr bwMode="auto">
          <a:xfrm>
            <a:off x="1156891" y="4319030"/>
            <a:ext cx="25908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67E50-5F73-455D-8EDE-E1EFFAB90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336" y="5970593"/>
            <a:ext cx="7780464" cy="9010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8FD7D43-6135-41B6-BBEA-19C18A667DC5}"/>
              </a:ext>
            </a:extLst>
          </p:cNvPr>
          <p:cNvGrpSpPr/>
          <p:nvPr/>
        </p:nvGrpSpPr>
        <p:grpSpPr>
          <a:xfrm>
            <a:off x="5946779" y="4191000"/>
            <a:ext cx="3119884" cy="1779593"/>
            <a:chOff x="6123983" y="4510967"/>
            <a:chExt cx="3119884" cy="1779593"/>
          </a:xfrm>
        </p:grpSpPr>
        <p:pic>
          <p:nvPicPr>
            <p:cNvPr id="11" name="Picture 16" descr="Donald Trump Has No Idea What America's Nuclear Triad Is">
              <a:extLst>
                <a:ext uri="{FF2B5EF4-FFF2-40B4-BE49-F238E27FC236}">
                  <a16:creationId xmlns:a16="http://schemas.microsoft.com/office/drawing/2014/main" id="{10B5C71A-C21B-4DA1-B226-03B8D1CE6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983" y="4510967"/>
              <a:ext cx="2671059" cy="1779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20">
              <a:extLst>
                <a:ext uri="{FF2B5EF4-FFF2-40B4-BE49-F238E27FC236}">
                  <a16:creationId xmlns:a16="http://schemas.microsoft.com/office/drawing/2014/main" id="{FE8773E8-3DE5-4910-B2F7-3E3823EE9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724401"/>
              <a:ext cx="1395267" cy="304800"/>
            </a:xfrm>
            <a:prstGeom prst="wedgeRectCallout">
              <a:avLst>
                <a:gd name="adj1" fmla="val -60319"/>
                <a:gd name="adj2" fmla="val 103194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i="0" dirty="0"/>
                <a:t>I have no idea!?!</a:t>
              </a:r>
              <a:endParaRPr lang="en-US" altLang="en-US" sz="1400" i="0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911EEBD8-185F-4497-A457-DEFFD02AFF2D}"/>
              </a:ext>
            </a:extLst>
          </p:cNvPr>
          <p:cNvSpPr/>
          <p:nvPr/>
        </p:nvSpPr>
        <p:spPr bwMode="auto">
          <a:xfrm>
            <a:off x="2209800" y="873462"/>
            <a:ext cx="20574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32F0E-EE4A-4439-977D-063EE65F373F}"/>
              </a:ext>
            </a:extLst>
          </p:cNvPr>
          <p:cNvSpPr/>
          <p:nvPr/>
        </p:nvSpPr>
        <p:spPr bwMode="auto">
          <a:xfrm>
            <a:off x="4495800" y="873462"/>
            <a:ext cx="20574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A024F16-B7EF-44B1-91FD-685918FBB5D8}"/>
              </a:ext>
            </a:extLst>
          </p:cNvPr>
          <p:cNvSpPr/>
          <p:nvPr/>
        </p:nvSpPr>
        <p:spPr bwMode="auto">
          <a:xfrm>
            <a:off x="6781800" y="873462"/>
            <a:ext cx="20574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9692F1-194B-4FE0-BBD1-3BBD7CE97CC2}"/>
              </a:ext>
            </a:extLst>
          </p:cNvPr>
          <p:cNvSpPr/>
          <p:nvPr/>
        </p:nvSpPr>
        <p:spPr bwMode="auto">
          <a:xfrm>
            <a:off x="990600" y="1234530"/>
            <a:ext cx="403860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525ECE-51F3-47B9-8F75-FE15ED40F6A9}"/>
              </a:ext>
            </a:extLst>
          </p:cNvPr>
          <p:cNvSpPr/>
          <p:nvPr/>
        </p:nvSpPr>
        <p:spPr bwMode="auto">
          <a:xfrm>
            <a:off x="5652096" y="1209746"/>
            <a:ext cx="1521110" cy="34504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72060AEF-F8FC-4A85-AC38-2EB1436A8960}"/>
              </a:ext>
            </a:extLst>
          </p:cNvPr>
          <p:cNvGrpSpPr>
            <a:grpSpLocks/>
          </p:cNvGrpSpPr>
          <p:nvPr/>
        </p:nvGrpSpPr>
        <p:grpSpPr bwMode="auto">
          <a:xfrm>
            <a:off x="6114263" y="2548877"/>
            <a:ext cx="2931928" cy="2815838"/>
            <a:chOff x="2065" y="1551"/>
            <a:chExt cx="1628" cy="1988"/>
          </a:xfrm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BD1AEDFE-0480-4A94-A5F1-68742D922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31EAB004-C838-4AAD-87CA-0C4F562B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53998D57-B978-4F8C-A998-5FA308998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36C0DB8E-9893-4410-888A-76BC3BD1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339BFE55-E7E3-4ED0-9157-BABC0C8F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CF3C8294-243D-4359-9B79-F7C0359D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DDF51987-6035-41E5-9894-1BA479AD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B34084D-429A-46F1-A14E-A50E1ECF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B1A669BF-9817-4F0B-AAC3-07E231B75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D8B64B50-09EF-4274-93FC-C696EE99F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6F93DAF9-1EA5-4C2E-A93D-B1285186B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26EF6AA7-72F4-4700-9D71-5E522768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0E6B8B96-963D-432E-94F4-BEFE3003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F48F219A-E491-4095-9861-DE8D1858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07E64475-1A45-4DFF-BB09-667A46F9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BB421E53-3EDF-40C6-AC14-37FD457B4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6D965A57-3BB9-4A72-A254-3CD65EDC9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8F4A437-6EE9-4F8D-AF52-37DD032DAD74}"/>
              </a:ext>
            </a:extLst>
          </p:cNvPr>
          <p:cNvSpPr/>
          <p:nvPr/>
        </p:nvSpPr>
        <p:spPr>
          <a:xfrm>
            <a:off x="558613" y="399233"/>
            <a:ext cx="6993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https://www.eecs.yorku.ca/~jeff/courses/1090</a:t>
            </a:r>
            <a:endParaRPr lang="en-CA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995B3A-AB55-491E-AA43-2650B51F8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13" y="1638586"/>
            <a:ext cx="6722816" cy="4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Course Info</a:t>
            </a:r>
            <a:endParaRPr lang="en-CA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8613" y="399233"/>
            <a:ext cx="8128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en-US" sz="2800" i="0" dirty="0"/>
              <a:t>https://www.eecs.yorku.ca/~jeff/courses/2001/syllabus/</a:t>
            </a:r>
            <a:endParaRPr lang="en-C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FFCED-C72A-4133-AA0B-7C6B9F93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" y="843122"/>
            <a:ext cx="8972024" cy="2026352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2A05913A-A404-4AAB-89CA-4CF0CA4B06E2}"/>
              </a:ext>
            </a:extLst>
          </p:cNvPr>
          <p:cNvSpPr/>
          <p:nvPr/>
        </p:nvSpPr>
        <p:spPr bwMode="auto">
          <a:xfrm>
            <a:off x="2597242" y="2192571"/>
            <a:ext cx="6223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43868D9-A466-4E90-9F10-AF55567A9E14}"/>
              </a:ext>
            </a:extLst>
          </p:cNvPr>
          <p:cNvSpPr/>
          <p:nvPr/>
        </p:nvSpPr>
        <p:spPr bwMode="auto">
          <a:xfrm>
            <a:off x="3140376" y="2191483"/>
            <a:ext cx="622300" cy="33869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CB7D3-16E9-4116-9A42-7DE12A4B3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" y="2914675"/>
            <a:ext cx="3058888" cy="2026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83858-2F7A-4A77-8E69-E271B785D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878" y="2904879"/>
            <a:ext cx="5418038" cy="3953121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ADA4012F-EDC6-4157-9BE6-DFB6C8D9C492}"/>
              </a:ext>
            </a:extLst>
          </p:cNvPr>
          <p:cNvSpPr/>
          <p:nvPr/>
        </p:nvSpPr>
        <p:spPr bwMode="auto">
          <a:xfrm>
            <a:off x="7125788" y="3765640"/>
            <a:ext cx="1075929" cy="306623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D0C0F9D-2AB4-4A20-B637-223D6CE8AC6F}"/>
              </a:ext>
            </a:extLst>
          </p:cNvPr>
          <p:cNvSpPr/>
          <p:nvPr/>
        </p:nvSpPr>
        <p:spPr bwMode="auto">
          <a:xfrm>
            <a:off x="7787641" y="3746863"/>
            <a:ext cx="1269274" cy="306623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7573540-C96A-40C3-9A73-46F98BD9DCC6}"/>
              </a:ext>
            </a:extLst>
          </p:cNvPr>
          <p:cNvSpPr/>
          <p:nvPr/>
        </p:nvSpPr>
        <p:spPr bwMode="auto">
          <a:xfrm>
            <a:off x="6172200" y="3782678"/>
            <a:ext cx="1075930" cy="3066233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976B20-98EE-478F-A22F-813928459275}"/>
              </a:ext>
            </a:extLst>
          </p:cNvPr>
          <p:cNvSpPr/>
          <p:nvPr/>
        </p:nvSpPr>
        <p:spPr bwMode="auto">
          <a:xfrm>
            <a:off x="1950268" y="2945383"/>
            <a:ext cx="1190108" cy="2068141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885899E-BC13-4D2F-98E4-B9003555557B}"/>
              </a:ext>
            </a:extLst>
          </p:cNvPr>
          <p:cNvSpPr/>
          <p:nvPr/>
        </p:nvSpPr>
        <p:spPr bwMode="auto">
          <a:xfrm>
            <a:off x="3532497" y="3581400"/>
            <a:ext cx="2362200" cy="355825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B86DDC6-0F8B-480C-91F0-E3A59DFB6ACB}"/>
              </a:ext>
            </a:extLst>
          </p:cNvPr>
          <p:cNvSpPr/>
          <p:nvPr/>
        </p:nvSpPr>
        <p:spPr bwMode="auto">
          <a:xfrm>
            <a:off x="4800600" y="3426880"/>
            <a:ext cx="1094097" cy="292688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167435-B376-4D85-AAD6-A2857B820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26" y="5118494"/>
            <a:ext cx="50958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74" grpId="0" animBg="1"/>
      <p:bldP spid="74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66FF66"/>
          </a:solidFill>
        </a:ln>
      </a:spPr>
      <a:bodyPr rtlCol="0" anchor="ctr">
        <a:spAutoFit/>
      </a:bodyPr>
      <a:lstStyle>
        <a:defPPr algn="ctr">
          <a:defRPr sz="24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marL="0" indent="0" eaLnBrk="1" hangingPunct="1">
          <a:spcBef>
            <a:spcPct val="0"/>
          </a:spcBef>
          <a:buNone/>
          <a:defRPr sz="2400" dirty="0" smtClean="0">
            <a:solidFill>
              <a:schemeClr val="tx2"/>
            </a:solidFill>
            <a:sym typeface="Symbo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CC00FF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>
        <a:defPPr eaLnBrk="1" hangingPunct="1">
          <a:spcBef>
            <a:spcPct val="0"/>
          </a:spcBef>
          <a:buNone/>
          <a:defRPr sz="2400" dirty="0" smtClean="0">
            <a:solidFill>
              <a:schemeClr val="tx2"/>
            </a:solidFill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22889</TotalTime>
  <Words>2427</Words>
  <Application>Microsoft Office PowerPoint</Application>
  <PresentationFormat>On-screen Show (4:3)</PresentationFormat>
  <Paragraphs>494</Paragraphs>
  <Slides>62</Slides>
  <Notes>35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Rounded MT Bold</vt:lpstr>
      <vt:lpstr>Monotype Corsiva</vt:lpstr>
      <vt:lpstr>Script MT Bold</vt:lpstr>
      <vt:lpstr>Symbol</vt:lpstr>
      <vt:lpstr>Times New Roman</vt:lpstr>
      <vt:lpstr>Default Design</vt:lpstr>
      <vt:lpstr>1_Default Design</vt:lpstr>
      <vt:lpstr>2_Default Design</vt:lpstr>
      <vt:lpstr>Equation</vt:lpstr>
      <vt:lpstr>Welcome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Course Info</vt:lpstr>
      <vt:lpstr>PowerPoint Presentation</vt:lpstr>
      <vt:lpstr>PowerPoint Presentation</vt:lpstr>
      <vt:lpstr>PowerPoint Presentation</vt:lpstr>
      <vt:lpstr>Study Now!</vt:lpstr>
      <vt:lpstr>Read Ahead</vt:lpstr>
      <vt:lpstr>Explaining</vt:lpstr>
      <vt:lpstr>Day Dream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Turing Machines Representation of an Algorithm</vt:lpstr>
      <vt:lpstr>Finite Automata  Representation of an Algorithm</vt:lpstr>
      <vt:lpstr>Finite Automata  Representation of an Algorithm</vt:lpstr>
      <vt:lpstr>DFA and Turing Machines Representation of an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 away the inessential features of a problem</vt:lpstr>
      <vt:lpstr>PowerPoint Presentation</vt:lpstr>
      <vt:lpstr>PowerPoint Presentation</vt:lpstr>
      <vt:lpstr>PowerPoint Presentation</vt:lpstr>
      <vt:lpstr>End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273</cp:revision>
  <dcterms:created xsi:type="dcterms:W3CDTF">2000-08-14T20:34:24Z</dcterms:created>
  <dcterms:modified xsi:type="dcterms:W3CDTF">2021-08-31T06:46:05Z</dcterms:modified>
</cp:coreProperties>
</file>